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3212" r:id="rId1"/>
    <p:sldMasterId id="2147513249" r:id="rId2"/>
  </p:sldMasterIdLst>
  <p:notesMasterIdLst>
    <p:notesMasterId r:id="rId3"/>
  </p:notesMasterIdLst>
  <p:sldIdLst>
    <p:sldId id="13292" r:id="rId4"/>
    <p:sldId id="13295" r:id="rId5"/>
    <p:sldId id="13298" r:id="rId6"/>
    <p:sldId id="13301" r:id="rId7"/>
    <p:sldId id="13304" r:id="rId8"/>
    <p:sldId id="13307" r:id="rId9"/>
    <p:sldId id="13310" r:id="rId10"/>
    <p:sldId id="13313" r:id="rId11"/>
    <p:sldId id="13316" r:id="rId12"/>
    <p:sldId id="13319" r:id="rId13"/>
    <p:sldId id="13322" r:id="rId14"/>
    <p:sldId id="13325" r:id="rId15"/>
    <p:sldId id="13328" r:id="rId16"/>
    <p:sldId id="13331" r:id="rId17"/>
    <p:sldId id="13334" r:id="rId18"/>
    <p:sldId id="13337" r:id="rId19"/>
    <p:sldId id="13340" r:id="rId20"/>
    <p:sldId id="13343" r:id="rId21"/>
    <p:sldId id="13346" r:id="rId22"/>
    <p:sldId id="13349" r:id="rId23"/>
    <p:sldId id="13352" r:id="rId24"/>
    <p:sldId id="13355" r:id="rId25"/>
    <p:sldId id="13358" r:id="rId26"/>
    <p:sldId id="13361" r:id="rId27"/>
    <p:sldId id="13364" r:id="rId28"/>
    <p:sldId id="13367" r:id="rId29"/>
    <p:sldId id="13370" r:id="rId30"/>
    <p:sldId id="13373" r:id="rId31"/>
    <p:sldId id="13376" r:id="rId32"/>
    <p:sldId id="13379" r:id="rId33"/>
    <p:sldId id="13382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3213" r:id="rId1"/>
    <p:sldLayoutId id="2147513214" r:id="rId2"/>
    <p:sldLayoutId id="2147513215" r:id="rId3"/>
    <p:sldLayoutId id="2147513216" r:id="rId4"/>
    <p:sldLayoutId id="2147513217" r:id="rId5"/>
    <p:sldLayoutId id="2147513218" r:id="rId6"/>
    <p:sldLayoutId id="2147513219" r:id="rId7"/>
    <p:sldLayoutId id="2147513220" r:id="rId8"/>
    <p:sldLayoutId id="2147513221" r:id="rId9"/>
    <p:sldLayoutId id="2147513222" r:id="rId10"/>
    <p:sldLayoutId id="214751322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3250" r:id="rId1"/>
    <p:sldLayoutId id="2147513251" r:id="rId2"/>
    <p:sldLayoutId id="2147513252" r:id="rId3"/>
    <p:sldLayoutId id="2147513253" r:id="rId4"/>
    <p:sldLayoutId id="2147513254" r:id="rId5"/>
    <p:sldLayoutId id="2147513255" r:id="rId6"/>
    <p:sldLayoutId id="2147513256" r:id="rId7"/>
    <p:sldLayoutId id="2147513257" r:id="rId8"/>
    <p:sldLayoutId id="2147513258" r:id="rId9"/>
    <p:sldLayoutId id="2147513259" r:id="rId10"/>
    <p:sldLayoutId id="214751326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tags" Target="../tags/tag294.xml"/><Relationship Id="rId18" Type="http://schemas.openxmlformats.org/officeDocument/2006/relationships/tags" Target="../tags/tag295.xml"/><Relationship Id="rId19" Type="http://schemas.openxmlformats.org/officeDocument/2006/relationships/tags" Target="../tags/tag296.xml"/><Relationship Id="rId20" Type="http://schemas.openxmlformats.org/officeDocument/2006/relationships/tags" Target="../tags/tag297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tags" Target="../tags/tag357.xml"/><Relationship Id="rId14" Type="http://schemas.openxmlformats.org/officeDocument/2006/relationships/tags" Target="../tags/tag358.xml"/><Relationship Id="rId15" Type="http://schemas.openxmlformats.org/officeDocument/2006/relationships/tags" Target="../tags/tag359.xml"/><Relationship Id="rId16" Type="http://schemas.openxmlformats.org/officeDocument/2006/relationships/tags" Target="../tags/tag360.xml"/><Relationship Id="rId17" Type="http://schemas.openxmlformats.org/officeDocument/2006/relationships/tags" Target="../tags/tag361.xml"/><Relationship Id="rId18" Type="http://schemas.openxmlformats.org/officeDocument/2006/relationships/tags" Target="../tags/tag362.xml"/><Relationship Id="rId19" Type="http://schemas.openxmlformats.org/officeDocument/2006/relationships/tags" Target="../tags/tag363.xml"/><Relationship Id="rId20" Type="http://schemas.openxmlformats.org/officeDocument/2006/relationships/tags" Target="../tags/tag364.xml"/><Relationship Id="rId21" Type="http://schemas.openxmlformats.org/officeDocument/2006/relationships/tags" Target="../tags/tag365.xml"/><Relationship Id="rId22" Type="http://schemas.openxmlformats.org/officeDocument/2006/relationships/tags" Target="../tags/tag366.xml"/><Relationship Id="rId23" Type="http://schemas.openxmlformats.org/officeDocument/2006/relationships/tags" Target="../tags/tag367.xml"/><Relationship Id="rId24" Type="http://schemas.openxmlformats.org/officeDocument/2006/relationships/tags" Target="../tags/tag368.xml"/><Relationship Id="rId25" Type="http://schemas.openxmlformats.org/officeDocument/2006/relationships/tags" Target="../tags/tag369.xml"/><Relationship Id="rId26" Type="http://schemas.openxmlformats.org/officeDocument/2006/relationships/tags" Target="../tags/tag370.xml"/><Relationship Id="rId27" Type="http://schemas.openxmlformats.org/officeDocument/2006/relationships/tags" Target="../tags/tag371.xml"/><Relationship Id="rId28" Type="http://schemas.openxmlformats.org/officeDocument/2006/relationships/tags" Target="../tags/tag372.xml"/><Relationship Id="rId29" Type="http://schemas.openxmlformats.org/officeDocument/2006/relationships/tags" Target="../tags/tag373.xml"/><Relationship Id="rId30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tags" Target="../tags/tag390.xml"/><Relationship Id="rId14" Type="http://schemas.openxmlformats.org/officeDocument/2006/relationships/tags" Target="../tags/tag391.xml"/><Relationship Id="rId15" Type="http://schemas.openxmlformats.org/officeDocument/2006/relationships/tags" Target="../tags/tag392.xml"/><Relationship Id="rId16" Type="http://schemas.openxmlformats.org/officeDocument/2006/relationships/tags" Target="../tags/tag393.xml"/><Relationship Id="rId17" Type="http://schemas.openxmlformats.org/officeDocument/2006/relationships/tags" Target="../tags/tag394.xml"/><Relationship Id="rId18" Type="http://schemas.openxmlformats.org/officeDocument/2006/relationships/tags" Target="../tags/tag395.xml"/><Relationship Id="rId19" Type="http://schemas.openxmlformats.org/officeDocument/2006/relationships/tags" Target="../tags/tag396.xml"/><Relationship Id="rId20" Type="http://schemas.openxmlformats.org/officeDocument/2006/relationships/tags" Target="../tags/tag397.xml"/><Relationship Id="rId21" Type="http://schemas.openxmlformats.org/officeDocument/2006/relationships/tags" Target="../tags/tag398.xml"/><Relationship Id="rId22" Type="http://schemas.openxmlformats.org/officeDocument/2006/relationships/tags" Target="../tags/tag399.xml"/><Relationship Id="rId23" Type="http://schemas.openxmlformats.org/officeDocument/2006/relationships/tags" Target="../tags/tag400.xml"/><Relationship Id="rId24" Type="http://schemas.openxmlformats.org/officeDocument/2006/relationships/tags" Target="../tags/tag401.xml"/><Relationship Id="rId25" Type="http://schemas.openxmlformats.org/officeDocument/2006/relationships/tags" Target="../tags/tag402.xml"/><Relationship Id="rId26" Type="http://schemas.openxmlformats.org/officeDocument/2006/relationships/tags" Target="../tags/tag403.xml"/><Relationship Id="rId27" Type="http://schemas.openxmlformats.org/officeDocument/2006/relationships/tags" Target="../tags/tag404.xml"/><Relationship Id="rId28" Type="http://schemas.openxmlformats.org/officeDocument/2006/relationships/tags" Target="../tags/tag405.xml"/><Relationship Id="rId29" Type="http://schemas.openxmlformats.org/officeDocument/2006/relationships/tags" Target="../tags/tag406.xml"/><Relationship Id="rId30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初中教育2024：如何培养全面发展的学生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初中教育现状与挑战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全面发展的学生应具备的素质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如何培养全面发展的学生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未来初中教育的发展趋势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政策建议与展望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初中教育现状与挑战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当前初中教育存在的问题</a:t>
            </a:r>
            <a:endParaRPr altLang="en-US" lang="zh-CN"/>
          </a:p>
        </p:txBody>
      </p:sp>
      <p:sp>
        <p:nvSpPr>
          <p:cNvPr id="10488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学科设置单一，缺乏多元化和个性化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过度追求分数和升学率，忽视了学生的全面发展和兴趣培养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教育资源不均衡，城乡差异大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教师素质参差不齐，教学方法陈旧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2024年初中教育面临的挑战</a:t>
            </a:r>
            <a:endParaRPr altLang="en-US" lang="zh-CN"/>
          </a:p>
        </p:txBody>
      </p:sp>
      <p:sp>
        <p:nvSpPr>
          <p:cNvPr id="104896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6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升学压力：随着教育竞争的加剧，初中生面临着巨大的升学压力，需要具备更强的学习能力和心理素质。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教育资源不均衡：城乡之间、地区之间的教育资源存在较大差异，影响了初中生的受教育质量和机会。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家庭教育缺失：部分初中生家庭缺乏有效的教育和关爱，导致学生在成长过程中面临诸多问题。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网络与科技的影响：随着科技的发展，网络和电子产品对初中生学习、生活和价值观等方面产生影响，需要引起关注和引导。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培养全面发展的学生的重要性</a:t>
            </a:r>
            <a:endParaRPr altLang="en-US" lang="zh-CN"/>
          </a:p>
        </p:txBody>
      </p:sp>
      <p:sp>
        <p:nvSpPr>
          <p:cNvPr id="104902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3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适应未来社会需求：全面发展能够帮助学生更好地适应未来社会的需求，提高其就业竞争力。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培养综合素质：全面发展能够帮助学生培养综合素质，提高其人际交往、团队协作和创新能力。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促进个人成长：全面发展能够帮助学生更好地认识自己，发掘自己的潜力和特长，促进个人成长和发展。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提高教育质量：全面发展能够促进学校教育质量的提高，推动教育改革和发展的进程。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9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全面发展的学生应具备的素质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学术能力</a:t>
            </a:r>
            <a:endParaRPr altLang="en-US" lang="zh-CN"/>
          </a:p>
        </p:txBody>
      </p:sp>
      <p:sp>
        <p:nvSpPr>
          <p:cNvPr id="10491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拥有创新思维和实践能力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善于沟通和合作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掌握基础学科知识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具备自主学习和独立思考能力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创新能力</a:t>
            </a:r>
            <a:endParaRPr altLang="en-US" lang="zh-CN"/>
          </a:p>
        </p:txBody>
      </p:sp>
      <p:sp>
        <p:nvSpPr>
          <p:cNvPr id="104919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创造能力：能够发现问题并提出解决方案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创新思维：能够独立思考，不拘泥于传统思维模式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实践能力：能够将想法付诸实践，不断尝试新事物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协作能力：能够与他人合作，共同实现创新目标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社交能力</a:t>
            </a:r>
            <a:endParaRPr altLang="en-US" lang="zh-CN"/>
          </a:p>
        </p:txBody>
      </p:sp>
      <p:sp>
        <p:nvSpPr>
          <p:cNvPr id="10492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沟通能力：能够清晰表达自己的观点，理解他人的需求和感受。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合作能力：能够与他人协作完成任务，尊重团队成员的意见。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领导能力：能够带领团队，激发团队成员的积极性和创造力。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解决问题的能力：能够处理冲突和问题，提出建设性的解决方案。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心理素质</a:t>
            </a:r>
            <a:endParaRPr altLang="en-US" lang="zh-CN"/>
          </a:p>
        </p:txBody>
      </p:sp>
      <p:sp>
        <p:nvSpPr>
          <p:cNvPr id="104931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情绪管理：能够有效地调节自己的情绪，保持积极、乐观的心态。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自我认知：了解自己的优点和不足，并能够接受和面对自己的情绪和想法。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适应能力：能够适应环境的变化，并积极应对挑战和压力。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抗挫能力：在面对挫折和失败时，能够保持镇定和勇气，并从中吸取经验和教训。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身体素质</a:t>
            </a:r>
            <a:endParaRPr altLang="en-US" lang="zh-CN"/>
          </a:p>
        </p:txBody>
      </p:sp>
      <p:sp>
        <p:nvSpPr>
          <p:cNvPr id="104936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身体健康：保持健康的生活方式，如合理饮食、适量运动等。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体育技能：掌握至少一项体育技能，并能够积极参与体育活动。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耐力与毅力：具备较好的耐力和毅力，能够应对高强度的学习任务和体育活动。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良好的生活习惯：养成良好的生活习惯，如早睡早起、不熬夜等，有助于身体健康发展。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3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如何培养全面发展的学生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课程设置与教学改革</a:t>
            </a:r>
            <a:endParaRPr altLang="en-US" lang="zh-CN"/>
          </a:p>
        </p:txBody>
      </p:sp>
      <p:sp>
        <p:nvSpPr>
          <p:cNvPr id="10494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课程设置：注重多元化、个性化，涵盖科学、艺术、体育等多个领域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教学方法：采用探究式、项目式、合作学习等多种方式，培养学生的创新能力和实践能力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信息技术应用：利用数字化教学工具和平台，提高教学效率和学生的学习效果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评价机制：建立多元评价体系，关注学生的综合素质和个性化发展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教师角色与能力提升</a:t>
            </a:r>
            <a:endParaRPr altLang="en-US" lang="zh-CN"/>
          </a:p>
        </p:txBody>
      </p:sp>
      <p:sp>
        <p:nvSpPr>
          <p:cNvPr id="10495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教师应具备扎实的学科知识，能够引导学生掌握学科核心概念和技能。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教师需要关注学生的全面发展，注重培养学生的跨学科能力和综合素质。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教师需要具备创新意识和创新能力，能够引导学生发现问题、解决问题。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教师需要不断学习和提升自己的教育理念和教学方法，以适应教育发展的需要。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家校合作与社区资源整合</a:t>
            </a:r>
            <a:endParaRPr altLang="en-US" lang="zh-CN"/>
          </a:p>
        </p:txBody>
      </p:sp>
      <p:sp>
        <p:nvSpPr>
          <p:cNvPr id="104959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家庭与学校共同参与教育，形成教育合力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整合社区资源，为学生提供多样化的学习机会和体验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利用社区资源，拓展学生的学习领域和视野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家校合作与社区资源整合，有助于培养学生的综合素质和社会适应能力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学生个性化发展支持</a:t>
            </a:r>
            <a:endParaRPr altLang="en-US" lang="zh-CN"/>
          </a:p>
        </p:txBody>
      </p:sp>
      <p:sp>
        <p:nvSpPr>
          <p:cNvPr id="104964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尊重学生的兴趣和特长，提供多样化的课程和活动，满足不同学生的需求。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关注学生的心理健康和情感需求，提供心理辅导和情感支持，帮助学生建立自信和积极心态。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培养学生的自主学习和合作学习能力，鼓励学生独立思考和表达自己的观点，提高综合素质。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创设有利于学生个性化发展的教育环境，提供个性化的学习计划和成长方案，促进学生全面发展。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教育评价与质量监测</a:t>
            </a:r>
            <a:endParaRPr altLang="en-US" lang="zh-CN"/>
          </a:p>
        </p:txBody>
      </p:sp>
      <p:sp>
        <p:nvSpPr>
          <p:cNvPr id="104971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1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建立科学评价体系：关注学生的综合素质和个性发展，而非单一的考试成绩。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实施过程性评价：及时反馈学生的学习情况，指导教学方法的改进。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强化质量监测：定期对学生的学习进度和教学质量进行检查，确保教育目标的实现。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引入第三方评价：通过独立的第三方机构进行教育评价，提高评价的客观性和公正性。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7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未来初中教育的发展趋势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个性化教育的发展</a:t>
            </a:r>
            <a:endParaRPr altLang="en-US" lang="zh-CN"/>
          </a:p>
        </p:txBody>
      </p:sp>
      <p:sp>
        <p:nvSpPr>
          <p:cNvPr id="104981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定义：根据学生的兴趣、特长和需求，提供定制化的教育资源和教学方法。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原因：随着社会发展和技术进步，学生的个性化需求越来越明显，传统教育模式难以满足。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实施方式：利用大数据、人工智能等技术手段，分析学生的学习情况，为每个学生制定个性化的学习计划。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优势：提高教育质量，激发学生的学习兴趣和潜力，培养更多具备创新精神和实践能力的人才。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教育科技的应用与创新</a:t>
            </a:r>
            <a:endParaRPr altLang="en-US" lang="zh-CN"/>
          </a:p>
        </p:txBody>
      </p:sp>
      <p:sp>
        <p:nvSpPr>
          <p:cNvPr id="104986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在线教育平台的普及和发展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人工智能在教育中的应用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虚拟现实技术在教育中的运用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教育科技的创新与未来展望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教师专业发展与教育共同体建设</a:t>
            </a:r>
            <a:endParaRPr altLang="en-US" lang="zh-CN"/>
          </a:p>
        </p:txBody>
      </p:sp>
      <p:sp>
        <p:nvSpPr>
          <p:cNvPr id="10499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教育共同体建设：加强学校、家庭、社会三位一体的教育共同体建设，形成教育合力，共同促进学生的全面发展。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教师专业发展：未来初中教育将注重教师的专业成长，提高教师的教育教学能力，培养更多具备高素质、专业化、创新型的教师。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教师角色转变：未来初中教育中，教师将更多地扮演指导者、合作者、创新者的角色，与学生共同成长。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教育信息化：借助信息化手段，提高教学质量和效率，实现个性化教育，满足学生多样化需求。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教育公平与质量提升的平衡发展</a:t>
            </a:r>
            <a:endParaRPr altLang="en-US" lang="zh-CN"/>
          </a:p>
        </p:txBody>
      </p:sp>
      <p:sp>
        <p:nvSpPr>
          <p:cNvPr id="10499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教育公平：确保所有学生都能获得优质的教育资源，无论其家庭背景、经济条件如何。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平衡发展：在追求教育公平的同时，注重质量提升，确保学生全面发展。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未来趋势：随着社会进步和教育改革，教育公平与质量提升的平衡发展将成为未来初中教育的发展趋势。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质量提升：通过改进教学方法、提高教师素质等方式，提升教育质量，为学生提供更好的学习体验。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学校与家庭、社区的深度合作</a:t>
            </a:r>
            <a:endParaRPr altLang="en-US" lang="zh-CN"/>
          </a:p>
        </p:txBody>
      </p:sp>
      <p:sp>
        <p:nvSpPr>
          <p:cNvPr id="10500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家庭、社区成为教育的重要资源，共同参与学生的学习和成长。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学校与家庭、社区建立紧密联系，形成教育合力，共同促进学生的全面发展。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通过深度合作，学校、家庭和社区可以更好地了解学生的需求和特点，提供个性化的教育支持。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合作模式不断创新，利用现代信息技术手段，实现信息共享、资源互利，提高教育质量。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11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政策建议与展望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完善相关政策与法规保障</a:t>
            </a:r>
            <a:endParaRPr altLang="en-US" lang="zh-CN"/>
          </a:p>
        </p:txBody>
      </p:sp>
      <p:sp>
        <p:nvSpPr>
          <p:cNvPr id="105015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5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制定全面发展的教育政策，确保学生在德、智、体、美等方面得到均衡发展。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6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完善教育法律法规，明确学校、家庭、社会在学生全面发展中的责任和义务。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加大对学校体育、艺术等课程的投入，提高课程质量，促进学生全面发展。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建立健全学生综合素质评价体系，将学生全面发展纳入教育质量监测和评估体系。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加大教育投入与资源整合</a:t>
            </a:r>
            <a:endParaRPr altLang="en-US" lang="zh-CN"/>
          </a:p>
        </p:txBody>
      </p:sp>
      <p:sp>
        <p:nvSpPr>
          <p:cNvPr id="10502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增加对初中教育的经费投入，提高教育资源的质量和覆盖面。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加强学校与社区、企业、家庭等方面的合作，共同参与教育活动。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鼓励社会力量参与初中教育，形成多元化办学格局。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优化教育资源配置，实现城乡、区域之间的均衡发展。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强化教师队伍建设与培训</a:t>
            </a:r>
            <a:endParaRPr altLang="en-US" lang="zh-CN"/>
          </a:p>
        </p:txBody>
      </p:sp>
      <p:sp>
        <p:nvSpPr>
          <p:cNvPr id="105029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1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1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1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2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2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2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2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3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3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3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培训内容：加强教师专业素养和教育教学能力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教师招聘：提高招聘门槛，选拔具备专业背景和教学经验的优秀教师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教师评价：建立完善的教师评价体系，激励优秀教师脱颖而出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培训方式：线上与线下相结合，定期开展教师培训活动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推进教育信息化与国际化进程</a:t>
            </a:r>
            <a:endParaRPr altLang="en-US" lang="zh-CN"/>
          </a:p>
        </p:txBody>
      </p:sp>
      <p:sp>
        <p:nvSpPr>
          <p:cNvPr id="105038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政策建议：加强教育信息化基础设施建设，提高信息化教学水平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展望：通过教育信息化手段，促进优质教育资源共享，缩小城乡教育差距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政策建议：加强国际交流与合作，引进国外优质教育资源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展望：提高国际化办学水平，培养具有国际视野和跨文化交流能力的人才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关注学生心理健康与家庭教育</a:t>
            </a:r>
            <a:endParaRPr altLang="en-US" lang="zh-CN"/>
          </a:p>
        </p:txBody>
      </p:sp>
      <p:sp>
        <p:nvSpPr>
          <p:cNvPr id="105043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4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4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4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5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5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政策建议：加强学生心理健康教育，提供心理辅导和咨询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展望：通过科技手段提升学生心理健康教育和家庭教育的效果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展望：未来教育将更加注重学生心理健康与家庭教育相结合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政策建议：鼓励家长参与学校教育，提高家庭教育水平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514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40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9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2023-12-31T16:40:39Z</dcterms:created>
  <dcterms:modified xsi:type="dcterms:W3CDTF">2023-12-31T16:40:39Z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91e4360b850c47de908d8f703c4336a5_21</vt:lpwstr>
  </property>
</Properties>
</file>