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8" r:id="rId6"/>
    <p:sldId id="271" r:id="rId7"/>
    <p:sldId id="277" r:id="rId9"/>
    <p:sldId id="280" r:id="rId10"/>
    <p:sldId id="283" r:id="rId11"/>
    <p:sldId id="286" r:id="rId12"/>
    <p:sldId id="292" r:id="rId14"/>
    <p:sldId id="295" r:id="rId15"/>
    <p:sldId id="298" r:id="rId16"/>
    <p:sldId id="301" r:id="rId17"/>
    <p:sldId id="307" r:id="rId19"/>
    <p:sldId id="310" r:id="rId20"/>
    <p:sldId id="313" r:id="rId21"/>
    <p:sldId id="316" r:id="rId22"/>
    <p:sldId id="322" r:id="rId24"/>
    <p:sldId id="325" r:id="rId25"/>
    <p:sldId id="328" r:id="rId26"/>
    <p:sldId id="331" r:id="rId27"/>
    <p:sldId id="337" r:id="rId29"/>
    <p:sldId id="340" r:id="rId30"/>
    <p:sldId id="343"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tags" Target="../tags/tag170.xml"/><Relationship Id="rId14" Type="http://schemas.openxmlformats.org/officeDocument/2006/relationships/tags" Target="../tags/tag171.xml"/><Relationship Id="rId15" Type="http://schemas.openxmlformats.org/officeDocument/2006/relationships/tags" Target="../tags/tag172.xml"/><Relationship Id="rId16" Type="http://schemas.openxmlformats.org/officeDocument/2006/relationships/tags" Target="../tags/tag173.xml"/><Relationship Id="rId17" Type="http://schemas.openxmlformats.org/officeDocument/2006/relationships/tags" Target="../tags/tag174.xml"/><Relationship Id="rId18" Type="http://schemas.openxmlformats.org/officeDocument/2006/relationships/tags" Target="../tags/tag175.xml"/><Relationship Id="rId19" Type="http://schemas.openxmlformats.org/officeDocument/2006/relationships/tags" Target="../tags/tag176.xml"/><Relationship Id="rId20" Type="http://schemas.openxmlformats.org/officeDocument/2006/relationships/tags" Target="../tags/tag177.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tags" Target="../tags/tag190.xml"/><Relationship Id="rId14" Type="http://schemas.openxmlformats.org/officeDocument/2006/relationships/tags" Target="../tags/tag191.xml"/><Relationship Id="rId15" Type="http://schemas.openxmlformats.org/officeDocument/2006/relationships/tags" Target="../tags/tag192.xml"/><Relationship Id="rId16" Type="http://schemas.openxmlformats.org/officeDocument/2006/relationships/tags" Target="../tags/tag193.xml"/><Relationship Id="rId17" Type="http://schemas.openxmlformats.org/officeDocument/2006/relationships/tags" Target="../tags/tag194.xml"/><Relationship Id="rId18" Type="http://schemas.openxmlformats.org/officeDocument/2006/relationships/tags" Target="../tags/tag195.xml"/><Relationship Id="rId19" Type="http://schemas.openxmlformats.org/officeDocument/2006/relationships/tags" Target="../tags/tag196.xml"/><Relationship Id="rId20" Type="http://schemas.openxmlformats.org/officeDocument/2006/relationships/tags" Target="../tags/tag197.xml"/><Relationship Id="rId21" Type="http://schemas.openxmlformats.org/officeDocument/2006/relationships/tags" Target="../tags/tag198.xml"/><Relationship Id="rId22" Type="http://schemas.openxmlformats.org/officeDocument/2006/relationships/tags" Target="../tags/tag199.xml"/><Relationship Id="rId23" Type="http://schemas.openxmlformats.org/officeDocument/2006/relationships/tags" Target="../tags/tag200.xml"/><Relationship Id="rId24" Type="http://schemas.openxmlformats.org/officeDocument/2006/relationships/tags" Target="../tags/tag201.xml"/><Relationship Id="rId25" Type="http://schemas.openxmlformats.org/officeDocument/2006/relationships/tags" Target="../tags/tag202.xml"/><Relationship Id="rId26" Type="http://schemas.openxmlformats.org/officeDocument/2006/relationships/tags" Target="../tags/tag203.xml"/><Relationship Id="rId27" Type="http://schemas.openxmlformats.org/officeDocument/2006/relationships/tags" Target="../tags/tag204.xml"/><Relationship Id="rId28" Type="http://schemas.openxmlformats.org/officeDocument/2006/relationships/tags" Target="../tags/tag205.xml"/><Relationship Id="rId29" Type="http://schemas.openxmlformats.org/officeDocument/2006/relationships/tags" Target="../tags/tag206.xml"/><Relationship Id="rId30" Type="http://schemas.openxmlformats.org/officeDocument/2006/relationships/tags" Target="../tags/tag207.xml"/><Relationship Id="rId31" Type="http://schemas.openxmlformats.org/officeDocument/2006/relationships/tags" Target="../tags/tag208.xml"/><Relationship Id="rId32"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tags" Target="../tags/tag224.xml"/><Relationship Id="rId14" Type="http://schemas.openxmlformats.org/officeDocument/2006/relationships/tags" Target="../tags/tag225.xml"/><Relationship Id="rId15" Type="http://schemas.openxmlformats.org/officeDocument/2006/relationships/tags" Target="../tags/tag226.xml"/><Relationship Id="rId16" Type="http://schemas.openxmlformats.org/officeDocument/2006/relationships/tags" Target="../tags/tag227.xml"/><Relationship Id="rId17" Type="http://schemas.openxmlformats.org/officeDocument/2006/relationships/tags" Target="../tags/tag228.xml"/><Relationship Id="rId18" Type="http://schemas.openxmlformats.org/officeDocument/2006/relationships/tags" Target="../tags/tag229.xml"/><Relationship Id="rId19" Type="http://schemas.openxmlformats.org/officeDocument/2006/relationships/tags" Target="../tags/tag230.xml"/><Relationship Id="rId20" Type="http://schemas.openxmlformats.org/officeDocument/2006/relationships/tags" Target="../tags/tag231.xml"/><Relationship Id="rId21" Type="http://schemas.openxmlformats.org/officeDocument/2006/relationships/tags" Target="../tags/tag232.xml"/><Relationship Id="rId22" Type="http://schemas.openxmlformats.org/officeDocument/2006/relationships/tags" Target="../tags/tag233.xml"/><Relationship Id="rId23" Type="http://schemas.openxmlformats.org/officeDocument/2006/relationships/tags" Target="../tags/tag234.xml"/><Relationship Id="rId24" Type="http://schemas.openxmlformats.org/officeDocument/2006/relationships/tags" Target="../tags/tag235.xml"/><Relationship Id="rId25" Type="http://schemas.openxmlformats.org/officeDocument/2006/relationships/tags" Target="../tags/tag236.xml"/><Relationship Id="rId26" Type="http://schemas.openxmlformats.org/officeDocument/2006/relationships/tags" Target="../tags/tag237.xml"/><Relationship Id="rId27" Type="http://schemas.openxmlformats.org/officeDocument/2006/relationships/tags" Target="../tags/tag238.xml"/><Relationship Id="rId28" Type="http://schemas.openxmlformats.org/officeDocument/2006/relationships/tags" Target="../tags/tag239.xml"/><Relationship Id="rId29" Type="http://schemas.openxmlformats.org/officeDocument/2006/relationships/tags" Target="../tags/tag240.xml"/><Relationship Id="rId30" Type="http://schemas.openxmlformats.org/officeDocument/2006/relationships/tags" Target="../tags/tag241.xml"/><Relationship Id="rId31" Type="http://schemas.openxmlformats.org/officeDocument/2006/relationships/tags" Target="../tags/tag242.xml"/><Relationship Id="rId32" Type="http://schemas.openxmlformats.org/officeDocument/2006/relationships/tags" Target="../tags/tag243.xml"/><Relationship Id="rId33" Type="http://schemas.openxmlformats.org/officeDocument/2006/relationships/tags" Target="../tags/tag244.xml"/><Relationship Id="rId34" Type="http://schemas.openxmlformats.org/officeDocument/2006/relationships/tags" Target="../tags/tag245.xml"/><Relationship Id="rId35" Type="http://schemas.openxmlformats.org/officeDocument/2006/relationships/tags" Target="../tags/tag246.xml"/><Relationship Id="rId36" Type="http://schemas.openxmlformats.org/officeDocument/2006/relationships/tags" Target="../tags/tag247.xml"/><Relationship Id="rId37" Type="http://schemas.openxmlformats.org/officeDocument/2006/relationships/tags" Target="../tags/tag248.xml"/><Relationship Id="rId38" Type="http://schemas.openxmlformats.org/officeDocument/2006/relationships/tags" Target="../tags/tag249.xml"/><Relationship Id="rId39" Type="http://schemas.openxmlformats.org/officeDocument/2006/relationships/tags" Target="../tags/tag250.xml"/><Relationship Id="rId40" Type="http://schemas.openxmlformats.org/officeDocument/2006/relationships/tags" Target="../tags/tag251.xml"/><Relationship Id="rId4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tags" Target="../tags/tag291.xml"/><Relationship Id="rId14" Type="http://schemas.openxmlformats.org/officeDocument/2006/relationships/tags" Target="../tags/tag292.xml"/><Relationship Id="rId15" Type="http://schemas.openxmlformats.org/officeDocument/2006/relationships/tags" Target="../tags/tag293.xml"/><Relationship Id="rId16" Type="http://schemas.openxmlformats.org/officeDocument/2006/relationships/tags" Target="../tags/tag294.xml"/><Relationship Id="rId17" Type="http://schemas.openxmlformats.org/officeDocument/2006/relationships/tags" Target="../tags/tag295.xml"/><Relationship Id="rId18" Type="http://schemas.openxmlformats.org/officeDocument/2006/relationships/tags" Target="../tags/tag296.xml"/><Relationship Id="rId19" Type="http://schemas.openxmlformats.org/officeDocument/2006/relationships/tags" Target="../tags/tag297.xml"/><Relationship Id="rId20" Type="http://schemas.openxmlformats.org/officeDocument/2006/relationships/tags" Target="../tags/tag298.xml"/><Relationship Id="rId21" Type="http://schemas.openxmlformats.org/officeDocument/2006/relationships/tags" Target="../tags/tag299.xml"/><Relationship Id="rId22" Type="http://schemas.openxmlformats.org/officeDocument/2006/relationships/tags" Target="../tags/tag300.xml"/><Relationship Id="rId23" Type="http://schemas.openxmlformats.org/officeDocument/2006/relationships/tags" Target="../tags/tag301.xml"/><Relationship Id="rId24" Type="http://schemas.openxmlformats.org/officeDocument/2006/relationships/tags" Target="../tags/tag302.xml"/><Relationship Id="rId25" Type="http://schemas.openxmlformats.org/officeDocument/2006/relationships/tags" Target="../tags/tag303.xml"/><Relationship Id="rId26" Type="http://schemas.openxmlformats.org/officeDocument/2006/relationships/tags" Target="../tags/tag304.xml"/><Relationship Id="rId27" Type="http://schemas.openxmlformats.org/officeDocument/2006/relationships/tags" Target="../tags/tag305.xml"/><Relationship Id="rId28" Type="http://schemas.openxmlformats.org/officeDocument/2006/relationships/tags" Target="../tags/tag306.xml"/><Relationship Id="rId29" Type="http://schemas.openxmlformats.org/officeDocument/2006/relationships/tags" Target="../tags/tag307.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tags" Target="../tags/tag324.xml"/><Relationship Id="rId14" Type="http://schemas.openxmlformats.org/officeDocument/2006/relationships/tags" Target="../tags/tag325.xml"/><Relationship Id="rId15" Type="http://schemas.openxmlformats.org/officeDocument/2006/relationships/tags" Target="../tags/tag326.xml"/><Relationship Id="rId16" Type="http://schemas.openxmlformats.org/officeDocument/2006/relationships/tags" Target="../tags/tag327.xml"/><Relationship Id="rId17" Type="http://schemas.openxmlformats.org/officeDocument/2006/relationships/tags" Target="../tags/tag328.xml"/><Relationship Id="rId18" Type="http://schemas.openxmlformats.org/officeDocument/2006/relationships/tags" Target="../tags/tag329.xml"/><Relationship Id="rId19" Type="http://schemas.openxmlformats.org/officeDocument/2006/relationships/tags" Target="../tags/tag330.xml"/><Relationship Id="rId20" Type="http://schemas.openxmlformats.org/officeDocument/2006/relationships/tags" Target="../tags/tag331.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tags" Target="../tags/tag359.xml"/><Relationship Id="rId14" Type="http://schemas.openxmlformats.org/officeDocument/2006/relationships/tags" Target="../tags/tag360.xml"/><Relationship Id="rId15" Type="http://schemas.openxmlformats.org/officeDocument/2006/relationships/tags" Target="../tags/tag361.xml"/><Relationship Id="rId16" Type="http://schemas.openxmlformats.org/officeDocument/2006/relationships/tags" Target="../tags/tag362.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tags" Target="../tags/tag382.xml"/><Relationship Id="rId6" Type="http://schemas.openxmlformats.org/officeDocument/2006/relationships/tags" Target="../tags/tag383.xml"/><Relationship Id="rId7" Type="http://schemas.openxmlformats.org/officeDocument/2006/relationships/tags" Target="../tags/tag384.xml"/><Relationship Id="rId8" Type="http://schemas.openxmlformats.org/officeDocument/2006/relationships/tags" Target="../tags/tag385.xml"/><Relationship Id="rId9" Type="http://schemas.openxmlformats.org/officeDocument/2006/relationships/tags" Target="../tags/tag386.xml"/><Relationship Id="rId10" Type="http://schemas.openxmlformats.org/officeDocument/2006/relationships/tags" Target="../tags/tag387.xml"/><Relationship Id="rId11" Type="http://schemas.openxmlformats.org/officeDocument/2006/relationships/tags" Target="../tags/tag388.xml"/><Relationship Id="rId12" Type="http://schemas.openxmlformats.org/officeDocument/2006/relationships/tags" Target="../tags/tag38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90.xml"/><Relationship Id="rId2" Type="http://schemas.openxmlformats.org/officeDocument/2006/relationships/tags" Target="../tags/tag391.xml"/><Relationship Id="rId3" Type="http://schemas.openxmlformats.org/officeDocument/2006/relationships/tags" Target="../tags/tag392.xml"/><Relationship Id="rId4" Type="http://schemas.openxmlformats.org/officeDocument/2006/relationships/tags" Target="../tags/tag393.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94.xml"/><Relationship Id="rId2" Type="http://schemas.openxmlformats.org/officeDocument/2006/relationships/tags" Target="../tags/tag395.xml"/><Relationship Id="rId3" Type="http://schemas.openxmlformats.org/officeDocument/2006/relationships/tags" Target="../tags/tag39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人工智能在虚拟现实与增强现实中的交互体验</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虚拟现实与增强现实的概述</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人工智能在虚拟现实与增强现实中的应用</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fontScale="95000" lnSpcReduction="10000"/>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人工智能在虚拟现实与增强现实中的交互体验</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fontScale="66429" lnSpcReduction="1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人工智能在虚拟现实与增强现实中的挑战与未来发展</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结论</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虚拟现实与增强现实的概述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1667"/>
          </a:bodyPr>
          <a:p>
            <a:r>
              <a:rPr altLang="en-US" lang="zh-CN"/>
              <a:t>虚拟现实与增强现实的定义</a:t>
            </a:r>
            <a:endParaRPr altLang="en-US" lang="zh-CN"/>
          </a:p>
        </p:txBody>
      </p:sp>
      <p:sp>
        <p:nvSpPr>
          <p:cNvPr id="1049148" name="五边形 2"/>
          <p:cNvSpPr/>
          <p:nvPr>
            <p:custDataLst>
              <p:tags r:id="rId1"/>
            </p:custDataLst>
          </p:nvPr>
        </p:nvSpPr>
        <p:spPr>
          <a:xfrm rot="16200000" flipH="1">
            <a:off x="3917832" y="1290127"/>
            <a:ext cx="984694" cy="286357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五边形 3"/>
          <p:cNvSpPr/>
          <p:nvPr>
            <p:custDataLst>
              <p:tags r:id="rId2"/>
            </p:custDataLst>
          </p:nvPr>
        </p:nvSpPr>
        <p:spPr>
          <a:xfrm rot="16200000" flipH="1">
            <a:off x="3944066" y="4481696"/>
            <a:ext cx="936089" cy="2571100"/>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任意多边形 4"/>
          <p:cNvSpPr/>
          <p:nvPr>
            <p:custDataLst>
              <p:tags r:id="rId3"/>
            </p:custDataLst>
          </p:nvPr>
        </p:nvSpPr>
        <p:spPr>
          <a:xfrm>
            <a:off x="3125699" y="2226227"/>
            <a:ext cx="2571100" cy="388011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4" name="任意多边形 5"/>
          <p:cNvSpPr/>
          <p:nvPr>
            <p:custDataLst>
              <p:tags r:id="rId4"/>
            </p:custDataLst>
          </p:nvPr>
        </p:nvSpPr>
        <p:spPr>
          <a:xfrm flipV="1">
            <a:off x="2978533" y="1490400"/>
            <a:ext cx="2863575" cy="1376896"/>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3125699" y="3042675"/>
            <a:ext cx="2571100" cy="2316523"/>
          </a:xfrm>
          <a:prstGeom prst="rect"/>
          <a:noFill/>
          <a:ln>
            <a:noFill/>
          </a:ln>
        </p:spPr>
        <p:txBody>
          <a:bodyPr wrap="square">
            <a:normAutofit fontScale="775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虚拟现实（VR）：一种计算机技术，通过模拟人的视听和触觉，创造一个真实感极强的虚拟环境。</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58" name="五边形 9"/>
          <p:cNvSpPr/>
          <p:nvPr>
            <p:custDataLst>
              <p:tags r:id="rId6"/>
            </p:custDataLst>
          </p:nvPr>
        </p:nvSpPr>
        <p:spPr>
          <a:xfrm rot="16200000" flipH="1">
            <a:off x="7284080" y="1305484"/>
            <a:ext cx="984694" cy="286357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五边形 10"/>
          <p:cNvSpPr/>
          <p:nvPr>
            <p:custDataLst>
              <p:tags r:id="rId7"/>
            </p:custDataLst>
          </p:nvPr>
        </p:nvSpPr>
        <p:spPr>
          <a:xfrm rot="16200000" flipH="1">
            <a:off x="7309034" y="4496412"/>
            <a:ext cx="936089" cy="2571100"/>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任意多边形 11"/>
          <p:cNvSpPr/>
          <p:nvPr>
            <p:custDataLst>
              <p:tags r:id="rId8"/>
            </p:custDataLst>
          </p:nvPr>
        </p:nvSpPr>
        <p:spPr>
          <a:xfrm>
            <a:off x="6491946" y="2240943"/>
            <a:ext cx="2571100" cy="388011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64" name="任意多边形 12"/>
          <p:cNvSpPr/>
          <p:nvPr>
            <p:custDataLst>
              <p:tags r:id="rId9"/>
            </p:custDataLst>
          </p:nvPr>
        </p:nvSpPr>
        <p:spPr>
          <a:xfrm flipV="1">
            <a:off x="6344781" y="1505756"/>
            <a:ext cx="2863575" cy="1376896"/>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91946" y="3042675"/>
            <a:ext cx="2571100" cy="2316523"/>
          </a:xfrm>
          <a:prstGeom prst="rect"/>
          <a:noFill/>
          <a:ln>
            <a:noFill/>
          </a:ln>
        </p:spPr>
        <p:txBody>
          <a:bodyPr wrap="square">
            <a:normAutofit fontScale="775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增强现实（AR）：一种计算机技术，通过将虚拟信息叠加到真实世界中，为用户提供更丰富的视觉体验。</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18" name="标题 2"/>
          <p:cNvSpPr>
            <a:spLocks noGrp="1"/>
          </p:cNvSpPr>
          <p:nvPr>
            <p:ph type="title" idx="5"/>
          </p:nvPr>
        </p:nvSpPr>
        <p:spPr/>
        <p:txBody>
          <a:bodyPr>
            <a:normAutofit fontScale="94444"/>
          </a:bodyPr>
          <a:p>
            <a:r>
              <a:rPr altLang="en-US" lang="zh-CN"/>
              <a:t>虚拟现实与增强现实的发展历程</a:t>
            </a:r>
            <a:endParaRPr altLang="en-US" lang="zh-CN"/>
          </a:p>
        </p:txBody>
      </p:sp>
      <p:sp>
        <p:nvSpPr>
          <p:cNvPr id="104922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虚拟现实（VR）的发展历程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VR与AR的融合发展历程</a:t>
            </a:r>
            <a:endParaRPr dirty="0" sz="2000" err="1">
              <a:solidFill>
                <a:schemeClr val="tx1">
                  <a:lumMod val="75000"/>
                  <a:lumOff val="25000"/>
                </a:schemeClr>
              </a:solidFill>
              <a:latin typeface="+mn-ea"/>
              <a:ea typeface="+mn-ea"/>
              <a:cs typeface="+mn-ea"/>
              <a:sym typeface="+mn-lt"/>
            </a:endParaRPr>
          </a:p>
        </p:txBody>
      </p:sp>
      <p:sp>
        <p:nvSpPr>
          <p:cNvPr id="104924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4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未来发展趋势与展望</a:t>
            </a:r>
            <a:endParaRPr dirty="0" sz="2000" err="1">
              <a:solidFill>
                <a:schemeClr val="tx1">
                  <a:lumMod val="75000"/>
                  <a:lumOff val="25000"/>
                </a:schemeClr>
              </a:solidFill>
              <a:latin typeface="+mn-ea"/>
              <a:ea typeface="+mn-ea"/>
              <a:cs typeface="+mn-ea"/>
              <a:sym typeface="+mn-lt"/>
            </a:endParaRPr>
          </a:p>
        </p:txBody>
      </p:sp>
      <p:sp>
        <p:nvSpPr>
          <p:cNvPr id="10492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增强现实（AR）的发展历程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10" name="标题 2"/>
          <p:cNvSpPr>
            <a:spLocks noGrp="1"/>
          </p:cNvSpPr>
          <p:nvPr>
            <p:ph type="title" idx="5"/>
          </p:nvPr>
        </p:nvSpPr>
        <p:spPr/>
        <p:txBody>
          <a:bodyPr>
            <a:normAutofit fontScale="94444"/>
          </a:bodyPr>
          <a:p>
            <a:r>
              <a:rPr altLang="en-US" lang="zh-CN"/>
              <a:t>虚拟现实与增强现实的应用领域</a:t>
            </a:r>
            <a:endParaRPr altLang="en-US" lang="zh-CN"/>
          </a:p>
        </p:txBody>
      </p:sp>
      <p:sp>
        <p:nvSpPr>
          <p:cNvPr id="104931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娱乐领域：游戏、电影、音乐等</a:t>
            </a:r>
            <a:endParaRPr altLang="en-US" dirty="0" sz="1200" lang="zh-CN" spc="150">
              <a:solidFill>
                <a:schemeClr val="tx1">
                  <a:lumMod val="65000"/>
                  <a:lumOff val="35000"/>
                </a:schemeClr>
              </a:solidFill>
              <a:latin typeface="+mn-ea"/>
              <a:sym typeface="+mn-ea"/>
            </a:endParaRPr>
          </a:p>
        </p:txBody>
      </p:sp>
      <p:sp>
        <p:nvSpPr>
          <p:cNvPr id="104935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旅游领域：虚拟旅游、文化遗产保护等</a:t>
            </a:r>
            <a:endParaRPr altLang="en-US" dirty="0" sz="1200" lang="zh-CN" spc="150">
              <a:solidFill>
                <a:schemeClr val="tx1">
                  <a:lumMod val="65000"/>
                  <a:lumOff val="35000"/>
                </a:schemeClr>
              </a:solidFill>
              <a:latin typeface="+mn-ea"/>
              <a:sym typeface="+mn-ea"/>
            </a:endParaRPr>
          </a:p>
        </p:txBody>
      </p:sp>
      <p:sp>
        <p:nvSpPr>
          <p:cNvPr id="1049352" name="正文"/>
          <p:cNvSpPr txBox="1"/>
          <p:nvPr>
            <p:custDataLst>
              <p:tags r:id="rId28"/>
            </p:custDataLst>
          </p:nvPr>
        </p:nvSpPr>
        <p:spPr>
          <a:xfrm>
            <a:off x="8241222" y="2726939"/>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工业领域：产品设计、生产制造等</a:t>
            </a:r>
            <a:endParaRPr altLang="en-US" dirty="0" sz="1200" lang="zh-CN" spc="150">
              <a:solidFill>
                <a:schemeClr val="tx1">
                  <a:lumMod val="65000"/>
                  <a:lumOff val="35000"/>
                </a:schemeClr>
              </a:solidFill>
              <a:latin typeface="+mn-ea"/>
              <a:sym typeface="+mn-ea"/>
            </a:endParaRPr>
          </a:p>
        </p:txBody>
      </p:sp>
      <p:sp>
        <p:nvSpPr>
          <p:cNvPr id="1049354" name="正文"/>
          <p:cNvSpPr txBox="1"/>
          <p:nvPr>
            <p:custDataLst>
              <p:tags r:id="rId29"/>
            </p:custDataLst>
          </p:nvPr>
        </p:nvSpPr>
        <p:spPr>
          <a:xfrm>
            <a:off x="1786752" y="2726939"/>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教育领域：模拟实验、虚拟教室等</a:t>
            </a:r>
            <a:endParaRPr altLang="en-US" dirty="0" sz="1200" lang="zh-CN" spc="150">
              <a:solidFill>
                <a:schemeClr val="tx1">
                  <a:lumMod val="65000"/>
                  <a:lumOff val="35000"/>
                </a:schemeClr>
              </a:solidFill>
              <a:latin typeface="+mn-ea"/>
              <a:sym typeface="+mn-ea"/>
            </a:endParaRPr>
          </a:p>
        </p:txBody>
      </p:sp>
      <p:sp>
        <p:nvSpPr>
          <p:cNvPr id="1049356" name="正文"/>
          <p:cNvSpPr txBox="1"/>
          <p:nvPr>
            <p:custDataLst>
              <p:tags r:id="rId30"/>
            </p:custDataLst>
          </p:nvPr>
        </p:nvSpPr>
        <p:spPr>
          <a:xfrm>
            <a:off x="6446571"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军事领域：模拟训练、战场环境模拟等</a:t>
            </a:r>
            <a:endParaRPr altLang="en-US" dirty="0" sz="1200" lang="zh-CN" spc="150">
              <a:solidFill>
                <a:schemeClr val="tx1">
                  <a:lumMod val="65000"/>
                  <a:lumOff val="35000"/>
                </a:schemeClr>
              </a:solidFill>
              <a:latin typeface="+mn-ea"/>
              <a:sym typeface="+mn-ea"/>
            </a:endParaRPr>
          </a:p>
        </p:txBody>
      </p:sp>
      <p:sp>
        <p:nvSpPr>
          <p:cNvPr id="1049358" name="正文"/>
          <p:cNvSpPr txBox="1"/>
          <p:nvPr>
            <p:custDataLst>
              <p:tags r:id="rId31"/>
            </p:custDataLst>
          </p:nvPr>
        </p:nvSpPr>
        <p:spPr>
          <a:xfrm>
            <a:off x="3581404"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医疗领域：手术模拟、康复训练等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10"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412" name="标题 6"/>
          <p:cNvSpPr>
            <a:spLocks noGrp="1"/>
          </p:cNvSpPr>
          <p:nvPr>
            <p:ph type="title" idx="1"/>
            <p:custDataLst>
              <p:tags r:id="rId2"/>
            </p:custDataLst>
          </p:nvPr>
        </p:nvSpPr>
        <p:spPr/>
        <p:txBody>
          <a:bodyPr>
            <a:normAutofit fontScale="90000"/>
          </a:bodyPr>
          <a:p>
            <a:r>
              <a:rPr altLang="en-US" lang="zh-CN"/>
              <a:t>人工智能在虚拟现实与增强现实中的应用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26" name="标题 2"/>
          <p:cNvSpPr>
            <a:spLocks noGrp="1"/>
          </p:cNvSpPr>
          <p:nvPr>
            <p:ph type="title" idx="5"/>
          </p:nvPr>
        </p:nvSpPr>
        <p:spPr/>
        <p:txBody>
          <a:bodyPr>
            <a:normAutofit fontScale="94444"/>
          </a:bodyPr>
          <a:p>
            <a:r>
              <a:rPr altLang="en-US" lang="zh-CN"/>
              <a:t>人工智能在虚拟现实中的应用</a:t>
            </a:r>
            <a:endParaRPr altLang="en-US" lang="zh-CN"/>
          </a:p>
        </p:txBody>
      </p:sp>
      <p:sp>
        <p:nvSpPr>
          <p:cNvPr id="1049528" name="任意多边形: 形状 16"/>
          <p:cNvSpPr/>
          <p:nvPr>
            <p:custDataLst>
              <p:tags r:id="rId1"/>
            </p:custDataLst>
          </p:nvPr>
        </p:nvSpPr>
        <p:spPr>
          <a:xfrm>
            <a:off x="608400" y="1506677"/>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530" name="Freeform 488"/>
          <p:cNvSpPr/>
          <p:nvPr>
            <p:custDataLst>
              <p:tags r:id="rId2"/>
            </p:custDataLst>
          </p:nvPr>
        </p:nvSpPr>
        <p:spPr>
          <a:xfrm rot="5400000">
            <a:off x="5213182" y="1491884"/>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32" name="序号"/>
          <p:cNvSpPr txBox="1"/>
          <p:nvPr>
            <p:custDataLst>
              <p:tags r:id="rId3"/>
            </p:custDataLst>
          </p:nvPr>
        </p:nvSpPr>
        <p:spPr>
          <a:xfrm>
            <a:off x="5339977" y="1722229"/>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534" name="标题"/>
          <p:cNvSpPr txBox="1"/>
          <p:nvPr>
            <p:custDataLst>
              <p:tags r:id="rId4"/>
            </p:custDataLst>
          </p:nvPr>
        </p:nvSpPr>
        <p:spPr>
          <a:xfrm>
            <a:off x="996534" y="1559508"/>
            <a:ext cx="3743942" cy="391368"/>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400" i="0" kern="1200" kumimoji="0" lang="zh-CN" noProof="0" normalizeH="0" spc="300" strike="noStrike" u="none">
                <a:ln>
                  <a:noFill/>
                </a:ln>
                <a:effectLst/>
                <a:uLnTx/>
                <a:uFillTx/>
                <a:latin typeface="+mj-ea"/>
                <a:ea typeface="+mj-ea"/>
                <a:cs typeface="+mn-cs"/>
              </a:rPr>
              <a:t>虚拟现实场景的构建</a:t>
            </a:r>
            <a:endParaRPr altLang="en-US" baseline="0" b="1" cap="none" dirty="0" sz="1400" i="0" kern="1200" kumimoji="0" lang="zh-CN" noProof="0" normalizeH="0" spc="300" strike="noStrike" u="none">
              <a:ln>
                <a:noFill/>
              </a:ln>
              <a:effectLst/>
              <a:uLnTx/>
              <a:uFillTx/>
              <a:latin typeface="+mj-ea"/>
              <a:ea typeface="+mj-ea"/>
              <a:cs typeface="+mn-cs"/>
            </a:endParaRPr>
          </a:p>
        </p:txBody>
      </p:sp>
      <p:sp>
        <p:nvSpPr>
          <p:cNvPr id="1049536" name="正文"/>
          <p:cNvSpPr txBox="1"/>
          <p:nvPr>
            <p:custDataLst>
              <p:tags r:id="rId5"/>
            </p:custDataLst>
          </p:nvPr>
        </p:nvSpPr>
        <p:spPr>
          <a:xfrm>
            <a:off x="996534" y="2019493"/>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538" name="任意多边形: 形状 17"/>
          <p:cNvSpPr/>
          <p:nvPr>
            <p:custDataLst>
              <p:tags r:id="rId6"/>
            </p:custDataLst>
          </p:nvPr>
        </p:nvSpPr>
        <p:spPr>
          <a:xfrm flipH="1">
            <a:off x="6032420" y="2053305"/>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540" name="Freeform 488"/>
          <p:cNvSpPr/>
          <p:nvPr>
            <p:custDataLst>
              <p:tags r:id="rId7"/>
            </p:custDataLst>
          </p:nvPr>
        </p:nvSpPr>
        <p:spPr>
          <a:xfrm rot="5400000">
            <a:off x="6147240" y="2038513"/>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42" name="序号"/>
          <p:cNvSpPr txBox="1"/>
          <p:nvPr>
            <p:custDataLst>
              <p:tags r:id="rId8"/>
            </p:custDataLst>
          </p:nvPr>
        </p:nvSpPr>
        <p:spPr>
          <a:xfrm>
            <a:off x="6255721" y="2263222"/>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544" name="任意多边形: 形状 2"/>
          <p:cNvSpPr/>
          <p:nvPr>
            <p:custDataLst>
              <p:tags r:id="rId9"/>
            </p:custDataLst>
          </p:nvPr>
        </p:nvSpPr>
        <p:spPr>
          <a:xfrm>
            <a:off x="608400" y="2599934"/>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46" name="Freeform 488"/>
          <p:cNvSpPr/>
          <p:nvPr>
            <p:custDataLst>
              <p:tags r:id="rId10"/>
            </p:custDataLst>
          </p:nvPr>
        </p:nvSpPr>
        <p:spPr>
          <a:xfrm rot="5400000">
            <a:off x="5213182" y="2585141"/>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48" name="序号"/>
          <p:cNvSpPr txBox="1"/>
          <p:nvPr>
            <p:custDataLst>
              <p:tags r:id="rId11"/>
            </p:custDataLst>
          </p:nvPr>
        </p:nvSpPr>
        <p:spPr>
          <a:xfrm>
            <a:off x="5339977" y="2814781"/>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550" name="任意多边形: 形状 32"/>
          <p:cNvSpPr/>
          <p:nvPr>
            <p:custDataLst>
              <p:tags r:id="rId12"/>
            </p:custDataLst>
          </p:nvPr>
        </p:nvSpPr>
        <p:spPr>
          <a:xfrm flipH="1">
            <a:off x="6032420" y="3141632"/>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52" name="Freeform 488"/>
          <p:cNvSpPr/>
          <p:nvPr>
            <p:custDataLst>
              <p:tags r:id="rId13"/>
            </p:custDataLst>
          </p:nvPr>
        </p:nvSpPr>
        <p:spPr>
          <a:xfrm rot="5400000">
            <a:off x="6147240" y="3127543"/>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54" name="序号"/>
          <p:cNvSpPr txBox="1"/>
          <p:nvPr>
            <p:custDataLst>
              <p:tags r:id="rId14"/>
            </p:custDataLst>
          </p:nvPr>
        </p:nvSpPr>
        <p:spPr>
          <a:xfrm>
            <a:off x="6255721" y="3348730"/>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556" name="任意多边形: 形状 12"/>
          <p:cNvSpPr/>
          <p:nvPr>
            <p:custDataLst>
              <p:tags r:id="rId15"/>
            </p:custDataLst>
          </p:nvPr>
        </p:nvSpPr>
        <p:spPr>
          <a:xfrm>
            <a:off x="608400" y="3692487"/>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58" name="Freeform 488"/>
          <p:cNvSpPr/>
          <p:nvPr>
            <p:custDataLst>
              <p:tags r:id="rId16"/>
            </p:custDataLst>
          </p:nvPr>
        </p:nvSpPr>
        <p:spPr>
          <a:xfrm rot="5400000">
            <a:off x="5213182" y="3678398"/>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60" name="序号"/>
          <p:cNvSpPr txBox="1"/>
          <p:nvPr>
            <p:custDataLst>
              <p:tags r:id="rId17"/>
            </p:custDataLst>
          </p:nvPr>
        </p:nvSpPr>
        <p:spPr>
          <a:xfrm>
            <a:off x="5339977" y="3908039"/>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562" name="任意多边形: 形状 22"/>
          <p:cNvSpPr/>
          <p:nvPr>
            <p:custDataLst>
              <p:tags r:id="rId18"/>
            </p:custDataLst>
          </p:nvPr>
        </p:nvSpPr>
        <p:spPr>
          <a:xfrm flipH="1">
            <a:off x="6032420" y="4230662"/>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64" name="Freeform 488"/>
          <p:cNvSpPr/>
          <p:nvPr>
            <p:custDataLst>
              <p:tags r:id="rId19"/>
            </p:custDataLst>
          </p:nvPr>
        </p:nvSpPr>
        <p:spPr>
          <a:xfrm rot="5400000">
            <a:off x="6147240" y="4215869"/>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66" name="序号"/>
          <p:cNvSpPr txBox="1"/>
          <p:nvPr>
            <p:custDataLst>
              <p:tags r:id="rId20"/>
            </p:custDataLst>
          </p:nvPr>
        </p:nvSpPr>
        <p:spPr>
          <a:xfrm>
            <a:off x="6255721" y="4437057"/>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568" name="任意多边形: 形状 27"/>
          <p:cNvSpPr/>
          <p:nvPr>
            <p:custDataLst>
              <p:tags r:id="rId21"/>
            </p:custDataLst>
          </p:nvPr>
        </p:nvSpPr>
        <p:spPr>
          <a:xfrm>
            <a:off x="608400" y="4785744"/>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70" name="Freeform 488"/>
          <p:cNvSpPr/>
          <p:nvPr>
            <p:custDataLst>
              <p:tags r:id="rId22"/>
            </p:custDataLst>
          </p:nvPr>
        </p:nvSpPr>
        <p:spPr>
          <a:xfrm rot="5400000">
            <a:off x="5213182" y="4770951"/>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72" name="序号"/>
          <p:cNvSpPr txBox="1"/>
          <p:nvPr>
            <p:custDataLst>
              <p:tags r:id="rId23"/>
            </p:custDataLst>
          </p:nvPr>
        </p:nvSpPr>
        <p:spPr>
          <a:xfrm>
            <a:off x="5339977" y="5001296"/>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574" name="任意多边形: 形状 37"/>
          <p:cNvSpPr/>
          <p:nvPr>
            <p:custDataLst>
              <p:tags r:id="rId24"/>
            </p:custDataLst>
          </p:nvPr>
        </p:nvSpPr>
        <p:spPr>
          <a:xfrm flipH="1">
            <a:off x="6032420" y="5318988"/>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76" name="Freeform 488"/>
          <p:cNvSpPr/>
          <p:nvPr>
            <p:custDataLst>
              <p:tags r:id="rId25"/>
            </p:custDataLst>
          </p:nvPr>
        </p:nvSpPr>
        <p:spPr>
          <a:xfrm rot="5400000">
            <a:off x="6147240" y="5304900"/>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78" name="序号"/>
          <p:cNvSpPr txBox="1"/>
          <p:nvPr>
            <p:custDataLst>
              <p:tags r:id="rId26"/>
            </p:custDataLst>
          </p:nvPr>
        </p:nvSpPr>
        <p:spPr>
          <a:xfrm>
            <a:off x="6255721" y="5526087"/>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580" name="标题"/>
          <p:cNvSpPr txBox="1"/>
          <p:nvPr>
            <p:custDataLst>
              <p:tags r:id="rId27"/>
            </p:custDataLst>
          </p:nvPr>
        </p:nvSpPr>
        <p:spPr>
          <a:xfrm>
            <a:off x="7445483" y="2094866"/>
            <a:ext cx="3743942" cy="391368"/>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400" i="0" kern="1200" kumimoji="0" lang="zh-CN" noProof="0" normalizeH="0" spc="300" strike="noStrike" u="none">
                <a:ln>
                  <a:noFill/>
                </a:ln>
                <a:solidFill>
                  <a:srgbClr val="000000"/>
                </a:solidFill>
                <a:effectLst/>
                <a:uLnTx/>
                <a:uFillTx/>
                <a:latin typeface="+mj-ea"/>
                <a:ea typeface="+mj-ea"/>
                <a:cs typeface="+mn-cs"/>
              </a:rPr>
              <a:t>虚拟角色的智能交互</a:t>
            </a:r>
            <a:endParaRPr altLang="en-US" baseline="0" b="1" cap="none" dirty="0" sz="1400" i="0" kern="1200" kumimoji="0" lang="zh-CN" noProof="0" normalizeH="0" spc="300" strike="noStrike" u="none">
              <a:ln>
                <a:noFill/>
              </a:ln>
              <a:solidFill>
                <a:srgbClr val="000000"/>
              </a:solidFill>
              <a:effectLst/>
              <a:uLnTx/>
              <a:uFillTx/>
              <a:latin typeface="+mj-ea"/>
              <a:ea typeface="+mj-ea"/>
              <a:cs typeface="+mn-cs"/>
            </a:endParaRPr>
          </a:p>
        </p:txBody>
      </p:sp>
      <p:sp>
        <p:nvSpPr>
          <p:cNvPr id="1049582" name="正文"/>
          <p:cNvSpPr txBox="1"/>
          <p:nvPr>
            <p:custDataLst>
              <p:tags r:id="rId28"/>
            </p:custDataLst>
          </p:nvPr>
        </p:nvSpPr>
        <p:spPr>
          <a:xfrm>
            <a:off x="7445483" y="2554147"/>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584" name="标题"/>
          <p:cNvSpPr txBox="1"/>
          <p:nvPr>
            <p:custDataLst>
              <p:tags r:id="rId29"/>
            </p:custDataLst>
          </p:nvPr>
        </p:nvSpPr>
        <p:spPr>
          <a:xfrm>
            <a:off x="996534" y="2654174"/>
            <a:ext cx="3743942" cy="391368"/>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400" i="0" kern="1200" kumimoji="0" lang="zh-CN" noProof="0" normalizeH="0" spc="300" strike="noStrike" u="none">
                <a:ln>
                  <a:noFill/>
                </a:ln>
                <a:effectLst/>
                <a:uLnTx/>
                <a:uFillTx/>
                <a:latin typeface="+mj-ea"/>
                <a:ea typeface="+mj-ea"/>
                <a:cs typeface="+mn-cs"/>
              </a:rPr>
              <a:t>虚拟环境的感知与理解</a:t>
            </a:r>
            <a:endParaRPr altLang="en-US" baseline="0" b="1" cap="none" dirty="0" sz="1400" i="0" kern="1200" kumimoji="0" lang="zh-CN" noProof="0" normalizeH="0" spc="300" strike="noStrike" u="none">
              <a:ln>
                <a:noFill/>
              </a:ln>
              <a:effectLst/>
              <a:uLnTx/>
              <a:uFillTx/>
              <a:latin typeface="+mj-ea"/>
              <a:ea typeface="+mj-ea"/>
              <a:cs typeface="+mn-cs"/>
            </a:endParaRPr>
          </a:p>
        </p:txBody>
      </p:sp>
      <p:sp>
        <p:nvSpPr>
          <p:cNvPr id="1049586" name="正文"/>
          <p:cNvSpPr txBox="1"/>
          <p:nvPr>
            <p:custDataLst>
              <p:tags r:id="rId30"/>
            </p:custDataLst>
          </p:nvPr>
        </p:nvSpPr>
        <p:spPr>
          <a:xfrm>
            <a:off x="996534" y="3113455"/>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588" name="标题"/>
          <p:cNvSpPr txBox="1"/>
          <p:nvPr>
            <p:custDataLst>
              <p:tags r:id="rId31"/>
            </p:custDataLst>
          </p:nvPr>
        </p:nvSpPr>
        <p:spPr>
          <a:xfrm>
            <a:off x="7445483" y="3188828"/>
            <a:ext cx="3743942" cy="391368"/>
          </a:xfrm>
          <a:prstGeom prst="rect"/>
          <a:noFill/>
        </p:spPr>
        <p:txBody>
          <a:bodyPr anchor="b" bIns="0" lIns="0" rIns="0" rtlCol="0" tIns="0" wrap="square">
            <a:normAutofit fontScale="83750" lnSpcReduction="2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虚拟现实中的情感交互  人工智能在增强现实中的应用</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590" name="正文"/>
          <p:cNvSpPr txBox="1"/>
          <p:nvPr>
            <p:custDataLst>
              <p:tags r:id="rId32"/>
            </p:custDataLst>
          </p:nvPr>
        </p:nvSpPr>
        <p:spPr>
          <a:xfrm>
            <a:off x="7445483" y="3648108"/>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人工智能在增强现实中的应用</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592" name="标题"/>
          <p:cNvSpPr txBox="1"/>
          <p:nvPr>
            <p:custDataLst>
              <p:tags r:id="rId33"/>
            </p:custDataLst>
          </p:nvPr>
        </p:nvSpPr>
        <p:spPr>
          <a:xfrm>
            <a:off x="996534" y="3741091"/>
            <a:ext cx="3743942" cy="391368"/>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400" i="0" kern="1200" kumimoji="0" lang="zh-CN" noProof="0" normalizeH="0" spc="300" strike="noStrike" u="none">
                <a:ln>
                  <a:noFill/>
                </a:ln>
                <a:effectLst/>
                <a:uLnTx/>
                <a:uFillTx/>
                <a:latin typeface="+mj-ea"/>
                <a:ea typeface="+mj-ea"/>
                <a:cs typeface="+mn-cs"/>
              </a:rPr>
              <a:t>增强现实场景的构建</a:t>
            </a:r>
            <a:endParaRPr altLang="en-US" baseline="0" b="1" cap="none" dirty="0" sz="1400" i="0" kern="1200" kumimoji="0" lang="zh-CN" noProof="0" normalizeH="0" spc="300" strike="noStrike" u="none">
              <a:ln>
                <a:noFill/>
              </a:ln>
              <a:effectLst/>
              <a:uLnTx/>
              <a:uFillTx/>
              <a:latin typeface="+mj-ea"/>
              <a:ea typeface="+mj-ea"/>
              <a:cs typeface="+mn-cs"/>
            </a:endParaRPr>
          </a:p>
        </p:txBody>
      </p:sp>
      <p:sp>
        <p:nvSpPr>
          <p:cNvPr id="1049594" name="正文"/>
          <p:cNvSpPr txBox="1"/>
          <p:nvPr>
            <p:custDataLst>
              <p:tags r:id="rId34"/>
            </p:custDataLst>
          </p:nvPr>
        </p:nvSpPr>
        <p:spPr>
          <a:xfrm>
            <a:off x="996534" y="4200372"/>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596" name="标题"/>
          <p:cNvSpPr txBox="1"/>
          <p:nvPr>
            <p:custDataLst>
              <p:tags r:id="rId35"/>
            </p:custDataLst>
          </p:nvPr>
        </p:nvSpPr>
        <p:spPr>
          <a:xfrm>
            <a:off x="7445483" y="4286311"/>
            <a:ext cx="3743942" cy="391368"/>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400" i="0" kern="1200" kumimoji="0" lang="zh-CN" noProof="0" normalizeH="0" spc="300" strike="noStrike" u="none">
                <a:ln>
                  <a:noFill/>
                </a:ln>
                <a:solidFill>
                  <a:srgbClr val="000000"/>
                </a:solidFill>
                <a:effectLst/>
                <a:uLnTx/>
                <a:uFillTx/>
                <a:latin typeface="+mj-ea"/>
                <a:ea typeface="+mj-ea"/>
                <a:cs typeface="+mn-cs"/>
              </a:rPr>
              <a:t>增强现实中的智能交互</a:t>
            </a:r>
            <a:endParaRPr altLang="en-US" baseline="0" b="1" cap="none" dirty="0" sz="1400" i="0" kern="1200" kumimoji="0" lang="zh-CN" noProof="0" normalizeH="0" spc="300" strike="noStrike" u="none">
              <a:ln>
                <a:noFill/>
              </a:ln>
              <a:solidFill>
                <a:srgbClr val="000000"/>
              </a:solidFill>
              <a:effectLst/>
              <a:uLnTx/>
              <a:uFillTx/>
              <a:latin typeface="+mj-ea"/>
              <a:ea typeface="+mj-ea"/>
              <a:cs typeface="+mn-cs"/>
            </a:endParaRPr>
          </a:p>
        </p:txBody>
      </p:sp>
      <p:sp>
        <p:nvSpPr>
          <p:cNvPr id="1049598" name="正文"/>
          <p:cNvSpPr txBox="1"/>
          <p:nvPr>
            <p:custDataLst>
              <p:tags r:id="rId36"/>
            </p:custDataLst>
          </p:nvPr>
        </p:nvSpPr>
        <p:spPr>
          <a:xfrm>
            <a:off x="7445483" y="4745592"/>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600" name="标题"/>
          <p:cNvSpPr txBox="1"/>
          <p:nvPr>
            <p:custDataLst>
              <p:tags r:id="rId37"/>
            </p:custDataLst>
          </p:nvPr>
        </p:nvSpPr>
        <p:spPr>
          <a:xfrm>
            <a:off x="996534" y="4820260"/>
            <a:ext cx="3743942" cy="391368"/>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400" i="0" kern="1200" kumimoji="0" lang="zh-CN" noProof="0" normalizeH="0" spc="300" strike="noStrike" u="none">
                <a:ln>
                  <a:noFill/>
                </a:ln>
                <a:effectLst/>
                <a:uLnTx/>
                <a:uFillTx/>
                <a:latin typeface="+mj-ea"/>
                <a:ea typeface="+mj-ea"/>
                <a:cs typeface="+mn-cs"/>
              </a:rPr>
              <a:t>增强环境的感知与理解</a:t>
            </a:r>
            <a:endParaRPr altLang="en-US" baseline="0" b="1" cap="none" dirty="0" sz="1400" i="0" kern="1200" kumimoji="0" lang="zh-CN" noProof="0" normalizeH="0" spc="300" strike="noStrike" u="none">
              <a:ln>
                <a:noFill/>
              </a:ln>
              <a:effectLst/>
              <a:uLnTx/>
              <a:uFillTx/>
              <a:latin typeface="+mj-ea"/>
              <a:ea typeface="+mj-ea"/>
              <a:cs typeface="+mn-cs"/>
            </a:endParaRPr>
          </a:p>
        </p:txBody>
      </p:sp>
      <p:sp>
        <p:nvSpPr>
          <p:cNvPr id="1049602" name="正文"/>
          <p:cNvSpPr txBox="1"/>
          <p:nvPr>
            <p:custDataLst>
              <p:tags r:id="rId38"/>
            </p:custDataLst>
          </p:nvPr>
        </p:nvSpPr>
        <p:spPr>
          <a:xfrm>
            <a:off x="996534" y="5280245"/>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604" name="标题"/>
          <p:cNvSpPr txBox="1"/>
          <p:nvPr>
            <p:custDataLst>
              <p:tags r:id="rId39"/>
            </p:custDataLst>
          </p:nvPr>
        </p:nvSpPr>
        <p:spPr>
          <a:xfrm>
            <a:off x="7445483" y="5367593"/>
            <a:ext cx="3743942" cy="391368"/>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400" i="0" kern="1200" kumimoji="0" lang="zh-CN" noProof="0" normalizeH="0" spc="300" strike="noStrike" u="none">
                <a:ln>
                  <a:noFill/>
                </a:ln>
                <a:solidFill>
                  <a:srgbClr val="000000"/>
                </a:solidFill>
                <a:effectLst/>
                <a:uLnTx/>
                <a:uFillTx/>
                <a:latin typeface="+mj-ea"/>
                <a:ea typeface="+mj-ea"/>
                <a:cs typeface="+mn-cs"/>
              </a:rPr>
              <a:t>增强现实中的情感交互</a:t>
            </a:r>
            <a:endParaRPr altLang="en-US" baseline="0" b="1" cap="none" dirty="0" sz="1400" i="0" kern="1200" kumimoji="0" lang="zh-CN" noProof="0" normalizeH="0" spc="300" strike="noStrike" u="none">
              <a:ln>
                <a:noFill/>
              </a:ln>
              <a:solidFill>
                <a:srgbClr val="000000"/>
              </a:solidFill>
              <a:effectLst/>
              <a:uLnTx/>
              <a:uFillTx/>
              <a:latin typeface="+mj-ea"/>
              <a:ea typeface="+mj-ea"/>
              <a:cs typeface="+mn-cs"/>
            </a:endParaRPr>
          </a:p>
        </p:txBody>
      </p:sp>
      <p:sp>
        <p:nvSpPr>
          <p:cNvPr id="1049606" name="正文"/>
          <p:cNvSpPr txBox="1"/>
          <p:nvPr>
            <p:custDataLst>
              <p:tags r:id="rId40"/>
            </p:custDataLst>
          </p:nvPr>
        </p:nvSpPr>
        <p:spPr>
          <a:xfrm>
            <a:off x="7445483" y="5827578"/>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58" name="标题 2"/>
          <p:cNvSpPr>
            <a:spLocks noGrp="1"/>
          </p:cNvSpPr>
          <p:nvPr>
            <p:ph type="title" idx="5"/>
          </p:nvPr>
        </p:nvSpPr>
        <p:spPr/>
        <p:txBody>
          <a:bodyPr>
            <a:normAutofit fontScale="91667"/>
          </a:bodyPr>
          <a:p>
            <a:r>
              <a:rPr altLang="en-US" lang="zh-CN"/>
              <a:t>人工智能在增强现实中的应用</a:t>
            </a:r>
            <a:endParaRPr altLang="en-US" lang="zh-CN"/>
          </a:p>
        </p:txBody>
      </p:sp>
      <p:sp>
        <p:nvSpPr>
          <p:cNvPr id="104966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6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7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7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7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7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具体应用案例：例如，在医疗领域，增强现实可以帮助医生进行更加精准的手术操作，提高手术成功率。在教育领域，增强现实可以提供更加生动、形象的教学体验，帮助学生更好地理解和掌握知识。</a:t>
            </a:r>
            <a:endParaRPr altLang="en-US" dirty="0" sz="2400" lang="zh-CN">
              <a:latin typeface="+mn-ea"/>
              <a:ea typeface="+mn-ea"/>
            </a:endParaRPr>
          </a:p>
        </p:txBody>
      </p:sp>
      <p:sp>
        <p:nvSpPr>
          <p:cNvPr id="104967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未来发展趋势：随着人工智能技术的不断发展，增强现实的应用场景也将不断扩展。未来，增强现实将与虚拟现实、混合现实等技术相结合，为用户提供更加丰富、多样化的交互体验。</a:t>
            </a:r>
            <a:endParaRPr altLang="en-US" dirty="0" sz="1400" lang="zh-CN">
              <a:latin typeface="+mn-ea"/>
              <a:ea typeface="+mn-ea"/>
            </a:endParaRPr>
          </a:p>
        </p:txBody>
      </p:sp>
      <p:sp>
        <p:nvSpPr>
          <p:cNvPr id="104968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增强现实技术介绍：增强现实是一种将虚拟信息与真实世界相结合的技术，通过计算机视觉和图像处理等技术实现。</a:t>
            </a:r>
            <a:endParaRPr altLang="en-US" dirty="0" sz="1400" lang="zh-CN">
              <a:latin typeface="+mn-ea"/>
              <a:ea typeface="+mn-ea"/>
            </a:endParaRPr>
          </a:p>
        </p:txBody>
      </p:sp>
      <p:sp>
        <p:nvSpPr>
          <p:cNvPr id="104968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人工智能在增强现实中的应用：利用人工智能技术，增强现实可以实现更加智能化、个性化的交互体验。例如，通过自然语言处理技术，增强现实可以理解用户的语音指令，并提供更加智能化的交互方式。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34" name="标题 2"/>
          <p:cNvSpPr>
            <a:spLocks noGrp="1"/>
          </p:cNvSpPr>
          <p:nvPr>
            <p:ph type="title" idx="5"/>
          </p:nvPr>
        </p:nvSpPr>
        <p:spPr/>
        <p:txBody>
          <a:bodyPr>
            <a:normAutofit fontScale="91667"/>
          </a:bodyPr>
          <a:p>
            <a:r>
              <a:rPr altLang="en-US" lang="zh-CN"/>
              <a:t>人工智能在虚拟现实与增强现实融合中的应用</a:t>
            </a:r>
            <a:endParaRPr altLang="en-US" lang="zh-CN"/>
          </a:p>
        </p:txBody>
      </p:sp>
      <p:sp>
        <p:nvSpPr>
          <p:cNvPr id="104973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3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人工智能技术为虚拟现实与增强现实提供支持</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4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4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虚拟现实与增强现实在人工智能技术中的应用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4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5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人工智能技术对虚拟现实与增强现实的融合作用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5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5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虚拟现实与增强现实在人工智能技术中的未来发展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10"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812" name="标题 6"/>
          <p:cNvSpPr>
            <a:spLocks noGrp="1"/>
          </p:cNvSpPr>
          <p:nvPr>
            <p:ph type="title" idx="1"/>
            <p:custDataLst>
              <p:tags r:id="rId2"/>
            </p:custDataLst>
          </p:nvPr>
        </p:nvSpPr>
        <p:spPr/>
        <p:txBody>
          <a:bodyPr>
            <a:normAutofit fontScale="90000"/>
          </a:bodyPr>
          <a:p>
            <a:r>
              <a:rPr altLang="en-US" lang="zh-CN"/>
              <a:t>人工智能在虚拟现实与增强现实中的交互体验</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26" name="标题 2"/>
          <p:cNvSpPr>
            <a:spLocks noGrp="1"/>
          </p:cNvSpPr>
          <p:nvPr>
            <p:ph type="title" idx="5"/>
          </p:nvPr>
        </p:nvSpPr>
        <p:spPr/>
        <p:txBody>
          <a:bodyPr>
            <a:normAutofit fontScale="91667"/>
          </a:bodyPr>
          <a:p>
            <a:r>
              <a:rPr altLang="en-US" lang="zh-CN"/>
              <a:t>人工智能在虚拟现实中的交互体验</a:t>
            </a:r>
            <a:endParaRPr altLang="en-US" lang="zh-CN"/>
          </a:p>
        </p:txBody>
      </p:sp>
      <p:sp>
        <p:nvSpPr>
          <p:cNvPr id="104992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4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4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4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6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4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4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5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5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5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6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5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5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6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6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6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语音交互：通过语音识别技术实现与虚拟现实的交互</a:t>
            </a:r>
            <a:endParaRPr altLang="en-US" dirty="0" sz="1200" lang="zh-CN" spc="150">
              <a:solidFill>
                <a:schemeClr val="tx1">
                  <a:lumMod val="65000"/>
                  <a:lumOff val="35000"/>
                </a:schemeClr>
              </a:solidFill>
              <a:latin typeface="+mn-ea"/>
              <a:sym typeface="+mn-ea"/>
            </a:endParaRPr>
          </a:p>
        </p:txBody>
      </p:sp>
      <p:sp>
        <p:nvSpPr>
          <p:cNvPr id="104996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情感交互：通过情感识别技术实现与虚拟现实的交互</a:t>
            </a:r>
            <a:endParaRPr altLang="en-US" dirty="0" sz="1200" lang="zh-CN" spc="150">
              <a:solidFill>
                <a:schemeClr val="tx1">
                  <a:lumMod val="65000"/>
                  <a:lumOff val="35000"/>
                </a:schemeClr>
              </a:solidFill>
              <a:latin typeface="+mn-ea"/>
              <a:sym typeface="+mn-ea"/>
            </a:endParaRPr>
          </a:p>
        </p:txBody>
      </p:sp>
      <p:sp>
        <p:nvSpPr>
          <p:cNvPr id="104996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动作交互：通过动作捕捉技术实现与虚拟现实的交互</a:t>
            </a:r>
            <a:endParaRPr altLang="en-US" dirty="0" sz="1200" lang="zh-CN" spc="150">
              <a:solidFill>
                <a:schemeClr val="tx1">
                  <a:lumMod val="65000"/>
                  <a:lumOff val="35000"/>
                </a:schemeClr>
              </a:solidFill>
              <a:latin typeface="+mn-ea"/>
              <a:sym typeface="+mn-ea"/>
            </a:endParaRPr>
          </a:p>
        </p:txBody>
      </p:sp>
      <p:sp>
        <p:nvSpPr>
          <p:cNvPr id="104997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视觉交互：通过计算机视觉技术实现与虚拟现实的交互</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22" name="标题 2"/>
          <p:cNvSpPr>
            <a:spLocks noGrp="1"/>
          </p:cNvSpPr>
          <p:nvPr>
            <p:ph type="title" idx="5"/>
          </p:nvPr>
        </p:nvSpPr>
        <p:spPr/>
        <p:txBody>
          <a:bodyPr>
            <a:normAutofit fontScale="91667"/>
          </a:bodyPr>
          <a:p>
            <a:r>
              <a:rPr altLang="en-US" lang="zh-CN"/>
              <a:t>人工智能在增强现实中的交互体验</a:t>
            </a:r>
            <a:endParaRPr altLang="en-US" lang="zh-CN"/>
          </a:p>
        </p:txBody>
      </p:sp>
      <p:sp>
        <p:nvSpPr>
          <p:cNvPr id="105002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增强现实技术介绍</a:t>
            </a:r>
            <a:endParaRPr altLang="en-US" dirty="0" sz="1200" lang="zh-CN" spc="150">
              <a:solidFill>
                <a:schemeClr val="tx1">
                  <a:lumMod val="65000"/>
                  <a:lumOff val="35000"/>
                </a:schemeClr>
              </a:solidFill>
              <a:latin typeface="+mn-ea"/>
              <a:sym typeface="+mn-ea"/>
            </a:endParaRPr>
          </a:p>
        </p:txBody>
      </p:sp>
      <p:sp>
        <p:nvSpPr>
          <p:cNvPr id="105002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人工智能在增强现实中的应用</a:t>
            </a:r>
            <a:endParaRPr altLang="en-US" dirty="0" sz="1200" lang="zh-CN" spc="150">
              <a:solidFill>
                <a:schemeClr val="tx1">
                  <a:lumMod val="65000"/>
                  <a:lumOff val="35000"/>
                </a:schemeClr>
              </a:solidFill>
              <a:latin typeface="+mn-ea"/>
              <a:sym typeface="+mn-ea"/>
            </a:endParaRPr>
          </a:p>
        </p:txBody>
      </p:sp>
      <p:sp>
        <p:nvSpPr>
          <p:cNvPr id="105002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交互体验的优化与提升</a:t>
            </a:r>
            <a:endParaRPr altLang="en-US" dirty="0" sz="1200" lang="zh-CN" spc="150">
              <a:solidFill>
                <a:schemeClr val="tx1">
                  <a:lumMod val="65000"/>
                  <a:lumOff val="35000"/>
                </a:schemeClr>
              </a:solidFill>
              <a:latin typeface="+mn-ea"/>
              <a:sym typeface="+mn-ea"/>
            </a:endParaRPr>
          </a:p>
        </p:txBody>
      </p:sp>
      <p:sp>
        <p:nvSpPr>
          <p:cNvPr id="105003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未来发展趋势与展望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82" name="标题 2"/>
          <p:cNvSpPr>
            <a:spLocks noGrp="1"/>
          </p:cNvSpPr>
          <p:nvPr>
            <p:ph type="title" idx="5"/>
          </p:nvPr>
        </p:nvSpPr>
        <p:spPr/>
        <p:txBody>
          <a:bodyPr>
            <a:normAutofit fontScale="90000"/>
          </a:bodyPr>
          <a:p>
            <a:r>
              <a:rPr altLang="en-US" lang="zh-CN"/>
              <a:t>人工智能在虚拟现实与增强现实融合中的交互体验</a:t>
            </a:r>
            <a:endParaRPr altLang="en-US" lang="zh-CN"/>
          </a:p>
        </p:txBody>
      </p:sp>
      <p:sp>
        <p:nvSpPr>
          <p:cNvPr id="105008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人工智能技术为虚拟现实与增强现实提供支持</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人工智能在虚拟现实与增强现实中的交互应用</a:t>
            </a:r>
            <a:endParaRPr dirty="0" sz="2000" err="1">
              <a:solidFill>
                <a:schemeClr val="tx1">
                  <a:lumMod val="75000"/>
                  <a:lumOff val="25000"/>
                </a:schemeClr>
              </a:solidFill>
              <a:latin typeface="+mn-ea"/>
              <a:ea typeface="+mn-ea"/>
              <a:cs typeface="+mn-ea"/>
              <a:sym typeface="+mn-lt"/>
            </a:endParaRPr>
          </a:p>
        </p:txBody>
      </p:sp>
      <p:sp>
        <p:nvSpPr>
          <p:cNvPr id="105010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1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未来发展趋势与展望</a:t>
            </a:r>
            <a:endParaRPr dirty="0" sz="2000" err="1">
              <a:solidFill>
                <a:schemeClr val="tx1">
                  <a:lumMod val="75000"/>
                  <a:lumOff val="25000"/>
                </a:schemeClr>
              </a:solidFill>
              <a:latin typeface="+mn-ea"/>
              <a:ea typeface="+mn-ea"/>
              <a:cs typeface="+mn-ea"/>
              <a:sym typeface="+mn-lt"/>
            </a:endParaRPr>
          </a:p>
        </p:txBody>
      </p:sp>
      <p:sp>
        <p:nvSpPr>
          <p:cNvPr id="10501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虚拟现实与增强现实交互体验的挑战与机遇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74"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176" name="标题 6"/>
          <p:cNvSpPr>
            <a:spLocks noGrp="1"/>
          </p:cNvSpPr>
          <p:nvPr>
            <p:ph type="title" idx="1"/>
            <p:custDataLst>
              <p:tags r:id="rId2"/>
            </p:custDataLst>
          </p:nvPr>
        </p:nvSpPr>
        <p:spPr/>
        <p:txBody>
          <a:bodyPr>
            <a:normAutofit fontScale="90000"/>
          </a:bodyPr>
          <a:p>
            <a:r>
              <a:rPr altLang="en-US" lang="zh-CN"/>
              <a:t>人工智能在虚拟现实与增强现实中的挑战与未来发展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90" name="标题 2"/>
          <p:cNvSpPr>
            <a:spLocks noGrp="1"/>
          </p:cNvSpPr>
          <p:nvPr>
            <p:ph type="title" idx="5"/>
          </p:nvPr>
        </p:nvSpPr>
        <p:spPr/>
        <p:txBody>
          <a:bodyPr>
            <a:normAutofit fontScale="91667"/>
          </a:bodyPr>
          <a:p>
            <a:r>
              <a:rPr altLang="en-US" lang="zh-CN"/>
              <a:t>人工智能在虚拟现实与增强现实中的挑战</a:t>
            </a:r>
            <a:endParaRPr altLang="en-US" lang="zh-CN"/>
          </a:p>
        </p:txBody>
      </p:sp>
      <p:sp>
        <p:nvSpPr>
          <p:cNvPr id="105029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9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9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9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0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0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0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隐私与安全挑战：如何保护用户隐私和数据安全</a:t>
            </a:r>
            <a:endParaRPr altLang="en-US" dirty="0" sz="2400" lang="zh-CN">
              <a:latin typeface="+mn-ea"/>
              <a:ea typeface="+mn-ea"/>
            </a:endParaRPr>
          </a:p>
        </p:txBody>
      </p:sp>
      <p:sp>
        <p:nvSpPr>
          <p:cNvPr id="105031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伦理与法律挑战：如何制定合理的伦理和法律规范</a:t>
            </a:r>
            <a:endParaRPr altLang="en-US" dirty="0" sz="2400" lang="zh-CN">
              <a:latin typeface="+mn-ea"/>
              <a:ea typeface="+mn-ea"/>
            </a:endParaRPr>
          </a:p>
        </p:txBody>
      </p:sp>
      <p:sp>
        <p:nvSpPr>
          <p:cNvPr id="105031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技术挑战：虚拟现实与增强现实技术的复杂性和不确定性</a:t>
            </a:r>
            <a:endParaRPr altLang="en-US" dirty="0" sz="2400" lang="zh-CN">
              <a:latin typeface="+mn-ea"/>
              <a:ea typeface="+mn-ea"/>
            </a:endParaRPr>
          </a:p>
        </p:txBody>
      </p:sp>
      <p:sp>
        <p:nvSpPr>
          <p:cNvPr id="105031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交互体验挑战：如何提高虚拟现实与增强现实的交互体验</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66" name="标题 2"/>
          <p:cNvSpPr>
            <a:spLocks noGrp="1"/>
          </p:cNvSpPr>
          <p:nvPr>
            <p:ph type="title" idx="5"/>
          </p:nvPr>
        </p:nvSpPr>
        <p:spPr/>
        <p:txBody>
          <a:bodyPr>
            <a:normAutofit fontScale="91667"/>
          </a:bodyPr>
          <a:p>
            <a:r>
              <a:rPr altLang="en-US" lang="zh-CN"/>
              <a:t>人工智能在虚拟现实与增强现实中的未来发展</a:t>
            </a:r>
            <a:endParaRPr altLang="en-US" lang="zh-CN"/>
          </a:p>
        </p:txBody>
      </p:sp>
      <p:sp>
        <p:nvSpPr>
          <p:cNvPr id="105036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跨平台整合：实现不同设备、平台之间的无缝连接和信息共享，提高用户体验</a:t>
            </a:r>
            <a:endParaRPr altLang="zh-CN" dirty="0" sz="1600" lang="en-US">
              <a:solidFill>
                <a:schemeClr val="dk1">
                  <a:lumMod val="80000"/>
                  <a:lumOff val="20000"/>
                </a:schemeClr>
              </a:solidFill>
              <a:latin typeface="+mn-ea"/>
              <a:sym typeface="+mn-ea"/>
            </a:endParaRPr>
          </a:p>
        </p:txBody>
      </p:sp>
      <p:sp>
        <p:nvSpPr>
          <p:cNvPr id="105037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技术创新：不断提升AI算法和计算能力，推动VR/AR技术的进步</a:t>
            </a:r>
            <a:endParaRPr altLang="en-US" dirty="0" sz="1600" lang="zh-CN">
              <a:solidFill>
                <a:schemeClr val="dk1">
                  <a:lumMod val="80000"/>
                  <a:lumOff val="20000"/>
                </a:schemeClr>
              </a:solidFill>
              <a:latin typeface="+mn-ea"/>
              <a:sym typeface="+mn-ea"/>
            </a:endParaRPr>
          </a:p>
        </p:txBody>
      </p:sp>
      <p:sp>
        <p:nvSpPr>
          <p:cNvPr id="105038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交互体验优化：通过深度学习和自然语言处理技术，实现更自然、更智能的交互体验</a:t>
            </a:r>
            <a:endParaRPr altLang="en-US" dirty="0" lang="zh-CN">
              <a:solidFill>
                <a:schemeClr val="dk1">
                  <a:lumMod val="80000"/>
                  <a:lumOff val="20000"/>
                </a:schemeClr>
              </a:solidFill>
              <a:latin typeface="+mn-ea"/>
              <a:sym typeface="+mn-ea"/>
            </a:endParaRPr>
          </a:p>
        </p:txBody>
      </p:sp>
      <p:sp>
        <p:nvSpPr>
          <p:cNvPr id="105039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拓展应用领域：将AI与VR/AR技术应用于更多领域，如教育、医疗、娱乐等，提高生产力和生活质量</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450" name="标题 2"/>
          <p:cNvSpPr>
            <a:spLocks noGrp="1"/>
          </p:cNvSpPr>
          <p:nvPr>
            <p:ph type="title" idx="5"/>
          </p:nvPr>
        </p:nvSpPr>
        <p:spPr/>
        <p:txBody>
          <a:bodyPr>
            <a:normAutofit fontScale="91667"/>
          </a:bodyPr>
          <a:p>
            <a:r>
              <a:rPr altLang="en-US" lang="zh-CN"/>
              <a:t>人工智能在虚拟现实与增强现实中的创新方向</a:t>
            </a:r>
            <a:endParaRPr altLang="en-US" lang="zh-CN"/>
          </a:p>
        </p:txBody>
      </p:sp>
      <p:sp>
        <p:nvSpPr>
          <p:cNvPr id="105045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5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5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人工智能技术不断创新，为虚拟现实与增强现实提供更多可能性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5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6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6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结合虚拟现实与增强现实技术，实现更加智能化的交互体验</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6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6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未来发展将注重人工智能与虚拟现实、增强现实的深度融合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6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7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创新方向将包括算法优化、硬件升级、应用拓展等方面</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26"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528" name="标题 6"/>
          <p:cNvSpPr>
            <a:spLocks noGrp="1"/>
          </p:cNvSpPr>
          <p:nvPr>
            <p:ph type="title" idx="1"/>
            <p:custDataLst>
              <p:tags r:id="rId2"/>
            </p:custDataLst>
          </p:nvPr>
        </p:nvSpPr>
        <p:spPr/>
        <p:txBody>
          <a:bodyPr/>
          <a:p>
            <a:r>
              <a:rPr altLang="en-US" lang="zh-CN"/>
              <a:t>结论</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642" name="标题 2"/>
          <p:cNvSpPr>
            <a:spLocks noGrp="1"/>
          </p:cNvSpPr>
          <p:nvPr>
            <p:ph type="title" idx="5"/>
          </p:nvPr>
        </p:nvSpPr>
        <p:spPr/>
        <p:txBody>
          <a:bodyPr>
            <a:normAutofit fontScale="90000"/>
          </a:bodyPr>
          <a:p>
            <a:r>
              <a:rPr altLang="en-US" lang="zh-CN"/>
              <a:t>总结人工智能在虚拟现实与增强现实中的应用和交互体验</a:t>
            </a:r>
            <a:endParaRPr altLang="en-US" lang="zh-CN"/>
          </a:p>
        </p:txBody>
      </p:sp>
      <p:sp>
        <p:nvSpPr>
          <p:cNvPr id="105064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4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4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人工智能在虚拟现实与增强现实中的应用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65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5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5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人工智能在虚拟现实与增强现实中的交互体验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65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5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60"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未来展望：人工智能在虚拟现实与增强现实中的发展前景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66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6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66" name="TextBox 2"/>
          <p:cNvSpPr txBox="1"/>
          <p:nvPr>
            <p:custDataLst>
              <p:tags r:id="rId12"/>
            </p:custDataLst>
          </p:nvPr>
        </p:nvSpPr>
        <p:spPr>
          <a:xfrm>
            <a:off x="914446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结论：总结人工智能在虚拟现实与增强现实中的应用和交互体验的重要性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718" name="标题 2"/>
          <p:cNvSpPr>
            <a:spLocks noGrp="1"/>
          </p:cNvSpPr>
          <p:nvPr>
            <p:ph type="title" idx="5"/>
          </p:nvPr>
        </p:nvSpPr>
        <p:spPr/>
        <p:txBody>
          <a:bodyPr>
            <a:normAutofit fontScale="91667"/>
          </a:bodyPr>
          <a:p>
            <a:r>
              <a:rPr altLang="en-US" lang="zh-CN"/>
              <a:t>对未来发展的展望和期待</a:t>
            </a:r>
            <a:endParaRPr altLang="en-US" lang="zh-CN"/>
          </a:p>
        </p:txBody>
      </p:sp>
      <p:sp>
        <p:nvSpPr>
          <p:cNvPr id="105072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人工智能技术不断进步，将为虚拟现实和增强现实提供更丰富的交互体验</a:t>
            </a:r>
            <a:endParaRPr altLang="en-US" dirty="0" sz="1200" lang="zh-CN" spc="150">
              <a:solidFill>
                <a:schemeClr val="tx1">
                  <a:lumMod val="65000"/>
                  <a:lumOff val="35000"/>
                </a:schemeClr>
              </a:solidFill>
              <a:latin typeface="+mn-ea"/>
              <a:sym typeface="+mn-ea"/>
            </a:endParaRPr>
          </a:p>
        </p:txBody>
      </p:sp>
      <p:sp>
        <p:nvSpPr>
          <p:cNvPr id="105072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未来虚拟现实和增强现实将更加普及，成为人们日常生活的一部分</a:t>
            </a:r>
            <a:endParaRPr altLang="en-US" dirty="0" sz="1200" lang="zh-CN" spc="150">
              <a:solidFill>
                <a:schemeClr val="tx1">
                  <a:lumMod val="65000"/>
                  <a:lumOff val="35000"/>
                </a:schemeClr>
              </a:solidFill>
              <a:latin typeface="+mn-ea"/>
              <a:sym typeface="+mn-ea"/>
            </a:endParaRPr>
          </a:p>
        </p:txBody>
      </p:sp>
      <p:sp>
        <p:nvSpPr>
          <p:cNvPr id="105072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人工智能与虚拟现实和增强现实的结合将带来更多的创新应用</a:t>
            </a:r>
            <a:endParaRPr altLang="en-US" dirty="0" sz="1200" lang="zh-CN" spc="150">
              <a:solidFill>
                <a:schemeClr val="tx1">
                  <a:lumMod val="65000"/>
                  <a:lumOff val="35000"/>
                </a:schemeClr>
              </a:solidFill>
              <a:latin typeface="+mn-ea"/>
              <a:sym typeface="+mn-ea"/>
            </a:endParaRPr>
          </a:p>
        </p:txBody>
      </p:sp>
      <p:sp>
        <p:nvSpPr>
          <p:cNvPr id="105072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我们期待未来人工智能在虚拟现实和增强现实中的应用能够更加自然、智能和人性化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778"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780"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1*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1*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1*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1*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1*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1*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1*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1*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1*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1*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5*l_i*1_1"/>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5*l_i*1_2"/>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5*l_i*1_3"/>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5*l_i*1_4"/>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5*l_i*1_5"/>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5*l_i*1_6"/>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5*l_i*1_7"/>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5*l_i*1_8"/>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5*l_i*1_9"/>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5*l_i*1_10"/>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5*l_i*1_11"/>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5*l_i*1_12"/>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5*l_i*1_13"/>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5*l_i*1_14"/>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5*l_i*1_15"/>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5*l_i*1_16"/>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5*l_i*1_17"/>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5*l_i*1_18"/>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5*l_i*1_19"/>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5*l_i*1_20"/>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5*l_i*1_21"/>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5*l_i*1_22"/>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5*l_i*1_23"/>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5*l_i*1_24"/>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5*l_i*1_25"/>
  <p:tag name="KSO_WM_TEMPLATE_CATEGORY" val="diagram"/>
  <p:tag name="KSO_WM_TEMPLATE_INDEX" val="20231444"/>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5*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44_5*l_h_f*1_6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4_5*l_h_f*1_5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5*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5*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5*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2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1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7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3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3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7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96.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2023-12-17T03:28:15Z</dcterms:created>
  <dcterms:modified xsi:type="dcterms:W3CDTF">2023-12-17T03:28:15Z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c764592cd7ee4a458637020948a35e52_21</vt:lpwstr>
  </property>
</Properties>
</file>