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418" r:id="rId1"/>
    <p:sldMasterId id="2147502455" r:id="rId2"/>
  </p:sldMasterIdLst>
  <p:notesMasterIdLst>
    <p:notesMasterId r:id="rId3"/>
  </p:notesMasterIdLst>
  <p:sldIdLst>
    <p:sldId id="8389" r:id="rId4"/>
    <p:sldId id="8392" r:id="rId5"/>
    <p:sldId id="8395" r:id="rId6"/>
    <p:sldId id="8398" r:id="rId7"/>
    <p:sldId id="8401" r:id="rId8"/>
    <p:sldId id="8404" r:id="rId9"/>
    <p:sldId id="8407" r:id="rId10"/>
    <p:sldId id="8410" r:id="rId11"/>
    <p:sldId id="8413" r:id="rId12"/>
    <p:sldId id="8416" r:id="rId13"/>
    <p:sldId id="8419" r:id="rId14"/>
    <p:sldId id="8422" r:id="rId15"/>
    <p:sldId id="8425" r:id="rId16"/>
    <p:sldId id="8428" r:id="rId17"/>
    <p:sldId id="8431" r:id="rId18"/>
    <p:sldId id="8434" r:id="rId19"/>
    <p:sldId id="8437" r:id="rId20"/>
    <p:sldId id="8440" r:id="rId21"/>
    <p:sldId id="8443" r:id="rId22"/>
    <p:sldId id="8446" r:id="rId23"/>
    <p:sldId id="8449" r:id="rId24"/>
    <p:sldId id="8452" r:id="rId25"/>
    <p:sldId id="8455" r:id="rId26"/>
    <p:sldId id="8458" r:id="rId27"/>
    <p:sldId id="8461" r:id="rId28"/>
    <p:sldId id="8464" r:id="rId29"/>
    <p:sldId id="8467" r:id="rId30"/>
    <p:sldId id="847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419" r:id="rId1"/>
    <p:sldLayoutId id="2147502420" r:id="rId2"/>
    <p:sldLayoutId id="2147502421" r:id="rId3"/>
    <p:sldLayoutId id="2147502422" r:id="rId4"/>
    <p:sldLayoutId id="2147502423" r:id="rId5"/>
    <p:sldLayoutId id="2147502424" r:id="rId6"/>
    <p:sldLayoutId id="2147502425" r:id="rId7"/>
    <p:sldLayoutId id="2147502426" r:id="rId8"/>
    <p:sldLayoutId id="2147502427" r:id="rId9"/>
    <p:sldLayoutId id="2147502428" r:id="rId10"/>
    <p:sldLayoutId id="214750242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456" r:id="rId1"/>
    <p:sldLayoutId id="2147502457" r:id="rId2"/>
    <p:sldLayoutId id="2147502458" r:id="rId3"/>
    <p:sldLayoutId id="2147502459" r:id="rId4"/>
    <p:sldLayoutId id="2147502460" r:id="rId5"/>
    <p:sldLayoutId id="2147502461" r:id="rId6"/>
    <p:sldLayoutId id="2147502462" r:id="rId7"/>
    <p:sldLayoutId id="2147502463" r:id="rId8"/>
    <p:sldLayoutId id="2147502464" r:id="rId9"/>
    <p:sldLayoutId id="2147502465" r:id="rId10"/>
    <p:sldLayoutId id="214750246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tags" Target="../tags/tag97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小学生积极心理特征的培养与发展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培养小学生积极心理特征的重要性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小学生积极心理特征的主要内容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培养小学生积极心理特征的方法与途径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培养小学生积极心理特征的实践案例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fontScale="8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评估与监控小学生积极心理特征的培养效果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培养小学生积极心理特征的重要性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促进小学生健康成长</a:t>
            </a:r>
            <a:endParaRPr altLang="en-US" lang="zh-CN"/>
          </a:p>
        </p:txBody>
      </p:sp>
      <p:sp>
        <p:nvSpPr>
          <p:cNvPr id="104884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4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培养积极心理特征有助于提高小学生的社交能力，增强其人际交往和合作意识。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培养积极心理特征有助于提高小学生的自信心和自尊心，促进其自我价值的实现。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积极心理特征有助于增强小学生的抗挫能力和应对压力的能力，减少心理问题的发生。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积极心理特征有助于激发小学生的创造力和创新能力，为其未来的发展奠定基础。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提高小学生应对挫折的能力</a:t>
            </a:r>
            <a:endParaRPr altLang="en-US" lang="zh-CN"/>
          </a:p>
        </p:txBody>
      </p:sp>
      <p:sp>
        <p:nvSpPr>
          <p:cNvPr id="104891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培养小学生积极心理特征有助于提高其应对挫折的能力，增强心理韧性。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在面对挫折时，具有积极心理特征的小学生会更加乐观和自信，能够更好地应对挑战。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通过培养小学生的积极心理特征，可以促进其情绪调节能力的发展，使其更好地处理负面情绪和压力。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积极心理特征的培养可以帮助小学生建立良好的人际关系，增强社会支持系统，从而更好地应对挫折和困难。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培养小学生积极的人生态度</a:t>
            </a:r>
            <a:endParaRPr altLang="en-US" lang="zh-CN"/>
          </a:p>
        </p:txBody>
      </p:sp>
      <p:sp>
        <p:nvSpPr>
          <p:cNvPr id="1048970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有助于提高小学生的幸福感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有助于培养小学生的积极心态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有助于增强小学生的自信心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有助于提高小学生的适应能力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提升小学生幸福感</a:t>
            </a:r>
            <a:endParaRPr altLang="en-US" lang="zh-CN"/>
          </a:p>
        </p:txBody>
      </p:sp>
      <p:sp>
        <p:nvSpPr>
          <p:cNvPr id="1049028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0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2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培养积极心理特征有助于提高小学生的幸福感，让他们更加乐观、自信和满足。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8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积极心理特征有助于缓解小学生的焦虑和压力，增强他们的心理韧性。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4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培养积极心理特征有助于提高小学生的社交能力，增强他们的人际关系和友谊。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8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0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积极心理特征对小学生的学业成绩也有积极的影响，帮助他们更好地应对学习挑战。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小学生积极心理特征的主要内容</a:t>
            </a:r>
            <a:endParaRPr altLang="en-US" dirty="0" lang="zh-CN"/>
          </a:p>
        </p:txBody>
      </p:sp>
      <p:sp>
        <p:nvSpPr>
          <p:cNvPr id="10490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正向情绪体验</a:t>
            </a:r>
            <a:endParaRPr altLang="en-US" lang="zh-CN"/>
          </a:p>
        </p:txBody>
      </p:sp>
      <p:sp>
        <p:nvSpPr>
          <p:cNvPr id="104911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快乐：小学生感到快乐和满足，对生活充满热情和兴趣。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兴趣：小学生对自己感兴趣的事物表现出高度的注意力和好奇心。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成就感：小学生在完成任务或达成目标后，感到自豪和自信。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爱与归属感：小学生感到被接纳和爱护，与家人和朋友建立良好的关系。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自我认知与自我接纳</a:t>
            </a:r>
            <a:endParaRPr altLang="en-US" lang="zh-CN"/>
          </a:p>
        </p:txBody>
      </p:sp>
      <p:sp>
        <p:nvSpPr>
          <p:cNvPr id="104917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小学生开始形成自我意识，认识到自己的存在和价值。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能够接纳自己的优点和不足，逐步形成自尊和自爱。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在自我评价方面，开始能够考虑到自己的行为和表现。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逐渐表现出自主性和独立性，愿意自己做决定并承担责任。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积极应对挑战与压力</a:t>
            </a:r>
            <a:endParaRPr altLang="en-US" lang="zh-CN"/>
          </a:p>
        </p:txBody>
      </p:sp>
      <p:sp>
        <p:nvSpPr>
          <p:cNvPr id="104923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小学生应具备积极面对困难和挑战的态度，不轻易放弃，积极寻找解决问题的方法。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小学生应学会调整自己的情绪，保持乐观的心态，从而更好地应对压力和挫折。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家长和教师可以通过鼓励、支持等方式帮助小学生建立自信心，提高其应对挑战与压力的能力。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学校可以开展相关课程和活动，培养小学生的积极心理特征，提高其应对挑战与压力的意识和能力。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良好的人际关系与合作精神</a:t>
            </a:r>
            <a:endParaRPr altLang="en-US" lang="zh-CN"/>
          </a:p>
        </p:txBody>
      </p:sp>
      <p:sp>
        <p:nvSpPr>
          <p:cNvPr id="104928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在团队中，小学生应具备合作精神，学会相互支持、共同成长。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小学生应具备良好的人际关系，学会与同学、老师和家长建立和谐的关系。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通过良好的人际关系和合作精神，小学生可以更好地适应学校和社会环境。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培养小学生的积极心理特征，有助于提高其人际交往能力和团队合作精神。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培养小学生积极心理特征的方法与途径</a:t>
            </a:r>
            <a:endParaRPr altLang="en-US" dirty="0" lang="zh-CN"/>
          </a:p>
        </p:txBody>
      </p:sp>
      <p:sp>
        <p:nvSpPr>
          <p:cNvPr id="10493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家庭教育</a:t>
            </a:r>
            <a:endParaRPr altLang="en-US" lang="zh-CN"/>
          </a:p>
        </p:txBody>
      </p:sp>
      <p:sp>
        <p:nvSpPr>
          <p:cNvPr id="104936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营造和谐的家庭氛围，促进孩子的积极心理发展。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家长以身作则，树立良好的榜样，引导孩子形成积极的人生观和价值观。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关注孩子的情感需求，建立亲密的亲子关系，增强孩子的自信心和安全感。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鼓励孩子参加有益的活动，拓展社交圈子，培养其积极向上的心态和团队合作精神。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学校教育</a:t>
            </a:r>
            <a:endParaRPr altLang="en-US" lang="zh-CN"/>
          </a:p>
        </p:txBody>
      </p:sp>
      <p:sp>
        <p:nvSpPr>
          <p:cNvPr id="1049424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开设心理健康教育课程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0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组织心理辅导和咨询活动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6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营造积极向上的校园文化氛围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2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加强家校合作，共同关注学生心理健康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社会环境与文化氛围</a:t>
            </a:r>
            <a:endParaRPr altLang="en-US" lang="zh-CN"/>
          </a:p>
        </p:txBody>
      </p:sp>
      <p:sp>
        <p:nvSpPr>
          <p:cNvPr id="1049482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家庭环境：家长应营造和谐、积极向上的家庭氛围，鼓励孩子表达情感和观点，培养其自信心和适应能力。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学校环境：教师应关注学生的心理健康，营造积极向上的班级氛围，鼓励学生参与集体活动，培养其团队协作和社交能力。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社会环境：政府和社会组织应加强心理健康教育宣传，提高公众对心理健康的认知和理解，减少对心理问题的歧视和排斥。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文化氛围：媒体和社会舆论应倡导积极向上的价值观和文化理念，鼓励人们追求健康、幸福的生活方式，培养积极心理品质。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心理咨询与辅导</a:t>
            </a:r>
            <a:endParaRPr altLang="en-US" lang="zh-CN"/>
          </a:p>
        </p:txBody>
      </p:sp>
      <p:sp>
        <p:nvSpPr>
          <p:cNvPr id="104952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定期开展心理健康教育课程，帮助学生了解积极心理特征的重要性。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建立心理咨询室，提供专业的心理咨询服务，帮助学生解决心理问题。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开展团体辅导活动，通过互动交流、团队合作等方式培养学生的积极心理特征。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建立家校合作机制，加强家长与学校的沟通与合作，共同促进学生的心理健康发展。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培养小学生积极心理特征的实践案例</a:t>
            </a:r>
            <a:endParaRPr altLang="en-US" dirty="0" lang="zh-CN"/>
          </a:p>
        </p:txBody>
      </p:sp>
      <p:sp>
        <p:nvSpPr>
          <p:cNvPr id="10495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成功的小学心理健康教育课程</a:t>
            </a:r>
            <a:endParaRPr altLang="en-US" lang="zh-CN"/>
          </a:p>
        </p:txBody>
      </p:sp>
      <p:sp>
        <p:nvSpPr>
          <p:cNvPr id="1049594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课程目标：培养学生积极心理品质，提高心理素质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课程内容：涵盖自我认知、情绪管理、人际交往、学习策略等方面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教学方法：采用游戏、角色扮演、小组讨论等形式，引导学生积极参与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课程效果：有效提升学生的自信心、情绪管理能力、人际交往能力等积极心理品质，对学习和生活产生积极影响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有效的心理辅导活动</a:t>
            </a:r>
            <a:endParaRPr altLang="en-US" lang="zh-CN"/>
          </a:p>
        </p:txBody>
      </p:sp>
      <p:sp>
        <p:nvSpPr>
          <p:cNvPr id="104965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组织开展团队游戏，增强小学生的团队协作能力。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开展心理讲座，向小学生传授积极心态的养成方法。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组织户外拓展活动，培养小学生的自信心和勇气。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开展心理疏导活动，帮助小学生解决心理问题，培养健康心态。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家庭与学校合作的心理教育模式</a:t>
            </a:r>
            <a:endParaRPr altLang="en-US" lang="zh-CN"/>
          </a:p>
        </p:txBody>
      </p:sp>
      <p:sp>
        <p:nvSpPr>
          <p:cNvPr id="1049710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家庭与学校共同制定心理教育计划，确保教育的一致性和连贯性。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家庭和学校通过定期交流，了解学生的心理状态，及时发现和解决潜在问题。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家庭和学校共同组织心理教育活动，如讲座、工作坊等，增强学生的心理健康意识。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家庭和学校合作开展个别化心理辅导，针对学生的具体情况制定个性化的辅导计划。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社会支持系统在培养小学生积极心理特征中的作用</a:t>
            </a:r>
            <a:endParaRPr altLang="en-US" lang="zh-CN"/>
          </a:p>
        </p:txBody>
      </p:sp>
      <p:sp>
        <p:nvSpPr>
          <p:cNvPr id="104975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学校支持：提供心理健康教育课程和活动，帮助学生建立自信心和积极心态。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家庭支持：家长积极参与孩子教育，营造和谐家庭氛围，培养孩子的积极心理品质。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社会支持：社区、媒体等社会力量共同参与，提供丰富的实践机会，增强小学生的社会适应能力。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同伴支持：建立良好的同伴关系，通过互动与支持，促进小学生积极心理特征的发展。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评估与监控小学生积极心理特征的培养效果</a:t>
            </a:r>
            <a:endParaRPr altLang="en-US" dirty="0" lang="zh-CN"/>
          </a:p>
        </p:txBody>
      </p:sp>
      <p:sp>
        <p:nvSpPr>
          <p:cNvPr id="10498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评估指标体系的建立</a:t>
            </a:r>
            <a:endParaRPr altLang="en-US" lang="zh-CN"/>
          </a:p>
        </p:txBody>
      </p:sp>
      <p:sp>
        <p:nvSpPr>
          <p:cNvPr id="104983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评估指标的选取原则：科学性、客观性、可操作性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评估指标的来源：理论依据、实践经验、学生特点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评估指标体系的构建方法：层次分析法、模糊综合评价法等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评估指标体系的实施流程：确定评估对象、制定评估标准、收集数据、分析数据、得出结论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定期评估与反馈</a:t>
            </a:r>
            <a:endParaRPr altLang="en-US" lang="zh-CN"/>
          </a:p>
        </p:txBody>
      </p:sp>
      <p:sp>
        <p:nvSpPr>
          <p:cNvPr id="104989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反馈机制：根据评估结果，及时向小学生及其家长反馈，提供针对性的建议和指导，促进其积极心理特征的培养和发展。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评估方法：定期进行心理测试和问卷调查，了解小学生的心理状态和变化。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评估内容：关注小学生的情绪、情感、自我认知、人际关系等方面，评估其积极心理特征的表现和程度。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调整方案：根据评估结果和反馈意见，及时调整培养方案和措施，提高培养效果和针对性。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针对问题制定改进措施</a:t>
            </a:r>
            <a:endParaRPr altLang="en-US" lang="zh-CN"/>
          </a:p>
        </p:txBody>
      </p:sp>
      <p:sp>
        <p:nvSpPr>
          <p:cNvPr id="104996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制定改进措施：针对发现的问题，制定具体的改进措施，如调整教学方法、增加心理辅导等。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定期评估：对小学生的积极心理特征进行定期评估，了解培养效果。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发现问题：通过评估发现存在的问题和不足。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实施改进措施：将改进措施落实到位，持续跟踪改进效果。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持续监控与追踪评估</a:t>
            </a:r>
            <a:endParaRPr altLang="en-US" lang="zh-CN"/>
          </a:p>
        </p:txBody>
      </p:sp>
      <p:sp>
        <p:nvSpPr>
          <p:cNvPr id="105002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定期评估：对小学生的积极心理特征进行定期评估，了解其发展状况。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追踪调查：对小学生的积极心理特征进行长期追踪调查，观察其变化趋势。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数据收集：收集相关数据，如小学生的行为表现、学习成绩等，以评估培养效果。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反馈调整：根据评估结果，及时调整培养方案，确保小学生积极心理特征的健康发展。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7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12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2024-01-05T09:26:40Z</dcterms:created>
  <dcterms:modified xsi:type="dcterms:W3CDTF">2024-01-05T09:26:40Z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2804226f29554aa6943016681b8c7441_21</vt:lpwstr>
  </property>
</Properties>
</file>