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tags" Target="../tags/tag162.xml"/><Relationship Id="rId10" Type="http://schemas.openxmlformats.org/officeDocument/2006/relationships/tags" Target="../tags/tag163.xml"/><Relationship Id="rId11" Type="http://schemas.openxmlformats.org/officeDocument/2006/relationships/tags" Target="../tags/tag164.xml"/><Relationship Id="rId12" Type="http://schemas.openxmlformats.org/officeDocument/2006/relationships/tags" Target="../tags/tag165.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tags" Target="../tags/tag217.xml"/><Relationship Id="rId14" Type="http://schemas.openxmlformats.org/officeDocument/2006/relationships/tags" Target="../tags/tag218.xml"/><Relationship Id="rId15" Type="http://schemas.openxmlformats.org/officeDocument/2006/relationships/tags" Target="../tags/tag219.xml"/><Relationship Id="rId16" Type="http://schemas.openxmlformats.org/officeDocument/2006/relationships/tags" Target="../tags/tag220.xml"/><Relationship Id="rId17" Type="http://schemas.openxmlformats.org/officeDocument/2006/relationships/tags" Target="../tags/tag221.xml"/><Relationship Id="rId18" Type="http://schemas.openxmlformats.org/officeDocument/2006/relationships/tags" Target="../tags/tag222.xml"/><Relationship Id="rId19" Type="http://schemas.openxmlformats.org/officeDocument/2006/relationships/tags" Target="../tags/tag223.xml"/><Relationship Id="rId20" Type="http://schemas.openxmlformats.org/officeDocument/2006/relationships/tags" Target="../tags/tag224.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tags" Target="../tags/tag276.xml"/><Relationship Id="rId14" Type="http://schemas.openxmlformats.org/officeDocument/2006/relationships/tags" Target="../tags/tag277.xml"/><Relationship Id="rId1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机器学习与数据分析在市场营销中的应用</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474970" y="1788795"/>
            <a:ext cx="1568767" cy="808790"/>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493247" y="2160717"/>
            <a:ext cx="3803938" cy="402873"/>
          </a:xfrm>
          <a:prstGeom prst="rect"/>
          <a:noFill/>
        </p:spPr>
        <p:txBody>
          <a:bodyPr anchor="b" bIns="0" lIns="0" rIns="0" rtlCol="0" tIns="0" wrap="square">
            <a:normAutofit/>
          </a:bodyPr>
          <a:p>
            <a:pPr>
              <a:lnSpc>
                <a:spcPct val="100000"/>
              </a:lnSpc>
            </a:pPr>
            <a:r>
              <a:rPr altLang="en-US" b="1" dirty="0" sz="2000" kern="0" lang="zh-CN" spc="100">
                <a:effectLst/>
                <a:latin typeface="+中文标题" charset="0"/>
                <a:ea typeface="+mj-ea"/>
              </a:rPr>
              <a:t>单击输入目录标题</a:t>
            </a:r>
            <a:endParaRPr altLang="en-US" b="1" dirty="0" sz="2000" kern="0" lang="zh-CN" spc="100">
              <a:effectLst/>
              <a:latin typeface="+中文标题" charset="0"/>
              <a:ea typeface="+mj-ea"/>
            </a:endParaRPr>
          </a:p>
        </p:txBody>
      </p:sp>
      <p:cxnSp>
        <p:nvCxnSpPr>
          <p:cNvPr id="3145741" name="直接箭头连接符 36"/>
          <p:cNvCxnSpPr>
            <a:cxnSpLocks/>
          </p:cNvCxnSpPr>
          <p:nvPr>
            <p:custDataLst>
              <p:tags r:id="rId5"/>
            </p:custDataLst>
          </p:nvPr>
        </p:nvCxnSpPr>
        <p:spPr>
          <a:xfrm>
            <a:off x="5530308" y="2623970"/>
            <a:ext cx="399705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6087137" y="2616327"/>
            <a:ext cx="1568808"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6096275" y="3024918"/>
            <a:ext cx="3804037" cy="403008"/>
          </a:xfrm>
          <a:prstGeom prst="rect"/>
          <a:noFill/>
        </p:spPr>
        <p:txBody>
          <a:bodyPr anchor="b" bIns="0" lIns="0" rIns="0" rtlCol="0" tIns="0" wrap="square">
            <a:normAutofit fontScale="77143"/>
          </a:bodyPr>
          <a:p>
            <a:pPr>
              <a:lnSpc>
                <a:spcPct val="100000"/>
              </a:lnSpc>
            </a:pPr>
            <a:r>
              <a:rPr altLang="en-US" b="1" dirty="0" sz="2800" kern="0" lang="zh-CN" spc="100">
                <a:effectLst/>
                <a:latin typeface="+中文标题" charset="0"/>
                <a:ea typeface="+mj-ea"/>
              </a:rPr>
              <a:t>机器学习在市场营销中的应用</a:t>
            </a:r>
            <a:endParaRPr altLang="en-US" b="1" dirty="0" sz="2800" kern="0" lang="zh-CN" spc="100">
              <a:effectLst/>
              <a:latin typeface="+中文标题" charset="0"/>
              <a:ea typeface="+mj-ea"/>
            </a:endParaRPr>
          </a:p>
        </p:txBody>
      </p:sp>
      <p:cxnSp>
        <p:nvCxnSpPr>
          <p:cNvPr id="3145743" name="直接箭头连接符 33"/>
          <p:cNvCxnSpPr>
            <a:cxnSpLocks/>
          </p:cNvCxnSpPr>
          <p:nvPr>
            <p:custDataLst>
              <p:tags r:id="rId8"/>
            </p:custDataLst>
          </p:nvPr>
        </p:nvCxnSpPr>
        <p:spPr>
          <a:xfrm>
            <a:off x="6133338" y="3488327"/>
            <a:ext cx="3997161"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657613" y="3473736"/>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657613" y="3882327"/>
            <a:ext cx="3803482" cy="403008"/>
          </a:xfrm>
          <a:prstGeom prst="rect"/>
          <a:noFill/>
        </p:spPr>
        <p:txBody>
          <a:bodyPr anchor="b" bIns="0" lIns="0" rIns="0" rtlCol="0" tIns="0" wrap="square">
            <a:normAutofit fontScale="77143"/>
          </a:bodyPr>
          <a:p>
            <a:pPr>
              <a:lnSpc>
                <a:spcPct val="100000"/>
              </a:lnSpc>
            </a:pPr>
            <a:r>
              <a:rPr altLang="en-US" b="1" dirty="0" sz="2800" kern="0" lang="zh-CN" spc="100">
                <a:effectLst/>
                <a:latin typeface="+中文标题" charset="0"/>
                <a:ea typeface="+mj-ea"/>
              </a:rPr>
              <a:t>数据分析在市场营销中的作用</a:t>
            </a:r>
            <a:endParaRPr altLang="en-US" b="1" dirty="0" sz="2800" kern="0" lang="zh-CN" spc="100">
              <a:effectLst/>
              <a:latin typeface="+中文标题" charset="0"/>
              <a:ea typeface="+mj-ea"/>
            </a:endParaRPr>
          </a:p>
        </p:txBody>
      </p:sp>
      <p:cxnSp>
        <p:nvCxnSpPr>
          <p:cNvPr id="3145745" name="直接箭头连接符 30"/>
          <p:cNvCxnSpPr>
            <a:cxnSpLocks/>
          </p:cNvCxnSpPr>
          <p:nvPr>
            <p:custDataLst>
              <p:tags r:id="rId11"/>
            </p:custDataLst>
          </p:nvPr>
        </p:nvCxnSpPr>
        <p:spPr>
          <a:xfrm>
            <a:off x="6694670" y="4345736"/>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7237818" y="4331840"/>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7237818" y="4740431"/>
            <a:ext cx="3803482" cy="403008"/>
          </a:xfrm>
          <a:prstGeom prst="rect"/>
          <a:noFill/>
        </p:spPr>
        <p:txBody>
          <a:bodyPr anchor="b" bIns="0" lIns="0" rIns="0" rtlCol="0" tIns="0" wrap="square">
            <a:normAutofit fontScale="70000"/>
          </a:bodyPr>
          <a:p>
            <a:pPr>
              <a:lnSpc>
                <a:spcPct val="100000"/>
              </a:lnSpc>
            </a:pPr>
            <a:r>
              <a:rPr altLang="en-US" b="1" dirty="0" sz="2800" kern="0" lang="zh-CN" spc="100">
                <a:effectLst/>
                <a:latin typeface="+中文标题" charset="0"/>
                <a:ea typeface="+mj-ea"/>
              </a:rPr>
              <a:t>机器学习与数据分析的结合应用</a:t>
            </a:r>
            <a:endParaRPr altLang="en-US" b="1" dirty="0" sz="2800" kern="0" lang="zh-CN" spc="100">
              <a:effectLst/>
              <a:latin typeface="+中文标题" charset="0"/>
              <a:ea typeface="+mj-ea"/>
            </a:endParaRPr>
          </a:p>
        </p:txBody>
      </p:sp>
      <p:cxnSp>
        <p:nvCxnSpPr>
          <p:cNvPr id="3145747" name="直接箭头连接符 27"/>
          <p:cNvCxnSpPr>
            <a:cxnSpLocks/>
          </p:cNvCxnSpPr>
          <p:nvPr>
            <p:custDataLst>
              <p:tags r:id="rId14"/>
            </p:custDataLst>
          </p:nvPr>
        </p:nvCxnSpPr>
        <p:spPr>
          <a:xfrm>
            <a:off x="7274875" y="5203840"/>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870136" y="5246919"/>
            <a:ext cx="1568579" cy="809062"/>
          </a:xfrm>
          <a:prstGeom prst="rect"/>
          <a:noFill/>
        </p:spPr>
        <p:txBody>
          <a:bodyPr anchor="b" anchorCtr="0" bIns="0" lIns="0" rIns="0" rtlCol="0" tIns="0" wrap="square">
            <a:normAutofit fontScale="98276" lnSpcReduction="10000"/>
          </a:bodyPr>
          <a:p>
            <a:pPr algn="l">
              <a:lnSpc>
                <a:spcPct val="100000"/>
              </a:lnSpc>
            </a:pPr>
            <a:r>
              <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58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870136" y="5655510"/>
            <a:ext cx="3803482" cy="403008"/>
          </a:xfrm>
          <a:prstGeom prst="rect"/>
          <a:noFill/>
        </p:spPr>
        <p:txBody>
          <a:bodyPr anchor="b" bIns="0" lIns="0" rIns="0" rtlCol="0" tIns="0" wrap="square">
            <a:normAutofit/>
          </a:bodyPr>
          <a:p>
            <a:pPr>
              <a:lnSpc>
                <a:spcPct val="100000"/>
              </a:lnSpc>
            </a:pPr>
            <a:r>
              <a:rPr altLang="en-US" b="1" dirty="0" sz="2000" kern="0" lang="zh-CN" spc="100">
                <a:effectLst/>
                <a:latin typeface="+中文标题" charset="0"/>
                <a:ea typeface="+mj-ea"/>
              </a:rPr>
              <a:t>挑战与未来发展趋势</a:t>
            </a:r>
            <a:endParaRPr altLang="en-US" b="1" dirty="0" sz="2000" kern="0" lang="zh-CN" spc="100">
              <a:effectLst/>
              <a:latin typeface="+中文标题" charset="0"/>
              <a:ea typeface="+mj-ea"/>
            </a:endParaRPr>
          </a:p>
        </p:txBody>
      </p:sp>
      <p:cxnSp>
        <p:nvCxnSpPr>
          <p:cNvPr id="3145749" name="直接箭头连接符 18"/>
          <p:cNvCxnSpPr>
            <a:cxnSpLocks/>
          </p:cNvCxnSpPr>
          <p:nvPr>
            <p:custDataLst>
              <p:tags r:id="rId17"/>
            </p:custDataLst>
          </p:nvPr>
        </p:nvCxnSpPr>
        <p:spPr>
          <a:xfrm>
            <a:off x="7907193" y="6118919"/>
            <a:ext cx="3996577"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2"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4" name="标题"/>
          <p:cNvSpPr>
            <a:spLocks noGrp="1"/>
          </p:cNvSpPr>
          <p:nvPr>
            <p:ph type="title"/>
            <p:custDataLst>
              <p:tags r:id="rId1"/>
            </p:custDataLst>
          </p:nvPr>
        </p:nvSpPr>
        <p:spPr>
          <a:xfrm>
            <a:off x="996464" y="3446585"/>
            <a:ext cx="8428889" cy="1152000"/>
          </a:xfrm>
        </p:spPr>
        <p:txBody>
          <a:bodyPr>
            <a:normAutofit fontScale="93704"/>
          </a:bodyPr>
          <a:p>
            <a:r>
              <a:rPr altLang="en-US" dirty="0" lang="zh-CN">
                <a:solidFill>
                  <a:schemeClr val="lt1">
                    <a:lumMod val="100000"/>
                  </a:schemeClr>
                </a:solidFill>
              </a:rPr>
              <a:t>机器学习在市场营销中的应用</a:t>
            </a:r>
            <a:endParaRPr altLang="en-US" dirty="0" lang="zh-CN">
              <a:solidFill>
                <a:schemeClr val="lt1">
                  <a:lumMod val="100000"/>
                </a:schemeClr>
              </a:solidFill>
            </a:endParaRPr>
          </a:p>
        </p:txBody>
      </p:sp>
      <p:sp>
        <p:nvSpPr>
          <p:cNvPr id="1048976"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0" name="标题 1"/>
          <p:cNvSpPr>
            <a:spLocks noGrp="1"/>
          </p:cNvSpPr>
          <p:nvPr>
            <p:ph type="title"/>
          </p:nvPr>
        </p:nvSpPr>
        <p:spPr/>
        <p:txBody>
          <a:bodyPr/>
          <a:p>
            <a:r>
              <a:rPr altLang="en-US" lang="zh-CN"/>
              <a:t>客户细分与分类</a:t>
            </a:r>
            <a:endParaRPr altLang="en-US" lang="zh-CN"/>
          </a:p>
        </p:txBody>
      </p:sp>
      <p:sp>
        <p:nvSpPr>
          <p:cNvPr id="1049052"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54"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56"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58"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0"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分类方法：利用机器学习算法对客户数据进行训练和预测，实现客户分类</a:t>
            </a:r>
            <a:endParaRPr altLang="en-US" sz="1400" lang="zh-CN" spc="150">
              <a:solidFill>
                <a:schemeClr val="tx1"/>
              </a:solidFill>
              <a:effectLst/>
              <a:latin typeface="+mn-ea"/>
              <a:sym typeface="+mn-ea"/>
            </a:endParaRPr>
          </a:p>
        </p:txBody>
      </p:sp>
      <p:sp>
        <p:nvSpPr>
          <p:cNvPr id="1049062"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客户细分：基于客户特征、行为和需求等因素，将客户划分为不同的细分市场</a:t>
            </a:r>
            <a:endParaRPr altLang="en-US" dirty="0" sz="1400" lang="zh-CN" spc="150">
              <a:solidFill>
                <a:schemeClr val="tx1"/>
              </a:solidFill>
              <a:effectLst/>
              <a:latin typeface="+mn-ea"/>
              <a:sym typeface="+mn-ea"/>
            </a:endParaRPr>
          </a:p>
        </p:txBody>
      </p:sp>
      <p:sp>
        <p:nvSpPr>
          <p:cNvPr id="1049064"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分类结果：根据客户分类结果，制定个性化的营销策略和方案</a:t>
            </a:r>
            <a:endParaRPr altLang="en-US" sz="1400" lang="zh-CN" spc="150">
              <a:solidFill>
                <a:schemeClr val="tx1"/>
              </a:solidFill>
              <a:effectLst/>
              <a:latin typeface="+mn-ea"/>
              <a:sym typeface="+mn-ea"/>
            </a:endParaRPr>
          </a:p>
        </p:txBody>
      </p:sp>
      <p:sp>
        <p:nvSpPr>
          <p:cNvPr id="1049066"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应用场景：在市场营销中，客户细分与分类可以帮助企业更好地了解客户需求，提高营销效果</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04" name="标题 1"/>
          <p:cNvSpPr>
            <a:spLocks noGrp="1"/>
          </p:cNvSpPr>
          <p:nvPr>
            <p:ph type="title"/>
          </p:nvPr>
        </p:nvSpPr>
        <p:spPr/>
        <p:txBody>
          <a:bodyPr/>
          <a:p>
            <a:r>
              <a:rPr altLang="en-US" lang="zh-CN"/>
              <a:t>预测模型与市场趋势分析</a:t>
            </a:r>
            <a:endParaRPr altLang="en-US" lang="zh-CN"/>
          </a:p>
        </p:txBody>
      </p:sp>
      <p:sp>
        <p:nvSpPr>
          <p:cNvPr id="104910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预测模型：利用机器学习算法建立预测模型，对市场趋势进行预测和分析</a:t>
            </a:r>
            <a:endParaRPr altLang="en-US" dirty="0" sz="2000" lang="zh-CN" spc="150">
              <a:solidFill>
                <a:schemeClr val="tx1">
                  <a:lumMod val="75000"/>
                  <a:lumOff val="25000"/>
                </a:schemeClr>
              </a:solidFill>
              <a:latin typeface="+mn-ea"/>
              <a:sym typeface="+mn-ea"/>
            </a:endParaRPr>
          </a:p>
        </p:txBody>
      </p:sp>
      <p:sp>
        <p:nvSpPr>
          <p:cNvPr id="104911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1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1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市场趋势分析：通过机器学习技术对市场数据进行挖掘和分析，发现市场趋势和潜在机会</a:t>
            </a:r>
            <a:endParaRPr altLang="en-US" dirty="0" sz="2000" lang="zh-CN" spc="150">
              <a:solidFill>
                <a:schemeClr val="tx1">
                  <a:lumMod val="75000"/>
                  <a:lumOff val="25000"/>
                </a:schemeClr>
              </a:solidFill>
              <a:latin typeface="+mn-ea"/>
              <a:sym typeface="+mn-ea"/>
            </a:endParaRPr>
          </a:p>
        </p:txBody>
      </p:sp>
      <p:sp>
        <p:nvSpPr>
          <p:cNvPr id="104911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1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2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客户行为预测：利用机器学习算法对客户行为进行预测，为市场营销策略提供数据支持</a:t>
            </a:r>
            <a:endParaRPr altLang="en-US" dirty="0" sz="2000" lang="zh-CN" spc="150">
              <a:solidFill>
                <a:schemeClr val="tx1">
                  <a:lumMod val="75000"/>
                  <a:lumOff val="25000"/>
                </a:schemeClr>
              </a:solidFill>
              <a:latin typeface="+mn-ea"/>
              <a:sym typeface="+mn-ea"/>
            </a:endParaRPr>
          </a:p>
        </p:txBody>
      </p:sp>
      <p:sp>
        <p:nvSpPr>
          <p:cNvPr id="1049122"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2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2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营销效果评估：通过机器学习技术对营销活动的效果进行评估和优化，提高营销效率和投资回报率</a:t>
            </a:r>
            <a:endParaRPr altLang="en-US" dirty="0" sz="2000" lang="zh-CN" spc="150">
              <a:solidFill>
                <a:schemeClr val="tx1">
                  <a:lumMod val="75000"/>
                  <a:lumOff val="25000"/>
                </a:schemeClr>
              </a:solidFill>
              <a:latin typeface="+mn-ea"/>
              <a:sym typeface="+mn-ea"/>
            </a:endParaRPr>
          </a:p>
        </p:txBody>
      </p:sp>
      <p:sp>
        <p:nvSpPr>
          <p:cNvPr id="104912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66" name="标题 1"/>
          <p:cNvSpPr>
            <a:spLocks noGrp="1"/>
          </p:cNvSpPr>
          <p:nvPr>
            <p:ph type="title"/>
          </p:nvPr>
        </p:nvSpPr>
        <p:spPr/>
        <p:txBody>
          <a:bodyPr/>
          <a:p>
            <a:r>
              <a:rPr altLang="en-US" lang="zh-CN"/>
              <a:t>智能推荐与个性化营销</a:t>
            </a:r>
            <a:endParaRPr altLang="en-US" lang="zh-CN"/>
          </a:p>
        </p:txBody>
      </p:sp>
      <p:sp>
        <p:nvSpPr>
          <p:cNvPr id="1049168" name="圆角矩形 30"/>
          <p:cNvSpPr/>
          <p:nvPr>
            <p:custDataLst>
              <p:tags r:id="rId1"/>
            </p:custDataLst>
          </p:nvPr>
        </p:nvSpPr>
        <p:spPr>
          <a:xfrm>
            <a:off x="2359447" y="1364400"/>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170" name="圆角矩形 65"/>
          <p:cNvSpPr/>
          <p:nvPr>
            <p:custDataLst>
              <p:tags r:id="rId2"/>
            </p:custDataLst>
          </p:nvPr>
        </p:nvSpPr>
        <p:spPr>
          <a:xfrm>
            <a:off x="2359447" y="2600716"/>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172" name="圆角矩形 72"/>
          <p:cNvSpPr/>
          <p:nvPr>
            <p:custDataLst>
              <p:tags r:id="rId3"/>
            </p:custDataLst>
          </p:nvPr>
        </p:nvSpPr>
        <p:spPr>
          <a:xfrm>
            <a:off x="2359447" y="3837031"/>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174" name="圆角矩形 78"/>
          <p:cNvSpPr/>
          <p:nvPr>
            <p:custDataLst>
              <p:tags r:id="rId4"/>
            </p:custDataLst>
          </p:nvPr>
        </p:nvSpPr>
        <p:spPr>
          <a:xfrm>
            <a:off x="2359447" y="5073347"/>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176" name="圆角矩形 35"/>
          <p:cNvSpPr/>
          <p:nvPr>
            <p:custDataLst>
              <p:tags r:id="rId5"/>
            </p:custDataLst>
          </p:nvPr>
        </p:nvSpPr>
        <p:spPr>
          <a:xfrm>
            <a:off x="1965497" y="1572567"/>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178" name="圆角矩形 35"/>
          <p:cNvSpPr/>
          <p:nvPr>
            <p:custDataLst>
              <p:tags r:id="rId6"/>
            </p:custDataLst>
          </p:nvPr>
        </p:nvSpPr>
        <p:spPr>
          <a:xfrm>
            <a:off x="1965497" y="5281514"/>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180" name="圆角矩形 35"/>
          <p:cNvSpPr/>
          <p:nvPr>
            <p:custDataLst>
              <p:tags r:id="rId7"/>
            </p:custDataLst>
          </p:nvPr>
        </p:nvSpPr>
        <p:spPr>
          <a:xfrm>
            <a:off x="1965497" y="4045198"/>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182" name="圆角矩形 35"/>
          <p:cNvSpPr/>
          <p:nvPr>
            <p:custDataLst>
              <p:tags r:id="rId8"/>
            </p:custDataLst>
          </p:nvPr>
        </p:nvSpPr>
        <p:spPr>
          <a:xfrm>
            <a:off x="1965497" y="2808882"/>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184" name="文本框 4"/>
          <p:cNvSpPr txBox="1"/>
          <p:nvPr>
            <p:custDataLst>
              <p:tags r:id="rId9"/>
            </p:custDataLst>
          </p:nvPr>
        </p:nvSpPr>
        <p:spPr>
          <a:xfrm>
            <a:off x="4307558" y="1419613"/>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智能推荐系统：利用机器学习算法分析用户行为和兴趣，为用户提供个性化的产品推荐和服务。</a:t>
            </a:r>
            <a:endParaRPr altLang="en-US" dirty="0" sz="1400" lang="zh-CN">
              <a:solidFill>
                <a:schemeClr val="tx1">
                  <a:lumMod val="65000"/>
                  <a:lumOff val="35000"/>
                </a:schemeClr>
              </a:solidFill>
              <a:effectLst/>
              <a:latin typeface="+mn-ea"/>
              <a:cs typeface="mn-cs"/>
              <a:sym typeface="+mn-ea"/>
            </a:endParaRPr>
          </a:p>
        </p:txBody>
      </p:sp>
      <p:sp>
        <p:nvSpPr>
          <p:cNvPr id="1049186" name="文本框 5"/>
          <p:cNvSpPr txBox="1"/>
          <p:nvPr>
            <p:custDataLst>
              <p:tags r:id="rId10"/>
            </p:custDataLst>
          </p:nvPr>
        </p:nvSpPr>
        <p:spPr>
          <a:xfrm>
            <a:off x="4307558" y="2655928"/>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个性化营销策略：通过机器学习技术，对市场趋势和消费者需求进行预测和分析，制定针对不同消费者的个性化营销策略。</a:t>
            </a:r>
            <a:endParaRPr altLang="en-US" dirty="0" sz="1400" lang="zh-CN">
              <a:solidFill>
                <a:schemeClr val="tx1">
                  <a:lumMod val="65000"/>
                  <a:lumOff val="35000"/>
                </a:schemeClr>
              </a:solidFill>
              <a:effectLst/>
              <a:latin typeface="+mn-ea"/>
              <a:cs typeface="mn-cs"/>
              <a:sym typeface="+mn-ea"/>
            </a:endParaRPr>
          </a:p>
        </p:txBody>
      </p:sp>
      <p:sp>
        <p:nvSpPr>
          <p:cNvPr id="1049188" name="文本框 6"/>
          <p:cNvSpPr txBox="1"/>
          <p:nvPr>
            <p:custDataLst>
              <p:tags r:id="rId11"/>
            </p:custDataLst>
          </p:nvPr>
        </p:nvSpPr>
        <p:spPr>
          <a:xfrm>
            <a:off x="4307558" y="3892244"/>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精准定位目标客户：利用机器学习技术对客户数据进行挖掘和分析，精准定位目标客户群体，提高营销效果。</a:t>
            </a:r>
            <a:endParaRPr altLang="en-US" dirty="0" sz="1400" lang="zh-CN">
              <a:solidFill>
                <a:schemeClr val="tx1">
                  <a:lumMod val="65000"/>
                  <a:lumOff val="35000"/>
                </a:schemeClr>
              </a:solidFill>
              <a:effectLst/>
              <a:latin typeface="+mn-ea"/>
              <a:cs typeface="mn-cs"/>
              <a:sym typeface="+mn-ea"/>
            </a:endParaRPr>
          </a:p>
        </p:txBody>
      </p:sp>
      <p:sp>
        <p:nvSpPr>
          <p:cNvPr id="1049190" name="文本框 8"/>
          <p:cNvSpPr txBox="1"/>
          <p:nvPr>
            <p:custDataLst>
              <p:tags r:id="rId12"/>
            </p:custDataLst>
          </p:nvPr>
        </p:nvSpPr>
        <p:spPr>
          <a:xfrm>
            <a:off x="4307558" y="5128560"/>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优化产品设计和功能：通过机器学习技术对用户反馈和行为进行分析，优化产品设计和功能，提高用户满意度和忠诚度。</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28" name="标题 1"/>
          <p:cNvSpPr>
            <a:spLocks noGrp="1"/>
          </p:cNvSpPr>
          <p:nvPr>
            <p:ph type="title"/>
          </p:nvPr>
        </p:nvSpPr>
        <p:spPr/>
        <p:txBody>
          <a:bodyPr/>
          <a:p>
            <a:r>
              <a:rPr altLang="en-US" lang="zh-CN"/>
              <a:t>社交媒体与口碑传播</a:t>
            </a:r>
            <a:endParaRPr altLang="en-US" lang="zh-CN"/>
          </a:p>
        </p:txBody>
      </p:sp>
      <p:sp>
        <p:nvSpPr>
          <p:cNvPr id="1049230"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32"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234"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社交媒体数据收集：利用社交媒体平台收集用户对产品的反馈和评价</a:t>
            </a:r>
            <a:endParaRPr altLang="en-US" dirty="0" sz="2000" lang="zh-CN" spc="200">
              <a:solidFill>
                <a:schemeClr val="tx1">
                  <a:lumMod val="85000"/>
                  <a:lumOff val="15000"/>
                </a:schemeClr>
              </a:solidFill>
              <a:latin typeface="+mn-ea"/>
              <a:sym typeface="+mn-ea"/>
            </a:endParaRPr>
          </a:p>
        </p:txBody>
      </p:sp>
      <p:sp>
        <p:nvSpPr>
          <p:cNvPr id="1049236"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38"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40"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口碑传播分析：通过分析口碑传播数据，了解用户对产品的认可度和推荐意愿</a:t>
            </a:r>
            <a:endParaRPr altLang="en-US" dirty="0" sz="2000" lang="zh-CN" spc="200">
              <a:solidFill>
                <a:schemeClr val="tx1">
                  <a:lumMod val="85000"/>
                  <a:lumOff val="15000"/>
                </a:schemeClr>
              </a:solidFill>
              <a:latin typeface="+mn-ea"/>
              <a:sym typeface="+mn-ea"/>
            </a:endParaRPr>
          </a:p>
        </p:txBody>
      </p:sp>
      <p:sp>
        <p:nvSpPr>
          <p:cNvPr id="1049242"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44"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46"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社交媒体营销策略：制定针对社交媒体平台的营销策略，提高品牌知名度和用户黏性</a:t>
            </a:r>
            <a:endParaRPr altLang="en-US" dirty="0" sz="2000" lang="zh-CN" spc="200">
              <a:solidFill>
                <a:schemeClr val="tx1">
                  <a:lumMod val="85000"/>
                  <a:lumOff val="15000"/>
                </a:schemeClr>
              </a:solidFill>
              <a:latin typeface="+mn-ea"/>
              <a:sym typeface="+mn-ea"/>
            </a:endParaRPr>
          </a:p>
        </p:txBody>
      </p:sp>
      <p:sp>
        <p:nvSpPr>
          <p:cNvPr id="1049248"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50"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52"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口碑传播优化：通过优化口碑传播渠道和内容，提高用户满意度和忠诚度</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290" name="标题"/>
          <p:cNvSpPr>
            <a:spLocks noGrp="1"/>
          </p:cNvSpPr>
          <p:nvPr>
            <p:ph type="title"/>
            <p:custDataLst>
              <p:tags r:id="rId1"/>
            </p:custDataLst>
          </p:nvPr>
        </p:nvSpPr>
        <p:spPr>
          <a:xfrm>
            <a:off x="996464" y="3446585"/>
            <a:ext cx="8428889" cy="1152000"/>
          </a:xfrm>
        </p:spPr>
        <p:txBody>
          <a:bodyPr>
            <a:normAutofit fontScale="93704"/>
          </a:bodyPr>
          <a:p>
            <a:r>
              <a:rPr altLang="en-US" dirty="0" lang="zh-CN">
                <a:solidFill>
                  <a:schemeClr val="lt1">
                    <a:lumMod val="100000"/>
                  </a:schemeClr>
                </a:solidFill>
              </a:rPr>
              <a:t>数据分析在市场营销中的作用</a:t>
            </a:r>
            <a:endParaRPr altLang="en-US" dirty="0" lang="zh-CN">
              <a:solidFill>
                <a:schemeClr val="lt1">
                  <a:lumMod val="100000"/>
                </a:schemeClr>
              </a:solidFill>
            </a:endParaRPr>
          </a:p>
        </p:txBody>
      </p:sp>
      <p:sp>
        <p:nvSpPr>
          <p:cNvPr id="1049292"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66" name="标题 1"/>
          <p:cNvSpPr>
            <a:spLocks noGrp="1"/>
          </p:cNvSpPr>
          <p:nvPr>
            <p:ph type="title"/>
          </p:nvPr>
        </p:nvSpPr>
        <p:spPr/>
        <p:txBody>
          <a:bodyPr/>
          <a:p>
            <a:r>
              <a:rPr altLang="en-US" lang="zh-CN"/>
              <a:t>数据收集与整合</a:t>
            </a:r>
            <a:endParaRPr altLang="en-US" lang="zh-CN"/>
          </a:p>
        </p:txBody>
      </p:sp>
      <p:sp>
        <p:nvSpPr>
          <p:cNvPr id="104936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数据来源：收集各种来源的数据，包括市场调查、销售数据、用户行为等</a:t>
            </a:r>
            <a:endParaRPr altLang="en-US" dirty="0" sz="1200" lang="zh-CN" spc="150">
              <a:solidFill>
                <a:schemeClr val="tx1">
                  <a:lumMod val="65000"/>
                  <a:lumOff val="35000"/>
                </a:schemeClr>
              </a:solidFill>
              <a:latin typeface="+mn-ea"/>
              <a:sym typeface="+mn-ea"/>
            </a:endParaRPr>
          </a:p>
        </p:txBody>
      </p:sp>
      <p:sp>
        <p:nvSpPr>
          <p:cNvPr id="104937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数据整合：将不同来源的数据进行整合，形成统一的数据集，方便后续分析</a:t>
            </a:r>
            <a:endParaRPr altLang="en-US" dirty="0" sz="1200" lang="zh-CN" spc="150">
              <a:solidFill>
                <a:schemeClr val="tx1">
                  <a:lumMod val="65000"/>
                  <a:lumOff val="35000"/>
                </a:schemeClr>
              </a:solidFill>
              <a:latin typeface="+mn-ea"/>
              <a:sym typeface="+mn-ea"/>
            </a:endParaRPr>
          </a:p>
        </p:txBody>
      </p:sp>
      <p:sp>
        <p:nvSpPr>
          <p:cNvPr id="104937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数据清洗：对数据进行清洗和预处理，去除异常值和错误数据</a:t>
            </a:r>
            <a:endParaRPr altLang="en-US" dirty="0" sz="1200" lang="zh-CN" spc="150">
              <a:solidFill>
                <a:schemeClr val="tx1">
                  <a:lumMod val="65000"/>
                  <a:lumOff val="35000"/>
                </a:schemeClr>
              </a:solidFill>
              <a:latin typeface="+mn-ea"/>
              <a:sym typeface="+mn-ea"/>
            </a:endParaRPr>
          </a:p>
        </p:txBody>
      </p:sp>
      <p:sp>
        <p:nvSpPr>
          <p:cNvPr id="104937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数据存储：将处理后的数据存储在数据库或数据仓库中，方便后续查询和分析</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12" name="标题 1"/>
          <p:cNvSpPr>
            <a:spLocks noGrp="1"/>
          </p:cNvSpPr>
          <p:nvPr>
            <p:ph type="title"/>
          </p:nvPr>
        </p:nvSpPr>
        <p:spPr/>
        <p:txBody>
          <a:bodyPr/>
          <a:p>
            <a:r>
              <a:rPr altLang="en-US" lang="zh-CN"/>
              <a:t>数据分析与挖掘</a:t>
            </a:r>
            <a:endParaRPr altLang="en-US" lang="zh-CN"/>
          </a:p>
        </p:txBody>
      </p:sp>
      <p:sp>
        <p:nvSpPr>
          <p:cNvPr id="1049414"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16"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18"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0"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2"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作用：帮助企业了解市场趋势、消费者需求、竞争状况等，为营销策略制定提供科学依据。</a:t>
            </a:r>
            <a:endParaRPr altLang="en-US" sz="1400" lang="zh-CN" spc="150">
              <a:solidFill>
                <a:schemeClr val="tx1"/>
              </a:solidFill>
              <a:effectLst/>
              <a:latin typeface="+mn-ea"/>
              <a:sym typeface="+mn-ea"/>
            </a:endParaRPr>
          </a:p>
        </p:txBody>
      </p:sp>
      <p:sp>
        <p:nvSpPr>
          <p:cNvPr id="1049424"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定义：数据分析与挖掘是指通过运用统计学、机器学习等技术，从大量数据中提取有价值的信息和知识的过程。</a:t>
            </a:r>
            <a:endParaRPr altLang="en-US" dirty="0" sz="1400" lang="zh-CN" spc="150">
              <a:solidFill>
                <a:schemeClr val="tx1"/>
              </a:solidFill>
              <a:effectLst/>
              <a:latin typeface="+mn-ea"/>
              <a:sym typeface="+mn-ea"/>
            </a:endParaRPr>
          </a:p>
        </p:txBody>
      </p:sp>
      <p:sp>
        <p:nvSpPr>
          <p:cNvPr id="1049426"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常用技术：聚类分析、关联规则挖掘、时间序列分析等。</a:t>
            </a:r>
            <a:endParaRPr altLang="en-US" sz="1400" lang="zh-CN" spc="150">
              <a:solidFill>
                <a:schemeClr val="tx1"/>
              </a:solidFill>
              <a:effectLst/>
              <a:latin typeface="+mn-ea"/>
              <a:sym typeface="+mn-ea"/>
            </a:endParaRPr>
          </a:p>
        </p:txBody>
      </p:sp>
      <p:sp>
        <p:nvSpPr>
          <p:cNvPr id="1049428"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应用场景：消费者行为分析、市场细分、产品定价、广告投放效果评估等。</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466" name="标题 1"/>
          <p:cNvSpPr>
            <a:spLocks noGrp="1"/>
          </p:cNvSpPr>
          <p:nvPr>
            <p:ph type="title"/>
          </p:nvPr>
        </p:nvSpPr>
        <p:spPr/>
        <p:txBody>
          <a:bodyPr/>
          <a:p>
            <a:r>
              <a:rPr altLang="en-US" lang="zh-CN"/>
              <a:t>关键指标与绩效评估</a:t>
            </a:r>
            <a:endParaRPr altLang="en-US" lang="zh-CN"/>
          </a:p>
        </p:txBody>
      </p:sp>
      <p:sp>
        <p:nvSpPr>
          <p:cNvPr id="104946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关键指标：销售额、市场份额、客户满意度等</a:t>
            </a:r>
            <a:endParaRPr altLang="en-US" dirty="0" sz="1200" lang="zh-CN" spc="150">
              <a:solidFill>
                <a:schemeClr val="tx1">
                  <a:lumMod val="85000"/>
                  <a:lumOff val="15000"/>
                </a:schemeClr>
              </a:solidFill>
              <a:latin typeface="+mn-ea"/>
              <a:sym typeface="+mn-ea"/>
            </a:endParaRPr>
          </a:p>
        </p:txBody>
      </p:sp>
      <p:sp>
        <p:nvSpPr>
          <p:cNvPr id="104947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绩效评估：通过数据分析，评估市场营销活动的绩效，为决策提供依据</a:t>
            </a:r>
            <a:endParaRPr altLang="en-US" dirty="0" sz="1200" lang="zh-CN" spc="150">
              <a:solidFill>
                <a:schemeClr val="tx1">
                  <a:lumMod val="85000"/>
                  <a:lumOff val="15000"/>
                </a:schemeClr>
              </a:solidFill>
              <a:latin typeface="+mn-ea"/>
              <a:sym typeface="+mn-ea"/>
            </a:endParaRPr>
          </a:p>
        </p:txBody>
      </p:sp>
      <p:sp>
        <p:nvSpPr>
          <p:cNvPr id="104947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8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数据分析在市场营销中的作用：帮助企业了解市场需求、优化产品设计和营销策略，提高市场竞争力</a:t>
            </a:r>
            <a:endParaRPr altLang="en-US" dirty="0" sz="1200" lang="zh-CN" spc="150">
              <a:solidFill>
                <a:schemeClr val="tx1">
                  <a:lumMod val="85000"/>
                  <a:lumOff val="15000"/>
                </a:schemeClr>
              </a:solidFill>
              <a:latin typeface="+mn-ea"/>
              <a:sym typeface="+mn-ea"/>
            </a:endParaRPr>
          </a:p>
        </p:txBody>
      </p:sp>
      <p:sp>
        <p:nvSpPr>
          <p:cNvPr id="104948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8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8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数据分析在市场营销中的挑战：数据质量、数据收集和处理成本、数据分析技术等</a:t>
            </a:r>
            <a:endParaRPr altLang="en-US" dirty="0" sz="1200" lang="zh-CN" spc="150">
              <a:solidFill>
                <a:schemeClr val="tx1">
                  <a:lumMod val="85000"/>
                  <a:lumOff val="15000"/>
                </a:schemeClr>
              </a:solidFill>
              <a:latin typeface="+mn-ea"/>
              <a:sym typeface="+mn-ea"/>
            </a:endParaRPr>
          </a:p>
        </p:txBody>
      </p:sp>
      <p:sp>
        <p:nvSpPr>
          <p:cNvPr id="104948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528" name="标题 1"/>
          <p:cNvSpPr>
            <a:spLocks noGrp="1"/>
          </p:cNvSpPr>
          <p:nvPr>
            <p:ph type="title"/>
          </p:nvPr>
        </p:nvSpPr>
        <p:spPr/>
        <p:txBody>
          <a:bodyPr/>
          <a:p>
            <a:r>
              <a:rPr altLang="en-US" lang="zh-CN"/>
              <a:t>数据驱动的营销策略优化</a:t>
            </a:r>
            <a:endParaRPr altLang="en-US" lang="zh-CN"/>
          </a:p>
        </p:txBody>
      </p:sp>
      <p:sp>
        <p:nvSpPr>
          <p:cNvPr id="1049530"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2"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4"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6"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8"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0"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2"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4"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数据收集：收集客户数据，了解客户需求和行为</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营销策略制定：根据数据分析结果，制定针对性的营销策略</a:t>
            </a:r>
            <a:endParaRPr dirty="0" sz="2000" err="1">
              <a:solidFill>
                <a:schemeClr val="tx1">
                  <a:lumMod val="75000"/>
                  <a:lumOff val="25000"/>
                </a:schemeClr>
              </a:solidFill>
              <a:latin typeface="+mn-ea"/>
              <a:ea typeface="+mn-ea"/>
              <a:cs typeface="+mn-ea"/>
              <a:sym typeface="+mn-lt"/>
            </a:endParaRPr>
          </a:p>
        </p:txBody>
      </p:sp>
      <p:sp>
        <p:nvSpPr>
          <p:cNvPr id="1049550"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2"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4"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56"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8"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0"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2"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4"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营销策略优化：通过不断的数据分析和调整，优化营销策略，提高营销效果</a:t>
            </a:r>
            <a:endParaRPr dirty="0" sz="2000" err="1">
              <a:solidFill>
                <a:schemeClr val="tx1">
                  <a:lumMod val="75000"/>
                  <a:lumOff val="25000"/>
                </a:schemeClr>
              </a:solidFill>
              <a:latin typeface="+mn-ea"/>
              <a:ea typeface="+mn-ea"/>
              <a:cs typeface="+mn-ea"/>
              <a:sym typeface="+mn-lt"/>
            </a:endParaRPr>
          </a:p>
        </p:txBody>
      </p:sp>
      <p:sp>
        <p:nvSpPr>
          <p:cNvPr id="10495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数据分析：对收集到的数据进行深入分析，发现潜在规律和趋势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60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机器学习与数据分析的结合应用</a:t>
            </a:r>
            <a:endParaRPr altLang="en-US" dirty="0" lang="zh-CN">
              <a:solidFill>
                <a:schemeClr val="lt1">
                  <a:lumMod val="100000"/>
                </a:schemeClr>
              </a:solidFill>
            </a:endParaRPr>
          </a:p>
        </p:txBody>
      </p:sp>
      <p:sp>
        <p:nvSpPr>
          <p:cNvPr id="1049608"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682" name="标题 1"/>
          <p:cNvSpPr>
            <a:spLocks noGrp="1"/>
          </p:cNvSpPr>
          <p:nvPr>
            <p:ph type="title"/>
          </p:nvPr>
        </p:nvSpPr>
        <p:spPr/>
        <p:txBody>
          <a:bodyPr/>
          <a:p>
            <a:r>
              <a:rPr altLang="en-US" lang="zh-CN"/>
              <a:t>联合建模与分析</a:t>
            </a:r>
            <a:endParaRPr altLang="en-US" lang="zh-CN"/>
          </a:p>
        </p:txBody>
      </p:sp>
      <p:sp>
        <p:nvSpPr>
          <p:cNvPr id="1049684"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6"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88"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联合建模：机器学习与数据分析的结合应用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90"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2"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4"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数据分析：数据挖掘、数据清洗、数据可视化等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96"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8"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0"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机器学习：分类、聚类、回归、预测等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02"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4"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6" name="TextBox 2"/>
          <p:cNvSpPr txBox="1"/>
          <p:nvPr>
            <p:custDataLst>
              <p:tags r:id="rId12"/>
            </p:custDataLst>
          </p:nvPr>
        </p:nvSpPr>
        <p:spPr>
          <a:xfrm>
            <a:off x="9180549" y="3030566"/>
            <a:ext cx="2303661" cy="1860187"/>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联合建模与分析的优势：提高预测精度、优化营销策略、降低成本等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44" name="标题 1"/>
          <p:cNvSpPr>
            <a:spLocks noGrp="1"/>
          </p:cNvSpPr>
          <p:nvPr>
            <p:ph type="title"/>
          </p:nvPr>
        </p:nvSpPr>
        <p:spPr/>
        <p:txBody>
          <a:bodyPr/>
          <a:p>
            <a:r>
              <a:rPr altLang="en-US" lang="zh-CN"/>
              <a:t>交叉验证与模型选择</a:t>
            </a:r>
            <a:endParaRPr altLang="en-US" lang="zh-CN"/>
          </a:p>
        </p:txBody>
      </p:sp>
      <p:sp>
        <p:nvSpPr>
          <p:cNvPr id="104974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交叉验证的概念和目的</a:t>
            </a:r>
            <a:endParaRPr altLang="en-US" dirty="0" sz="2000" lang="zh-CN" spc="150">
              <a:solidFill>
                <a:schemeClr val="tx1">
                  <a:lumMod val="85000"/>
                  <a:lumOff val="15000"/>
                </a:schemeClr>
              </a:solidFill>
              <a:latin typeface="+mn-ea"/>
              <a:sym typeface="+mn-ea"/>
            </a:endParaRPr>
          </a:p>
        </p:txBody>
      </p:sp>
      <p:sp>
        <p:nvSpPr>
          <p:cNvPr id="104975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常用的交叉验证方法</a:t>
            </a:r>
            <a:endParaRPr altLang="en-US" dirty="0" sz="2000" lang="zh-CN" spc="150">
              <a:solidFill>
                <a:schemeClr val="tx1">
                  <a:lumMod val="85000"/>
                  <a:lumOff val="15000"/>
                </a:schemeClr>
              </a:solidFill>
              <a:latin typeface="+mn-ea"/>
              <a:sym typeface="+mn-ea"/>
            </a:endParaRPr>
          </a:p>
        </p:txBody>
      </p:sp>
      <p:sp>
        <p:nvSpPr>
          <p:cNvPr id="104975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模型选择的原则和步骤</a:t>
            </a:r>
            <a:endParaRPr altLang="en-US" dirty="0" sz="2000" lang="zh-CN" spc="150">
              <a:solidFill>
                <a:schemeClr val="tx1">
                  <a:lumMod val="85000"/>
                  <a:lumOff val="15000"/>
                </a:schemeClr>
              </a:solidFill>
              <a:latin typeface="+mn-ea"/>
              <a:sym typeface="+mn-ea"/>
            </a:endParaRPr>
          </a:p>
        </p:txBody>
      </p:sp>
      <p:sp>
        <p:nvSpPr>
          <p:cNvPr id="104976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实际应用案例分析</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06" name="标题 1"/>
          <p:cNvSpPr>
            <a:spLocks noGrp="1"/>
          </p:cNvSpPr>
          <p:nvPr>
            <p:ph type="title"/>
          </p:nvPr>
        </p:nvSpPr>
        <p:spPr/>
        <p:txBody>
          <a:bodyPr/>
          <a:p>
            <a:r>
              <a:rPr altLang="en-US" lang="zh-CN"/>
              <a:t>实时监控与调整策略</a:t>
            </a:r>
            <a:endParaRPr altLang="en-US" lang="zh-CN"/>
          </a:p>
        </p:txBody>
      </p:sp>
      <p:sp>
        <p:nvSpPr>
          <p:cNvPr id="1049808"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10"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812"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实时监控市场趋势：通过机器学习和数据分析技术，可以实时监控市场趋势和竞争对手的动态，帮助企业及时调整营销策略。</a:t>
            </a:r>
            <a:endParaRPr altLang="en-US" dirty="0" sz="2000" lang="zh-CN" spc="200">
              <a:solidFill>
                <a:schemeClr val="tx1">
                  <a:lumMod val="85000"/>
                  <a:lumOff val="15000"/>
                </a:schemeClr>
              </a:solidFill>
              <a:latin typeface="+mn-ea"/>
              <a:sym typeface="+mn-ea"/>
            </a:endParaRPr>
          </a:p>
        </p:txBody>
      </p:sp>
      <p:sp>
        <p:nvSpPr>
          <p:cNvPr id="1049814"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16"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818"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精准定位目标客户：通过对客户数据的分析，可以精准定位目标客户群体，提高营销效果和客户满意度。</a:t>
            </a:r>
            <a:endParaRPr altLang="en-US" dirty="0" sz="2000" lang="zh-CN" spc="200">
              <a:solidFill>
                <a:schemeClr val="tx1">
                  <a:lumMod val="85000"/>
                  <a:lumOff val="15000"/>
                </a:schemeClr>
              </a:solidFill>
              <a:latin typeface="+mn-ea"/>
              <a:sym typeface="+mn-ea"/>
            </a:endParaRPr>
          </a:p>
        </p:txBody>
      </p:sp>
      <p:sp>
        <p:nvSpPr>
          <p:cNvPr id="1049820"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22"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824"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优化营销策略：通过机器学习和数据分析技术，可以对营销策略进行实时监控和优化，提高营销效果和ROI。</a:t>
            </a:r>
            <a:endParaRPr altLang="en-US" dirty="0" sz="2000" lang="zh-CN" spc="200">
              <a:solidFill>
                <a:schemeClr val="tx1">
                  <a:lumMod val="85000"/>
                  <a:lumOff val="15000"/>
                </a:schemeClr>
              </a:solidFill>
              <a:latin typeface="+mn-ea"/>
              <a:sym typeface="+mn-ea"/>
            </a:endParaRPr>
          </a:p>
        </p:txBody>
      </p:sp>
      <p:sp>
        <p:nvSpPr>
          <p:cNvPr id="1049826"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28"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830"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预测市场趋势：通过机器学习和数据分析技术，可以对市场趋势进行预测，帮助企业提前做好市场规划和准备。</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868" name="标题 1"/>
          <p:cNvSpPr>
            <a:spLocks noGrp="1"/>
          </p:cNvSpPr>
          <p:nvPr>
            <p:ph type="title"/>
          </p:nvPr>
        </p:nvSpPr>
        <p:spPr/>
        <p:txBody>
          <a:bodyPr/>
          <a:p>
            <a:r>
              <a:rPr altLang="en-US" lang="zh-CN"/>
              <a:t>跨部门协作与沟通</a:t>
            </a:r>
            <a:endParaRPr altLang="en-US" lang="zh-CN"/>
          </a:p>
        </p:txBody>
      </p:sp>
      <p:sp>
        <p:nvSpPr>
          <p:cNvPr id="1049870" name="弧形 58"/>
          <p:cNvSpPr/>
          <p:nvPr>
            <p:custDataLst>
              <p:tags r:id="rId1"/>
            </p:custDataLst>
          </p:nvPr>
        </p:nvSpPr>
        <p:spPr>
          <a:xfrm>
            <a:off x="8132566" y="2017251"/>
            <a:ext cx="3508310" cy="3508310"/>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72" name="弧形 57"/>
          <p:cNvSpPr/>
          <p:nvPr>
            <p:custDataLst>
              <p:tags r:id="rId2"/>
            </p:custDataLst>
          </p:nvPr>
        </p:nvSpPr>
        <p:spPr>
          <a:xfrm>
            <a:off x="551935" y="2017251"/>
            <a:ext cx="3508310" cy="3508310"/>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74" name="椭圆 22"/>
          <p:cNvSpPr/>
          <p:nvPr>
            <p:custDataLst>
              <p:tags r:id="rId3"/>
            </p:custDataLst>
          </p:nvPr>
        </p:nvSpPr>
        <p:spPr>
          <a:xfrm>
            <a:off x="847744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6" name="椭圆 23"/>
          <p:cNvSpPr/>
          <p:nvPr>
            <p:custDataLst>
              <p:tags r:id="rId4"/>
            </p:custDataLst>
          </p:nvPr>
        </p:nvSpPr>
        <p:spPr>
          <a:xfrm>
            <a:off x="8867796"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8" name="正文"/>
          <p:cNvSpPr txBox="1"/>
          <p:nvPr>
            <p:custDataLst>
              <p:tags r:id="rId5"/>
            </p:custDataLst>
          </p:nvPr>
        </p:nvSpPr>
        <p:spPr>
          <a:xfrm>
            <a:off x="893506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共同制定营销策略和行动计划</a:t>
            </a:r>
            <a:endParaRPr altLang="en-US" dirty="0" sz="1200" lang="zh-CN" spc="150">
              <a:solidFill>
                <a:srgbClr val="FFFFFF"/>
              </a:solidFill>
              <a:latin typeface="+mn-ea"/>
              <a:sym typeface="+mn-ea"/>
            </a:endParaRPr>
          </a:p>
        </p:txBody>
      </p:sp>
      <p:sp>
        <p:nvSpPr>
          <p:cNvPr id="1049880" name="椭圆 24"/>
          <p:cNvSpPr/>
          <p:nvPr>
            <p:custDataLst>
              <p:tags r:id="rId6"/>
            </p:custDataLst>
          </p:nvPr>
        </p:nvSpPr>
        <p:spPr>
          <a:xfrm>
            <a:off x="6018782"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2" name="椭圆 25"/>
          <p:cNvSpPr/>
          <p:nvPr>
            <p:custDataLst>
              <p:tags r:id="rId7"/>
            </p:custDataLst>
          </p:nvPr>
        </p:nvSpPr>
        <p:spPr>
          <a:xfrm>
            <a:off x="640818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4" name="正文"/>
          <p:cNvSpPr txBox="1"/>
          <p:nvPr>
            <p:custDataLst>
              <p:tags r:id="rId8"/>
            </p:custDataLst>
          </p:nvPr>
        </p:nvSpPr>
        <p:spPr>
          <a:xfrm>
            <a:off x="647640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定期沟通与分享数据和分析结果</a:t>
            </a:r>
            <a:endParaRPr altLang="en-US" dirty="0" sz="1200" lang="zh-CN" spc="150">
              <a:solidFill>
                <a:schemeClr val="tx1">
                  <a:lumMod val="65000"/>
                  <a:lumOff val="35000"/>
                </a:schemeClr>
              </a:solidFill>
              <a:latin typeface="+mn-ea"/>
              <a:sym typeface="+mn-ea"/>
            </a:endParaRPr>
          </a:p>
        </p:txBody>
      </p:sp>
      <p:sp>
        <p:nvSpPr>
          <p:cNvPr id="1049886" name="椭圆 7"/>
          <p:cNvSpPr/>
          <p:nvPr>
            <p:custDataLst>
              <p:tags r:id="rId9"/>
            </p:custDataLst>
          </p:nvPr>
        </p:nvSpPr>
        <p:spPr>
          <a:xfrm>
            <a:off x="356012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8" name="椭圆 9"/>
          <p:cNvSpPr/>
          <p:nvPr>
            <p:custDataLst>
              <p:tags r:id="rId10"/>
            </p:custDataLst>
          </p:nvPr>
        </p:nvSpPr>
        <p:spPr>
          <a:xfrm>
            <a:off x="3949528"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0" name="正文"/>
          <p:cNvSpPr txBox="1"/>
          <p:nvPr>
            <p:custDataLst>
              <p:tags r:id="rId11"/>
            </p:custDataLst>
          </p:nvPr>
        </p:nvSpPr>
        <p:spPr>
          <a:xfrm>
            <a:off x="4017746"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共同确定目标、数据来源和指标</a:t>
            </a:r>
            <a:endParaRPr altLang="en-US" dirty="0" sz="1200" lang="zh-CN" spc="150">
              <a:solidFill>
                <a:srgbClr val="FFFFFF"/>
              </a:solidFill>
              <a:latin typeface="+mn-ea"/>
              <a:sym typeface="+mn-ea"/>
            </a:endParaRPr>
          </a:p>
        </p:txBody>
      </p:sp>
      <p:sp>
        <p:nvSpPr>
          <p:cNvPr id="1049892" name="椭圆 5"/>
          <p:cNvSpPr/>
          <p:nvPr>
            <p:custDataLst>
              <p:tags r:id="rId12"/>
            </p:custDataLst>
          </p:nvPr>
        </p:nvSpPr>
        <p:spPr>
          <a:xfrm>
            <a:off x="821961"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4" name="椭圆 4"/>
          <p:cNvSpPr/>
          <p:nvPr>
            <p:custDataLst>
              <p:tags r:id="rId13"/>
            </p:custDataLst>
          </p:nvPr>
        </p:nvSpPr>
        <p:spPr>
          <a:xfrm>
            <a:off x="121136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6" name="正文"/>
          <p:cNvSpPr txBox="1"/>
          <p:nvPr>
            <p:custDataLst>
              <p:tags r:id="rId14"/>
            </p:custDataLst>
          </p:nvPr>
        </p:nvSpPr>
        <p:spPr>
          <a:xfrm>
            <a:off x="127958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机器学习与数据分析团队与市场营销团队的协作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49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挑战与未来发展趋势</a:t>
            </a:r>
            <a:endParaRPr altLang="en-US" dirty="0" lang="zh-CN">
              <a:solidFill>
                <a:schemeClr val="lt1">
                  <a:lumMod val="100000"/>
                </a:schemeClr>
              </a:solidFill>
            </a:endParaRPr>
          </a:p>
        </p:txBody>
      </p:sp>
      <p:sp>
        <p:nvSpPr>
          <p:cNvPr id="1049936"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10" name="标题 1"/>
          <p:cNvSpPr>
            <a:spLocks noGrp="1"/>
          </p:cNvSpPr>
          <p:nvPr>
            <p:ph type="title"/>
          </p:nvPr>
        </p:nvSpPr>
        <p:spPr/>
        <p:txBody>
          <a:bodyPr/>
          <a:p>
            <a:r>
              <a:rPr altLang="en-US" lang="zh-CN"/>
              <a:t>数据隐私与安全问题</a:t>
            </a:r>
            <a:endParaRPr altLang="en-US" lang="zh-CN"/>
          </a:p>
        </p:txBody>
      </p:sp>
      <p:sp>
        <p:nvSpPr>
          <p:cNvPr id="105001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1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数据隐私保护：确保客户数据不被泄露或滥用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1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2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数据安全保障：防止数据被篡改或破坏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02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2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法律法规遵守：遵守相关法律法规，保护用户隐私权</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2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3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技术创新：不断推动技术创新，提高数据隐私与安全保障水平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072" name="标题 1"/>
          <p:cNvSpPr>
            <a:spLocks noGrp="1"/>
          </p:cNvSpPr>
          <p:nvPr>
            <p:ph type="title"/>
          </p:nvPr>
        </p:nvSpPr>
        <p:spPr/>
        <p:txBody>
          <a:bodyPr/>
          <a:p>
            <a:r>
              <a:rPr altLang="en-US" lang="zh-CN"/>
              <a:t>算法偏见与公平性问题</a:t>
            </a:r>
            <a:endParaRPr altLang="en-US" lang="zh-CN"/>
          </a:p>
        </p:txBody>
      </p:sp>
      <p:sp>
        <p:nvSpPr>
          <p:cNvPr id="105007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7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算法偏见：由于数据集的不完整或偏差，导致机器学习算法产生偏见</a:t>
            </a:r>
            <a:endParaRPr altLang="en-US" dirty="0" sz="2000" lang="zh-CN" spc="150">
              <a:solidFill>
                <a:schemeClr val="tx1">
                  <a:lumMod val="75000"/>
                  <a:lumOff val="25000"/>
                </a:schemeClr>
              </a:solidFill>
              <a:latin typeface="+mn-ea"/>
              <a:sym typeface="+mn-ea"/>
            </a:endParaRPr>
          </a:p>
        </p:txBody>
      </p:sp>
      <p:sp>
        <p:nvSpPr>
          <p:cNvPr id="105007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8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8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公平性问题：算法偏见可能导致不公平的结果，对某些群体产生歧视</a:t>
            </a:r>
            <a:endParaRPr altLang="en-US" dirty="0" sz="2000" lang="zh-CN" spc="150">
              <a:solidFill>
                <a:schemeClr val="tx1">
                  <a:lumMod val="75000"/>
                  <a:lumOff val="25000"/>
                </a:schemeClr>
              </a:solidFill>
              <a:latin typeface="+mn-ea"/>
              <a:sym typeface="+mn-ea"/>
            </a:endParaRPr>
          </a:p>
        </p:txBody>
      </p:sp>
      <p:sp>
        <p:nvSpPr>
          <p:cNvPr id="105008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8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8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挑战：如何确保算法的公正性和无偏见是机器学习在市场营销中面临的重要挑战</a:t>
            </a:r>
            <a:endParaRPr altLang="en-US" dirty="0" sz="2000" lang="zh-CN" spc="150">
              <a:solidFill>
                <a:schemeClr val="tx1">
                  <a:lumMod val="75000"/>
                  <a:lumOff val="25000"/>
                </a:schemeClr>
              </a:solidFill>
              <a:latin typeface="+mn-ea"/>
              <a:sym typeface="+mn-ea"/>
            </a:endParaRPr>
          </a:p>
        </p:txBody>
      </p:sp>
      <p:sp>
        <p:nvSpPr>
          <p:cNvPr id="1050090"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9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9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未来发展趋势：随着技术的进步，将会有更多研究关注算法偏见和公平性问题，并寻求解决方案</a:t>
            </a:r>
            <a:endParaRPr altLang="en-US" dirty="0" sz="2000" lang="zh-CN" spc="150">
              <a:solidFill>
                <a:schemeClr val="tx1">
                  <a:lumMod val="75000"/>
                  <a:lumOff val="25000"/>
                </a:schemeClr>
              </a:solidFill>
              <a:latin typeface="+mn-ea"/>
              <a:sym typeface="+mn-ea"/>
            </a:endParaRPr>
          </a:p>
        </p:txBody>
      </p:sp>
      <p:sp>
        <p:nvSpPr>
          <p:cNvPr id="105009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34" name="标题 1"/>
          <p:cNvSpPr>
            <a:spLocks noGrp="1"/>
          </p:cNvSpPr>
          <p:nvPr>
            <p:ph type="title"/>
          </p:nvPr>
        </p:nvSpPr>
        <p:spPr/>
        <p:txBody>
          <a:bodyPr/>
          <a:p>
            <a:r>
              <a:rPr altLang="en-US" lang="zh-CN"/>
              <a:t>人工智能伦理与法规限制</a:t>
            </a:r>
            <a:endParaRPr altLang="en-US" lang="zh-CN"/>
          </a:p>
        </p:txBody>
      </p:sp>
      <p:sp>
        <p:nvSpPr>
          <p:cNvPr id="105013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3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人工智能伦理问题：数据隐私、算法偏见、责任归属等</a:t>
            </a:r>
            <a:endParaRPr altLang="en-US" dirty="0" sz="2000" lang="zh-CN" spc="150">
              <a:solidFill>
                <a:schemeClr val="tx1">
                  <a:lumMod val="75000"/>
                  <a:lumOff val="25000"/>
                </a:schemeClr>
              </a:solidFill>
              <a:latin typeface="+mn-ea"/>
              <a:sym typeface="+mn-ea"/>
            </a:endParaRPr>
          </a:p>
        </p:txBody>
      </p:sp>
      <p:sp>
        <p:nvSpPr>
          <p:cNvPr id="105014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4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4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法规限制：各国对人工智能的监管政策和法律框架</a:t>
            </a:r>
            <a:endParaRPr altLang="en-US" dirty="0" sz="2000" lang="zh-CN" spc="150">
              <a:solidFill>
                <a:schemeClr val="tx1">
                  <a:lumMod val="75000"/>
                  <a:lumOff val="25000"/>
                </a:schemeClr>
              </a:solidFill>
              <a:latin typeface="+mn-ea"/>
              <a:sym typeface="+mn-ea"/>
            </a:endParaRPr>
          </a:p>
        </p:txBody>
      </p:sp>
      <p:sp>
        <p:nvSpPr>
          <p:cNvPr id="105014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4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伦理与法规对企业的影响：挑战与机遇并存</a:t>
            </a:r>
            <a:endParaRPr altLang="en-US" dirty="0" sz="2000" lang="zh-CN" spc="150">
              <a:solidFill>
                <a:schemeClr val="tx1">
                  <a:lumMod val="75000"/>
                  <a:lumOff val="25000"/>
                </a:schemeClr>
              </a:solidFill>
              <a:latin typeface="+mn-ea"/>
              <a:sym typeface="+mn-ea"/>
            </a:endParaRPr>
          </a:p>
        </p:txBody>
      </p:sp>
      <p:sp>
        <p:nvSpPr>
          <p:cNvPr id="1050152"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5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企业如何应对：建立伦理准则、合规性审查等</a:t>
            </a:r>
            <a:endParaRPr altLang="en-US" dirty="0" sz="2000" lang="zh-CN" spc="150">
              <a:solidFill>
                <a:schemeClr val="tx1">
                  <a:lumMod val="75000"/>
                  <a:lumOff val="25000"/>
                </a:schemeClr>
              </a:solidFill>
              <a:latin typeface="+mn-ea"/>
              <a:sym typeface="+mn-ea"/>
            </a:endParaRPr>
          </a:p>
        </p:txBody>
      </p:sp>
      <p:sp>
        <p:nvSpPr>
          <p:cNvPr id="105015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196" name="标题 1"/>
          <p:cNvSpPr>
            <a:spLocks noGrp="1"/>
          </p:cNvSpPr>
          <p:nvPr>
            <p:ph type="title"/>
          </p:nvPr>
        </p:nvSpPr>
        <p:spPr/>
        <p:txBody>
          <a:bodyPr/>
          <a:p>
            <a:r>
              <a:rPr altLang="en-US" lang="zh-CN"/>
              <a:t>持续学习与技术更新</a:t>
            </a:r>
            <a:endParaRPr altLang="en-US" lang="zh-CN"/>
          </a:p>
        </p:txBody>
      </p:sp>
      <p:sp>
        <p:nvSpPr>
          <p:cNvPr id="105019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机器学习与数据分析技术的不断进步</a:t>
            </a:r>
            <a:endParaRPr altLang="en-US" dirty="0" sz="2000" lang="zh-CN" spc="150">
              <a:solidFill>
                <a:schemeClr val="tx1">
                  <a:lumMod val="75000"/>
                  <a:lumOff val="25000"/>
                </a:schemeClr>
              </a:solidFill>
              <a:latin typeface="+mn-ea"/>
              <a:sym typeface="+mn-ea"/>
            </a:endParaRPr>
          </a:p>
        </p:txBody>
      </p:sp>
      <p:sp>
        <p:nvSpPr>
          <p:cNvPr id="105020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0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持续学习的重要性，适应技术变革</a:t>
            </a:r>
            <a:endParaRPr altLang="en-US" dirty="0" sz="2000" lang="zh-CN" spc="150">
              <a:solidFill>
                <a:schemeClr val="tx1">
                  <a:lumMod val="75000"/>
                  <a:lumOff val="25000"/>
                </a:schemeClr>
              </a:solidFill>
              <a:latin typeface="+mn-ea"/>
              <a:sym typeface="+mn-ea"/>
            </a:endParaRPr>
          </a:p>
        </p:txBody>
      </p:sp>
      <p:sp>
        <p:nvSpPr>
          <p:cNvPr id="105020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1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未来发展趋势，如深度学习、自然语言处理等</a:t>
            </a:r>
            <a:endParaRPr altLang="en-US" dirty="0" sz="2000" lang="zh-CN" spc="150">
              <a:solidFill>
                <a:schemeClr val="tx1">
                  <a:lumMod val="75000"/>
                  <a:lumOff val="25000"/>
                </a:schemeClr>
              </a:solidFill>
              <a:latin typeface="+mn-ea"/>
              <a:sym typeface="+mn-ea"/>
            </a:endParaRPr>
          </a:p>
        </p:txBody>
      </p:sp>
      <p:sp>
        <p:nvSpPr>
          <p:cNvPr id="1050214"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1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不断更新知识，提高技能以适应市场需求</a:t>
            </a:r>
            <a:endParaRPr altLang="en-US" dirty="0" sz="2000" lang="zh-CN" spc="150">
              <a:solidFill>
                <a:schemeClr val="tx1">
                  <a:lumMod val="75000"/>
                  <a:lumOff val="25000"/>
                </a:schemeClr>
              </a:solidFill>
              <a:latin typeface="+mn-ea"/>
              <a:sym typeface="+mn-ea"/>
            </a:endParaRPr>
          </a:p>
        </p:txBody>
      </p:sp>
      <p:sp>
        <p:nvSpPr>
          <p:cNvPr id="105022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258"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260" name="副标题"/>
          <p:cNvSpPr>
            <a:spLocks noGrp="1"/>
          </p:cNvSpPr>
          <p:nvPr>
            <p:ph type="subTitle" idx="1"/>
            <p:custDataLst>
              <p:tags r:id="rId2"/>
            </p:custDataLst>
          </p:nvPr>
        </p:nvSpPr>
        <p:spPr>
          <a:xfrm>
            <a:off x="556847" y="3822506"/>
            <a:ext cx="10515000" cy="972000"/>
          </a:xfrm>
        </p:spPr>
        <p:txBody>
          <a:bodyPr/>
          <a:p>
            <a:r>
              <a:rPr altLang="zh-CN" dirty="0" lang="en-US" err="1"/>
              <a:t>,a</a:t>
            </a:r>
            <a:r>
              <a:rPr altLang="zh-CN" dirty="0" lang="en-US"/>
              <a:t> click to unlimited possibilities</a:t>
            </a:r>
            <a:endParaRPr altLang="zh-CN" dirty="0" lang="en-US"/>
          </a:p>
        </p:txBody>
      </p:sp>
      <p:sp>
        <p:nvSpPr>
          <p:cNvPr id="1050262"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264"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5*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5*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5*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5*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5*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5*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5*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5*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5*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5*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5*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5*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5*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SLIDE_ID" val="custom2023099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8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2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8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33.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2023-12-16T13:59:39Z</dcterms:created>
  <dcterms:modified xsi:type="dcterms:W3CDTF">2023-12-16T13:59:39Z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99352663ebcb47ff9d2bb7e0d52e685b_21</vt:lpwstr>
  </property>
</Properties>
</file>