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06" r:id="rId1"/>
    <p:sldMasterId id="2147484443" r:id="rId2"/>
  </p:sldMasterIdLst>
  <p:notesMasterIdLst>
    <p:notesMasterId r:id="rId3"/>
  </p:notesMasterIdLst>
  <p:sldIdLst>
    <p:sldId id="600" r:id="rId4"/>
    <p:sldId id="603" r:id="rId5"/>
    <p:sldId id="606" r:id="rId6"/>
    <p:sldId id="609" r:id="rId7"/>
    <p:sldId id="615" r:id="rId9"/>
    <p:sldId id="618" r:id="rId10"/>
    <p:sldId id="621" r:id="rId11"/>
    <p:sldId id="624" r:id="rId12"/>
    <p:sldId id="627" r:id="rId13"/>
    <p:sldId id="633" r:id="rId15"/>
    <p:sldId id="636" r:id="rId16"/>
    <p:sldId id="639" r:id="rId17"/>
    <p:sldId id="642" r:id="rId18"/>
    <p:sldId id="645" r:id="rId19"/>
    <p:sldId id="651" r:id="rId21"/>
    <p:sldId id="654" r:id="rId22"/>
    <p:sldId id="657" r:id="rId23"/>
    <p:sldId id="660" r:id="rId24"/>
    <p:sldId id="663" r:id="rId25"/>
    <p:sldId id="669" r:id="rId27"/>
    <p:sldId id="672" r:id="rId28"/>
    <p:sldId id="675" r:id="rId29"/>
    <p:sldId id="678" r:id="rId30"/>
    <p:sldId id="681" r:id="rId31"/>
    <p:sldId id="687" r:id="rId33"/>
    <p:sldId id="690" r:id="rId34"/>
    <p:sldId id="693" r:id="rId35"/>
    <p:sldId id="696" r:id="rId36"/>
    <p:sldId id="69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07" r:id="rId1"/>
    <p:sldLayoutId id="2147484408" r:id="rId2"/>
    <p:sldLayoutId id="2147484409" r:id="rId3"/>
    <p:sldLayoutId id="2147484410" r:id="rId4"/>
    <p:sldLayoutId id="2147484411" r:id="rId5"/>
    <p:sldLayoutId id="2147484412" r:id="rId6"/>
    <p:sldLayoutId id="2147484413" r:id="rId7"/>
    <p:sldLayoutId id="2147484414" r:id="rId8"/>
    <p:sldLayoutId id="2147484415" r:id="rId9"/>
    <p:sldLayoutId id="2147484416" r:id="rId10"/>
    <p:sldLayoutId id="21474844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tags" Target="../tags/tag349.xml"/><Relationship Id="rId22" Type="http://schemas.openxmlformats.org/officeDocument/2006/relationships/tags" Target="../tags/tag350.xml"/><Relationship Id="rId23" Type="http://schemas.openxmlformats.org/officeDocument/2006/relationships/tags" Target="../tags/tag351.xml"/><Relationship Id="rId24" Type="http://schemas.openxmlformats.org/officeDocument/2006/relationships/tags" Target="../tags/tag352.xml"/><Relationship Id="rId25" Type="http://schemas.openxmlformats.org/officeDocument/2006/relationships/tags" Target="../tags/tag353.xml"/><Relationship Id="rId26" Type="http://schemas.openxmlformats.org/officeDocument/2006/relationships/tags" Target="../tags/tag354.xml"/><Relationship Id="rId27" Type="http://schemas.openxmlformats.org/officeDocument/2006/relationships/tags" Target="../tags/tag355.xml"/><Relationship Id="rId28" Type="http://schemas.openxmlformats.org/officeDocument/2006/relationships/tags" Target="../tags/tag356.xml"/><Relationship Id="rId29" Type="http://schemas.openxmlformats.org/officeDocument/2006/relationships/tags" Target="../tags/tag35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tags" Target="../tags/tag397.xml"/><Relationship Id="rId18" Type="http://schemas.openxmlformats.org/officeDocument/2006/relationships/tags" Target="../tags/tag398.xml"/><Relationship Id="rId19" Type="http://schemas.openxmlformats.org/officeDocument/2006/relationships/tags" Target="../tags/tag399.xml"/><Relationship Id="rId20" Type="http://schemas.openxmlformats.org/officeDocument/2006/relationships/tags" Target="../tags/tag400.xml"/><Relationship Id="rId21" Type="http://schemas.openxmlformats.org/officeDocument/2006/relationships/tags" Target="../tags/tag401.xml"/><Relationship Id="rId22" Type="http://schemas.openxmlformats.org/officeDocument/2006/relationships/tags" Target="../tags/tag402.xml"/><Relationship Id="rId23" Type="http://schemas.openxmlformats.org/officeDocument/2006/relationships/tags" Target="../tags/tag403.xml"/><Relationship Id="rId24" Type="http://schemas.openxmlformats.org/officeDocument/2006/relationships/tags" Target="../tags/tag404.xml"/><Relationship Id="rId25" Type="http://schemas.openxmlformats.org/officeDocument/2006/relationships/tags" Target="../tags/tag405.xml"/><Relationship Id="rId26" Type="http://schemas.openxmlformats.org/officeDocument/2006/relationships/tags" Target="../tags/tag406.xml"/><Relationship Id="rId27" Type="http://schemas.openxmlformats.org/officeDocument/2006/relationships/tags" Target="../tags/tag407.xml"/><Relationship Id="rId28" Type="http://schemas.openxmlformats.org/officeDocument/2006/relationships/tags" Target="../tags/tag408.xml"/><Relationship Id="rId29" Type="http://schemas.openxmlformats.org/officeDocument/2006/relationships/tags" Target="../tags/tag409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tags" Target="../tags/tag422.xml"/><Relationship Id="rId14" Type="http://schemas.openxmlformats.org/officeDocument/2006/relationships/tags" Target="../tags/tag423.xml"/><Relationship Id="rId15" Type="http://schemas.openxmlformats.org/officeDocument/2006/relationships/tags" Target="../tags/tag424.xml"/><Relationship Id="rId16" Type="http://schemas.openxmlformats.org/officeDocument/2006/relationships/tags" Target="../tags/tag42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数字校园的信息安全挑战与应对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数字校园的信息安全挑战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数字校园的信息安全应对策略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数字校园的信息安全技术应用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数字校园的信息安全培训和教育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数字校园的信息安全监管和应急响应机制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数字校园的信息安全挑战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网络安全威胁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钓鱼攻击：伪装成合法网站或邮件，诱导用户输入用户名、密码等敏感信息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黑客攻击：非法入侵计算机系统，窃取、篡改或破坏数据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病毒传播：通过电子邮件、网络共享等途径传播病毒，破坏计算机系统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拒绝服务攻击：通过大量请求拥塞网络，使目标服务器瘫痪，无法提供服务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信息安全风险</a:t>
            </a:r>
            <a:endParaRPr altLang="en-US" lang="zh-CN"/>
          </a:p>
        </p:txBody>
      </p:sp>
      <p:sp>
        <p:nvSpPr>
          <p:cNvPr id="104912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黑客攻击：利用漏洞进行非法入侵，窃取、篡改或破坏数据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外部威胁：竞争对手或敌对势力窃取、篡改或破坏数据，造成损失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内部泄露：员工疏忽或恶意行为导致敏感信息泄露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病毒感染：通过电子邮件、网络共享等途径传播病毒，导致系统瘫痪、数据泄露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数据泄露风险</a:t>
            </a:r>
            <a:endParaRPr altLang="en-US" lang="zh-CN"/>
          </a:p>
        </p:txBody>
      </p:sp>
      <p:sp>
        <p:nvSpPr>
          <p:cNvPr id="1049208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如何防范数据泄露风险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8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数据泄露的典型案例及影响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数字校园中的数据泄露风险来源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0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数据泄露的定义和危害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网络安全事件</a:t>
            </a:r>
            <a:endParaRPr altLang="en-US" lang="zh-CN"/>
          </a:p>
        </p:txBody>
      </p:sp>
      <p:sp>
        <p:nvSpPr>
          <p:cNvPr id="1049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黑客攻击事件：网络攻击、数据泄露、系统瘫痪等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钓鱼攻击事件：伪装成合法网站或邮件，诱导用户泄露个人信息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内部泄露事件：员工疏忽或恶意行为导致敏感信息泄露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病毒传播事件：恶意软件、蠕虫病毒、勒索软件等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数字校园的信息安全应对策略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建立完善的信息安全管理制度</a:t>
            </a:r>
            <a:endParaRPr altLang="en-US" lang="zh-CN"/>
          </a:p>
        </p:txBody>
      </p:sp>
      <p:sp>
        <p:nvSpPr>
          <p:cNvPr id="10494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制定信息安全政策：明确信息安全目标、原则和规范，确保所有员工了解并遵守。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设立专门的信息安全机构：负责监督、管理和协调信息安全工作，确保各项措施得到有效执行。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建立信息安全培训机制：定期对员工进行信息安全培训，提高员工的信息安全意识和技能。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制定应急预案：针对可能发生的信息安全事件，制定相应的应急预案，确保在事件发生时能够迅速、有效地应对。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加强网络安全防护措施</a:t>
            </a:r>
            <a:endParaRPr altLang="en-US" lang="zh-CN"/>
          </a:p>
        </p:txBody>
      </p:sp>
      <p:sp>
        <p:nvSpPr>
          <p:cNvPr id="10494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建立完善的网络安全体系：包括防火墙、入侵检测系统等，确保数字校园网络的安全性。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强化身份认证和访问控制：采用多因素身份认证和访问控制机制，确保只有授权人员能够访问数字校园网络。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定期进行安全漏洞扫描和修复：及时发现并修复潜在的安全漏洞，防止黑客攻击和数据泄露。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加强数据加密和备份：对重要数据进行加密处理，并定期备份，防止数据泄露和丢失。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定期进行信息安全检查和评估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定期对数字校园的信息系统进行安全检查，确保系统安全稳定运行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对检查中发现的问题及时进行整改，消除安全隐患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定期对数字校园的信息安全进行评估，了解当前面临的安全威胁和风险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根据评估结果，制定相应的应对策略，提高数字校园的信息安全水平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提高师生信息安全意识</a:t>
            </a:r>
            <a:endParaRPr altLang="en-US" lang="zh-CN"/>
          </a:p>
        </p:txBody>
      </p:sp>
      <p:sp>
        <p:nvSpPr>
          <p:cNvPr id="104963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加强师生信息安全教育：通过培训、讲座等方式提高师生对信息安全的重视程度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建立信息安全制度：制定完善的信息安全管理制度，明确师生在信息安全方面的责任和义务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推广使用安全软件：鼓励师生使用经过认证的杀毒软件、防火墙等安全软件，提高信息安全防护能力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定期开展信息安全检查：对数字校园系统进行定期的安全检查，及时发现并修复潜在的安全隐患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数字校园的信息安全技术应用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防火墙技术</a:t>
            </a:r>
            <a:endParaRPr altLang="en-US" lang="zh-CN"/>
          </a:p>
        </p:txBody>
      </p:sp>
      <p:sp>
        <p:nvSpPr>
          <p:cNvPr id="10497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防火墙定义：防火墙是用于保护网络免受未经授权访问的网络安全设备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防火墙功能：防火墙可以过滤掉恶意流量，防止未经授权的访问和数据泄露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防火墙类型：包括软件防火墙和硬件防火墙，可以根据实际需求进行选择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防火墙部署：防火墙通常部署在网络的入口处，可以阻止未经授权的访问和数据泄露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入侵检测技术</a:t>
            </a:r>
            <a:endParaRPr altLang="en-US" lang="zh-CN"/>
          </a:p>
        </p:txBody>
      </p:sp>
      <p:sp>
        <p:nvSpPr>
          <p:cNvPr id="10498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入侵检测技术的定义和作用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入侵检测技术的分类和原理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入侵检测技术在数字校园中的应用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入侵检测技术的优势和局限性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数据加密技术</a:t>
            </a:r>
            <a:endParaRPr altLang="en-US" lang="zh-CN"/>
          </a:p>
        </p:txBody>
      </p:sp>
      <p:sp>
        <p:nvSpPr>
          <p:cNvPr id="104987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定义：数据加密技术是一种通过加密算法将明文数据转换为密文数据，以保护数据在传输和存储过程中的机密性和完整性</a:t>
            </a:r>
            <a:endParaRPr altLang="en-US" lang="zh-CN"/>
          </a:p>
          <a:p>
            <a:r>
              <a:rPr altLang="en-US" lang="zh-CN"/>
              <a:t>分类：对称加密和非对称加密</a:t>
            </a:r>
            <a:endParaRPr altLang="en-US" lang="zh-CN"/>
          </a:p>
          <a:p>
            <a:r>
              <a:rPr altLang="en-US" lang="zh-CN"/>
              <a:t>应用：数字校园中的数据传输、存储和访问控制等环节</a:t>
            </a:r>
            <a:endParaRPr altLang="en-US" lang="zh-CN"/>
          </a:p>
          <a:p>
            <a:r>
              <a:rPr altLang="en-US" lang="zh-CN"/>
              <a:t>挑战：加密算法的选择、密钥管理、加密效率等问题  数据加密技术</a:t>
            </a:r>
            <a:endParaRPr altLang="en-US" lang="zh-CN"/>
          </a:p>
          <a:p>
            <a:pPr lvl="1"/>
            <a:r>
              <a:rPr altLang="en-US" lang="zh-CN"/>
              <a:t>数据加密技术</a:t>
            </a:r>
            <a:endParaRPr altLang="en-US" lang="zh-CN"/>
          </a:p>
          <a:p>
            <a:r>
              <a:rPr altLang="en-US" lang="zh-CN"/>
              <a:t>定义：数据加密技术是利用密码学原理，对数据进行加密和解密的过程，以保护数据的机密性和完整性</a:t>
            </a:r>
            <a:endParaRPr altLang="en-US" lang="zh-CN"/>
          </a:p>
          <a:p>
            <a:r>
              <a:rPr altLang="en-US" lang="zh-CN"/>
              <a:t>分类：对称加密、非对称加密和混合加密</a:t>
            </a:r>
            <a:endParaRPr altLang="en-US" lang="zh-CN"/>
          </a:p>
          <a:p>
            <a:r>
              <a:rPr altLang="en-US" lang="zh-CN"/>
              <a:t>应用：数字校园中的身份认证、数据传输、存储和访问控制等环节</a:t>
            </a:r>
            <a:endParaRPr altLang="en-US" lang="zh-CN"/>
          </a:p>
          <a:p>
            <a:r>
              <a:rPr altLang="en-US" lang="zh-CN"/>
              <a:t>挑战：加密算法的选择、密钥管理、加密效率等问题  数据加密技术</a:t>
            </a:r>
            <a:endParaRPr altLang="en-US" lang="zh-CN"/>
          </a:p>
          <a:p>
            <a:pPr lvl="1"/>
            <a:r>
              <a:rPr altLang="en-US" lang="zh-CN"/>
              <a:t>数据加密技术</a:t>
            </a:r>
            <a:endParaRPr altLang="en-US" lang="zh-CN"/>
          </a:p>
          <a:p>
            <a:r>
              <a:rPr altLang="en-US" lang="zh-CN"/>
              <a:t>定义：数据加密技术是一种利用密码学原理，对数据进行加密和解密的过程，以保护数据的机密性和完整性</a:t>
            </a:r>
            <a:endParaRPr altLang="en-US" lang="zh-CN"/>
          </a:p>
          <a:p>
            <a:r>
              <a:rPr altLang="en-US" lang="zh-CN"/>
              <a:t>分类：对称加密、非对称加密和混合加密</a:t>
            </a:r>
            <a:endParaRPr altLang="en-US" lang="zh-CN"/>
          </a:p>
          <a:p>
            <a:r>
              <a:rPr altLang="en-US" lang="zh-CN"/>
              <a:t>应用：数字校园中的身份认证、数据传输、存储和访问控制等环节</a:t>
            </a:r>
            <a:endParaRPr altLang="en-US" lang="zh-CN"/>
          </a:p>
          <a:p>
            <a:r>
              <a:rPr altLang="en-US" lang="zh-CN"/>
              <a:t>挑战：加密算法的选择、密钥管理、加密效率等问题  数据加密技术</a:t>
            </a:r>
            <a:endParaRPr altLang="en-US" lang="zh-CN"/>
          </a:p>
          <a:p>
            <a:pPr lvl="1"/>
            <a:r>
              <a:rPr altLang="en-US" lang="zh-CN"/>
              <a:t>数据加密技术</a:t>
            </a:r>
            <a:endParaRPr altLang="en-US" lang="zh-CN"/>
          </a:p>
          <a:p>
            <a:r>
              <a:rPr altLang="en-US" lang="zh-CN"/>
              <a:t>定义：数据加密技术是一种利用密码学原理，对数据进行加密和解密的过程，以保护数据的机密性和完整性</a:t>
            </a:r>
            <a:endParaRPr altLang="en-US" lang="zh-CN"/>
          </a:p>
          <a:p>
            <a:r>
              <a:rPr altLang="en-US" lang="zh-CN"/>
              <a:t>分类：对称加密、非对称加密和混合加密</a:t>
            </a:r>
            <a:endParaRPr altLang="en-US" lang="zh-CN"/>
          </a:p>
          <a:p>
            <a:r>
              <a:rPr altLang="en-US" lang="zh-CN"/>
              <a:t>应用：数字校园中的身份认证、数据传输、存储和访问控制等环节</a:t>
            </a:r>
            <a:endParaRPr altLang="en-US" lang="zh-CN"/>
          </a:p>
          <a:p>
            <a:r>
              <a:rPr altLang="en-US" lang="zh-CN"/>
              <a:t>挑战：加密算法的选择、密钥管理、加密效率等问题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身份认证技术</a:t>
            </a:r>
            <a:endParaRPr altLang="en-US" lang="zh-CN"/>
          </a:p>
        </p:txBody>
      </p:sp>
      <p:sp>
        <p:nvSpPr>
          <p:cNvPr id="10499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什么是身份认证技术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身份认证技术的种类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身份认证技术在数字校园中的应用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身份认证技术的优缺点及未来发展趋势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数字校园的信息安全培训和教育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加强师生信息安全意识培训</a:t>
            </a:r>
            <a:endParaRPr altLang="en-US" lang="zh-CN"/>
          </a:p>
        </p:txBody>
      </p:sp>
      <p:sp>
        <p:nvSpPr>
          <p:cNvPr id="105005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培训方式：采用线上和线下相结合的方式，包括讲座、案例分析、模拟演练等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培训内容：介绍信息安全基本概念、常见威胁和攻击手段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培训目标：提高师生信息安全意识，掌握基本的信息安全防护技能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培训效果评估：通过考试、问卷调查等方式对培训效果进行评估和反馈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开展信息安全知识竞赛活动</a:t>
            </a:r>
            <a:endParaRPr altLang="en-US" lang="zh-CN"/>
          </a:p>
        </p:txBody>
      </p:sp>
      <p:sp>
        <p:nvSpPr>
          <p:cNvPr id="1050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竞赛目的：提高师生信息安全意识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竞赛内容：涉及密码学、网络安全、数据保护等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竞赛形式：线上或线下，团队合作或个人竞技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竞赛效果：增强信息安全意识，提高防范能力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定期组织信息安全培训课程</a:t>
            </a:r>
            <a:endParaRPr altLang="en-US" lang="zh-CN"/>
          </a:p>
        </p:txBody>
      </p:sp>
      <p:sp>
        <p:nvSpPr>
          <p:cNvPr id="105017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培训对象：全体师生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培训周期：每学期至少一次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培训方式：线上或线下授课、实战演练等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培训内容：信息安全基础知识、常见攻击手段及防范方法、数据保护策略等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提高师生信息安全防范能力</a:t>
            </a:r>
            <a:endParaRPr altLang="en-US" lang="zh-CN"/>
          </a:p>
        </p:txBody>
      </p:sp>
      <p:sp>
        <p:nvSpPr>
          <p:cNvPr id="105025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培训内容：教授师生基本的信息安全知识和技能，如密码管理、网络钓鱼防范等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教育方式：通过课堂教育、在线课程、宣传海报等多种形式进行信息安全教育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培训目标：提高师生对信息安全的重视程度，增强防范意识，减少信息安全事件的发生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教育效果：定期对师生进行信息安全知识测试，确保培训效果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数字校园的信息安全监管和应急响应机制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建立完善的信息安全监管机制</a:t>
            </a:r>
            <a:endParaRPr altLang="en-US" lang="zh-CN"/>
          </a:p>
        </p:txBody>
      </p:sp>
      <p:sp>
        <p:nvSpPr>
          <p:cNvPr id="105039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制定完善的信息安全管理制度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建立专门的信息安全监管机构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加强信息安全的日常监管和检查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及时发现和处置信息安全事件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加强应急响应能力建设</a:t>
            </a:r>
            <a:endParaRPr altLang="en-US" lang="zh-CN"/>
          </a:p>
        </p:txBody>
      </p:sp>
      <p:sp>
        <p:nvSpPr>
          <p:cNvPr id="105044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建立完善的应急响应机制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建立与相关部门的协作和联动机制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及时更新应急响应设备和工具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加强应急响应人员的培训和演练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定期进行信息安全演练和模拟攻击测试</a:t>
            </a:r>
            <a:endParaRPr altLang="en-US" lang="zh-CN"/>
          </a:p>
        </p:txBody>
      </p:sp>
      <p:sp>
        <p:nvSpPr>
          <p:cNvPr id="1050526" name="矩形: 圆角 1"/>
          <p:cNvSpPr/>
          <p:nvPr>
            <p:custDataLst>
              <p:tags r:id="rId1"/>
            </p:custDataLst>
          </p:nvPr>
        </p:nvSpPr>
        <p:spPr>
          <a:xfrm>
            <a:off x="551935" y="2234867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2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678316" y="2374719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30" name="标题"/>
          <p:cNvSpPr txBox="1"/>
          <p:nvPr>
            <p:custDataLst>
              <p:tags r:id="rId3"/>
            </p:custDataLst>
          </p:nvPr>
        </p:nvSpPr>
        <p:spPr>
          <a:xfrm>
            <a:off x="678316" y="2332379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32" name="正文"/>
          <p:cNvSpPr txBox="1"/>
          <p:nvPr>
            <p:custDataLst>
              <p:tags r:id="rId4"/>
            </p:custDataLst>
          </p:nvPr>
        </p:nvSpPr>
        <p:spPr>
          <a:xfrm>
            <a:off x="2130088" y="2236150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定期进行信息安全演练：通过模拟网络攻击和数据泄露等场景，提高师生员工的信息安全意识和应对能力。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534" name="矩形: 圆角 19"/>
          <p:cNvSpPr/>
          <p:nvPr>
            <p:custDataLst>
              <p:tags r:id="rId5"/>
            </p:custDataLst>
          </p:nvPr>
        </p:nvSpPr>
        <p:spPr>
          <a:xfrm>
            <a:off x="6162719" y="2234867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3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82684" y="2373436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38" name="标题"/>
          <p:cNvSpPr txBox="1"/>
          <p:nvPr>
            <p:custDataLst>
              <p:tags r:id="rId7"/>
            </p:custDataLst>
          </p:nvPr>
        </p:nvSpPr>
        <p:spPr>
          <a:xfrm>
            <a:off x="6282684" y="2331737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40" name="正文"/>
          <p:cNvSpPr txBox="1"/>
          <p:nvPr>
            <p:custDataLst>
              <p:tags r:id="rId8"/>
            </p:custDataLst>
          </p:nvPr>
        </p:nvSpPr>
        <p:spPr>
          <a:xfrm>
            <a:off x="7735098" y="2237433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模拟攻击测试：通过模拟黑客攻击和病毒传播等场景，检测数字校园的信息安全漏洞和薄弱环节，及时发现并修复潜在的安全风险。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542" name="矩形: 圆角 28"/>
          <p:cNvSpPr/>
          <p:nvPr>
            <p:custDataLst>
              <p:tags r:id="rId9"/>
            </p:custDataLst>
          </p:nvPr>
        </p:nvSpPr>
        <p:spPr>
          <a:xfrm>
            <a:off x="551935" y="3895135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4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678316" y="4034988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46" name="标题"/>
          <p:cNvSpPr txBox="1"/>
          <p:nvPr>
            <p:custDataLst>
              <p:tags r:id="rId11"/>
            </p:custDataLst>
          </p:nvPr>
        </p:nvSpPr>
        <p:spPr>
          <a:xfrm>
            <a:off x="678316" y="3992647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48" name="正文"/>
          <p:cNvSpPr txBox="1"/>
          <p:nvPr>
            <p:custDataLst>
              <p:tags r:id="rId12"/>
            </p:custDataLst>
          </p:nvPr>
        </p:nvSpPr>
        <p:spPr>
          <a:xfrm>
            <a:off x="2130088" y="3896418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应急响应机制：建立完善的信息安全应急响应机制，明确应急响应流程和责任人，确保在发生信息安全事件时能够迅速响应并采取有效措施。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550" name="矩形: 圆角 24"/>
          <p:cNvSpPr/>
          <p:nvPr>
            <p:custDataLst>
              <p:tags r:id="rId13"/>
            </p:custDataLst>
          </p:nvPr>
        </p:nvSpPr>
        <p:spPr>
          <a:xfrm>
            <a:off x="6162719" y="3895135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55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82684" y="4033705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554" name="标题"/>
          <p:cNvSpPr txBox="1"/>
          <p:nvPr>
            <p:custDataLst>
              <p:tags r:id="rId15"/>
            </p:custDataLst>
          </p:nvPr>
        </p:nvSpPr>
        <p:spPr>
          <a:xfrm>
            <a:off x="6282684" y="3991364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556" name="正文"/>
          <p:cNvSpPr txBox="1"/>
          <p:nvPr>
            <p:custDataLst>
              <p:tags r:id="rId16"/>
            </p:custDataLst>
          </p:nvPr>
        </p:nvSpPr>
        <p:spPr>
          <a:xfrm>
            <a:off x="7735098" y="3897060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加强信息安全管理：加强数字校园的信息安全管理，包括制定完善的信息安全管理制度、加强网络设备和软件的安全漏洞管理、加强师生员工的信息安全培训等。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提高应对突发事件的能力和水平</a:t>
            </a:r>
            <a:endParaRPr altLang="en-US" lang="zh-CN"/>
          </a:p>
        </p:txBody>
      </p:sp>
      <p:sp>
        <p:nvSpPr>
          <p:cNvPr id="105059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0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0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提高师生安全意识：开展网络安全教育活动，增强师生对网络安全的重视和意识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1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加强技术研发：不断更新和完善技术手段，提高应对网络攻击和数据泄露等突发事件的能力和水平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1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建立完善的应急响应机制：制定应急预案，明确应对流程和责任人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1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加强信息安全管理：定期进行安全检查和漏洞扫描，及时发现并修复潜在的安全风险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5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60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6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7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4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2023-12-15T12:09:57Z</dcterms:created>
  <dcterms:modified xsi:type="dcterms:W3CDTF">2023-12-15T12:09:57Z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76becbe7a79341d4af2416e79798115f_21</vt:lpwstr>
  </property>
</Properties>
</file>