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89" r:id="rId1"/>
    <p:sldMasterId id="2147504726" r:id="rId2"/>
  </p:sldMasterIdLst>
  <p:notesMasterIdLst>
    <p:notesMasterId r:id="rId3"/>
  </p:notesMasterIdLst>
  <p:sldIdLst>
    <p:sldId id="10226" r:id="rId4"/>
    <p:sldId id="10229" r:id="rId5"/>
    <p:sldId id="10232" r:id="rId6"/>
    <p:sldId id="10235" r:id="rId7"/>
    <p:sldId id="10241" r:id="rId9"/>
    <p:sldId id="10244" r:id="rId10"/>
    <p:sldId id="10247" r:id="rId11"/>
    <p:sldId id="10250" r:id="rId12"/>
    <p:sldId id="10256" r:id="rId14"/>
    <p:sldId id="10259" r:id="rId15"/>
    <p:sldId id="10262" r:id="rId16"/>
    <p:sldId id="10265" r:id="rId17"/>
    <p:sldId id="10268" r:id="rId18"/>
    <p:sldId id="10274" r:id="rId20"/>
    <p:sldId id="10277" r:id="rId21"/>
    <p:sldId id="10280" r:id="rId22"/>
    <p:sldId id="10283" r:id="rId23"/>
    <p:sldId id="10286" r:id="rId24"/>
    <p:sldId id="10292" r:id="rId26"/>
    <p:sldId id="10295" r:id="rId27"/>
    <p:sldId id="10298" r:id="rId28"/>
    <p:sldId id="10301" r:id="rId29"/>
    <p:sldId id="10307" r:id="rId31"/>
    <p:sldId id="10310" r:id="rId32"/>
    <p:sldId id="10313" r:id="rId33"/>
    <p:sldId id="10316" r:id="rId34"/>
    <p:sldId id="1031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90" r:id="rId1"/>
    <p:sldLayoutId id="2147504691" r:id="rId2"/>
    <p:sldLayoutId id="2147504692" r:id="rId3"/>
    <p:sldLayoutId id="2147504693" r:id="rId4"/>
    <p:sldLayoutId id="2147504694" r:id="rId5"/>
    <p:sldLayoutId id="2147504695" r:id="rId6"/>
    <p:sldLayoutId id="2147504696" r:id="rId7"/>
    <p:sldLayoutId id="2147504697" r:id="rId8"/>
    <p:sldLayoutId id="2147504698" r:id="rId9"/>
    <p:sldLayoutId id="2147504699" r:id="rId10"/>
    <p:sldLayoutId id="21475047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727" r:id="rId1"/>
    <p:sldLayoutId id="2147504728" r:id="rId2"/>
    <p:sldLayoutId id="2147504729" r:id="rId3"/>
    <p:sldLayoutId id="2147504730" r:id="rId4"/>
    <p:sldLayoutId id="2147504731" r:id="rId5"/>
    <p:sldLayoutId id="2147504732" r:id="rId6"/>
    <p:sldLayoutId id="2147504733" r:id="rId7"/>
    <p:sldLayoutId id="2147504734" r:id="rId8"/>
    <p:sldLayoutId id="2147504735" r:id="rId9"/>
    <p:sldLayoutId id="2147504736" r:id="rId10"/>
    <p:sldLayoutId id="21475047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推动数字化转型和智能化发展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数字化转型的背景和意义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数字化转型的关键技术和应用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数字化转型的实践和案例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智能化发展的前景和挑战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推动数字化转型和智能化发展的策略和建议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数字化转型的背景和意义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数字化转型的定义和概念</a:t>
            </a:r>
            <a:endParaRPr altLang="en-US" lang="zh-CN"/>
          </a:p>
        </p:txBody>
      </p:sp>
      <p:sp>
        <p:nvSpPr>
          <p:cNvPr id="10488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数字化转型是指企业利用数字技术对业务流程、组织结构、商业模式等进行全面、系统的变革和升级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数字化转型是企业适应数字经济时代发展的必然选择，也是提升竞争力、实现可持续发展的关键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数字化转型涉及到企业运营的各个方面，包括市场营销、生产制造、供应链管理、客户服务等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数字化转型需要企业具备数字化思维和创新能力，以应对不断变化的市场环境和客户需求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数字化转型的背景</a:t>
            </a:r>
            <a:endParaRPr altLang="en-US" lang="zh-CN"/>
          </a:p>
        </p:txBody>
      </p:sp>
      <p:sp>
        <p:nvSpPr>
          <p:cNvPr id="10489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政府政策的支持：鼓励企业进行数字化转型和智能化发展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市场需求的变化：消费者对数字化产品和服务的需求增加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互联网技术的发展：推动了数字化转型的进程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传统行业的困境：需要数字化转型来提高效率和竞争力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数字化转型的意义</a:t>
            </a:r>
            <a:endParaRPr altLang="en-US" lang="zh-CN"/>
          </a:p>
        </p:txBody>
      </p:sp>
      <p:sp>
        <p:nvSpPr>
          <p:cNvPr id="10489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提高企业竞争力：数字化转型有助于企业提高生产效率、降低成本、优化供应链管理等，从而在市场竞争中获得优势。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创新商业模式：数字化转型使企业能够更好地利用互联网、大数据等技术，创新商业模式，开拓新的市场和业务领域。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提升客户体验：数字化转型有助于企业更好地了解客户需求，提供个性化、便捷的服务，提升客户满意度和忠诚度。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促进企业可持续发展：数字化转型有助于企业实现绿色生产，提高资源利用效率，促进可持续发展。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数字化转型的关键技术和应用</a:t>
            </a:r>
            <a:endParaRPr altLang="en-US" lang="zh-CN"/>
          </a:p>
        </p:txBody>
      </p:sp>
      <p:sp>
        <p:nvSpPr>
          <p:cNvPr id="1049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</a:t>
            </a:r>
            <a:endParaRPr altLang="en-US" lang="zh-CN"/>
          </a:p>
        </p:txBody>
      </p:sp>
      <p:sp>
        <p:nvSpPr>
          <p:cNvPr id="10491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数据采集、存储和处理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数据挖掘和分析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数据可视化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大数据安全与隐私保护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1"/>
            </p:custDataLst>
          </p:nvPr>
        </p:nvSpPr>
        <p:spPr>
          <a:xfrm>
            <a:off x="3962138" y="5580435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案例：亚马逊AWS、谷歌云、微软Azure等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标题"/>
          <p:cNvSpPr txBox="1"/>
          <p:nvPr>
            <p:custDataLst>
              <p:tags r:id="rId2"/>
            </p:custDataLst>
          </p:nvPr>
        </p:nvSpPr>
        <p:spPr>
          <a:xfrm>
            <a:off x="3962138" y="5239284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3"/>
            </p:custDataLst>
          </p:nvPr>
        </p:nvSpPr>
        <p:spPr>
          <a:xfrm>
            <a:off x="3962138" y="1705550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定义：云计算是一种基于互联网的计算方式，通过虚拟化技术将计算资源（如服务器、数据库、数据库管理系统等）汇聚到一个虚拟的云中，然后通过网络对外提供服务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4"/>
            </p:custDataLst>
          </p:nvPr>
        </p:nvSpPr>
        <p:spPr>
          <a:xfrm>
            <a:off x="3962138" y="1364400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5"/>
            </p:custDataLst>
          </p:nvPr>
        </p:nvSpPr>
        <p:spPr>
          <a:xfrm>
            <a:off x="3962138" y="2674271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关键技术：虚拟化技术、分布式计算、自动化管理、安全性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标题"/>
          <p:cNvSpPr txBox="1"/>
          <p:nvPr>
            <p:custDataLst>
              <p:tags r:id="rId6"/>
            </p:custDataLst>
          </p:nvPr>
        </p:nvSpPr>
        <p:spPr>
          <a:xfrm>
            <a:off x="3962138" y="2333121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7"/>
            </p:custDataLst>
          </p:nvPr>
        </p:nvSpPr>
        <p:spPr>
          <a:xfrm>
            <a:off x="3962138" y="3642993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应用：提供基础设施、平台和软件三种服务模式，为企业提供了更加高效、灵活和可靠的计算服务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8"/>
            </p:custDataLst>
          </p:nvPr>
        </p:nvSpPr>
        <p:spPr>
          <a:xfrm>
            <a:off x="3962138" y="3301842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9"/>
            </p:custDataLst>
          </p:nvPr>
        </p:nvSpPr>
        <p:spPr>
          <a:xfrm>
            <a:off x="3962138" y="4611714"/>
            <a:ext cx="4268332" cy="59716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优势：灵活性、高可用性、安全性、可靠性、可扩展性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标题"/>
          <p:cNvSpPr txBox="1"/>
          <p:nvPr>
            <p:custDataLst>
              <p:tags r:id="rId10"/>
            </p:custDataLst>
          </p:nvPr>
        </p:nvSpPr>
        <p:spPr>
          <a:xfrm>
            <a:off x="3962138" y="4270563"/>
            <a:ext cx="4268332" cy="2912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定义：人工智能技术是一种模拟人类智能的技术，包括机器学习、深度学习、自然语言处理等技术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数字化转型中的作用：提高生产效率、降低成本、优化资源配置、提升企业竞争力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未来发展趋势：人工智能技术将与各行业深度融合，推动数字化转型和智能化发展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应用领域：智能语音识别、图像识别、自然语言处理、智能推荐等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</a:t>
            </a:r>
            <a:endParaRPr altLang="en-US" lang="zh-CN"/>
          </a:p>
        </p:txBody>
      </p:sp>
      <p:sp>
        <p:nvSpPr>
          <p:cNvPr id="10492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应用领域：数字货币、供应链管理、电子投票、身份验证等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定义：区块链是一种分布式数据库技术，通过去中心化、去信任化的集体维护方式，实现数据的安全、可靠和不可篡改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特点：去中心化、可追溯、不可篡改、安全性高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数字化转型中的作用：提高数据安全性、降低交易成本、优化业务流程、增强信任和透明度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数字化转型的实践和案例</a:t>
            </a:r>
            <a:endParaRPr altLang="en-US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企业数字化转型的实践</a:t>
            </a:r>
            <a:endParaRPr altLang="en-US" lang="zh-CN"/>
          </a:p>
        </p:txBody>
      </p:sp>
      <p:sp>
        <p:nvSpPr>
          <p:cNvPr id="10494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案例1：某制造企业通过数字化转型实现生产效率提升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案例2：某零售企业通过数字化转型优化供应链管理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案例3：某金融企业通过数字化转型提升客户服务质量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案例4：某医疗企业通过数字化转型改善患者就医体验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政府数字化转型的实践</a:t>
            </a:r>
            <a:endParaRPr altLang="en-US" lang="zh-CN"/>
          </a:p>
        </p:txBody>
      </p:sp>
      <p:sp>
        <p:nvSpPr>
          <p:cNvPr id="10494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政府数字化转型的背景和意义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政府数字化转型的未来发展趋势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政府数字化转型的实践案例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政府数字化转型的主要目标和任务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社会组织数字化转型的实践</a:t>
            </a:r>
            <a:endParaRPr altLang="en-US" lang="zh-CN"/>
          </a:p>
        </p:txBody>
      </p:sp>
      <p:sp>
        <p:nvSpPr>
          <p:cNvPr id="10495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数字化转型的背景和意义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案例分析和比较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案例一：某制造企业数字化转型实践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案例二：某零售企业智能化发展案例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案例比较：数字化转型和智能化发展的异同点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案例启示：数字化转型和智能化发展的经验教训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智能化发展的前景和挑战</a:t>
            </a:r>
            <a:endParaRPr altLang="en-US" lang="zh-CN"/>
          </a:p>
        </p:txBody>
      </p:sp>
      <p:sp>
        <p:nvSpPr>
          <p:cNvPr id="10496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智能化发展的趋势和前景</a:t>
            </a:r>
            <a:endParaRPr altLang="en-US" lang="zh-CN"/>
          </a:p>
        </p:txBody>
      </p:sp>
      <p:sp>
        <p:nvSpPr>
          <p:cNvPr id="10497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未来智能化发展的趋势和挑战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智能化发展在各行业的应用前景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物联网、云计算等技术的融合发展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人工智能技术的不断进步和应用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智能化发展面临的挑战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技术难题：人工智能、大数据等技术的研发和应用仍存在诸多技术难题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人才短缺：智能化发展需要大量高素质人才，但当前人才储备不足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法规政策：智能化发展需要遵守相关法规政策，但当前法规政策尚不完善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安全风险：智能化发展可能带来信息安全、隐私泄露等风险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智能化发展的关键技术和应用</a:t>
            </a:r>
            <a:endParaRPr altLang="en-US" lang="zh-CN"/>
          </a:p>
        </p:txBody>
      </p:sp>
      <p:sp>
        <p:nvSpPr>
          <p:cNvPr id="1049834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区块链技术：为智能化系统提供安全、可信的数据存储和传输服务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5G技术：为智能化系统提供高速、低延迟的网络通信服务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0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物联网技术：实现设备之间的互联互通，提高生产效率和智能化水平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2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云计算技术：为智能化系统提供高效、稳定、可靠的计算和存储服务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4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人工智能技术：包括机器学习、深度学习等，为智能化发展提供技术支持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6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大数据技术：通过数据挖掘和分析，实现智能化决策和优化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8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6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推动数字化转型和智能化发展的策略和建议</a:t>
            </a:r>
            <a:endParaRPr altLang="en-US" lang="zh-CN"/>
          </a:p>
        </p:txBody>
      </p:sp>
      <p:sp>
        <p:nvSpPr>
          <p:cNvPr id="10499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制定科学合理的数字化转型战略</a:t>
            </a:r>
            <a:endParaRPr altLang="en-US" lang="zh-CN"/>
          </a:p>
        </p:txBody>
      </p:sp>
      <p:sp>
        <p:nvSpPr>
          <p:cNvPr id="10499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注重人才培养和团队建设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制定数字化转型的路线图和时间表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分析企业现状和市场需求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明确数字化转型的目标和愿景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加强技术研发和创新支持</a:t>
            </a:r>
            <a:endParaRPr altLang="en-US" lang="zh-CN"/>
          </a:p>
        </p:txBody>
      </p:sp>
      <p:sp>
        <p:nvSpPr>
          <p:cNvPr id="1050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加大投入力度，提高技术研发水平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鼓励企业自主创新，提高核心竞争力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完善政策支持体系，推动数字化转型和智能化发展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加强产学研合作，推动技术创新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培养和引进高素质人才</a:t>
            </a:r>
            <a:endParaRPr altLang="en-US" lang="zh-CN"/>
          </a:p>
        </p:txBody>
      </p:sp>
      <p:sp>
        <p:nvSpPr>
          <p:cNvPr id="1050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培养高素质人才：加强教育和培训，提高员工数字化和智能化技能水平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引进高素质人才：积极招聘具备数字化和智能化技能的人才，提高企业整体素质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建立激励机制：通过薪酬、晋升等方式激励员工，提高员工积极性和创造力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加强团队建设：建立良好的团队氛围，促进员工之间的交流与合作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加强合作和交流，推动跨界融合和创新发展</a:t>
            </a:r>
            <a:endParaRPr altLang="en-US" lang="zh-CN"/>
          </a:p>
        </p:txBody>
      </p:sp>
      <p:sp>
        <p:nvSpPr>
          <p:cNvPr id="105015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加强合作和交流：数字化转型和智能化发展需要跨领域、跨行业的合作和交流。通过建立合作机制、搭建交流平台，促进企业、研究机构、政府等各方之间的合作与交流，共同推动数字化转型和智能化发展。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推动跨界融合：数字化转型和智能化发展需要打破传统行业界限，推动跨界融合。通过跨界合作，将不同领域的优势资源整合在一起，形成新的商业模式和竞争优势。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创新发展：数字化转型和智能化发展需要不断创新。通过技术创新、模式创新等方式，推动数字化转型和智能化发展的不断升级和进步。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培养人才：数字化转型和智能化发展需要具备相关技能和知识的人才。通过加强人才培养、引进优秀人才等方式，为数字化转型和智能化发展提供强有力的人才保障。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5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2023-12-20T00:22:48Z</dcterms:created>
  <dcterms:modified xsi:type="dcterms:W3CDTF">2023-12-20T00:22:48Z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db9cff0ec15e4c0a9c8386482bb0dd9c_21</vt:lpwstr>
  </property>
</Properties>
</file>