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232" r:id="rId1"/>
    <p:sldMasterId id="2147496269" r:id="rId2"/>
  </p:sldMasterIdLst>
  <p:notesMasterIdLst>
    <p:notesMasterId r:id="rId3"/>
  </p:notesMasterIdLst>
  <p:sldIdLst>
    <p:sldId id="5767" r:id="rId4"/>
    <p:sldId id="5770" r:id="rId5"/>
    <p:sldId id="5773" r:id="rId6"/>
    <p:sldId id="5776" r:id="rId7"/>
    <p:sldId id="5779" r:id="rId8"/>
    <p:sldId id="5782" r:id="rId9"/>
    <p:sldId id="5785" r:id="rId10"/>
    <p:sldId id="5788" r:id="rId11"/>
    <p:sldId id="5791" r:id="rId12"/>
    <p:sldId id="5794" r:id="rId13"/>
    <p:sldId id="5797" r:id="rId14"/>
    <p:sldId id="5800" r:id="rId15"/>
    <p:sldId id="5803" r:id="rId16"/>
    <p:sldId id="5806" r:id="rId17"/>
    <p:sldId id="5809" r:id="rId18"/>
    <p:sldId id="5812" r:id="rId19"/>
    <p:sldId id="5815" r:id="rId20"/>
    <p:sldId id="5818" r:id="rId21"/>
    <p:sldId id="5821" r:id="rId22"/>
    <p:sldId id="5824" r:id="rId23"/>
    <p:sldId id="5827" r:id="rId24"/>
    <p:sldId id="5830" r:id="rId25"/>
    <p:sldId id="5833" r:id="rId26"/>
    <p:sldId id="5836" r:id="rId27"/>
    <p:sldId id="5839" r:id="rId28"/>
    <p:sldId id="5842" r:id="rId29"/>
    <p:sldId id="584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33" r:id="rId1"/>
    <p:sldLayoutId id="2147496234" r:id="rId2"/>
    <p:sldLayoutId id="2147496235" r:id="rId3"/>
    <p:sldLayoutId id="2147496236" r:id="rId4"/>
    <p:sldLayoutId id="2147496237" r:id="rId5"/>
    <p:sldLayoutId id="2147496238" r:id="rId6"/>
    <p:sldLayoutId id="2147496239" r:id="rId7"/>
    <p:sldLayoutId id="2147496240" r:id="rId8"/>
    <p:sldLayoutId id="2147496241" r:id="rId9"/>
    <p:sldLayoutId id="2147496242" r:id="rId10"/>
    <p:sldLayoutId id="21474962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70" r:id="rId1"/>
    <p:sldLayoutId id="2147496271" r:id="rId2"/>
    <p:sldLayoutId id="2147496272" r:id="rId3"/>
    <p:sldLayoutId id="2147496273" r:id="rId4"/>
    <p:sldLayoutId id="2147496274" r:id="rId5"/>
    <p:sldLayoutId id="2147496275" r:id="rId6"/>
    <p:sldLayoutId id="2147496276" r:id="rId7"/>
    <p:sldLayoutId id="2147496277" r:id="rId8"/>
    <p:sldLayoutId id="2147496278" r:id="rId9"/>
    <p:sldLayoutId id="2147496279" r:id="rId10"/>
    <p:sldLayoutId id="214749628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学校双减背景下学生综合素质发展的有力支撑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双减政策的提出和实施</a:t>
            </a:r>
            <a:endParaRPr altLang="en-US" lang="zh-CN"/>
          </a:p>
        </p:txBody>
      </p:sp>
      <p:sp>
        <p:nvSpPr>
          <p:cNvPr id="104885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提出背景：学生课业负担过重，影响身心健康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实施目的：减轻学生作业负担，提高教学质量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实施方式：减少作业量，优化作业结构，加强作业管理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实施效果：提高学生综合素质，促进全面发展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减轻学生课业负担，促进学生全面发展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提高教育质量，增强学生综合素质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促进学校和家庭教育的有效衔接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推进教育公平，防止过度竞争和焦虑情绪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学校在双减背景下采取的措施</a:t>
            </a:r>
            <a:endParaRPr altLang="en-US" dirty="0" lang="zh-CN"/>
          </a:p>
        </p:txBody>
      </p:sp>
      <p:sp>
        <p:nvSpPr>
          <p:cNvPr id="10489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优化课程设置和作业管理</a:t>
            </a:r>
            <a:endParaRPr altLang="en-US" lang="zh-CN"/>
          </a:p>
        </p:txBody>
      </p:sp>
      <p:sp>
        <p:nvSpPr>
          <p:cNvPr id="1049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优化课程设置：学校根据学生需求和兴趣，调整课程结构，增加选修课程，提供多样化的学习选择。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作业管理：学校制定作业管理规定，控制作业量，注重作业质量，提倡个性化、差异化作业，减轻学生负担。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创新教学方式：采用项目式、探究式等教学方式，引导学生自主学习、合作学习，提高学习效果。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强化课外活动：学校组织丰富多彩的课外活动，如科技竞赛、艺术表演等，培养学生的综合素质和创新能力。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加强课外活动和社会实践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组织丰富的课外活动，如科技、艺术、体育等，培养学生的兴趣和特长。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鼓励学校与社区、企业等合作，共同推进课外活动和社会实践的开展。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建立课外活动和社会实践的考核机制，确保学生参与度和效果。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加强社会实践，如志愿服务、社会调查等，提高学生的社会责任感和实践能力。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提升教师素质和教学质量</a:t>
            </a:r>
            <a:endParaRPr altLang="en-US" lang="zh-CN"/>
          </a:p>
        </p:txBody>
      </p:sp>
      <p:sp>
        <p:nvSpPr>
          <p:cNvPr id="104914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加强教师培训，提高教师的教学水平和专业素养。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鼓励教师创新教学方法，利用信息技术手段提升教学效果。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建立完善的教师评价体系，激发教师的工作热情和创造力。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注重师德师风建设，树立良好的教师形象和价值观。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学生综合素质发展的支撑点</a:t>
            </a:r>
            <a:endParaRPr altLang="en-US" dirty="0" lang="zh-CN"/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自主学习和自我管理能力</a:t>
            </a:r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创新思维和实践能力</a:t>
            </a:r>
            <a:endParaRPr altLang="en-US" lang="zh-CN"/>
          </a:p>
        </p:txBody>
      </p:sp>
      <p:sp>
        <p:nvSpPr>
          <p:cNvPr id="104926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42390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42655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4"/>
          <p:cNvSpPr/>
          <p:nvPr>
            <p:custDataLst>
              <p:tags r:id="rId3"/>
            </p:custDataLst>
          </p:nvPr>
        </p:nvSpPr>
        <p:spPr>
          <a:xfrm>
            <a:off x="34379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5"/>
          <p:cNvSpPr/>
          <p:nvPr>
            <p:custDataLst>
              <p:tags r:id="rId4"/>
            </p:custDataLst>
          </p:nvPr>
        </p:nvSpPr>
        <p:spPr>
          <a:xfrm flipV="1">
            <a:off x="32890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379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创新思维：鼓励学生发挥想象力和创造力，探索新的方法和思路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6434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6687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1"/>
          <p:cNvSpPr/>
          <p:nvPr>
            <p:custDataLst>
              <p:tags r:id="rId8"/>
            </p:custDataLst>
          </p:nvPr>
        </p:nvSpPr>
        <p:spPr>
          <a:xfrm>
            <a:off x="68423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2"/>
          <p:cNvSpPr/>
          <p:nvPr>
            <p:custDataLst>
              <p:tags r:id="rId9"/>
            </p:custDataLst>
          </p:nvPr>
        </p:nvSpPr>
        <p:spPr>
          <a:xfrm flipV="1">
            <a:off x="66935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423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实践能力：强调动手操作和解决问题的能力，培养实际操作和团队合作能力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社交技能和团队合作能力</a:t>
            </a:r>
            <a:endParaRPr altLang="en-US" lang="zh-CN"/>
          </a:p>
        </p:txBody>
      </p:sp>
      <p:sp>
        <p:nvSpPr>
          <p:cNvPr id="104931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团队合作能力：学生需要学会在团队中发挥自己的优势，与他人协作完成任务，提高团队整体效率。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社交技能：在双减背景下，学生需要具备与他人有效沟通和互动的能力，以适应社会发展的需要。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领导能力：在团队中担任领导角色，需要具备一定的领导才能，能够带领团队取得更好的成绩。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创新能力：在双减背景下，学生需要具备创新思维和创新能力，以应对不断变化的社会环境。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心理健康和情绪管理能力</a:t>
            </a:r>
            <a:endParaRPr altLang="en-US" lang="zh-CN"/>
          </a:p>
        </p:txBody>
      </p:sp>
      <p:sp>
        <p:nvSpPr>
          <p:cNvPr id="104936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作用：良好的心理健康和情绪管理能力有助于学生更好地适应社会，提高学习效率，增强自我认知和自我调节能力。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定义：指个体在面对压力、挫折等负面情绪时，能够保持心理平衡，积极应对的能力。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支撑点：在双减背景下，学生面临的学习压力和竞争压力减少，但心理健康和情绪管理能力仍然是学生综合素质发展的重要支撑点。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培养方法：学校可以通过开设心理健康教育课程、提供心理咨询和辅导服务、组织心理拓展活动等方式，帮助学生提高心理健康和情绪管理能力。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学校双减与学生综合素质发展的关系</a:t>
            </a:r>
            <a:endParaRPr altLang="en-US" dirty="0" lang="zh-CN"/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双减政策对学生综合素质发展的影响</a:t>
            </a:r>
            <a:endParaRPr altLang="en-US" lang="zh-CN"/>
          </a:p>
        </p:txBody>
      </p:sp>
      <p:sp>
        <p:nvSpPr>
          <p:cNvPr id="104946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推动家校共育，形成教育合力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强化学校体育美育，促进学生身心健康和全面发展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减轻学生课业负担，增加学生自主发展的时间和空间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促进学校教育教学改革，提高课堂教学质量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学校在双减背景下如何更好地促进学生综合素质发展</a:t>
            </a:r>
            <a:endParaRPr altLang="en-US" lang="zh-CN"/>
          </a:p>
        </p:txBody>
      </p:sp>
      <p:sp>
        <p:nvSpPr>
          <p:cNvPr id="104952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优化课程设置：在双减背景下，学校可以更加注重课程的多样性和综合性，提供更多元化的课程供学生选择，以满足学生不同兴趣和需求。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强化实践活动：学校可以组织各种实践活动，如社会实践、志愿服务等，让学生在实践中锻炼能力、提升综合素质。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推进个性化教育：学校可以针对不同学生的特点，制定个性化的教育方案，帮助学生发挥自己的特长和优势，实现个性化发展。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加强心理健康教育：在双减背景下，学生可能会面临更大的心理压力和挑战，学校可以加强心理健康教育，提供心理辅导和咨询，帮助学生缓解压力、增强心理素质。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学生综合素质发展对未来社会的影响</a:t>
            </a:r>
            <a:endParaRPr altLang="en-US" lang="zh-CN"/>
          </a:p>
        </p:txBody>
      </p:sp>
      <p:sp>
        <p:nvSpPr>
          <p:cNvPr id="1049562" name="矩形: 圆角 4"/>
          <p:cNvSpPr/>
          <p:nvPr>
            <p:custDataLst>
              <p:tags r:id="rId1"/>
            </p:custDataLst>
          </p:nvPr>
        </p:nvSpPr>
        <p:spPr>
          <a:xfrm>
            <a:off x="1524000" y="3321806"/>
            <a:ext cx="2295995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"/>
            </p:custDataLst>
          </p:nvPr>
        </p:nvSpPr>
        <p:spPr>
          <a:xfrm>
            <a:off x="1676298" y="350604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培养创新精神和实践能力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66" name="矩形: 圆角 4"/>
          <p:cNvSpPr/>
          <p:nvPr>
            <p:custDataLst>
              <p:tags r:id="rId3"/>
            </p:custDataLst>
          </p:nvPr>
        </p:nvSpPr>
        <p:spPr>
          <a:xfrm>
            <a:off x="9058488" y="3322376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4"/>
            </p:custDataLst>
          </p:nvPr>
        </p:nvSpPr>
        <p:spPr>
          <a:xfrm>
            <a:off x="9210786" y="350661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推动可持续发展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70" name="矩形: 圆角 4"/>
          <p:cNvSpPr/>
          <p:nvPr>
            <p:custDataLst>
              <p:tags r:id="rId5"/>
            </p:custDataLst>
          </p:nvPr>
        </p:nvSpPr>
        <p:spPr>
          <a:xfrm>
            <a:off x="4035496" y="3322946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6"/>
            </p:custDataLst>
          </p:nvPr>
        </p:nvSpPr>
        <p:spPr>
          <a:xfrm>
            <a:off x="4188365" y="3507187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促进社会公平正义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74" name="矩形: 圆角 4"/>
          <p:cNvSpPr/>
          <p:nvPr>
            <p:custDataLst>
              <p:tags r:id="rId7"/>
            </p:custDataLst>
          </p:nvPr>
        </p:nvSpPr>
        <p:spPr>
          <a:xfrm>
            <a:off x="6546992" y="3323517"/>
            <a:ext cx="2295883" cy="8972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8"/>
            </p:custDataLst>
          </p:nvPr>
        </p:nvSpPr>
        <p:spPr>
          <a:xfrm>
            <a:off x="6699290" y="3507758"/>
            <a:ext cx="1990716" cy="540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提升国家竞争力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6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成功实施双减政策的学校案例分析</a:t>
            </a:r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案例背景：介绍学校的基本情况和学生综合素质发展现状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实施策略：详细说明学校是如何实施双减政策的，包括课程设置、作业管理、课外活动等方面的措施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实施效果：分析双减政策实施后，学生在哪些方面取得了明显的进步和提升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经验总结：总结学校在实施双减政策过程中的成功经验和需要注意的问题，为其他学校提供借鉴和参考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学生综合素质发展优秀案例分析</a:t>
            </a:r>
            <a:endParaRPr altLang="en-US" lang="zh-CN"/>
          </a:p>
        </p:txBody>
      </p:sp>
      <p:sp>
        <p:nvSpPr>
          <p:cNvPr id="104968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案例名称：学生自主组织科技创新活动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案例简介：学生自发组织参加科技创新大赛，通过团队协作和实践，提升创新能力、动手能力和团队合作精神。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案例名称：校园文化艺术节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案例简介：学校举办校园文化艺术节，学生通过参与各种文艺表演、美术展览等活动，提升审美能力、表现力和文化素养。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学校和学生在双减背景下取得的成果和进步分析</a:t>
            </a:r>
            <a:endParaRPr altLang="en-US" lang="zh-CN"/>
          </a:p>
        </p:txBody>
      </p:sp>
      <p:sp>
        <p:nvSpPr>
          <p:cNvPr id="1049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学校实施双减政策的具体措施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学校和学生在双减背景下取得的成果和进步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双减背景下学生综合素质发展的有力支撑的案例分析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学生在双减背景下综合素质发展的表现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双减政策未来的发展趋势和影响</a:t>
            </a:r>
            <a:endParaRPr altLang="en-US" lang="zh-CN"/>
          </a:p>
        </p:txBody>
      </p:sp>
      <p:sp>
        <p:nvSpPr>
          <p:cNvPr id="104984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政策持续优化：双减政策将进一步减轻学生和家庭的负担，提高教育质量。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多元化评价体系：未来将建立多元化的评价体系，注重学生的综合素质和个性化发展。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优质教育资源共享：借助科技手段，实现优质教育资源共享，提高教育公平性。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家校共育：加强家校共育，形成教育合力，共同推进学生综合素质发展。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学校在促进学生综合素质发展方面的挑战和机遇</a:t>
            </a:r>
            <a:endParaRPr altLang="en-US" lang="zh-CN"/>
          </a:p>
        </p:txBody>
      </p:sp>
      <p:sp>
        <p:nvSpPr>
          <p:cNvPr id="104990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挑战：如何平衡学业压力与综合素质发展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机遇：加强学校与家庭、社会的合作，共同推进学生综合素质发展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机遇：利用双减政策促进学生全面发展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挑战：如何创新教育模式以适应学生个性化需求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学生综合素质发展的未来展望</a:t>
            </a:r>
            <a:endParaRPr altLang="en-US" lang="zh-CN"/>
          </a:p>
        </p:txBody>
      </p:sp>
      <p:sp>
        <p:nvSpPr>
          <p:cNvPr id="104997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科技赋能：利用人工智能、大数据等技术提升教育质量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个性化教育：关注学生个性发展，因材施教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终身学习：培养学生自主学习和终身学习的意识与能力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社会实践：加强实践教育，提高学生综合素质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3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2024-01-05T03:16:45Z</dcterms:created>
  <dcterms:modified xsi:type="dcterms:W3CDTF">2024-01-05T03:16:45Z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0b4e7066bb8742689c7dd2155ad57149_21</vt:lpwstr>
  </property>
</Properties>
</file>