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41" r:id="rId1"/>
    <p:sldMasterId id="2147490878" r:id="rId2"/>
  </p:sldMasterIdLst>
  <p:notesMasterIdLst>
    <p:notesMasterId r:id="rId3"/>
  </p:notesMasterIdLst>
  <p:sldIdLst>
    <p:sldId id="3474" r:id="rId4"/>
    <p:sldId id="3479" r:id="rId5"/>
    <p:sldId id="3483" r:id="rId6"/>
    <p:sldId id="3486" r:id="rId7"/>
    <p:sldId id="3489" r:id="rId8"/>
    <p:sldId id="3492" r:id="rId9"/>
    <p:sldId id="3495" r:id="rId10"/>
    <p:sldId id="3498" r:id="rId11"/>
    <p:sldId id="3501" r:id="rId12"/>
    <p:sldId id="3504" r:id="rId13"/>
    <p:sldId id="3507" r:id="rId14"/>
    <p:sldId id="3510" r:id="rId15"/>
    <p:sldId id="3513" r:id="rId16"/>
    <p:sldId id="3516" r:id="rId17"/>
    <p:sldId id="3519" r:id="rId18"/>
    <p:sldId id="3522" r:id="rId19"/>
    <p:sldId id="3525" r:id="rId20"/>
    <p:sldId id="3528" r:id="rId21"/>
    <p:sldId id="3531" r:id="rId22"/>
    <p:sldId id="3534" r:id="rId23"/>
    <p:sldId id="3537" r:id="rId24"/>
    <p:sldId id="3540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42" r:id="rId1"/>
    <p:sldLayoutId id="2147490843" r:id="rId2"/>
    <p:sldLayoutId id="2147490844" r:id="rId3"/>
    <p:sldLayoutId id="2147490845" r:id="rId4"/>
    <p:sldLayoutId id="2147490846" r:id="rId5"/>
    <p:sldLayoutId id="2147490847" r:id="rId6"/>
    <p:sldLayoutId id="2147490848" r:id="rId7"/>
    <p:sldLayoutId id="2147490849" r:id="rId8"/>
    <p:sldLayoutId id="2147490850" r:id="rId9"/>
    <p:sldLayoutId id="2147490851" r:id="rId10"/>
    <p:sldLayoutId id="21474908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0879" r:id="rId1"/>
    <p:sldLayoutId id="2147490880" r:id="rId2"/>
    <p:sldLayoutId id="2147490881" r:id="rId3"/>
    <p:sldLayoutId id="2147490882" r:id="rId4"/>
    <p:sldLayoutId id="2147490883" r:id="rId5"/>
    <p:sldLayoutId id="2147490884" r:id="rId6"/>
    <p:sldLayoutId id="2147490885" r:id="rId7"/>
    <p:sldLayoutId id="2147490886" r:id="rId8"/>
    <p:sldLayoutId id="2147490887" r:id="rId9"/>
    <p:sldLayoutId id="2147490888" r:id="rId10"/>
    <p:sldLayoutId id="214749088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tags" Target="../tags/tag192.xml"/><Relationship Id="rId29" Type="http://schemas.openxmlformats.org/officeDocument/2006/relationships/tags" Target="../tags/tag193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/>
              <a:t>学前教育对小学生心理发展的影响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971550" y="2773045"/>
            <a:ext cx="1812290" cy="74993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952500" y="3634740"/>
            <a:ext cx="1811655" cy="2155825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学前教育的重要性</a:t>
            </a:r>
            <a:endParaRPr altLang="en-US" dirty="0" sz="24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3324860" y="2773045"/>
            <a:ext cx="1812290" cy="74993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3305810" y="3634740"/>
            <a:ext cx="1811655" cy="2155825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学前教育对小学生心理发展的影响</a:t>
            </a:r>
            <a:endParaRPr altLang="en-US" dirty="0" sz="24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5678170" y="2773045"/>
            <a:ext cx="1812290" cy="74993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5659120" y="3634740"/>
            <a:ext cx="1811655" cy="2155825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如何发挥学前教育对小学生心理发展的积极影响</a:t>
            </a:r>
            <a:endParaRPr altLang="en-US" dirty="0" sz="24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8031480" y="2773045"/>
            <a:ext cx="1812290" cy="74993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8012430" y="3634740"/>
            <a:ext cx="1811655" cy="2155825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学前教育对小学生心理发展的未来展望</a:t>
            </a:r>
            <a:endParaRPr altLang="en-US" dirty="0" sz="24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学前教育的重要性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学前教育对小学生心理发展的基础作用</a:t>
            </a:r>
            <a:endParaRPr altLang="en-US" lang="zh-CN"/>
          </a:p>
        </p:txBody>
      </p:sp>
      <p:sp>
        <p:nvSpPr>
          <p:cNvPr id="10489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激发学习兴趣和动力：通过丰富多彩的教育活动，学前教育能够激发孩子对学习的兴趣和动力，为小学阶段的学习提供动力支持。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89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培养社交能力和合作精神：学前教育注重培养孩子的社交能力和合作精神，让孩子在集体中学会与人相处、合作完成任务，更好地适应小学集体生活。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促进认知能力发展：学前教育通过各种教育活动，帮助孩子建立基础认知能力，为小学阶段的学习打下基础。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89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培养良好学习习惯：学前教育注重培养孩子的良好学习习惯，如认真听讲、独立思考等，有助于孩子更好地适应小学学习。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学前教育对小学生心理发展的促进作用</a:t>
            </a:r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促进认知能力发展：学前教育通过各种教育活动，帮助孩子积累丰富的知识和经验，促进其认知能力的发展。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培养良好学习习惯：学前教育注重培养孩子良好的学习习惯，为小学阶段的学习打下坚实基础。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增强社交能力：学前教育通过集体活动、同伴交往等途径，培养孩子的社交技能，使其更好地适应小学的社交环境。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塑造健康心理品质：学前教育关注孩子的情感需求，通过多种方式培养其自信心、耐心、责任心等健康心理品质。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学前教育对小学生心理发展的塑造作用</a:t>
            </a:r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促进认知能力发展：学前教育通过各种教育活动，帮助孩子建立基础认知能力，为小学阶段的学习打下基础。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4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6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培养社交能力和合作精神：学前教育注重孩子与同伴的交往，通过集体活动培养孩子的社交能力和合作精神，为小学的集体生活做好准备。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培养良好学习习惯：学前教育阶段养成的良好学习习惯，如认真听讲、遵守纪律等，有助于孩子更好地适应小学的学习环境。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2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4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激发学习兴趣和动力：通过丰富多彩的学前教育活动，激发孩子对学习的兴趣和动力，使他们更加积极主动地参与小学的学习活动。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0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学前教育对小学生心理发展的影响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学前教育对小学生认知能力的影响</a:t>
            </a:r>
            <a:endParaRPr altLang="en-US" lang="zh-CN"/>
          </a:p>
        </p:txBody>
      </p:sp>
      <p:sp>
        <p:nvSpPr>
          <p:cNvPr id="10491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提高语言和沟通能力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促进思维和创造力发展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培养学习和探索兴趣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增强记忆力和注意力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学前教育对小学生情感发展的影响</a:t>
            </a:r>
            <a:endParaRPr altLang="en-US" lang="zh-CN"/>
          </a:p>
        </p:txBody>
      </p:sp>
      <p:sp>
        <p:nvSpPr>
          <p:cNvPr id="10491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增强社会适应能力：学前教育通过集体活动、角色扮演等，让孩子学会与人交往、合作和分享，增强其社会适应能力。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促进情感认知：学前教育通过引导孩子认识情感、表达情感，帮助孩子理解情感与行为的关系，从而促进其情感认知的发展。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培养情绪管理能力：学前教育通过各种活动和游戏，帮助孩子学会识别、表达和调节自己的情绪，提高其情绪管理能力。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形成积极品质：学前教育通过鼓励、肯定和引导，帮助孩子形成积极、乐观、自信等品质，为其未来的发展奠定基础。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学前教育对小学生社会行为的影响</a:t>
            </a:r>
            <a:endParaRPr altLang="en-US" lang="zh-CN"/>
          </a:p>
        </p:txBody>
      </p:sp>
      <p:sp>
        <p:nvSpPr>
          <p:cNvPr id="10492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促进良好行为习惯的养成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提高小学生的人际交往能力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培养小学生的道德品质和责任感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增强小学生的自我控制和调节能力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学前教育对小学生个性形成的影响</a:t>
            </a:r>
            <a:endParaRPr altLang="en-US" lang="zh-CN"/>
          </a:p>
        </p:txBody>
      </p:sp>
      <p:sp>
        <p:nvSpPr>
          <p:cNvPr id="104930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培养良好的学习习惯和行为习惯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提高解决问题和应对挫折的能力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塑造积极向上的个性特征和价值观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促进自我意识和自我评价能力的发展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如何发挥学前教育对小学生心理发展的积极影响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注重学前教育的科学性</a:t>
            </a:r>
            <a:endParaRPr altLang="en-US" lang="zh-CN"/>
          </a:p>
        </p:txBody>
      </p:sp>
      <p:sp>
        <p:nvSpPr>
          <p:cNvPr id="10494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遵循儿童身心发展规律，合理安排教育内容和方法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培养儿童良好的学习习惯和行为习惯，注重个性发展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激发儿童的学习兴趣和创造力，促进智力发展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加强与家长的沟通和合作，共同促进儿童健康成长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提升学前教育的质量</a:t>
            </a:r>
            <a:endParaRPr altLang="en-US" lang="zh-CN"/>
          </a:p>
        </p:txBody>
      </p:sp>
      <p:sp>
        <p:nvSpPr>
          <p:cNvPr id="10494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培养孩子的社交能力：通过游戏、活动等方式促进孩子之间的交流与合作，增强孩子的社交技能。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激发孩子的创造力：提供丰富的创造力和想象力，培养孩子的创新思维和解决问题的能力。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促进孩子身心健康发展：关注孩子的身体健康和心理健康，提供适当的运动和心理辅导。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培养孩子良好的学习习惯：通过阅读、绘画等方式培养孩子的学习兴趣和良好的学习习惯。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创新学前教育的方式方法</a:t>
            </a:r>
            <a:endParaRPr altLang="en-US" lang="zh-CN"/>
          </a:p>
        </p:txBody>
      </p:sp>
      <p:sp>
        <p:nvSpPr>
          <p:cNvPr id="10495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引入游戏化教学：通过游戏激发孩子的好奇心和探索欲望，促进认知发展。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多元化教育手段：利用故事、音乐、绘画等多种形式，培养孩子的创造力和想象力。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家园共育：加强与家长的沟通与合作，形成教育合力，促进孩子情感和社会性的发展。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个性化教育方案：关注每个孩子的个性特点和需求，制定针对性的教育计划，促进孩子个性化发展。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强化家庭与学校的合作</a:t>
            </a:r>
            <a:endParaRPr altLang="en-US" lang="zh-CN"/>
          </a:p>
        </p:txBody>
      </p:sp>
      <p:sp>
        <p:nvSpPr>
          <p:cNvPr id="10496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开展家长培训，提高家长的教育意识和教育方法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鼓励家长参与学校的教育活动，共同促进孩子的成长和发展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建立定期沟通机制，让家长了解孩子在学校的表现和进步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组织亲子活动，增进家庭成员之间的感情，提高家庭教育质量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学前教育对小学生心理发展的未来展望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学前教育的发展趋势</a:t>
            </a:r>
            <a:endParaRPr altLang="en-US" lang="zh-CN"/>
          </a:p>
        </p:txBody>
      </p:sp>
      <p:sp>
        <p:nvSpPr>
          <p:cNvPr id="10497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强化家庭教育：加强与家长的沟通和合作，共同促进孩子的成长和发展。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重视个性化教育：根据每个孩子的特点和需求，制定个性化的教育计划，促进孩子的全面发展。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融合科技手段：利用现代科技手段，如人工智能、大数据等，提高教育质量和效率。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拓展教育内容：除了传统的知识教育，更加注重孩子的情感教育、社会交往能力等方面的培养。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学前教育对小学生心理发展影响的深入研究</a:t>
            </a:r>
            <a:endParaRPr altLang="en-US" lang="zh-CN"/>
          </a:p>
        </p:txBody>
      </p:sp>
      <p:sp>
        <p:nvSpPr>
          <p:cNvPr id="104976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深入研究的目的：探讨学前教育对小学生心理发展的长期影响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研究方法：采用纵向研究设计，对同一批受试者进行长期追踪研究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研究结果：学前教育对小学生的认知、情感和社会性发展具有显著影响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未来展望：深入研究学前教育对小学生心理发展的作用机制，为制定更有效的教育政策提供科学依据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学前教育在小学生心理发展中的实践应用</a:t>
            </a:r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培养学习兴趣：通过丰富多样的教育活动，激发小学生对知识的好奇心和探索欲望。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促进情感发展：关注小学生的情感需求，培养他们积极、健康的情感表达和沟通能力。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培养社交技能：通过集体活动和角色扮演等形式，帮助小学生学会与人相处、合作与分享。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培养良好习惯：引导小学生养成良好的生活习惯和学习习惯，为未来的成长奠定基础。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学前教育对小学生心理发展影响的政策建议</a:t>
            </a:r>
            <a:endParaRPr altLang="en-US" lang="zh-CN"/>
          </a:p>
        </p:txBody>
      </p:sp>
      <p:sp>
        <p:nvSpPr>
          <p:cNvPr id="10498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制定相关政策，规范学前教育内容和形式，确保其科学性和有效性。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加大对学前教育的投入，提高教育质量，促进小学生心理的健康发展。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建立完善的学前教育评价体系，对教育效果进行科学评估和监测。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加强师资培训，提高学前教育教师的专业素养和教育能力。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91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4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4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4*l_h_a*1_1_1"/>
  <p:tag name="KSO_WM_DIAGRAM_VERSION" val="3"/>
  <p:tag name="KSO_WM_UNIT_VALUE" val="36"/>
  <p:tag name="KSO_WM_UNIT_PRESET_TEXT" val="单击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4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4*l_h_a*1_2_1"/>
  <p:tag name="KSO_WM_DIAGRAM_VERSION" val="3"/>
  <p:tag name="KSO_WM_UNIT_PRESET_TEXT" val="单击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4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4*l_h_a*1_3_1"/>
  <p:tag name="KSO_WM_DIAGRAM_VERSION" val="3"/>
  <p:tag name="KSO_WM_UNIT_PRESET_TEXT" val="单击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4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4*l_h_a*1_4_1"/>
  <p:tag name="KSO_WM_DIAGRAM_VERSION" val="3"/>
  <p:tag name="KSO_WM_UNIT_PRESET_TEXT" val="单击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27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7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6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7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78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2024-01-05T13:26:32Z</dcterms:created>
  <dcterms:modified xsi:type="dcterms:W3CDTF">2024-01-05T13:26:32Z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1dfe302e54e549d3b907a2ebec3802e2_21</vt:lpwstr>
  </property>
</Properties>
</file>