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73" r:id="rId1"/>
    <p:sldMasterId id="2147484610" r:id="rId2"/>
  </p:sldMasterIdLst>
  <p:notesMasterIdLst>
    <p:notesMasterId r:id="rId3"/>
  </p:notesMasterIdLst>
  <p:sldIdLst>
    <p:sldId id="693" r:id="rId4"/>
    <p:sldId id="696" r:id="rId5"/>
    <p:sldId id="699" r:id="rId6"/>
    <p:sldId id="702" r:id="rId7"/>
    <p:sldId id="708" r:id="rId9"/>
    <p:sldId id="711" r:id="rId10"/>
    <p:sldId id="714" r:id="rId11"/>
    <p:sldId id="717" r:id="rId12"/>
    <p:sldId id="723" r:id="rId14"/>
    <p:sldId id="726" r:id="rId15"/>
    <p:sldId id="729" r:id="rId16"/>
    <p:sldId id="732" r:id="rId17"/>
    <p:sldId id="735" r:id="rId18"/>
    <p:sldId id="741" r:id="rId20"/>
    <p:sldId id="744" r:id="rId21"/>
    <p:sldId id="747" r:id="rId22"/>
    <p:sldId id="750" r:id="rId23"/>
    <p:sldId id="756" r:id="rId25"/>
    <p:sldId id="759" r:id="rId26"/>
    <p:sldId id="762" r:id="rId27"/>
    <p:sldId id="765" r:id="rId28"/>
    <p:sldId id="771" r:id="rId30"/>
    <p:sldId id="774" r:id="rId31"/>
    <p:sldId id="777" r:id="rId32"/>
    <p:sldId id="78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74" r:id="rId1"/>
    <p:sldLayoutId id="2147484575" r:id="rId2"/>
    <p:sldLayoutId id="2147484576" r:id="rId3"/>
    <p:sldLayoutId id="2147484577" r:id="rId4"/>
    <p:sldLayoutId id="2147484578" r:id="rId5"/>
    <p:sldLayoutId id="2147484579" r:id="rId6"/>
    <p:sldLayoutId id="2147484580" r:id="rId7"/>
    <p:sldLayoutId id="2147484581" r:id="rId8"/>
    <p:sldLayoutId id="2147484582" r:id="rId9"/>
    <p:sldLayoutId id="2147484583" r:id="rId10"/>
    <p:sldLayoutId id="2147484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11" r:id="rId1"/>
    <p:sldLayoutId id="2147484612" r:id="rId2"/>
    <p:sldLayoutId id="2147484613" r:id="rId3"/>
    <p:sldLayoutId id="2147484614" r:id="rId4"/>
    <p:sldLayoutId id="2147484615" r:id="rId5"/>
    <p:sldLayoutId id="2147484616" r:id="rId6"/>
    <p:sldLayoutId id="2147484617" r:id="rId7"/>
    <p:sldLayoutId id="2147484618" r:id="rId8"/>
    <p:sldLayoutId id="2147484619" r:id="rId9"/>
    <p:sldLayoutId id="2147484620" r:id="rId10"/>
    <p:sldLayoutId id="21474846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tags" Target="../tags/tag273.xml"/><Relationship Id="rId31" Type="http://schemas.openxmlformats.org/officeDocument/2006/relationships/tags" Target="../tags/tag274.xml"/><Relationship Id="rId32" Type="http://schemas.openxmlformats.org/officeDocument/2006/relationships/tags" Target="../tags/tag275.xml"/><Relationship Id="rId33" Type="http://schemas.openxmlformats.org/officeDocument/2006/relationships/tags" Target="../tags/tag276.xml"/><Relationship Id="rId34" Type="http://schemas.openxmlformats.org/officeDocument/2006/relationships/tags" Target="../tags/tag277.xml"/><Relationship Id="rId35" Type="http://schemas.openxmlformats.org/officeDocument/2006/relationships/tags" Target="../tags/tag278.xml"/><Relationship Id="rId36" Type="http://schemas.openxmlformats.org/officeDocument/2006/relationships/tags" Target="../tags/tag279.xml"/><Relationship Id="rId37" Type="http://schemas.openxmlformats.org/officeDocument/2006/relationships/tags" Target="../tags/tag280.xml"/><Relationship Id="rId38" Type="http://schemas.openxmlformats.org/officeDocument/2006/relationships/tags" Target="../tags/tag281.xml"/><Relationship Id="rId39" Type="http://schemas.openxmlformats.org/officeDocument/2006/relationships/tags" Target="../tags/tag282.xml"/><Relationship Id="rId40" Type="http://schemas.openxmlformats.org/officeDocument/2006/relationships/tags" Target="../tags/tag283.xml"/><Relationship Id="rId4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企业管理中的创造力管理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创造力管理的定义与重要性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创造力管理的方法与策略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创造力管理的实践案例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创造力管理与企业战略的关系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未来创造力管理的发展趋势和挑战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创造力管理的定义与重要性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创造力管理的定义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创造力管理的目的：通过激发员工的创造力和创新精神，提高企业的竞争力和创新能力，实现企业的可持续发展。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创造力管理的概念：指通过一系列措施，激发员工的创造力和创新精神，提高企业的竞争力和创新能力。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创造力管理的方法：包括营造开放、自由、创新的工作环境、提供培训和支持、建立激励机制等。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创造力管理的意义：有助于提高企业的竞争力和创新能力，增强员工的归属感和责任感，促进企业的可持续发展。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创造力在企业管理中的重要性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创造力是推动企业发展的核心动力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创造力能够提高企业的市场竞争力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创造力有助于企业创新和品牌建设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创造力能够激发员工的创造力和工作热情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创造力管理对于企业发展的影响</a:t>
            </a:r>
            <a:endParaRPr altLang="en-US" lang="zh-CN"/>
          </a:p>
        </p:txBody>
      </p:sp>
      <p:sp>
        <p:nvSpPr>
          <p:cNvPr id="104907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激发创新思维，提高企业竞争力  创造力管理有助于激发员工的创新思维，为企业带来新的创意和解决方案。通过培养员工的创造力，企业能够提高自身的竞争力，在市场上脱颖而出。</a:t>
            </a:r>
            <a:endParaRPr altLang="en-US" lang="zh-CN"/>
          </a:p>
          <a:p>
            <a:pPr lvl="1"/>
            <a:r>
              <a:rPr altLang="en-US" lang="zh-CN"/>
              <a:t>创造力管理有助于激发员工的创新思维，为企业带来新的创意和解决方案。通过培养员工的创造力，企业能够提高自身的竞争力，在市场上脱颖而出。</a:t>
            </a:r>
            <a:endParaRPr altLang="en-US" lang="zh-CN"/>
          </a:p>
          <a:p>
            <a:r>
              <a:rPr altLang="en-US" lang="zh-CN"/>
              <a:t>促进团队协作，提升工作效率  创造力管理强调团队成员之间的协作与交流。通过有效的团队协作，企业能够集思广益，共同解决问题，提高工作效率。同时，创造力管理也有助于增强团队凝聚力，提高员工的工作满意度。</a:t>
            </a:r>
            <a:endParaRPr altLang="en-US" lang="zh-CN"/>
          </a:p>
          <a:p>
            <a:pPr lvl="1"/>
            <a:r>
              <a:rPr altLang="en-US" lang="zh-CN"/>
              <a:t>创造力管理强调团队成员之间的协作与交流。通过有效的团队协作，企业能够集思广益，共同解决问题，提高工作效率。同时，创造力管理也有助于增强团队凝聚力，提高员工的工作满意度。</a:t>
            </a:r>
            <a:endParaRPr altLang="en-US" lang="zh-CN"/>
          </a:p>
          <a:p>
            <a:r>
              <a:rPr altLang="en-US" lang="zh-CN"/>
              <a:t>推动企业变革，适应市场变化  创造力管理有助于企业应对市场变化，及时调整战略和业务模式。通过培养员工的创造力，企业能够不断推陈出新，适应市场需求的变化，保持持续发展。</a:t>
            </a:r>
            <a:endParaRPr altLang="en-US" lang="zh-CN"/>
          </a:p>
          <a:p>
            <a:pPr lvl="1"/>
            <a:r>
              <a:rPr altLang="en-US" lang="zh-CN"/>
              <a:t>创造力管理有助于企业应对市场变化，及时调整战略和业务模式。通过培养员工的创造力，企业能够不断推陈出新，适应市场需求的变化，保持持续发展。</a:t>
            </a:r>
            <a:endParaRPr altLang="en-US" lang="zh-CN"/>
          </a:p>
          <a:p>
            <a:r>
              <a:rPr altLang="en-US" lang="zh-CN"/>
              <a:t>培养企业文化，提升品牌形象  创造力管理有助于培养企业的创新文化，激发员工的创新精神。一个具有创新精神的企业文化能够提升企业的品牌形象，吸引更多优秀人才加入，为企业发展注入新的活力。</a:t>
            </a:r>
            <a:endParaRPr altLang="en-US" lang="zh-CN"/>
          </a:p>
          <a:p>
            <a:pPr lvl="1"/>
            <a:r>
              <a:rPr altLang="en-US" lang="zh-CN"/>
              <a:t>创造力管理有助于培养企业的创新文化，激发员工的创新精神。一个具有创新精神的企业文化能够提升企业的品牌形象，吸引更多优秀人才加入，为企业发展注入新的活力。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创造力管理的方法与策略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营造开放包容的企业文化</a:t>
            </a:r>
            <a:endParaRPr altLang="en-US" lang="zh-CN"/>
          </a:p>
        </p:txBody>
      </p:sp>
      <p:sp>
        <p:nvSpPr>
          <p:cNvPr id="10491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鼓励员工尝试失败，从失败中学习和成长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营造自由、宽松的工作环境，减少限制和约束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建立多元化的团队，促进不同观点的交流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鼓励员工提出新想法和创意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提供多元化的工作环境和资源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多元化的工作环境：鼓励员工在工作中尝试不同的角色和任务，提供多样化的工作方式和工具，以激发员工的创造力和创新精神。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多元化的资源：提供各种资源，如培训、资金、设备等，以支持员工的创造力和创新活动。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鼓励团队合作：鼓励员工之间的合作和交流，促进思想的碰撞和融合，以产生更多的创意和解决方案。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提供反馈和认可：对员工的创意和想法给予及时的反馈和认可，以激励员工继续发挥创造力和创新精神。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492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明确目标：设定清晰、具体、可衡量的目标，激发员工的创造力和积极性。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奖励机制：建立合理的奖励机制，包括物质奖励和精神奖励，以激励员工发挥创造力。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培训和发展：提供培训和发展机会，帮助员工提升技能和知识，增强创造力和创新能力。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鼓励团队合作：鼓励员工之间的合作和交流，激发集体智慧和创造力，促进团队创新。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培养员工的创造力和创新思维</a:t>
            </a:r>
            <a:endParaRPr altLang="en-US" lang="zh-CN"/>
          </a:p>
        </p:txBody>
      </p:sp>
      <p:sp>
        <p:nvSpPr>
          <p:cNvPr id="1049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激发员工的好奇心和求知欲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鼓励员工提出新的想法和建议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提供培训和发展机会，提高员工的创造力和创新思维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提供多样化的工作环境和挑战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创造力管理的实践案例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成功企业创造力管理的案例</a:t>
            </a:r>
            <a:endParaRPr altLang="en-US" lang="zh-CN"/>
          </a:p>
        </p:txBody>
      </p:sp>
      <p:sp>
        <p:nvSpPr>
          <p:cNvPr id="104948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苹果公司：通过不断推出创新产品，如iPhone、iPad等，实现了跨越式发展，成为全球最具影响力的科技公司之一。</a:t>
            </a:r>
            <a:endParaRPr altLang="en-US" lang="zh-CN"/>
          </a:p>
          <a:p>
            <a:r>
              <a:rPr altLang="en-US" lang="zh-CN"/>
              <a:t>阿里巴巴：通过创新商业模式，如B2B、B2C等，实现了电子商务领域的领先地位，成为全球最大的电子商务公司之一。</a:t>
            </a:r>
            <a:endParaRPr altLang="en-US" lang="zh-CN"/>
          </a:p>
          <a:p>
            <a:r>
              <a:rPr altLang="en-US" lang="zh-CN"/>
              <a:t>特斯拉：通过创新技术，如电动汽车、可再生能源等，实现了可持续发展，成为全球最具影响力的汽车制造商之一。</a:t>
            </a:r>
            <a:endParaRPr altLang="en-US" lang="zh-CN"/>
          </a:p>
          <a:p>
            <a:r>
              <a:rPr altLang="en-US" lang="zh-CN"/>
              <a:t>华为：通过创新技术，如5G、人工智能等，实现了通信领域的领先地位，成为全球最大的通信设备制造商之一。  这些成功企业都注重创造力管理，通过不断推出创新产品和技术，实现了可持续发展和跨越式发展。</a:t>
            </a:r>
            <a:endParaRPr altLang="en-US" lang="zh-CN"/>
          </a:p>
          <a:p>
            <a:pPr lvl="1"/>
            <a:r>
              <a:rPr altLang="en-US" lang="zh-CN"/>
              <a:t>这些成功企业都注重创造力管理，通过不断推出创新产品和技术，实现了可持续发展和跨越式发展。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失败企业创造力管理的教训</a:t>
            </a:r>
            <a:endParaRPr altLang="en-US" lang="zh-CN"/>
          </a:p>
        </p:txBody>
      </p:sp>
      <p:sp>
        <p:nvSpPr>
          <p:cNvPr id="10495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缺乏有效的激励机制和培训计划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缺乏明确的愿景和目标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组织结构僵化，缺乏灵活性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缺乏跨部门和跨领域的合作与交流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对比分析不同企业创造力管理的方法和效果</a:t>
            </a:r>
            <a:endParaRPr altLang="en-US" lang="zh-CN"/>
          </a:p>
        </p:txBody>
      </p:sp>
      <p:sp>
        <p:nvSpPr>
          <p:cNvPr id="10495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案例一：苹果公司  * 创造力管理方法：鼓励员工提出新想法，提供自由发挥的空间 * 效果：不断推出创新产品，如iPhone、iPad等，成为行业领导者</a:t>
            </a:r>
            <a:endParaRPr altLang="en-US" lang="zh-CN"/>
          </a:p>
          <a:p>
            <a:pPr lvl="1"/>
            <a:r>
              <a:rPr altLang="en-US" lang="zh-CN"/>
              <a:t>* 创造力管理方法：鼓励员工提出新想法，提供自由发挥的空间</a:t>
            </a:r>
            <a:endParaRPr altLang="en-US" lang="zh-CN"/>
          </a:p>
          <a:p>
            <a:pPr lvl="1"/>
            <a:r>
              <a:rPr altLang="en-US" lang="zh-CN"/>
              <a:t>* 效果：不断推出创新产品，如iPhone、iPad等，成为行业领导者</a:t>
            </a:r>
            <a:endParaRPr altLang="en-US" lang="zh-CN"/>
          </a:p>
          <a:p>
            <a:r>
              <a:rPr altLang="en-US" lang="zh-CN"/>
              <a:t>案例二：特斯拉公司  * 创造力管理方法：重视技术研发，鼓励员工跨部门合作 * 效果：成功研发电动汽车，颠覆传统汽车行业</a:t>
            </a:r>
            <a:endParaRPr altLang="en-US" lang="zh-CN"/>
          </a:p>
          <a:p>
            <a:pPr lvl="1"/>
            <a:r>
              <a:rPr altLang="en-US" lang="zh-CN"/>
              <a:t>* 创造力管理方法：重视技术研发，鼓励员工跨部门合作</a:t>
            </a:r>
            <a:endParaRPr altLang="en-US" lang="zh-CN"/>
          </a:p>
          <a:p>
            <a:pPr lvl="1"/>
            <a:r>
              <a:rPr altLang="en-US" lang="zh-CN"/>
              <a:t>* 效果：成功研发电动汽车，颠覆传统汽车行业</a:t>
            </a:r>
            <a:endParaRPr altLang="en-US" lang="zh-CN"/>
          </a:p>
          <a:p>
            <a:r>
              <a:rPr altLang="en-US" lang="zh-CN"/>
              <a:t>案例三：阿里巴巴  * 创造力管理方法：提倡“倒立”思维，鼓励员工从不同角度思考问题 * 效果：不断拓展业务领域，成为全球最大的电子商务公司之一</a:t>
            </a:r>
            <a:endParaRPr altLang="en-US" lang="zh-CN"/>
          </a:p>
          <a:p>
            <a:pPr lvl="1"/>
            <a:r>
              <a:rPr altLang="en-US" lang="zh-CN"/>
              <a:t>* 创造力管理方法：提倡“倒立”思维，鼓励员工从不同角度思考问题</a:t>
            </a:r>
            <a:endParaRPr altLang="en-US" lang="zh-CN"/>
          </a:p>
          <a:p>
            <a:pPr lvl="1"/>
            <a:r>
              <a:rPr altLang="en-US" lang="zh-CN"/>
              <a:t>* 效果：不断拓展业务领域，成为全球最大的电子商务公司之一</a:t>
            </a:r>
            <a:endParaRPr altLang="en-US" lang="zh-CN"/>
          </a:p>
          <a:p>
            <a:r>
              <a:rPr altLang="en-US" lang="zh-CN"/>
              <a:t>案例四：谷歌公司  * 创造力管理方法：提供宽松的工作环境，鼓励员工进行“20%时间”项目 * 效果：员工自主开发的产品如Gmail、Google Maps等成为公司重要业务</a:t>
            </a:r>
            <a:endParaRPr altLang="en-US" lang="zh-CN"/>
          </a:p>
          <a:p>
            <a:pPr lvl="1"/>
            <a:r>
              <a:rPr altLang="en-US" lang="zh-CN"/>
              <a:t>* 创造力管理方法：提供宽松的工作环境，鼓励员工进行“20%时间”项目</a:t>
            </a:r>
            <a:endParaRPr altLang="en-US" lang="zh-CN"/>
          </a:p>
          <a:p>
            <a:pPr lvl="1"/>
            <a:r>
              <a:rPr altLang="en-US" lang="zh-CN"/>
              <a:t>* 效果：员工自主开发的产品如Gmail、Google Maps等成为公司重要业务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创造力管理与企业战略的关系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创造力管理与企业战略的关联性</a:t>
            </a:r>
            <a:endParaRPr altLang="en-US" lang="zh-CN"/>
          </a:p>
        </p:txBody>
      </p:sp>
      <p:sp>
        <p:nvSpPr>
          <p:cNvPr id="10496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创造力是企业战略的核心驱动力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创造力管理有助于企业战略的制定和实施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创造力管理与企业战略相互促进、共同发展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创造力管理是企业战略成功的关键因素之一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如何将创造力融入企业战略中</a:t>
            </a:r>
            <a:endParaRPr altLang="en-US" lang="zh-CN"/>
          </a:p>
        </p:txBody>
      </p:sp>
      <p:sp>
        <p:nvSpPr>
          <p:cNvPr id="104974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4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75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明确企业战略目标：将创造力纳入企业战略目标，确保创造力与企业战略相一致。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建立创新团队：组建具备创新思维和创造力的专业团队，负责研究和开发新产品、新服务或新业务模式。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营造创新氛围：鼓励员工提出新想法、新解决方案，建立开放、包容的创新文化，让员工敢于尝试、勇于创新。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制定创新计划：制定明确的创新计划，包括创新目标、时间表、资源投入等，确保创新活动与企业战略相协调。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7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7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持续改进：在实施创新计划的过程中，不断评估和调整，确保创新活动始终与企业战略保持一致，并为企业带来持续的竞争优势。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创造力管理与企业战略的协同作用</a:t>
            </a:r>
            <a:endParaRPr altLang="en-US" lang="zh-CN"/>
          </a:p>
        </p:txBody>
      </p:sp>
      <p:sp>
        <p:nvSpPr>
          <p:cNvPr id="10498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企业战略对创造力管理的引导和支持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创造力管理与企业战略的相互促进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创造力管理在企业战略制定中的作用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创造力管理与企业战略协同发展的实践案例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未来创造力管理的发展趋势和挑战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未来创造力管理的发展趋势</a:t>
            </a:r>
            <a:endParaRPr altLang="en-US" lang="zh-CN"/>
          </a:p>
        </p:txBody>
      </p:sp>
      <p:sp>
        <p:nvSpPr>
          <p:cNvPr id="104994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4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数字化和智能化：利用大数据、人工智能等技术提升创造力管理的效率和效果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4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5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95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5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96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6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96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7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97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7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98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8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98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8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跨界合作：不同领域、不同行业之间的合作，激发新的创意和解决方案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9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9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强调个性化和定制化：根据员工的不同特点和需求，提供个性化的创造力和发展方案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9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0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注重实践和应用：将创造力管理与实践相结合，推动企业不断创新和发展  未来创造力管理的挑战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0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未来创造力管理的挑战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0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适应变革：面对快速变化的市场和技术环境，需要不断调整和创新创造力管理的方法和策略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0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0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激发员工创造力：如何激发员工的创造力和创新精神，提高企业的整体创造力和竞争力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1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1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跨文化交流：在全球化的背景下，如何促进不同文化之间的交流和理解，激发新的创意和解决方案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1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1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保护知识产权：在鼓励创新和创造的同时，如何保护企业的知识产权和商业机密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1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未来创造力管理面临的挑战</a:t>
            </a:r>
            <a:endParaRPr altLang="en-US" lang="zh-CN"/>
          </a:p>
        </p:txBody>
      </p:sp>
      <p:sp>
        <p:nvSpPr>
          <p:cNvPr id="10500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技术变革带来的挑战：随着科技的不断发展，如何将新技术应用于创造力管理中，提高创造力和创新能力，是未来创造力管理面临的重要挑战。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人才流失和人才短缺：在快速发展的现代社会中，人才流失和人才短缺是普遍存在的问题。如何吸引和留住优秀的创造型人才，是未来创造力管理面临的另一个重要挑战。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和团队合作：在多元化的现代社会中，跨领域合作和团队合作是创造力管理的重要手段。如何建立有效的跨领域合作和团队合作机制，提高创造力和创新能力，是未来创造力管理面临的另一个重要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文化差异和多样性管理：在全球化背景下，文化差异和多样性管理是创造力管理的重要方面。如何应对文化差异和多样性带来的挑战，提高创造力和创新能力，是未来创造力管理面临的另一个重要挑战。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未来创造力管理的创新方向</a:t>
            </a:r>
            <a:endParaRPr altLang="en-US" lang="zh-CN"/>
          </a:p>
        </p:txBody>
      </p:sp>
      <p:sp>
        <p:nvSpPr>
          <p:cNvPr id="10501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数字化和智能化：利用先进的技术手段，如人工智能、大数据等，提高创造力管理的效率和效果。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跨界合作：打破行业和领域的界限，通过跨界合作，激发新的创意和想法。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共享经济模式：将创造力作为一种共享资源，通过平台化、众包等方式，实现更广泛的共享和利用。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培养创新文化：注重培养企业的创新意识和文化，鼓励员工敢于尝试、勇于创新。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1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2023-12-19T09:35:24Z</dcterms:created>
  <dcterms:modified xsi:type="dcterms:W3CDTF">2023-12-19T09:35:24Z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ec94c82bd5e440728ef9182123f72f04_21</vt:lpwstr>
  </property>
</Properties>
</file>