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033" r:id="rId1"/>
    <p:sldMasterId id="2147505070" r:id="rId2"/>
  </p:sldMasterIdLst>
  <p:notesMasterIdLst>
    <p:notesMasterId r:id="rId3"/>
  </p:notesMasterIdLst>
  <p:sldIdLst>
    <p:sldId id="10259" r:id="rId4"/>
    <p:sldId id="10262" r:id="rId5"/>
    <p:sldId id="10265" r:id="rId6"/>
    <p:sldId id="10268" r:id="rId7"/>
    <p:sldId id="10274" r:id="rId9"/>
    <p:sldId id="10277" r:id="rId10"/>
    <p:sldId id="10280" r:id="rId11"/>
    <p:sldId id="10283" r:id="rId12"/>
    <p:sldId id="10286" r:id="rId13"/>
    <p:sldId id="10292" r:id="rId15"/>
    <p:sldId id="10295" r:id="rId16"/>
    <p:sldId id="10298" r:id="rId17"/>
    <p:sldId id="10301" r:id="rId18"/>
    <p:sldId id="10304" r:id="rId19"/>
    <p:sldId id="10310" r:id="rId21"/>
    <p:sldId id="10313" r:id="rId22"/>
    <p:sldId id="10316" r:id="rId23"/>
    <p:sldId id="10319" r:id="rId24"/>
    <p:sldId id="10322" r:id="rId25"/>
    <p:sldId id="10328" r:id="rId27"/>
    <p:sldId id="10331" r:id="rId28"/>
    <p:sldId id="10334" r:id="rId29"/>
    <p:sldId id="10337" r:id="rId30"/>
    <p:sldId id="10340" r:id="rId31"/>
    <p:sldId id="10346" r:id="rId33"/>
    <p:sldId id="10349" r:id="rId34"/>
    <p:sldId id="10352" r:id="rId35"/>
    <p:sldId id="10355" r:id="rId36"/>
    <p:sldId id="10358" r:id="rId37"/>
    <p:sldId id="10364" r:id="rId39"/>
    <p:sldId id="10367" r:id="rId40"/>
    <p:sldId id="10370" r:id="rId41"/>
    <p:sldId id="10373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034" r:id="rId1"/>
    <p:sldLayoutId id="2147505035" r:id="rId2"/>
    <p:sldLayoutId id="2147505036" r:id="rId3"/>
    <p:sldLayoutId id="2147505037" r:id="rId4"/>
    <p:sldLayoutId id="2147505038" r:id="rId5"/>
    <p:sldLayoutId id="2147505039" r:id="rId6"/>
    <p:sldLayoutId id="2147505040" r:id="rId7"/>
    <p:sldLayoutId id="2147505041" r:id="rId8"/>
    <p:sldLayoutId id="2147505042" r:id="rId9"/>
    <p:sldLayoutId id="2147505043" r:id="rId10"/>
    <p:sldLayoutId id="21475050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071" r:id="rId1"/>
    <p:sldLayoutId id="2147505072" r:id="rId2"/>
    <p:sldLayoutId id="2147505073" r:id="rId3"/>
    <p:sldLayoutId id="2147505074" r:id="rId4"/>
    <p:sldLayoutId id="2147505075" r:id="rId5"/>
    <p:sldLayoutId id="2147505076" r:id="rId6"/>
    <p:sldLayoutId id="2147505077" r:id="rId7"/>
    <p:sldLayoutId id="2147505078" r:id="rId8"/>
    <p:sldLayoutId id="2147505079" r:id="rId9"/>
    <p:sldLayoutId id="2147505080" r:id="rId10"/>
    <p:sldLayoutId id="21475050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创新市场定位与营销策略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市场定位策略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营销策略创新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品牌形象塑造与传播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数字化营销转型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营销团队建设与培训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市场定位策略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目标市场分析</a:t>
            </a:r>
            <a:endParaRPr altLang="en-US" lang="zh-CN"/>
          </a:p>
        </p:txBody>
      </p:sp>
      <p:sp>
        <p:nvSpPr>
          <p:cNvPr id="1048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目标客户群体：明确目标客户群体，包括年龄、性别、职业、收入等方面的特征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市场需求：分析市场需求，了解客户的需求和偏好，以及市场趋势和变化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竞争情况：分析竞争对手的情况，包括产品特点、价格策略、营销策略等方面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市场细分：将市场划分为不同的细分市场，针对不同细分市场制定相应的营销策略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消费者需求洞察</a:t>
            </a:r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了解消费者需求：通过市场调研、用户访谈等方式，深入了解目标消费者的需求和痛点。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细分市场：根据消费者需求，将市场划分为不同的细分市场，并选择具有潜力的目标市场。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差异化定位：针对目标市场的特点和需求，制定差异化的产品或服务定位，以满足消费者需求。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持续优化：通过不断的市场反馈和消费者调研，持续优化产品或服务，提高市场竞争力。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差异化竞争策略</a:t>
            </a:r>
            <a:endParaRPr altLang="en-US" lang="zh-CN"/>
          </a:p>
        </p:txBody>
      </p:sp>
      <p:sp>
        <p:nvSpPr>
          <p:cNvPr id="10490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实施方式：包括产品差异化、服务差异化、品牌差异化等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定义：通过产品、服务、品牌等方面与竞争对手区分开来，形成独特的市场定位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目的：吸引目标客户群体，提高市场份额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案例分析：如某品牌在某一领域的独特定位，通过差异化竞争策略获得成功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精准定位实施</a:t>
            </a:r>
            <a:endParaRPr altLang="en-US" lang="zh-CN"/>
          </a:p>
        </p:txBody>
      </p:sp>
      <p:sp>
        <p:nvSpPr>
          <p:cNvPr id="10491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品牌形象塑造：通过广告、公关等手段塑造品牌形象，提高品牌知名度和美誉度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确定目标市场：对目标消费者进行深入分析，了解其需求和偏好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差异化定位：将产品或服务与竞争对手区分开来，形成独特卖点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持续优化调整：根据市场反馈和竞争态势，不断调整和优化市场定位策略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营销策略创新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多元化营销手段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内容营销：通过创作优质内容吸引潜在客户，提高品牌知名度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社交媒体营销：利用社交媒体平台进行产品推广和品牌宣传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合作营销：与其他企业或机构合作，共同推广产品或服务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体验式营销：通过提供独特的产品体验，吸引消费者关注和购买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社交媒体营销策略</a:t>
            </a:r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社交媒体平台选择：根据目标受众特点选择合适的社交媒体平台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内容创意：通过有趣、有价值的内容吸引用户关注和互动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数据分析：通过数据分析了解用户需求和行为，优化营销策略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合作推广：与其他相关品牌或意见领袖合作，扩大品牌影响力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内容营销策略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内容营销的定义和重要性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内容营销的实践案例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内容营销的未来趋势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内容营销的策略和技巧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跨界合作营销策略</a:t>
            </a:r>
            <a:endParaRPr altLang="en-US" lang="zh-CN"/>
          </a:p>
        </p:txBody>
      </p:sp>
      <p:sp>
        <p:nvSpPr>
          <p:cNvPr id="10494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跨界合作定义：不同领域、不同行业之间的合作，共同推广产品或服务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跨界合作案例：可口可乐与时尚品牌的联名、华为与保时捷的合作等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跨界合作形式：品牌联名、产品融合、营销活动合作等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跨界合作目的：扩大品牌影响力，增加市场份额，提高销售额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品牌形象塑造与传播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品牌形象定位</a:t>
            </a:r>
            <a:endParaRPr altLang="en-US" lang="zh-CN"/>
          </a:p>
        </p:txBody>
      </p:sp>
      <p:sp>
        <p:nvSpPr>
          <p:cNvPr id="10495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品牌形象塑造：明确品牌形象，包括品牌名称、标志、口号等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品牌形象传播：通过广告、公关、社交媒体等多种渠道进行品牌形象的传播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品牌形象维护：保持品牌形象的稳定性和一致性，避免形象受损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品牌形象升级：根据市场需求和竞争态势，不断升级品牌形象，提高品牌竞争力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品牌传播渠道选择</a:t>
            </a:r>
            <a:endParaRPr altLang="en-US" lang="zh-CN"/>
          </a:p>
        </p:txBody>
      </p:sp>
      <p:sp>
        <p:nvSpPr>
          <p:cNvPr id="10496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传统媒体：电视、广播、报纸等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社交媒体：微博、微信、抖音等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线下活动：展览、发布会、路演等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合作伙伴：与相关品牌或机构进行合作推广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品牌故事与文化传播</a:t>
            </a:r>
            <a:endParaRPr altLang="en-US" lang="zh-CN"/>
          </a:p>
        </p:txBody>
      </p:sp>
      <p:sp>
        <p:nvSpPr>
          <p:cNvPr id="10497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品牌故事：品牌起源、发展历程、创始人故事等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品牌文化：品牌理念、价值观、使命等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文化传播：品牌传播策略、渠道选择、媒体合作等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品牌形象塑造：品牌形象定位、视觉识别系统、品牌形象代言人等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品牌形象维护与提升</a:t>
            </a:r>
            <a:endParaRPr altLang="en-US" lang="zh-CN"/>
          </a:p>
        </p:txBody>
      </p:sp>
      <p:sp>
        <p:nvSpPr>
          <p:cNvPr id="10497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品牌形象维护：保持品牌形象的稳定性和一致性，避免形象受损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品牌形象塑造：通过产品、服务、广告等手段塑造品牌形象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品牌形象传播：通过各种渠道和手段将品牌形象传播给目标受众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品牌形象提升：通过不断创新和改进，提高品牌形象的价值和影响力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数字化营销转型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数字化营销平台建设</a:t>
            </a:r>
            <a:endParaRPr altLang="en-US" lang="zh-CN"/>
          </a:p>
        </p:txBody>
      </p:sp>
      <p:sp>
        <p:nvSpPr>
          <p:cNvPr id="104990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数字化营销平台的建设步骤和实施方案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数字化营销平台的主要功能和特点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数字化营销平台的建设目标和原则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数字化营销转型的背景和意义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数据驱动的营销决策</a:t>
            </a:r>
            <a:endParaRPr altLang="en-US" lang="zh-CN"/>
          </a:p>
        </p:txBody>
      </p:sp>
      <p:sp>
        <p:nvSpPr>
          <p:cNvPr id="10499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数据收集与分析：通过收集和分析客户数据，了解客户需求和行为习惯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精准定位：根据数据分析结果，精准定位目标客户群体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个性化营销：根据客户特点和需求，制定个性化的营销策略和方案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实时监控与调整：通过实时监控数据，及时调整营销策略和方案，提高营销效果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智能化营销工具应用</a:t>
            </a:r>
            <a:endParaRPr altLang="en-US" lang="zh-CN"/>
          </a:p>
        </p:txBody>
      </p:sp>
      <p:sp>
        <p:nvSpPr>
          <p:cNvPr id="10500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社交媒体营销：利用社交媒体平台进行产品推广，与用户互动，提高品牌知名度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数据驱动营销策略：通过数据挖掘和分析，了解用户需求和市场趋势，制定更精准的营销策略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自动化营销流程：利用人工智能技术实现营销流程的自动化，提高效率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个性化推荐系统：根据用户历史数据和行为，为用户提供个性化的产品推荐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数字化营销效果评估</a:t>
            </a:r>
            <a:endParaRPr altLang="en-US" lang="zh-CN"/>
          </a:p>
        </p:txBody>
      </p:sp>
      <p:sp>
        <p:nvSpPr>
          <p:cNvPr id="10500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营销目标：明确数字化营销的目标和预期效果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评估指标：制定可量化的评估指标，如网站流量、转化率、社交媒体参与度等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数据收集与分析：收集并分析数字化营销活动相关的数据，以评估其效果和影响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优化策略：根据评估结果，调整和优化数字化营销策略，提高营销效果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营销团队建设与培训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营销团队组织架构优化</a:t>
            </a:r>
            <a:endParaRPr altLang="en-US" lang="zh-CN"/>
          </a:p>
        </p:txBody>
      </p:sp>
      <p:sp>
        <p:nvSpPr>
          <p:cNvPr id="105020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明确团队成员职责与分工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20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建立高效沟通机制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21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优化决策流程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22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提升团队协同作战能力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营销人员培训与发展计划</a:t>
            </a:r>
            <a:endParaRPr altLang="en-US" lang="zh-CN"/>
          </a:p>
        </p:txBody>
      </p:sp>
      <p:sp>
        <p:nvSpPr>
          <p:cNvPr id="1050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培训目标：提高营销团队的专业素质和综合能力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培训内容：产品知识、销售技巧、客户服务、市场分析等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培训方式：线上培训、线下培训、实践操作等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培训周期与频率：根据团队需求和实际情况制定培训计划，定期进行培训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激励机制与考核制度完善</a:t>
            </a:r>
            <a:endParaRPr altLang="en-US" lang="zh-CN"/>
          </a:p>
        </p:txBody>
      </p:sp>
      <p:sp>
        <p:nvSpPr>
          <p:cNvPr id="10503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激励机制：设定合理的奖励制度，激发团队成员的积极性和创造力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考核制度：建立科学的考核标准，对团队成员进行公平、公正、激励性的评价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培训机制：定期组织培训活动，提高团队成员的专业素质和团队协作能力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团队建设：加强团队内部沟通与协作，形成良好的团队氛围和合作精神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跨部门协作与沟通机制建立</a:t>
            </a:r>
            <a:endParaRPr altLang="en-US" lang="zh-CN"/>
          </a:p>
        </p:txBody>
      </p:sp>
      <p:sp>
        <p:nvSpPr>
          <p:cNvPr id="10503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沟通机制的建立与完善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营销团队与其他部门之间的协作关系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协作与沟通的挑战与解决方案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跨部门协作与沟通的实践案例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持续创新与未来发展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市场变化应对策略调整</a:t>
            </a:r>
            <a:endParaRPr altLang="en-US" lang="zh-CN"/>
          </a:p>
        </p:txBody>
      </p:sp>
      <p:sp>
        <p:nvSpPr>
          <p:cNvPr id="10504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关注市场动态，及时调整产品策略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加强技术研发，提高产品竞争力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拓展销售渠道，扩大市场份额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建立品牌形象，提升品牌价值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新兴市场拓展计划制定</a:t>
            </a:r>
            <a:endParaRPr altLang="en-US" lang="zh-CN"/>
          </a:p>
        </p:txBody>
      </p:sp>
      <p:sp>
        <p:nvSpPr>
          <p:cNvPr id="10505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目标市场分析：了解目标市场的需求、竞争态势和潜在机会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拓展策略制定：根据目标市场的特点，制定相应的拓展策略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营销策略创新：结合新兴市场的特点，创新营销策略，提高品牌知名度和市场份额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持续创新与未来发展：将创新理念贯穿于整个拓展计划中，为未来发展奠定基础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未来发展趋势预测与应对策略准备</a:t>
            </a:r>
            <a:endParaRPr altLang="en-US" lang="zh-CN"/>
          </a:p>
        </p:txBody>
      </p:sp>
      <p:sp>
        <p:nvSpPr>
          <p:cNvPr id="10506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未来市场趋势：预测未来市场的发展方向和趋势，包括消费者需求、技术进步、竞争格局等方面的变化。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应对策略准备：针对未来市场趋势，制定相应的应对策略，包括产品创新、营销策略调整、市场拓展等方面的措施。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持续创新：强调企业需要持续创新，不断推出新产品、新服务和新模式，以适应市场的变化和满足消费者的需求。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未来发展前景：展望未来市场的发展前景，包括市场规模、增长速度、竞争格局等方面的预测，为企业制定长期发展战略提供参考。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6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6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2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2023-12-19T08:40:17Z</dcterms:created>
  <dcterms:modified xsi:type="dcterms:W3CDTF">2023-12-19T08:40:17Z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d8040c930bb24677a15924415fc19f92_21</vt:lpwstr>
  </property>
</Properties>
</file>