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2"/>
  </p:sldMasterIdLst>
  <p:sldIdLst>
    <p:sldId id="389" r:id="rId3"/>
    <p:sldId id="392" r:id="rId4"/>
    <p:sldId id="395" r:id="rId5"/>
    <p:sldId id="398" r:id="rId6"/>
    <p:sldId id="401" r:id="rId7"/>
    <p:sldId id="404" r:id="rId8"/>
    <p:sldId id="407" r:id="rId9"/>
    <p:sldId id="410" r:id="rId10"/>
    <p:sldId id="413" r:id="rId11"/>
    <p:sldId id="416" r:id="rId12"/>
    <p:sldId id="419" r:id="rId13"/>
    <p:sldId id="422" r:id="rId14"/>
    <p:sldId id="425" r:id="rId15"/>
    <p:sldId id="428" r:id="rId16"/>
    <p:sldId id="431" r:id="rId17"/>
    <p:sldId id="434" r:id="rId18"/>
    <p:sldId id="437" r:id="rId19"/>
    <p:sldId id="440" r:id="rId20"/>
    <p:sldId id="443" r:id="rId21"/>
    <p:sldId id="446" r:id="rId22"/>
    <p:sldId id="449" r:id="rId23"/>
    <p:sldId id="452" r:id="rId24"/>
    <p:sldId id="455" r:id="rId25"/>
    <p:sldId id="458" r:id="rId26"/>
    <p:sldId id="461" r:id="rId27"/>
    <p:sldId id="464" r:id="rId28"/>
    <p:sldId id="467" r:id="rId29"/>
    <p:sldId id="470" r:id="rId30"/>
    <p:sldId id="473" r:id="rId31"/>
    <p:sldId id="476" r:id="rId32"/>
    <p:sldId id="479" r:id="rId33"/>
    <p:sldId id="482" r:id="rId34"/>
    <p:sldId id="485" r:id="rId35"/>
    <p:sldId id="488" r:id="rId36"/>
    <p:sldId id="491" r:id="rId37"/>
    <p:sldId id="494" r:id="rId38"/>
    <p:sldId id="497" r:id="rId39"/>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1" name="Epo ch" initials="E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2454E"/>
    <a:srgbClr val="016C90"/>
    <a:srgbClr val="D5DEE3"/>
    <a:srgbClr val="01D5E3"/>
    <a:srgbClr val="FA5856"/>
    <a:srgbClr val="89DB2F"/>
    <a:srgbClr val="7C9EFF"/>
    <a:srgbClr val="9D2A23"/>
    <a:srgbClr val="8122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4" d="100"/>
          <a:sy n="64" d="100"/>
        </p:scale>
        <p:origin x="680" y="40"/>
      </p:cViewPr>
      <p:guideLst>
        <p:guide orient="horz" pos="2160"/>
        <p:guide pos="3840"/>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tags" Target="tags/tag1.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heme" Target="theme/theme1.xml" /><Relationship Id="rId44"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D629-5C92-47D9-AA19-0BF1C76404F1}" type="slidenum">
              <a:rPr lang="zh-CN" altLang="en-US" smtClean="0"/>
              <a:t/>
            </a:fld>
            <a:endParaRPr lang="zh-CN" altLang="en-US"/>
          </a:p>
        </p:txBody>
      </p:sp>
      <p:sp>
        <p:nvSpPr>
          <p:cNvPr id="7" name="矩形 6"/>
          <p:cNvSpPr/>
          <p:nvPr userDrawn="1"/>
        </p:nvSpPr>
        <p:spPr>
          <a:xfrm>
            <a:off x="0" y="45085"/>
            <a:ext cx="12192000" cy="6767830"/>
          </a:xfrm>
          <a:prstGeom prst="rect">
            <a:avLst/>
          </a:prstGeom>
          <a:noFill/>
          <a:ln w="76200">
            <a:solidFill>
              <a:srgbClr val="016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emf" /><Relationship Id="rId3" Type="http://schemas.openxmlformats.org/officeDocument/2006/relationships/image" Target="../media/image3.emf" /><Relationship Id="rId4" Type="http://schemas.openxmlformats.org/officeDocument/2006/relationships/image" Target="../media/image4.png" /><Relationship Id="rId5" Type="http://schemas.openxmlformats.org/officeDocument/2006/relationships/image" Target="../media/image5.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png" /><Relationship Id="rId3" Type="http://schemas.openxmlformats.org/officeDocument/2006/relationships/hyperlink" Target="&#26531;&#20799;%20&#31867;&#25991;&#38405;&#35835;.pdf" TargetMode="Externa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png" /><Relationship Id="rId3" Type="http://schemas.openxmlformats.org/officeDocument/2006/relationships/hyperlink" Target="&#12298;&#26531;&#20799;&#12299;&#35838;&#21518;&#20064;&#39064;&#21442;&#32771;&#31572;&#26696;.doc" TargetMode="Externa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218" name="标题 1">
            <a:extLst>
              <a:ext uri="{FF2B5EF4-FFF2-40B4-BE49-F238E27FC236}">
                <a16:creationId xmlns:a16="http://schemas.microsoft.com/office/drawing/2014/main" id="{CC4237D6-52B6-42DA-B04A-941DE28DC625}"/>
              </a:ext>
            </a:extLst>
          </p:cNvPr>
          <p:cNvSpPr txBox="1">
            <a:spLocks noChangeArrowheads="1"/>
          </p:cNvSpPr>
          <p:nvPr/>
        </p:nvSpPr>
        <p:spPr bwMode="auto">
          <a:xfrm>
            <a:off x="5325534" y="2372784"/>
            <a:ext cx="5437717" cy="103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867" b="1">
                <a:latin typeface="楷体" panose="02010609060101010101" pitchFamily="49" charset="-122"/>
                <a:ea typeface="楷体" panose="02010609060101010101" pitchFamily="49" charset="-122"/>
              </a:rPr>
              <a:t>19 </a:t>
            </a:r>
            <a:r>
              <a:rPr lang="zh-CN" altLang="en-US" sz="5867" b="1">
                <a:latin typeface="楷体" panose="02010609060101010101" pitchFamily="49" charset="-122"/>
                <a:ea typeface="楷体" panose="02010609060101010101" pitchFamily="49" charset="-122"/>
              </a:rPr>
              <a:t>枣 儿</a:t>
            </a:r>
          </a:p>
        </p:txBody>
      </p:sp>
      <p:pic>
        <p:nvPicPr>
          <p:cNvPr id="9219" name="图片 3">
            <a:extLst>
              <a:ext uri="{FF2B5EF4-FFF2-40B4-BE49-F238E27FC236}">
                <a16:creationId xmlns:a16="http://schemas.microsoft.com/office/drawing/2014/main" id="{4C0B4C8B-1CD0-4F91-BC53-A474A1925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204" r="0"/>
          <a:stretch>
            <a:fillRect/>
          </a:stretch>
        </p:blipFill>
        <p:spPr bwMode="auto">
          <a:xfrm>
            <a:off x="8813800" y="6155267"/>
            <a:ext cx="3532718" cy="61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文本框 3">
            <a:extLst>
              <a:ext uri="{FF2B5EF4-FFF2-40B4-BE49-F238E27FC236}">
                <a16:creationId xmlns:a16="http://schemas.microsoft.com/office/drawing/2014/main" id="{B7DC1A14-7CD2-4050-A9D9-6696B3298999}"/>
              </a:ext>
            </a:extLst>
          </p:cNvPr>
          <p:cNvSpPr txBox="1">
            <a:spLocks noChangeArrowheads="1"/>
          </p:cNvSpPr>
          <p:nvPr/>
        </p:nvSpPr>
        <p:spPr bwMode="auto">
          <a:xfrm>
            <a:off x="5427133" y="1839384"/>
            <a:ext cx="5657851"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7" b="1">
                <a:solidFill>
                  <a:srgbClr val="FF0000"/>
                </a:solidFill>
                <a:latin typeface="楷体" panose="02010609060101010101" pitchFamily="49" charset="-122"/>
                <a:ea typeface="楷体" panose="02010609060101010101" pitchFamily="49" charset="-122"/>
              </a:rPr>
              <a:t>空巢老人思子切，留守儿童盼父回</a:t>
            </a:r>
          </a:p>
        </p:txBody>
      </p:sp>
      <p:sp>
        <p:nvSpPr>
          <p:cNvPr id="9221" name="文本框 6">
            <a:extLst>
              <a:ext uri="{FF2B5EF4-FFF2-40B4-BE49-F238E27FC236}">
                <a16:creationId xmlns:a16="http://schemas.microsoft.com/office/drawing/2014/main" id="{EE5E38AE-1A78-40B7-9789-7D7C7A0DBED1}"/>
              </a:ext>
            </a:extLst>
          </p:cNvPr>
          <p:cNvSpPr txBox="1">
            <a:spLocks noChangeArrowheads="1"/>
          </p:cNvSpPr>
          <p:nvPr/>
        </p:nvSpPr>
        <p:spPr bwMode="auto">
          <a:xfrm>
            <a:off x="5346700" y="3429000"/>
            <a:ext cx="5816600" cy="135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7" b="1">
                <a:solidFill>
                  <a:srgbClr val="FF0000"/>
                </a:solidFill>
                <a:latin typeface="楷体" panose="02010609060101010101" pitchFamily="49" charset="-122"/>
                <a:ea typeface="楷体" panose="02010609060101010101" pitchFamily="49" charset="-122"/>
              </a:rPr>
              <a:t>“枣儿”既实指枣儿，又是文中老人儿子的名字，也是全剧的叙事线索和人物对话的话题。</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wipe(left)">
                                      <p:cBhvr>
                                        <p:cTn id="7" dur="500"/>
                                        <p:tgtEl>
                                          <p:spTgt spid="9221"/>
                                        </p:tgtEl>
                                      </p:cBhvr>
                                    </p:animEffect>
                                  </p:childTnLst>
                                </p:cTn>
                              </p:par>
                            </p:childTnLst>
                          </p:cTn>
                        </p:par>
                        <p:par>
                          <p:cTn id="8" fill="hold" nodeType="withGroup">
                            <p:stCondLst>
                              <p:cond delay="500"/>
                            </p:stCondLst>
                            <p:childTnLst>
                              <p:par>
                                <p:cTn id="9" presetID="22" presetClass="entr" presetSubtype="8" fill="hold" grpId="0" nodeType="afterEffect">
                                  <p:childTnLst>
                                    <p:set>
                                      <p:cBhvr>
                                        <p:cTn id="10" dur="1" fill="hold">
                                          <p:stCondLst>
                                            <p:cond delay="0"/>
                                          </p:stCondLst>
                                        </p:cTn>
                                        <p:tgtEl>
                                          <p:spTgt spid="9220"/>
                                        </p:tgtEl>
                                        <p:attrNameLst>
                                          <p:attrName>style.visibility</p:attrName>
                                        </p:attrNameLst>
                                      </p:cBhvr>
                                      <p:to>
                                        <p:strVal val="visible"/>
                                      </p:to>
                                    </p:set>
                                    <p:animEffect transition="in" filter="wipe(left)">
                                      <p:cBhvr>
                                        <p:cTn id="11"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9221" grpId="1"/>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1" name="图片 10">
            <a:extLst>
              <a:ext uri="{FF2B5EF4-FFF2-40B4-BE49-F238E27FC236}">
                <a16:creationId xmlns:a16="http://schemas.microsoft.com/office/drawing/2014/main" id="{F384A621-3168-4EEE-A669-4801BC4164F9}"/>
              </a:ext>
            </a:extLst>
          </p:cNvPr>
          <p:cNvPicPr>
            <a:picLocks noChangeAspect="1"/>
          </p:cNvPicPr>
          <p:nvPr/>
        </p:nvPicPr>
        <p:blipFill>
          <a:blip r:embed="rId2"/>
          <a:stretch>
            <a:fillRect/>
          </a:stretch>
        </p:blipFill>
        <p:spPr>
          <a:xfrm>
            <a:off x="6294967" y="1816100"/>
            <a:ext cx="2550584" cy="1805517"/>
          </a:xfrm>
          <a:prstGeom prst="rect">
            <a:avLst/>
          </a:prstGeom>
          <a:ln>
            <a:noFill/>
          </a:ln>
          <a:effectLst>
            <a:outerShdw blurRad="292100" dist="139700" dir="2700000" algn="tl" rotWithShape="0">
              <a:srgbClr val="333333">
                <a:alpha val="65000"/>
              </a:srgbClr>
            </a:outerShdw>
          </a:effectLst>
        </p:spPr>
      </p:pic>
      <p:pic>
        <p:nvPicPr>
          <p:cNvPr id="7" name="图片 6">
            <a:extLst>
              <a:ext uri="{FF2B5EF4-FFF2-40B4-BE49-F238E27FC236}">
                <a16:creationId xmlns:a16="http://schemas.microsoft.com/office/drawing/2014/main" id="{AFC4E552-F3AB-49A1-AAD9-5E3CA7E19FF6}"/>
              </a:ext>
            </a:extLst>
          </p:cNvPr>
          <p:cNvPicPr>
            <a:picLocks noChangeAspect="1"/>
          </p:cNvPicPr>
          <p:nvPr/>
        </p:nvPicPr>
        <p:blipFill>
          <a:blip r:embed="rId3"/>
          <a:stretch>
            <a:fillRect/>
          </a:stretch>
        </p:blipFill>
        <p:spPr>
          <a:xfrm>
            <a:off x="3340100" y="1816100"/>
            <a:ext cx="2550584" cy="1805517"/>
          </a:xfrm>
          <a:prstGeom prst="rect">
            <a:avLst/>
          </a:prstGeom>
          <a:ln>
            <a:noFill/>
          </a:ln>
          <a:effectLst>
            <a:outerShdw blurRad="292100" dist="139700" dir="2700000" algn="tl" rotWithShape="0">
              <a:srgbClr val="333333">
                <a:alpha val="65000"/>
              </a:srgbClr>
            </a:outerShdw>
          </a:effectLst>
        </p:spPr>
      </p:pic>
      <p:sp>
        <p:nvSpPr>
          <p:cNvPr id="5123" name="标题 1">
            <a:extLst>
              <a:ext uri="{FF2B5EF4-FFF2-40B4-BE49-F238E27FC236}">
                <a16:creationId xmlns:a16="http://schemas.microsoft.com/office/drawing/2014/main" id="{575054A0-C95A-4EEF-93FA-7C9D2AF37FD9}"/>
              </a:ext>
            </a:extLst>
          </p:cNvPr>
          <p:cNvSpPr txBox="1">
            <a:spLocks noChangeArrowheads="1"/>
          </p:cNvSpPr>
          <p:nvPr/>
        </p:nvSpPr>
        <p:spPr bwMode="auto">
          <a:xfrm>
            <a:off x="679451" y="215900"/>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导入新课</a:t>
            </a:r>
          </a:p>
        </p:txBody>
      </p:sp>
      <p:pic>
        <p:nvPicPr>
          <p:cNvPr id="2" name="图片 1">
            <a:extLst>
              <a:ext uri="{FF2B5EF4-FFF2-40B4-BE49-F238E27FC236}">
                <a16:creationId xmlns:a16="http://schemas.microsoft.com/office/drawing/2014/main" id="{23A3CCD5-51F6-445B-8C2B-1B0EBF615819}"/>
              </a:ext>
            </a:extLst>
          </p:cNvPr>
          <p:cNvPicPr>
            <a:picLocks noChangeAspect="1"/>
          </p:cNvPicPr>
          <p:nvPr/>
        </p:nvPicPr>
        <p:blipFill>
          <a:blip r:embed="rId4"/>
          <a:stretch>
            <a:fillRect/>
          </a:stretch>
        </p:blipFill>
        <p:spPr>
          <a:xfrm>
            <a:off x="512233" y="1813984"/>
            <a:ext cx="2544233" cy="1807633"/>
          </a:xfrm>
          <a:prstGeom prst="rect">
            <a:avLst/>
          </a:prstGeom>
          <a:ln>
            <a:noFill/>
          </a:ln>
          <a:effectLst>
            <a:outerShdw blurRad="190500" algn="tl" rotWithShape="0">
              <a:srgbClr val="000000">
                <a:alpha val="70000"/>
              </a:srgbClr>
            </a:outerShdw>
          </a:effectLst>
        </p:spPr>
      </p:pic>
      <p:pic>
        <p:nvPicPr>
          <p:cNvPr id="5" name="图片 4">
            <a:extLst>
              <a:ext uri="{FF2B5EF4-FFF2-40B4-BE49-F238E27FC236}">
                <a16:creationId xmlns:a16="http://schemas.microsoft.com/office/drawing/2014/main" id="{60261CC2-6FE3-4760-9A1B-0BF7180723D4}"/>
              </a:ext>
            </a:extLst>
          </p:cNvPr>
          <p:cNvPicPr>
            <a:picLocks noChangeAspect="1"/>
          </p:cNvPicPr>
          <p:nvPr/>
        </p:nvPicPr>
        <p:blipFill>
          <a:blip r:embed="rId5"/>
          <a:stretch>
            <a:fillRect/>
          </a:stretch>
        </p:blipFill>
        <p:spPr>
          <a:xfrm>
            <a:off x="9251952" y="1813984"/>
            <a:ext cx="2542116" cy="1807633"/>
          </a:xfrm>
          <a:prstGeom prst="rect">
            <a:avLst/>
          </a:prstGeom>
          <a:ln>
            <a:noFill/>
          </a:ln>
          <a:effectLst>
            <a:outerShdw blurRad="190500" algn="tl" rotWithShape="0">
              <a:srgbClr val="000000">
                <a:alpha val="70000"/>
              </a:srgbClr>
            </a:outerShdw>
          </a:effectLst>
        </p:spPr>
      </p:pic>
      <p:sp>
        <p:nvSpPr>
          <p:cNvPr id="13" name="矩形 12">
            <a:extLst>
              <a:ext uri="{FF2B5EF4-FFF2-40B4-BE49-F238E27FC236}">
                <a16:creationId xmlns:a16="http://schemas.microsoft.com/office/drawing/2014/main" id="{D73C033B-5F1B-4133-93E8-472062F6D397}"/>
              </a:ext>
            </a:extLst>
          </p:cNvPr>
          <p:cNvSpPr/>
          <p:nvPr/>
        </p:nvSpPr>
        <p:spPr>
          <a:xfrm>
            <a:off x="512233" y="4178300"/>
            <a:ext cx="11413067" cy="1593851"/>
          </a:xfrm>
          <a:prstGeom prst="rect">
            <a:avLst/>
          </a:prstGeom>
        </p:spPr>
        <p:txBody>
          <a:bodyPr>
            <a:spAutoFit/>
          </a:bodyPr>
          <a:lstStyle>
            <a:defPPr>
              <a:defRPr lang="zh-CN"/>
            </a:defPPr>
          </a:lstStyle>
          <a:p>
            <a:pPr eaLnBrk="1" hangingPunct="1">
              <a:lnSpc>
                <a:spcPct val="120000"/>
              </a:lnSpc>
              <a:defRPr/>
            </a:pPr>
            <a:r>
              <a:rPr lang="zh-CN" altLang="en-US" sz="4267" b="1">
                <a:latin typeface="+mn-ea"/>
                <a:ea typeface="+mn-ea"/>
              </a:rPr>
              <a:t>    图画中的老人和小孩发生了怎样的故事？让我们走进课文一探究竟吧！</a:t>
            </a:r>
            <a:endParaRPr lang="zh-CN" altLang="en-US" sz="4800" b="1">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矩形 7">
            <a:extLst>
              <a:ext uri="{FF2B5EF4-FFF2-40B4-BE49-F238E27FC236}">
                <a16:creationId xmlns:a16="http://schemas.microsoft.com/office/drawing/2014/main" id="{7CCCCB3A-65DC-47A8-9BC1-8CD2FA83693A}"/>
              </a:ext>
            </a:extLst>
          </p:cNvPr>
          <p:cNvSpPr>
            <a:spLocks noChangeArrowheads="1"/>
          </p:cNvSpPr>
          <p:nvPr/>
        </p:nvSpPr>
        <p:spPr bwMode="auto">
          <a:xfrm>
            <a:off x="577850" y="1731433"/>
            <a:ext cx="11171767" cy="429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3733" b="1">
                <a:latin typeface="楷体" panose="02010609060101010101" pitchFamily="49" charset="-122"/>
                <a:ea typeface="楷体" panose="02010609060101010101" pitchFamily="49" charset="-122"/>
              </a:rPr>
              <a:t>1.</a:t>
            </a:r>
            <a:r>
              <a:rPr lang="zh-CN" altLang="en-US" sz="3733" b="1">
                <a:latin typeface="楷体" panose="02010609060101010101" pitchFamily="49" charset="-122"/>
                <a:ea typeface="楷体" panose="02010609060101010101" pitchFamily="49" charset="-122"/>
              </a:rPr>
              <a:t>了解本剧形式上的特点，把握戏剧情节。</a:t>
            </a:r>
            <a:r>
              <a:rPr lang="zh-CN" altLang="en-US" sz="3733" b="1">
                <a:solidFill>
                  <a:srgbClr val="FF0000"/>
                </a:solidFill>
                <a:latin typeface="楷体" panose="02010609060101010101" pitchFamily="49" charset="-122"/>
                <a:ea typeface="楷体" panose="02010609060101010101" pitchFamily="49" charset="-122"/>
              </a:rPr>
              <a:t>（重点）</a:t>
            </a:r>
            <a:endParaRPr lang="en-US" altLang="zh-CN" sz="3733" b="1">
              <a:solidFill>
                <a:srgbClr val="FF0000"/>
              </a:solidFill>
              <a:latin typeface="楷体" panose="02010609060101010101" pitchFamily="49" charset="-122"/>
              <a:ea typeface="楷体" panose="02010609060101010101" pitchFamily="49" charset="-122"/>
            </a:endParaRPr>
          </a:p>
          <a:p>
            <a:pPr eaLnBrk="1" hangingPunct="1">
              <a:lnSpc>
                <a:spcPct val="150000"/>
              </a:lnSpc>
            </a:pPr>
            <a:r>
              <a:rPr lang="en-US" altLang="zh-CN" sz="3733" b="1">
                <a:latin typeface="楷体" panose="02010609060101010101" pitchFamily="49" charset="-122"/>
                <a:ea typeface="楷体" panose="02010609060101010101" pitchFamily="49" charset="-122"/>
              </a:rPr>
              <a:t>2.</a:t>
            </a:r>
            <a:r>
              <a:rPr lang="zh-CN" altLang="en-US" sz="3733" b="1">
                <a:latin typeface="楷体" panose="02010609060101010101" pitchFamily="49" charset="-122"/>
                <a:ea typeface="楷体" panose="02010609060101010101" pitchFamily="49" charset="-122"/>
              </a:rPr>
              <a:t>通过台词、舞台说明等，把握剧本中的人物形象，</a:t>
            </a:r>
            <a:endParaRPr lang="en-US" altLang="zh-CN" sz="3733" b="1">
              <a:latin typeface="楷体" panose="02010609060101010101" pitchFamily="49" charset="-122"/>
              <a:ea typeface="楷体" panose="02010609060101010101" pitchFamily="49" charset="-122"/>
            </a:endParaRPr>
          </a:p>
          <a:p>
            <a:pPr eaLnBrk="1" hangingPunct="1">
              <a:lnSpc>
                <a:spcPct val="150000"/>
              </a:lnSpc>
            </a:pPr>
            <a:r>
              <a:rPr lang="en-US" altLang="zh-CN" sz="3733" b="1">
                <a:latin typeface="楷体" panose="02010609060101010101" pitchFamily="49" charset="-122"/>
                <a:ea typeface="楷体" panose="02010609060101010101" pitchFamily="49" charset="-122"/>
              </a:rPr>
              <a:t>  </a:t>
            </a:r>
            <a:r>
              <a:rPr lang="zh-CN" altLang="en-US" sz="3733" b="1">
                <a:latin typeface="楷体" panose="02010609060101010101" pitchFamily="49" charset="-122"/>
                <a:ea typeface="楷体" panose="02010609060101010101" pitchFamily="49" charset="-122"/>
              </a:rPr>
              <a:t>体会人物各自的特点。</a:t>
            </a:r>
            <a:r>
              <a:rPr lang="zh-CN" altLang="en-US" sz="3733" b="1">
                <a:solidFill>
                  <a:srgbClr val="FF0000"/>
                </a:solidFill>
                <a:latin typeface="楷体" panose="02010609060101010101" pitchFamily="49" charset="-122"/>
                <a:ea typeface="楷体" panose="02010609060101010101" pitchFamily="49" charset="-122"/>
              </a:rPr>
              <a:t>（难点）</a:t>
            </a:r>
            <a:endParaRPr lang="en-US" altLang="zh-CN" sz="3733" b="1">
              <a:solidFill>
                <a:srgbClr val="FF0000"/>
              </a:solidFill>
              <a:latin typeface="楷体" panose="02010609060101010101" pitchFamily="49" charset="-122"/>
              <a:ea typeface="楷体" panose="02010609060101010101" pitchFamily="49" charset="-122"/>
            </a:endParaRPr>
          </a:p>
          <a:p>
            <a:pPr eaLnBrk="1" hangingPunct="1">
              <a:lnSpc>
                <a:spcPct val="150000"/>
              </a:lnSpc>
            </a:pPr>
            <a:r>
              <a:rPr lang="en-US" altLang="zh-CN" sz="3733" b="1">
                <a:latin typeface="楷体" panose="02010609060101010101" pitchFamily="49" charset="-122"/>
                <a:ea typeface="楷体" panose="02010609060101010101" pitchFamily="49" charset="-122"/>
              </a:rPr>
              <a:t>3.</a:t>
            </a:r>
            <a:r>
              <a:rPr lang="zh-CN" altLang="en-US" sz="3733" b="1">
                <a:latin typeface="楷体" panose="02010609060101010101" pitchFamily="49" charset="-122"/>
                <a:ea typeface="楷体" panose="02010609060101010101" pitchFamily="49" charset="-122"/>
              </a:rPr>
              <a:t>了解剧本的社会意义，对剧本所反映的社会现实</a:t>
            </a:r>
            <a:endParaRPr lang="en-US" altLang="zh-CN" sz="3733" b="1">
              <a:latin typeface="楷体" panose="02010609060101010101" pitchFamily="49" charset="-122"/>
              <a:ea typeface="楷体" panose="02010609060101010101" pitchFamily="49" charset="-122"/>
            </a:endParaRPr>
          </a:p>
          <a:p>
            <a:pPr eaLnBrk="1" hangingPunct="1">
              <a:lnSpc>
                <a:spcPct val="150000"/>
              </a:lnSpc>
            </a:pPr>
            <a:r>
              <a:rPr lang="en-US" altLang="zh-CN" sz="3733" b="1">
                <a:latin typeface="楷体" panose="02010609060101010101" pitchFamily="49" charset="-122"/>
                <a:ea typeface="楷体" panose="02010609060101010101" pitchFamily="49" charset="-122"/>
              </a:rPr>
              <a:t>  </a:t>
            </a:r>
            <a:r>
              <a:rPr lang="zh-CN" altLang="en-US" sz="3733" b="1">
                <a:latin typeface="楷体" panose="02010609060101010101" pitchFamily="49" charset="-122"/>
                <a:ea typeface="楷体" panose="02010609060101010101" pitchFamily="49" charset="-122"/>
              </a:rPr>
              <a:t>有自己的理解。</a:t>
            </a:r>
            <a:r>
              <a:rPr lang="zh-CN" altLang="en-US" sz="3733" b="1">
                <a:solidFill>
                  <a:srgbClr val="FF0000"/>
                </a:solidFill>
                <a:latin typeface="楷体" panose="02010609060101010101" pitchFamily="49" charset="-122"/>
                <a:ea typeface="楷体" panose="02010609060101010101" pitchFamily="49" charset="-122"/>
              </a:rPr>
              <a:t>（重点）</a:t>
            </a:r>
          </a:p>
        </p:txBody>
      </p:sp>
      <p:sp>
        <p:nvSpPr>
          <p:cNvPr id="5" name="标题 1">
            <a:extLst>
              <a:ext uri="{FF2B5EF4-FFF2-40B4-BE49-F238E27FC236}">
                <a16:creationId xmlns:a16="http://schemas.microsoft.com/office/drawing/2014/main" id="{4F1B3737-1751-4E1C-A6EF-A70A8BD9AACB}"/>
              </a:ext>
            </a:extLst>
          </p:cNvPr>
          <p:cNvSpPr txBox="1">
            <a:spLocks noChangeArrowheads="1"/>
          </p:cNvSpPr>
          <p:nvPr/>
        </p:nvSpPr>
        <p:spPr bwMode="auto">
          <a:xfrm>
            <a:off x="4914900" y="61384"/>
            <a:ext cx="25273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学习目标</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矩形 2">
            <a:extLst>
              <a:ext uri="{FF2B5EF4-FFF2-40B4-BE49-F238E27FC236}">
                <a16:creationId xmlns:a16="http://schemas.microsoft.com/office/drawing/2014/main" id="{CFD8A6E9-CCDB-4837-978C-183FC591755B}"/>
              </a:ext>
            </a:extLst>
          </p:cNvPr>
          <p:cNvSpPr>
            <a:spLocks noChangeArrowheads="1"/>
          </p:cNvSpPr>
          <p:nvPr/>
        </p:nvSpPr>
        <p:spPr bwMode="auto">
          <a:xfrm>
            <a:off x="458667" y="2091291"/>
            <a:ext cx="10205984" cy="3907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267" b="1">
                <a:latin typeface="楷体" panose="02010609060101010101" pitchFamily="49" charset="-122"/>
                <a:ea typeface="楷体" panose="02010609060101010101" pitchFamily="49" charset="-122"/>
              </a:rPr>
              <a:t>    孙鸿，当代剧作家。其作品</a:t>
            </a:r>
            <a:r>
              <a:rPr lang="en-US" altLang="zh-CN" sz="4267" b="1">
                <a:latin typeface="楷体" panose="02010609060101010101" pitchFamily="49" charset="-122"/>
                <a:ea typeface="楷体" panose="02010609060101010101" pitchFamily="49" charset="-122"/>
              </a:rPr>
              <a:t>《</a:t>
            </a:r>
            <a:r>
              <a:rPr lang="zh-CN" altLang="en-US" sz="4267" b="1">
                <a:latin typeface="楷体" panose="02010609060101010101" pitchFamily="49" charset="-122"/>
                <a:ea typeface="楷体" panose="02010609060101010101" pitchFamily="49" charset="-122"/>
              </a:rPr>
              <a:t>枣儿</a:t>
            </a:r>
            <a:r>
              <a:rPr lang="en-US" altLang="zh-CN" sz="4267" b="1">
                <a:latin typeface="楷体" panose="02010609060101010101" pitchFamily="49" charset="-122"/>
                <a:ea typeface="楷体" panose="02010609060101010101" pitchFamily="49" charset="-122"/>
              </a:rPr>
              <a:t>》</a:t>
            </a:r>
            <a:r>
              <a:rPr lang="zh-CN" altLang="en-US" sz="4267" b="1">
                <a:latin typeface="楷体" panose="02010609060101010101" pitchFamily="49" charset="-122"/>
                <a:ea typeface="楷体" panose="02010609060101010101" pitchFamily="49" charset="-122"/>
              </a:rPr>
              <a:t>曾经荣获</a:t>
            </a:r>
            <a:r>
              <a:rPr lang="en-US" altLang="zh-CN" sz="4267" b="1">
                <a:latin typeface="楷体" panose="02010609060101010101" pitchFamily="49" charset="-122"/>
                <a:ea typeface="楷体" panose="02010609060101010101" pitchFamily="49" charset="-122"/>
              </a:rPr>
              <a:t>1999</a:t>
            </a:r>
            <a:r>
              <a:rPr lang="zh-CN" altLang="en-US" sz="4267" b="1">
                <a:latin typeface="楷体" panose="02010609060101010101" pitchFamily="49" charset="-122"/>
                <a:ea typeface="楷体" panose="02010609060101010101" pitchFamily="49" charset="-122"/>
              </a:rPr>
              <a:t>年</a:t>
            </a:r>
            <a:r>
              <a:rPr lang="zh-CN" altLang="en-US" sz="4267" b="1">
                <a:solidFill>
                  <a:srgbClr val="FF0000"/>
                </a:solidFill>
                <a:latin typeface="楷体" panose="02010609060101010101" pitchFamily="49" charset="-122"/>
                <a:ea typeface="楷体" panose="02010609060101010101" pitchFamily="49" charset="-122"/>
              </a:rPr>
              <a:t>中国曹禺戏剧奖</a:t>
            </a:r>
            <a:r>
              <a:rPr lang="en-US" altLang="zh-CN" sz="4267" b="1">
                <a:solidFill>
                  <a:srgbClr val="FF0000"/>
                </a:solidFill>
                <a:latin typeface="楷体" panose="02010609060101010101" pitchFamily="49" charset="-122"/>
                <a:ea typeface="楷体" panose="02010609060101010101" pitchFamily="49" charset="-122"/>
              </a:rPr>
              <a:t>·</a:t>
            </a:r>
            <a:r>
              <a:rPr lang="zh-CN" altLang="en-US" sz="4267" b="1">
                <a:solidFill>
                  <a:srgbClr val="FF0000"/>
                </a:solidFill>
                <a:latin typeface="楷体" panose="02010609060101010101" pitchFamily="49" charset="-122"/>
                <a:ea typeface="楷体" panose="02010609060101010101" pitchFamily="49" charset="-122"/>
              </a:rPr>
              <a:t>小品小戏奖一等奖</a:t>
            </a:r>
            <a:r>
              <a:rPr lang="zh-CN" altLang="en-US" sz="4267" b="1">
                <a:latin typeface="楷体" panose="02010609060101010101" pitchFamily="49" charset="-122"/>
                <a:ea typeface="楷体" panose="02010609060101010101" pitchFamily="49" charset="-122"/>
              </a:rPr>
              <a:t>，并囊括优秀编剧奖、优秀导演奖、优秀演员奖。</a:t>
            </a:r>
            <a:endParaRPr lang="zh-CN" altLang="en-US" sz="4800" b="1">
              <a:latin typeface="楷体" panose="02010609060101010101" pitchFamily="49" charset="-122"/>
              <a:ea typeface="楷体" panose="02010609060101010101" pitchFamily="49" charset="-122"/>
            </a:endParaRPr>
          </a:p>
        </p:txBody>
      </p:sp>
      <p:sp>
        <p:nvSpPr>
          <p:cNvPr id="5" name="标题 1">
            <a:extLst>
              <a:ext uri="{FF2B5EF4-FFF2-40B4-BE49-F238E27FC236}">
                <a16:creationId xmlns:a16="http://schemas.microsoft.com/office/drawing/2014/main" id="{C2FE41E9-6BD1-487C-A588-C3D0DEDE7934}"/>
              </a:ext>
            </a:extLst>
          </p:cNvPr>
          <p:cNvSpPr txBox="1">
            <a:spLocks noChangeArrowheads="1"/>
          </p:cNvSpPr>
          <p:nvPr/>
        </p:nvSpPr>
        <p:spPr bwMode="auto">
          <a:xfrm>
            <a:off x="687917" y="215900"/>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作者简介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4" name="矩形 6">
            <a:extLst>
              <a:ext uri="{FF2B5EF4-FFF2-40B4-BE49-F238E27FC236}">
                <a16:creationId xmlns:a16="http://schemas.microsoft.com/office/drawing/2014/main" id="{01859CBF-E34F-4DF9-99E4-6900D0A7F0CC}"/>
              </a:ext>
            </a:extLst>
          </p:cNvPr>
          <p:cNvSpPr>
            <a:spLocks noChangeArrowheads="1"/>
          </p:cNvSpPr>
          <p:nvPr/>
        </p:nvSpPr>
        <p:spPr bwMode="auto">
          <a:xfrm>
            <a:off x="732367" y="1077384"/>
            <a:ext cx="10873318" cy="5405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933" b="1">
                <a:latin typeface="楷体" panose="02010609060101010101" pitchFamily="49" charset="-122"/>
                <a:ea typeface="楷体" panose="02010609060101010101" pitchFamily="49" charset="-122"/>
              </a:rPr>
              <a:t>    本文选自</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剧本</a:t>
            </a:r>
            <a:r>
              <a:rPr lang="en-US" altLang="zh-CN" sz="2933" b="1">
                <a:latin typeface="楷体" panose="02010609060101010101" pitchFamily="49" charset="-122"/>
                <a:ea typeface="楷体" panose="02010609060101010101" pitchFamily="49" charset="-122"/>
              </a:rPr>
              <a:t>》1999</a:t>
            </a:r>
            <a:r>
              <a:rPr lang="zh-CN" altLang="en-US" sz="2933" b="1">
                <a:latin typeface="楷体" panose="02010609060101010101" pitchFamily="49" charset="-122"/>
                <a:ea typeface="楷体" panose="02010609060101010101" pitchFamily="49" charset="-122"/>
              </a:rPr>
              <a:t>年第</a:t>
            </a:r>
            <a:r>
              <a:rPr lang="en-US" altLang="zh-CN" sz="2933" b="1">
                <a:latin typeface="楷体" panose="02010609060101010101" pitchFamily="49" charset="-122"/>
                <a:ea typeface="楷体" panose="02010609060101010101" pitchFamily="49" charset="-122"/>
              </a:rPr>
              <a:t>1</a:t>
            </a:r>
            <a:r>
              <a:rPr lang="zh-CN" altLang="en-US" sz="2933" b="1">
                <a:latin typeface="楷体" panose="02010609060101010101" pitchFamily="49" charset="-122"/>
                <a:ea typeface="楷体" panose="02010609060101010101" pitchFamily="49" charset="-122"/>
              </a:rPr>
              <a:t>期。在改革开放的现代化进程中，许多农村青壮年离开故土，到城里打工，老人和孩子留守家园。老人留恋故乡不愿到城里生活，孩子企盼父母早日回到故乡，而到城里打工的青壮年却希望通过自己的打拼，过上富足安康的新生活。在这一背景下，到城里生活的年轻人可能会出现生存困难、情感迷失、精神失落等状况，在农村留守家园的人可能在希望中充满迷茫，在企盼中浸透困惑和失落，家庭关系和责任义务必然会发生变化，亲情、爱情在这样的社会变革时期将经受严峻的考验。</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枣儿</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就是在这种背景下写成的。</a:t>
            </a:r>
          </a:p>
        </p:txBody>
      </p:sp>
      <p:sp>
        <p:nvSpPr>
          <p:cNvPr id="5" name="标题 1">
            <a:extLst>
              <a:ext uri="{FF2B5EF4-FFF2-40B4-BE49-F238E27FC236}">
                <a16:creationId xmlns:a16="http://schemas.microsoft.com/office/drawing/2014/main" id="{126BA91D-E9D1-4D46-8331-69BCCAC2E694}"/>
              </a:ext>
            </a:extLst>
          </p:cNvPr>
          <p:cNvSpPr txBox="1">
            <a:spLocks noChangeArrowheads="1"/>
          </p:cNvSpPr>
          <p:nvPr/>
        </p:nvSpPr>
        <p:spPr bwMode="auto">
          <a:xfrm>
            <a:off x="4910667" y="46567"/>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背景链接</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338" name="TextBox 1">
            <a:extLst>
              <a:ext uri="{FF2B5EF4-FFF2-40B4-BE49-F238E27FC236}">
                <a16:creationId xmlns:a16="http://schemas.microsoft.com/office/drawing/2014/main" id="{00A7C84E-5A21-40D6-B4D5-E7BAD2BD11DF}"/>
              </a:ext>
            </a:extLst>
          </p:cNvPr>
          <p:cNvSpPr txBox="1">
            <a:spLocks noChangeArrowheads="1"/>
          </p:cNvSpPr>
          <p:nvPr/>
        </p:nvSpPr>
        <p:spPr bwMode="auto">
          <a:xfrm>
            <a:off x="5532967" y="1113367"/>
            <a:ext cx="161713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ts val="800"/>
              </a:spcBef>
            </a:pPr>
            <a:r>
              <a:rPr lang="zh-CN" altLang="en-US" sz="3467" b="1">
                <a:latin typeface="宋体" panose="02010600030101010101" pitchFamily="2" charset="-122"/>
              </a:rPr>
              <a:t>独幕剧</a:t>
            </a:r>
          </a:p>
        </p:txBody>
      </p:sp>
      <p:sp>
        <p:nvSpPr>
          <p:cNvPr id="5" name="矩形 4">
            <a:extLst>
              <a:ext uri="{FF2B5EF4-FFF2-40B4-BE49-F238E27FC236}">
                <a16:creationId xmlns:a16="http://schemas.microsoft.com/office/drawing/2014/main" id="{4E1DACAF-2A03-4F35-B5C7-03A8314194A9}"/>
              </a:ext>
            </a:extLst>
          </p:cNvPr>
          <p:cNvSpPr>
            <a:spLocks noChangeArrowheads="1"/>
          </p:cNvSpPr>
          <p:nvPr/>
        </p:nvSpPr>
        <p:spPr bwMode="auto">
          <a:xfrm>
            <a:off x="918633" y="1888067"/>
            <a:ext cx="10845800" cy="1225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楷体" panose="02010609060101010101" pitchFamily="49" charset="-122"/>
                <a:ea typeface="楷体" panose="02010609060101010101" pitchFamily="49" charset="-122"/>
              </a:rPr>
              <a:t>    独幕剧是戏剧的一种类别，是剧情在一幕之内完成的小型戏剧，与多幕剧对应。</a:t>
            </a:r>
            <a:endParaRPr lang="zh-CN" altLang="en-US" sz="3467" b="1">
              <a:latin typeface="楷体" panose="02010609060101010101" pitchFamily="49" charset="-122"/>
              <a:ea typeface="楷体" panose="02010609060101010101" pitchFamily="49" charset="-122"/>
            </a:endParaRPr>
          </a:p>
        </p:txBody>
      </p:sp>
      <p:sp>
        <p:nvSpPr>
          <p:cNvPr id="6" name="矩形 5">
            <a:extLst>
              <a:ext uri="{FF2B5EF4-FFF2-40B4-BE49-F238E27FC236}">
                <a16:creationId xmlns:a16="http://schemas.microsoft.com/office/drawing/2014/main" id="{0117683B-C054-47AA-9CB5-D87DFBB42703}"/>
              </a:ext>
            </a:extLst>
          </p:cNvPr>
          <p:cNvSpPr>
            <a:spLocks noChangeArrowheads="1"/>
          </p:cNvSpPr>
          <p:nvPr/>
        </p:nvSpPr>
        <p:spPr bwMode="auto">
          <a:xfrm>
            <a:off x="918633" y="3198285"/>
            <a:ext cx="10845800" cy="299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楷体" panose="02010609060101010101" pitchFamily="49" charset="-122"/>
                <a:ea typeface="楷体" panose="02010609060101010101" pitchFamily="49" charset="-122"/>
              </a:rPr>
              <a:t>    独幕剧通常只有一个场景，也可以有一个以上的场景，</a:t>
            </a:r>
            <a:r>
              <a:rPr lang="zh-CN" altLang="en-US" sz="3200" b="1">
                <a:solidFill>
                  <a:srgbClr val="FF0000"/>
                </a:solidFill>
                <a:latin typeface="楷体" panose="02010609060101010101" pitchFamily="49" charset="-122"/>
                <a:ea typeface="楷体" panose="02010609060101010101" pitchFamily="49" charset="-122"/>
              </a:rPr>
              <a:t>篇幅较短，人物较少，情节线索单纯</a:t>
            </a:r>
            <a:r>
              <a:rPr lang="zh-CN" altLang="en-US" sz="3200" b="1">
                <a:latin typeface="楷体" panose="02010609060101010101" pitchFamily="49" charset="-122"/>
                <a:ea typeface="楷体" panose="02010609060101010101" pitchFamily="49" charset="-122"/>
              </a:rPr>
              <a:t>，从一个生活侧面反映社会矛盾，构成一个独立完整的戏剧故事。由于剧情受到严格的时间、场景等限制，独幕剧一般情节结构较为精练集中，矛盾冲突展开比较迅速，形成高潮，戛然而止。</a:t>
            </a:r>
          </a:p>
        </p:txBody>
      </p:sp>
      <p:sp>
        <p:nvSpPr>
          <p:cNvPr id="8" name="标题 1">
            <a:extLst>
              <a:ext uri="{FF2B5EF4-FFF2-40B4-BE49-F238E27FC236}">
                <a16:creationId xmlns:a16="http://schemas.microsoft.com/office/drawing/2014/main" id="{31CC440D-F930-479C-A3A0-508A786E81A6}"/>
              </a:ext>
            </a:extLst>
          </p:cNvPr>
          <p:cNvSpPr txBox="1">
            <a:spLocks noChangeArrowheads="1"/>
          </p:cNvSpPr>
          <p:nvPr/>
        </p:nvSpPr>
        <p:spPr bwMode="auto">
          <a:xfrm>
            <a:off x="4942417" y="46567"/>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文体知识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1000"/>
                                        <p:tgtEl>
                                          <p:spTgt spid="14338"/>
                                        </p:tgtEl>
                                      </p:cBhvr>
                                    </p:animEffect>
                                    <p:anim calcmode="lin" valueType="num">
                                      <p:cBhvr>
                                        <p:cTn id="8" dur="1000" fill="hold"/>
                                        <p:tgtEl>
                                          <p:spTgt spid="14338"/>
                                        </p:tgtEl>
                                        <p:attrNameLst>
                                          <p:attrName>ppt_x</p:attrName>
                                        </p:attrNameLst>
                                      </p:cBhvr>
                                      <p:tavLst>
                                        <p:tav tm="0">
                                          <p:val>
                                            <p:strVal val="#ppt_x"/>
                                          </p:val>
                                        </p:tav>
                                        <p:tav tm="100000">
                                          <p:val>
                                            <p:strVal val="#ppt_x"/>
                                          </p:val>
                                        </p:tav>
                                      </p:tavLst>
                                    </p:anim>
                                    <p:anim calcmode="lin" valueType="num">
                                      <p:cBhvr>
                                        <p:cTn id="9" dur="1000" fill="hold"/>
                                        <p:tgtEl>
                                          <p:spTgt spid="14338"/>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2"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5" grpId="1"/>
      <p:bldP spid="6" grpId="2"/>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5362" name="组合 2">
            <a:extLst>
              <a:ext uri="{FF2B5EF4-FFF2-40B4-BE49-F238E27FC236}">
                <a16:creationId xmlns:a16="http://schemas.microsoft.com/office/drawing/2014/main" id="{A0F5FDD1-F0CA-4CDD-BBF0-3D2B7F39B186}"/>
              </a:ext>
            </a:extLst>
          </p:cNvPr>
          <p:cNvGrpSpPr/>
          <p:nvPr/>
        </p:nvGrpSpPr>
        <p:grpSpPr>
          <a:xfrm>
            <a:off x="950384" y="1773767"/>
            <a:ext cx="10723034" cy="4476751"/>
            <a:chOff x="923396" y="1456177"/>
            <a:chExt cx="10723034" cy="4475842"/>
          </a:xfrm>
        </p:grpSpPr>
        <p:sp>
          <p:nvSpPr>
            <p:cNvPr id="2" name="矩形 1">
              <a:extLst>
                <a:ext uri="{FF2B5EF4-FFF2-40B4-BE49-F238E27FC236}">
                  <a16:creationId xmlns:a16="http://schemas.microsoft.com/office/drawing/2014/main" id="{E7638B4A-F4D3-47BA-B4FA-D3669D7EF32F}"/>
                </a:ext>
              </a:extLst>
            </p:cNvPr>
            <p:cNvSpPr/>
            <p:nvPr/>
          </p:nvSpPr>
          <p:spPr>
            <a:xfrm>
              <a:off x="8168746" y="1545058"/>
              <a:ext cx="1026584" cy="55022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23" name="矩形 22">
              <a:extLst>
                <a:ext uri="{FF2B5EF4-FFF2-40B4-BE49-F238E27FC236}">
                  <a16:creationId xmlns:a16="http://schemas.microsoft.com/office/drawing/2014/main" id="{CE8E98BE-0D77-4AAA-B06E-07C9C31402EC}"/>
                </a:ext>
              </a:extLst>
            </p:cNvPr>
            <p:cNvSpPr/>
            <p:nvPr/>
          </p:nvSpPr>
          <p:spPr>
            <a:xfrm>
              <a:off x="8168745" y="3026424"/>
              <a:ext cx="1026584" cy="55022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5396" name="TextBox 47">
              <a:extLst>
                <a:ext uri="{FF2B5EF4-FFF2-40B4-BE49-F238E27FC236}">
                  <a16:creationId xmlns:a16="http://schemas.microsoft.com/office/drawing/2014/main" id="{A66BBD1C-4458-4908-BF15-D85342100AF6}"/>
                </a:ext>
              </a:extLst>
            </p:cNvPr>
            <p:cNvSpPr txBox="1">
              <a:spLocks noChangeArrowheads="1"/>
            </p:cNvSpPr>
            <p:nvPr/>
          </p:nvSpPr>
          <p:spPr bwMode="auto">
            <a:xfrm>
              <a:off x="923396" y="1456177"/>
              <a:ext cx="10723034" cy="447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ts val="800"/>
                </a:spcBef>
                <a:buFont typeface="Arial" panose="020b0604020202020204" pitchFamily="34" charset="0"/>
                <a:buNone/>
              </a:pPr>
              <a:r>
                <a:rPr lang="zh-CN" altLang="en-US" sz="3733" b="1">
                  <a:latin typeface="楷体" panose="02010609060101010101" pitchFamily="49" charset="-122"/>
                  <a:ea typeface="楷体" panose="02010609060101010101" pitchFamily="49" charset="-122"/>
                </a:rPr>
                <a:t>威严    童谣    </a:t>
              </a:r>
              <a:r>
                <a:rPr lang="zh-CN" altLang="en-US" sz="3733" b="1">
                  <a:solidFill>
                    <a:srgbClr val="FF0000"/>
                  </a:solidFill>
                  <a:latin typeface="楷体" panose="02010609060101010101" pitchFamily="49" charset="-122"/>
                  <a:ea typeface="楷体" panose="02010609060101010101" pitchFamily="49" charset="-122"/>
                </a:rPr>
                <a:t>馋</a:t>
              </a:r>
              <a:r>
                <a:rPr lang="zh-CN" altLang="en-US" sz="3733" b="1">
                  <a:latin typeface="楷体" panose="02010609060101010101" pitchFamily="49" charset="-122"/>
                  <a:ea typeface="楷体" panose="02010609060101010101" pitchFamily="49" charset="-122"/>
                </a:rPr>
                <a:t>（    ）    </a:t>
              </a:r>
              <a:r>
                <a:rPr lang="zh-CN" altLang="en-US" sz="3733" b="1">
                  <a:solidFill>
                    <a:srgbClr val="FF0000"/>
                  </a:solidFill>
                  <a:latin typeface="楷体" panose="02010609060101010101" pitchFamily="49" charset="-122"/>
                  <a:ea typeface="楷体" panose="02010609060101010101" pitchFamily="49" charset="-122"/>
                </a:rPr>
                <a:t>囫囵</a:t>
              </a:r>
              <a:r>
                <a:rPr lang="zh-CN" altLang="en-US" sz="3733" b="1">
                  <a:latin typeface="楷体" panose="02010609060101010101" pitchFamily="49" charset="-122"/>
                  <a:ea typeface="楷体" panose="02010609060101010101" pitchFamily="49" charset="-122"/>
                </a:rPr>
                <a:t>（      ）</a:t>
              </a:r>
              <a:endParaRPr lang="en-US" altLang="zh-CN" sz="3733" b="1">
                <a:latin typeface="楷体" panose="02010609060101010101" pitchFamily="49" charset="-122"/>
                <a:ea typeface="楷体" panose="02010609060101010101" pitchFamily="49" charset="-122"/>
              </a:endParaRPr>
            </a:p>
            <a:p>
              <a:pPr eaLnBrk="1" hangingPunct="1">
                <a:lnSpc>
                  <a:spcPct val="120000"/>
                </a:lnSpc>
                <a:spcBef>
                  <a:spcPts val="800"/>
                </a:spcBef>
                <a:buFont typeface="Arial" panose="020b0604020202020204" pitchFamily="34" charset="0"/>
                <a:buNone/>
              </a:pPr>
              <a:r>
                <a:rPr lang="zh-CN" altLang="en-US" sz="3733" b="1">
                  <a:solidFill>
                    <a:srgbClr val="FF0000"/>
                  </a:solidFill>
                  <a:latin typeface="楷体" panose="02010609060101010101" pitchFamily="49" charset="-122"/>
                  <a:ea typeface="楷体" panose="02010609060101010101" pitchFamily="49" charset="-122"/>
                </a:rPr>
                <a:t>凝</a:t>
              </a:r>
              <a:r>
                <a:rPr lang="zh-CN" altLang="en-US" sz="3733" b="1">
                  <a:latin typeface="楷体" panose="02010609060101010101" pitchFamily="49" charset="-122"/>
                  <a:ea typeface="楷体" panose="02010609060101010101" pitchFamily="49" charset="-122"/>
                </a:rPr>
                <a:t>视（    ）    竹</a:t>
              </a:r>
              <a:r>
                <a:rPr lang="zh-CN" altLang="en-US" sz="3733" b="1">
                  <a:solidFill>
                    <a:srgbClr val="FF0000"/>
                  </a:solidFill>
                  <a:latin typeface="楷体" panose="02010609060101010101" pitchFamily="49" charset="-122"/>
                  <a:ea typeface="楷体" panose="02010609060101010101" pitchFamily="49" charset="-122"/>
                </a:rPr>
                <a:t>匾</a:t>
              </a:r>
              <a:r>
                <a:rPr lang="zh-CN" altLang="en-US" sz="3733" b="1">
                  <a:latin typeface="楷体" panose="02010609060101010101" pitchFamily="49" charset="-122"/>
                  <a:ea typeface="楷体" panose="02010609060101010101" pitchFamily="49" charset="-122"/>
                </a:rPr>
                <a:t>（    ）</a:t>
              </a:r>
              <a:r>
                <a:rPr lang="en-US" altLang="zh-CN" sz="3733" b="1">
                  <a:latin typeface="楷体" panose="02010609060101010101" pitchFamily="49" charset="-122"/>
                  <a:ea typeface="楷体" panose="02010609060101010101" pitchFamily="49" charset="-122"/>
                </a:rPr>
                <a:t>  </a:t>
              </a:r>
              <a:r>
                <a:rPr lang="zh-CN" altLang="en-US" sz="3733" b="1">
                  <a:solidFill>
                    <a:srgbClr val="FF0000"/>
                  </a:solidFill>
                  <a:latin typeface="楷体" panose="02010609060101010101" pitchFamily="49" charset="-122"/>
                  <a:ea typeface="楷体" panose="02010609060101010101" pitchFamily="49" charset="-122"/>
                </a:rPr>
                <a:t>蓦</a:t>
              </a:r>
              <a:r>
                <a:rPr lang="zh-CN" altLang="en-US" sz="3733" b="1">
                  <a:latin typeface="楷体" panose="02010609060101010101" pitchFamily="49" charset="-122"/>
                  <a:ea typeface="楷体" panose="02010609060101010101" pitchFamily="49" charset="-122"/>
                </a:rPr>
                <a:t>然（    ）    </a:t>
              </a:r>
              <a:r>
                <a:rPr lang="zh-CN" altLang="en-US" sz="3733" b="1">
                  <a:solidFill>
                    <a:srgbClr val="FF0000"/>
                  </a:solidFill>
                  <a:latin typeface="楷体" panose="02010609060101010101" pitchFamily="49" charset="-122"/>
                  <a:ea typeface="楷体" panose="02010609060101010101" pitchFamily="49" charset="-122"/>
                </a:rPr>
                <a:t>掸</a:t>
              </a:r>
              <a:r>
                <a:rPr lang="zh-CN" altLang="en-US" sz="3733" b="1">
                  <a:latin typeface="楷体" panose="02010609060101010101" pitchFamily="49" charset="-122"/>
                  <a:ea typeface="楷体" panose="02010609060101010101" pitchFamily="49" charset="-122"/>
                </a:rPr>
                <a:t>去（    ）    羡慕        </a:t>
              </a:r>
              <a:r>
                <a:rPr lang="en-US" altLang="zh-CN" sz="3733" b="1">
                  <a:latin typeface="楷体" panose="02010609060101010101" pitchFamily="49" charset="-122"/>
                  <a:ea typeface="楷体" panose="02010609060101010101" pitchFamily="49" charset="-122"/>
                </a:rPr>
                <a:t>  </a:t>
              </a:r>
              <a:r>
                <a:rPr lang="zh-CN" altLang="en-US" sz="3733" b="1">
                  <a:solidFill>
                    <a:srgbClr val="FF0000"/>
                  </a:solidFill>
                  <a:latin typeface="楷体" panose="02010609060101010101" pitchFamily="49" charset="-122"/>
                  <a:ea typeface="楷体" panose="02010609060101010101" pitchFamily="49" charset="-122"/>
                </a:rPr>
                <a:t>踌躇</a:t>
              </a:r>
              <a:r>
                <a:rPr lang="zh-CN" altLang="en-US" sz="3733" b="1">
                  <a:latin typeface="楷体" panose="02010609060101010101" pitchFamily="49" charset="-122"/>
                  <a:ea typeface="楷体" panose="02010609060101010101" pitchFamily="49" charset="-122"/>
                </a:rPr>
                <a:t>（       ）    </a:t>
              </a:r>
              <a:r>
                <a:rPr lang="zh-CN" altLang="en-US" sz="3733" b="1">
                  <a:solidFill>
                    <a:srgbClr val="FF0000"/>
                  </a:solidFill>
                  <a:latin typeface="楷体" panose="02010609060101010101" pitchFamily="49" charset="-122"/>
                  <a:ea typeface="楷体" panose="02010609060101010101" pitchFamily="49" charset="-122"/>
                </a:rPr>
                <a:t>咀嚼</a:t>
              </a:r>
              <a:r>
                <a:rPr lang="zh-CN" altLang="en-US" sz="3733" b="1">
                  <a:latin typeface="楷体" panose="02010609060101010101" pitchFamily="49" charset="-122"/>
                  <a:ea typeface="楷体" panose="02010609060101010101" pitchFamily="49" charset="-122"/>
                </a:rPr>
                <a:t>（      ）  </a:t>
              </a:r>
              <a:r>
                <a:rPr lang="zh-CN" altLang="en-US" sz="3733" b="1">
                  <a:solidFill>
                    <a:srgbClr val="FF0000"/>
                  </a:solidFill>
                  <a:latin typeface="楷体" panose="02010609060101010101" pitchFamily="49" charset="-122"/>
                  <a:ea typeface="楷体" panose="02010609060101010101" pitchFamily="49" charset="-122"/>
                </a:rPr>
                <a:t>翘</a:t>
              </a:r>
              <a:r>
                <a:rPr lang="zh-CN" altLang="en-US" sz="3733" b="1">
                  <a:latin typeface="楷体" panose="02010609060101010101" pitchFamily="49" charset="-122"/>
                  <a:ea typeface="楷体" panose="02010609060101010101" pitchFamily="49" charset="-122"/>
                </a:rPr>
                <a:t>首（    ）    无可</a:t>
              </a:r>
              <a:r>
                <a:rPr lang="zh-CN" altLang="en-US" sz="3733" b="1">
                  <a:solidFill>
                    <a:srgbClr val="FF0000"/>
                  </a:solidFill>
                  <a:latin typeface="楷体" panose="02010609060101010101" pitchFamily="49" charset="-122"/>
                  <a:ea typeface="楷体" panose="02010609060101010101" pitchFamily="49" charset="-122"/>
                </a:rPr>
                <a:t>奈</a:t>
              </a:r>
              <a:r>
                <a:rPr lang="zh-CN" altLang="en-US" sz="3733" b="1">
                  <a:latin typeface="楷体" panose="02010609060101010101" pitchFamily="49" charset="-122"/>
                  <a:ea typeface="楷体" panose="02010609060101010101" pitchFamily="49" charset="-122"/>
                </a:rPr>
                <a:t>何 </a:t>
              </a:r>
              <a:endParaRPr lang="en-US" altLang="zh-CN" sz="3733" b="1">
                <a:latin typeface="楷体" panose="02010609060101010101" pitchFamily="49" charset="-122"/>
                <a:ea typeface="楷体" panose="02010609060101010101" pitchFamily="49" charset="-122"/>
              </a:endParaRPr>
            </a:p>
            <a:p>
              <a:pPr eaLnBrk="1" hangingPunct="1">
                <a:lnSpc>
                  <a:spcPct val="120000"/>
                </a:lnSpc>
                <a:spcBef>
                  <a:spcPts val="800"/>
                </a:spcBef>
                <a:buFont typeface="Arial" panose="020b0604020202020204" pitchFamily="34" charset="0"/>
                <a:buNone/>
              </a:pPr>
              <a:r>
                <a:rPr lang="zh-CN" altLang="en-US" sz="3733" b="1">
                  <a:solidFill>
                    <a:srgbClr val="FF0000"/>
                  </a:solidFill>
                  <a:latin typeface="楷体" panose="02010609060101010101" pitchFamily="49" charset="-122"/>
                  <a:ea typeface="楷体" panose="02010609060101010101" pitchFamily="49" charset="-122"/>
                </a:rPr>
                <a:t>喃</a:t>
              </a:r>
              <a:r>
                <a:rPr lang="zh-CN" altLang="en-US" sz="3733" b="1">
                  <a:latin typeface="楷体" panose="02010609060101010101" pitchFamily="49" charset="-122"/>
                  <a:ea typeface="楷体" panose="02010609060101010101" pitchFamily="49" charset="-122"/>
                </a:rPr>
                <a:t>喃自语（    ）      </a:t>
              </a:r>
              <a:r>
                <a:rPr lang="zh-CN" altLang="en-US" sz="3733" b="1">
                  <a:solidFill>
                    <a:srgbClr val="FF0000"/>
                  </a:solidFill>
                  <a:latin typeface="楷体" panose="02010609060101010101" pitchFamily="49" charset="-122"/>
                  <a:ea typeface="楷体" panose="02010609060101010101" pitchFamily="49" charset="-122"/>
                </a:rPr>
                <a:t>蹑</a:t>
              </a:r>
              <a:r>
                <a:rPr lang="zh-CN" altLang="en-US" sz="3733" b="1">
                  <a:latin typeface="楷体" panose="02010609060101010101" pitchFamily="49" charset="-122"/>
                  <a:ea typeface="楷体" panose="02010609060101010101" pitchFamily="49" charset="-122"/>
                </a:rPr>
                <a:t>手</a:t>
              </a:r>
              <a:r>
                <a:rPr lang="zh-CN" altLang="en-US" sz="3733" b="1">
                  <a:solidFill>
                    <a:srgbClr val="FF0000"/>
                  </a:solidFill>
                  <a:latin typeface="楷体" panose="02010609060101010101" pitchFamily="49" charset="-122"/>
                  <a:ea typeface="楷体" panose="02010609060101010101" pitchFamily="49" charset="-122"/>
                </a:rPr>
                <a:t>蹑</a:t>
              </a:r>
              <a:r>
                <a:rPr lang="zh-CN" altLang="en-US" sz="3733" b="1">
                  <a:latin typeface="楷体" panose="02010609060101010101" pitchFamily="49" charset="-122"/>
                  <a:ea typeface="楷体" panose="02010609060101010101" pitchFamily="49" charset="-122"/>
                </a:rPr>
                <a:t>脚（    ）   </a:t>
              </a:r>
              <a:endParaRPr lang="en-US" altLang="zh-CN" sz="3733" b="1">
                <a:latin typeface="楷体" panose="02010609060101010101" pitchFamily="49" charset="-122"/>
                <a:ea typeface="楷体" panose="02010609060101010101" pitchFamily="49" charset="-122"/>
              </a:endParaRPr>
            </a:p>
            <a:p>
              <a:pPr eaLnBrk="1" hangingPunct="1">
                <a:lnSpc>
                  <a:spcPct val="120000"/>
                </a:lnSpc>
                <a:spcBef>
                  <a:spcPts val="800"/>
                </a:spcBef>
                <a:buFont typeface="Arial" panose="020b0604020202020204" pitchFamily="34" charset="0"/>
                <a:buNone/>
              </a:pPr>
              <a:r>
                <a:rPr lang="zh-CN" altLang="en-US" sz="3733" b="1">
                  <a:latin typeface="楷体" panose="02010609060101010101" pitchFamily="49" charset="-122"/>
                  <a:ea typeface="楷体" panose="02010609060101010101" pitchFamily="49" charset="-122"/>
                </a:rPr>
                <a:t>垂头丧气</a:t>
              </a:r>
              <a:endParaRPr lang="en-US" altLang="zh-CN" sz="3733" b="1">
                <a:latin typeface="楷体" panose="02010609060101010101" pitchFamily="49" charset="-122"/>
                <a:ea typeface="楷体" panose="02010609060101010101" pitchFamily="49" charset="-122"/>
              </a:endParaRPr>
            </a:p>
          </p:txBody>
        </p:sp>
      </p:grpSp>
      <p:sp>
        <p:nvSpPr>
          <p:cNvPr id="15363" name="文本框 32">
            <a:extLst>
              <a:ext uri="{FF2B5EF4-FFF2-40B4-BE49-F238E27FC236}">
                <a16:creationId xmlns:a16="http://schemas.microsoft.com/office/drawing/2014/main" id="{9809CCBC-73A2-4E59-A88E-30528D04CB6D}"/>
              </a:ext>
            </a:extLst>
          </p:cNvPr>
          <p:cNvSpPr txBox="1">
            <a:spLocks noChangeArrowheads="1"/>
          </p:cNvSpPr>
          <p:nvPr/>
        </p:nvSpPr>
        <p:spPr bwMode="auto">
          <a:xfrm>
            <a:off x="429684" y="1073151"/>
            <a:ext cx="3295649" cy="65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609600" lvl="0" indent="-6096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Wingdings" panose="05000000000000000000" pitchFamily="2" charset="2"/>
              <a:buChar char="l"/>
            </a:pPr>
            <a:r>
              <a:rPr lang="zh-CN" altLang="en-US" sz="3467" b="1">
                <a:latin typeface="楷体" panose="02010609060101010101" pitchFamily="49" charset="-122"/>
                <a:ea typeface="楷体" panose="02010609060101010101" pitchFamily="49" charset="-122"/>
                <a:sym typeface="WenYue GuDianMingChaoTi (Non-Co"/>
              </a:rPr>
              <a:t>读读写写</a:t>
            </a:r>
          </a:p>
        </p:txBody>
      </p:sp>
      <p:sp>
        <p:nvSpPr>
          <p:cNvPr id="19" name="TextBox 48">
            <a:extLst>
              <a:ext uri="{FF2B5EF4-FFF2-40B4-BE49-F238E27FC236}">
                <a16:creationId xmlns:a16="http://schemas.microsoft.com/office/drawing/2014/main" id="{415C66D4-D52F-4238-8136-3C2826ADC7C8}"/>
              </a:ext>
            </a:extLst>
          </p:cNvPr>
          <p:cNvSpPr txBox="1"/>
          <p:nvPr/>
        </p:nvSpPr>
        <p:spPr>
          <a:xfrm>
            <a:off x="5774267" y="1773767"/>
            <a:ext cx="1075267" cy="615951"/>
          </a:xfrm>
          <a:prstGeom prst="rect">
            <a:avLst/>
          </a:prstGeom>
          <a:noFill/>
        </p:spPr>
        <p:txBody>
          <a:bodyPr wrap="none">
            <a:spAutoFit/>
          </a:bodyPr>
          <a:lstStyle>
            <a:defPPr>
              <a:defRPr lang="zh-CN"/>
            </a:defPPr>
          </a:lstStyle>
          <a:p>
            <a:pPr eaLnBrk="1" hangingPunct="1">
              <a:buFont typeface="Arial"/>
              <a:buNone/>
              <a:defRPr/>
            </a:pPr>
            <a:r>
              <a:rPr lang="en-US" altLang="zh-CN" sz="3200" b="1" err="1">
                <a:solidFill>
                  <a:srgbClr val="0033CC"/>
                </a:solidFill>
                <a:latin typeface="+mn-ea"/>
                <a:ea typeface="+mn-ea"/>
              </a:rPr>
              <a:t>chán</a:t>
            </a:r>
            <a:endParaRPr lang="zh-CN" altLang="en-US" sz="3200" b="1">
              <a:solidFill>
                <a:srgbClr val="0033CC"/>
              </a:solidFill>
              <a:latin typeface="+mn-ea"/>
              <a:ea typeface="+mn-ea"/>
            </a:endParaRPr>
          </a:p>
        </p:txBody>
      </p:sp>
      <p:sp>
        <p:nvSpPr>
          <p:cNvPr id="25" name="TextBox 48">
            <a:extLst>
              <a:ext uri="{FF2B5EF4-FFF2-40B4-BE49-F238E27FC236}">
                <a16:creationId xmlns:a16="http://schemas.microsoft.com/office/drawing/2014/main" id="{BA568985-BF76-4FB0-8EE1-99A57F545A5C}"/>
              </a:ext>
            </a:extLst>
          </p:cNvPr>
          <p:cNvSpPr txBox="1"/>
          <p:nvPr/>
        </p:nvSpPr>
        <p:spPr>
          <a:xfrm>
            <a:off x="2459567" y="2563284"/>
            <a:ext cx="1075267" cy="615949"/>
          </a:xfrm>
          <a:prstGeom prst="rect">
            <a:avLst/>
          </a:prstGeom>
          <a:noFill/>
        </p:spPr>
        <p:txBody>
          <a:bodyPr wrap="none">
            <a:spAutoFit/>
          </a:bodyPr>
          <a:lstStyle>
            <a:defPPr>
              <a:defRPr lang="zh-CN"/>
            </a:defPPr>
          </a:lstStyle>
          <a:p>
            <a:pPr eaLnBrk="1" hangingPunct="1">
              <a:buFont typeface="Arial"/>
              <a:buNone/>
              <a:defRPr/>
            </a:pPr>
            <a:r>
              <a:rPr lang="en-US" altLang="zh-CN" sz="3200" b="1" err="1">
                <a:solidFill>
                  <a:srgbClr val="0033CC"/>
                </a:solidFill>
                <a:latin typeface="+mn-ea"/>
                <a:ea typeface="+mn-ea"/>
              </a:rPr>
              <a:t>nínɡ</a:t>
            </a:r>
            <a:endParaRPr lang="zh-CN" altLang="en-US" sz="3200" b="1">
              <a:solidFill>
                <a:srgbClr val="0033CC"/>
              </a:solidFill>
              <a:latin typeface="+mn-ea"/>
              <a:ea typeface="+mn-ea"/>
            </a:endParaRPr>
          </a:p>
        </p:txBody>
      </p:sp>
      <p:sp>
        <p:nvSpPr>
          <p:cNvPr id="26" name="TextBox 48">
            <a:extLst>
              <a:ext uri="{FF2B5EF4-FFF2-40B4-BE49-F238E27FC236}">
                <a16:creationId xmlns:a16="http://schemas.microsoft.com/office/drawing/2014/main" id="{68F2B6B7-DB85-4A04-9A97-1690B72A76D4}"/>
              </a:ext>
            </a:extLst>
          </p:cNvPr>
          <p:cNvSpPr txBox="1"/>
          <p:nvPr/>
        </p:nvSpPr>
        <p:spPr>
          <a:xfrm>
            <a:off x="6261100" y="2563284"/>
            <a:ext cx="1075267" cy="615949"/>
          </a:xfrm>
          <a:prstGeom prst="rect">
            <a:avLst/>
          </a:prstGeom>
          <a:noFill/>
        </p:spPr>
        <p:txBody>
          <a:bodyPr wrap="none">
            <a:spAutoFit/>
          </a:bodyPr>
          <a:lstStyle>
            <a:defPPr>
              <a:defRPr lang="zh-CN"/>
            </a:defPPr>
          </a:lstStyle>
          <a:p>
            <a:pPr eaLnBrk="1" hangingPunct="1">
              <a:buFont typeface="Arial"/>
              <a:buNone/>
              <a:defRPr/>
            </a:pPr>
            <a:r>
              <a:rPr lang="en-US" altLang="zh-CN" sz="3200" b="1" err="1">
                <a:solidFill>
                  <a:srgbClr val="0033CC"/>
                </a:solidFill>
                <a:latin typeface="+mn-ea"/>
                <a:ea typeface="+mn-ea"/>
              </a:rPr>
              <a:t>biǎn</a:t>
            </a:r>
            <a:endParaRPr lang="zh-CN" altLang="en-US" sz="3200" b="1">
              <a:solidFill>
                <a:srgbClr val="0033CC"/>
              </a:solidFill>
              <a:latin typeface="+mn-ea"/>
              <a:ea typeface="+mn-ea"/>
            </a:endParaRPr>
          </a:p>
        </p:txBody>
      </p:sp>
      <p:grpSp>
        <p:nvGrpSpPr>
          <p:cNvPr id="9" name="组合 8">
            <a:extLst>
              <a:ext uri="{FF2B5EF4-FFF2-40B4-BE49-F238E27FC236}">
                <a16:creationId xmlns:a16="http://schemas.microsoft.com/office/drawing/2014/main" id="{CACBD67E-FC12-4CD5-B774-CC659ED936D6}"/>
              </a:ext>
            </a:extLst>
          </p:cNvPr>
          <p:cNvGrpSpPr/>
          <p:nvPr/>
        </p:nvGrpSpPr>
        <p:grpSpPr>
          <a:xfrm>
            <a:off x="9715500" y="2563285"/>
            <a:ext cx="876300" cy="641349"/>
            <a:chOff x="9714889" y="2563284"/>
            <a:chExt cx="876300" cy="641349"/>
          </a:xfrm>
        </p:grpSpPr>
        <p:sp>
          <p:nvSpPr>
            <p:cNvPr id="39" name="矩形 38">
              <a:extLst>
                <a:ext uri="{FF2B5EF4-FFF2-40B4-BE49-F238E27FC236}">
                  <a16:creationId xmlns:a16="http://schemas.microsoft.com/office/drawing/2014/main" id="{2A9AA6B0-AAC6-48EF-99D5-12C4DA6A4844}"/>
                </a:ext>
              </a:extLst>
            </p:cNvPr>
            <p:cNvSpPr/>
            <p:nvPr/>
          </p:nvSpPr>
          <p:spPr bwMode="auto">
            <a:xfrm>
              <a:off x="9714889" y="2719917"/>
              <a:ext cx="876300" cy="48471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5393" name="TextBox 48">
              <a:extLst>
                <a:ext uri="{FF2B5EF4-FFF2-40B4-BE49-F238E27FC236}">
                  <a16:creationId xmlns:a16="http://schemas.microsoft.com/office/drawing/2014/main" id="{883E8DB1-3E05-4B4E-97DD-795C4E00928E}"/>
                </a:ext>
              </a:extLst>
            </p:cNvPr>
            <p:cNvSpPr txBox="1">
              <a:spLocks noChangeArrowheads="1"/>
            </p:cNvSpPr>
            <p:nvPr/>
          </p:nvSpPr>
          <p:spPr bwMode="auto">
            <a:xfrm>
              <a:off x="9806721" y="2563284"/>
              <a:ext cx="660400"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b="1">
                  <a:solidFill>
                    <a:srgbClr val="0033CC"/>
                  </a:solidFill>
                  <a:latin typeface="宋体" panose="02010600030101010101" pitchFamily="2" charset="-122"/>
                </a:rPr>
                <a:t>mò</a:t>
              </a:r>
              <a:endParaRPr lang="zh-CN" altLang="en-US" sz="3200" b="1">
                <a:solidFill>
                  <a:srgbClr val="0033CC"/>
                </a:solidFill>
                <a:latin typeface="宋体" panose="02010600030101010101" pitchFamily="2" charset="-122"/>
              </a:endParaRPr>
            </a:p>
          </p:txBody>
        </p:sp>
      </p:grpSp>
      <p:sp>
        <p:nvSpPr>
          <p:cNvPr id="31" name="TextBox 48">
            <a:extLst>
              <a:ext uri="{FF2B5EF4-FFF2-40B4-BE49-F238E27FC236}">
                <a16:creationId xmlns:a16="http://schemas.microsoft.com/office/drawing/2014/main" id="{0D59CD52-6225-4975-9077-C8D1944C091F}"/>
              </a:ext>
            </a:extLst>
          </p:cNvPr>
          <p:cNvSpPr txBox="1"/>
          <p:nvPr/>
        </p:nvSpPr>
        <p:spPr>
          <a:xfrm>
            <a:off x="9539818" y="3257551"/>
            <a:ext cx="1985433" cy="615949"/>
          </a:xfrm>
          <a:prstGeom prst="rect">
            <a:avLst/>
          </a:prstGeom>
          <a:noFill/>
        </p:spPr>
        <p:txBody>
          <a:bodyPr>
            <a:spAutoFit/>
          </a:bodyPr>
          <a:lstStyle>
            <a:defPPr>
              <a:defRPr lang="zh-CN"/>
            </a:defPPr>
          </a:lstStyle>
          <a:p>
            <a:pPr eaLnBrk="1" hangingPunct="1">
              <a:buFont typeface="Arial"/>
              <a:buNone/>
              <a:defRPr/>
            </a:pPr>
            <a:r>
              <a:rPr lang="en-US" altLang="zh-CN" sz="3200" b="1" err="1">
                <a:solidFill>
                  <a:srgbClr val="0033CC"/>
                </a:solidFill>
                <a:latin typeface="+mn-ea"/>
                <a:ea typeface="+mn-ea"/>
              </a:rPr>
              <a:t>chóu chú</a:t>
            </a:r>
            <a:endParaRPr lang="zh-CN" altLang="en-US" sz="3200" b="1">
              <a:solidFill>
                <a:srgbClr val="0033CC"/>
              </a:solidFill>
              <a:latin typeface="+mn-ea"/>
              <a:ea typeface="+mn-ea"/>
            </a:endParaRPr>
          </a:p>
        </p:txBody>
      </p:sp>
      <p:sp>
        <p:nvSpPr>
          <p:cNvPr id="34" name="TextBox 48">
            <a:extLst>
              <a:ext uri="{FF2B5EF4-FFF2-40B4-BE49-F238E27FC236}">
                <a16:creationId xmlns:a16="http://schemas.microsoft.com/office/drawing/2014/main" id="{CD5E7843-5CBE-494A-82B3-30FD47250ED3}"/>
              </a:ext>
            </a:extLst>
          </p:cNvPr>
          <p:cNvSpPr txBox="1"/>
          <p:nvPr/>
        </p:nvSpPr>
        <p:spPr>
          <a:xfrm>
            <a:off x="3509433" y="4728633"/>
            <a:ext cx="874184" cy="615951"/>
          </a:xfrm>
          <a:prstGeom prst="rect">
            <a:avLst/>
          </a:prstGeom>
          <a:noFill/>
        </p:spPr>
        <p:txBody>
          <a:bodyPr>
            <a:spAutoFit/>
          </a:bodyPr>
          <a:lstStyle>
            <a:defPPr>
              <a:defRPr lang="zh-CN"/>
            </a:defPPr>
          </a:lstStyle>
          <a:p>
            <a:pPr eaLnBrk="1" hangingPunct="1">
              <a:buFont typeface="Arial"/>
              <a:buNone/>
              <a:defRPr/>
            </a:pPr>
            <a:r>
              <a:rPr lang="en-US" altLang="zh-CN" sz="3200" b="1" err="1">
                <a:solidFill>
                  <a:srgbClr val="0033CC"/>
                </a:solidFill>
                <a:latin typeface="+mn-ea"/>
                <a:ea typeface="+mn-ea"/>
              </a:rPr>
              <a:t>nán</a:t>
            </a:r>
            <a:endParaRPr lang="zh-CN" altLang="en-US" sz="3200" b="1">
              <a:solidFill>
                <a:srgbClr val="0033CC"/>
              </a:solidFill>
              <a:latin typeface="+mn-ea"/>
              <a:ea typeface="+mn-ea"/>
            </a:endParaRPr>
          </a:p>
        </p:txBody>
      </p:sp>
      <p:grpSp>
        <p:nvGrpSpPr>
          <p:cNvPr id="5" name="组合 4">
            <a:extLst>
              <a:ext uri="{FF2B5EF4-FFF2-40B4-BE49-F238E27FC236}">
                <a16:creationId xmlns:a16="http://schemas.microsoft.com/office/drawing/2014/main" id="{C36363E8-9F42-466D-933A-DF9F89FC879B}"/>
              </a:ext>
            </a:extLst>
          </p:cNvPr>
          <p:cNvGrpSpPr/>
          <p:nvPr/>
        </p:nvGrpSpPr>
        <p:grpSpPr>
          <a:xfrm>
            <a:off x="9662582" y="1773768"/>
            <a:ext cx="1708157" cy="615951"/>
            <a:chOff x="9634543" y="1368668"/>
            <a:chExt cx="1708157" cy="615553"/>
          </a:xfrm>
        </p:grpSpPr>
        <p:sp>
          <p:nvSpPr>
            <p:cNvPr id="4" name="矩形 3">
              <a:extLst>
                <a:ext uri="{FF2B5EF4-FFF2-40B4-BE49-F238E27FC236}">
                  <a16:creationId xmlns:a16="http://schemas.microsoft.com/office/drawing/2014/main" id="{1CED7BDA-68CE-4317-A22D-B6764F1F2E0D}"/>
                </a:ext>
              </a:extLst>
            </p:cNvPr>
            <p:cNvSpPr/>
            <p:nvPr/>
          </p:nvSpPr>
          <p:spPr>
            <a:xfrm>
              <a:off x="9634543" y="1457510"/>
              <a:ext cx="1449921" cy="51824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24" name="TextBox 48">
              <a:extLst>
                <a:ext uri="{FF2B5EF4-FFF2-40B4-BE49-F238E27FC236}">
                  <a16:creationId xmlns:a16="http://schemas.microsoft.com/office/drawing/2014/main" id="{A37BD4D4-EF20-4210-9190-B857FFABA7E9}"/>
                </a:ext>
              </a:extLst>
            </p:cNvPr>
            <p:cNvSpPr txBox="1"/>
            <p:nvPr/>
          </p:nvSpPr>
          <p:spPr>
            <a:xfrm>
              <a:off x="9634544" y="1368668"/>
              <a:ext cx="1708156" cy="615553"/>
            </a:xfrm>
            <a:prstGeom prst="rect">
              <a:avLst/>
            </a:prstGeom>
            <a:noFill/>
          </p:spPr>
          <p:txBody>
            <a:bodyPr>
              <a:spAutoFit/>
            </a:bodyPr>
            <a:lstStyle>
              <a:defPPr>
                <a:defRPr lang="zh-CN"/>
              </a:defPPr>
            </a:lstStyle>
            <a:p>
              <a:pPr eaLnBrk="1" hangingPunct="1">
                <a:buFont typeface="Arial"/>
                <a:buNone/>
                <a:defRPr/>
              </a:pPr>
              <a:r>
                <a:rPr lang="en-US" altLang="zh-CN" sz="3200" b="1" err="1">
                  <a:solidFill>
                    <a:srgbClr val="0033CC"/>
                  </a:solidFill>
                  <a:latin typeface="+mn-ea"/>
                  <a:ea typeface="+mn-ea"/>
                </a:rPr>
                <a:t>hú lún</a:t>
              </a:r>
              <a:endParaRPr lang="zh-CN" altLang="en-US" sz="3200" b="1">
                <a:solidFill>
                  <a:srgbClr val="0033CC"/>
                </a:solidFill>
                <a:latin typeface="+mn-ea"/>
                <a:ea typeface="+mn-ea"/>
              </a:endParaRPr>
            </a:p>
          </p:txBody>
        </p:sp>
      </p:grpSp>
      <p:grpSp>
        <p:nvGrpSpPr>
          <p:cNvPr id="6" name="组合 5">
            <a:extLst>
              <a:ext uri="{FF2B5EF4-FFF2-40B4-BE49-F238E27FC236}">
                <a16:creationId xmlns:a16="http://schemas.microsoft.com/office/drawing/2014/main" id="{8C8BB21F-1EA9-415E-8291-5F79BCFB0EDA}"/>
              </a:ext>
            </a:extLst>
          </p:cNvPr>
          <p:cNvGrpSpPr/>
          <p:nvPr/>
        </p:nvGrpSpPr>
        <p:grpSpPr>
          <a:xfrm>
            <a:off x="8763000" y="4749798"/>
            <a:ext cx="899585" cy="615951"/>
            <a:chOff x="8732593" y="4343328"/>
            <a:chExt cx="898179" cy="615554"/>
          </a:xfrm>
        </p:grpSpPr>
        <p:sp>
          <p:nvSpPr>
            <p:cNvPr id="38" name="矩形 37">
              <a:extLst>
                <a:ext uri="{FF2B5EF4-FFF2-40B4-BE49-F238E27FC236}">
                  <a16:creationId xmlns:a16="http://schemas.microsoft.com/office/drawing/2014/main" id="{85889674-7B03-46C8-886A-B2C179908BAD}"/>
                </a:ext>
              </a:extLst>
            </p:cNvPr>
            <p:cNvSpPr/>
            <p:nvPr/>
          </p:nvSpPr>
          <p:spPr>
            <a:xfrm>
              <a:off x="8732593" y="4453324"/>
              <a:ext cx="874931" cy="48440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35" name="TextBox 48">
              <a:extLst>
                <a:ext uri="{FF2B5EF4-FFF2-40B4-BE49-F238E27FC236}">
                  <a16:creationId xmlns:a16="http://schemas.microsoft.com/office/drawing/2014/main" id="{C5486E5C-E522-4D2E-86E9-17DB7042732E}"/>
                </a:ext>
              </a:extLst>
            </p:cNvPr>
            <p:cNvSpPr txBox="1"/>
            <p:nvPr/>
          </p:nvSpPr>
          <p:spPr>
            <a:xfrm>
              <a:off x="8755842" y="4343328"/>
              <a:ext cx="874931" cy="615553"/>
            </a:xfrm>
            <a:prstGeom prst="rect">
              <a:avLst/>
            </a:prstGeom>
            <a:noFill/>
          </p:spPr>
          <p:txBody>
            <a:bodyPr>
              <a:spAutoFit/>
            </a:bodyPr>
            <a:lstStyle>
              <a:defPPr>
                <a:defRPr lang="zh-CN"/>
              </a:defPPr>
            </a:lstStyle>
            <a:p>
              <a:pPr eaLnBrk="1" hangingPunct="1">
                <a:buFont typeface="Arial"/>
                <a:buNone/>
                <a:defRPr/>
              </a:pPr>
              <a:r>
                <a:rPr lang="en-US" altLang="zh-CN" sz="3200" b="1" err="1">
                  <a:solidFill>
                    <a:srgbClr val="0033CC"/>
                  </a:solidFill>
                  <a:latin typeface="+mn-ea"/>
                  <a:ea typeface="+mn-ea"/>
                </a:rPr>
                <a:t>niè</a:t>
              </a:r>
              <a:endParaRPr lang="zh-CN" altLang="en-US" sz="3200" b="1">
                <a:solidFill>
                  <a:srgbClr val="0033CC"/>
                </a:solidFill>
                <a:latin typeface="+mn-ea"/>
                <a:ea typeface="+mn-ea"/>
              </a:endParaRPr>
            </a:p>
          </p:txBody>
        </p:sp>
      </p:grpSp>
      <p:grpSp>
        <p:nvGrpSpPr>
          <p:cNvPr id="7" name="组合 6">
            <a:extLst>
              <a:ext uri="{FF2B5EF4-FFF2-40B4-BE49-F238E27FC236}">
                <a16:creationId xmlns:a16="http://schemas.microsoft.com/office/drawing/2014/main" id="{4B3D9722-E059-43E7-9FE3-87799D2A0E0C}"/>
              </a:ext>
            </a:extLst>
          </p:cNvPr>
          <p:cNvGrpSpPr/>
          <p:nvPr/>
        </p:nvGrpSpPr>
        <p:grpSpPr>
          <a:xfrm>
            <a:off x="2563284" y="3278717"/>
            <a:ext cx="867833" cy="615949"/>
            <a:chOff x="2535810" y="2873675"/>
            <a:chExt cx="868187" cy="615553"/>
          </a:xfrm>
        </p:grpSpPr>
        <p:sp>
          <p:nvSpPr>
            <p:cNvPr id="40" name="矩形 39">
              <a:extLst>
                <a:ext uri="{FF2B5EF4-FFF2-40B4-BE49-F238E27FC236}">
                  <a16:creationId xmlns:a16="http://schemas.microsoft.com/office/drawing/2014/main" id="{E5E03039-D4F1-40E5-BC6B-5B6499B74D88}"/>
                </a:ext>
              </a:extLst>
            </p:cNvPr>
            <p:cNvSpPr/>
            <p:nvPr/>
          </p:nvSpPr>
          <p:spPr>
            <a:xfrm>
              <a:off x="2559102" y="2958287"/>
              <a:ext cx="844895" cy="53094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29" name="TextBox 48">
              <a:extLst>
                <a:ext uri="{FF2B5EF4-FFF2-40B4-BE49-F238E27FC236}">
                  <a16:creationId xmlns:a16="http://schemas.microsoft.com/office/drawing/2014/main" id="{147037E4-3DE4-4939-9FA4-3AE7600EDA00}"/>
                </a:ext>
              </a:extLst>
            </p:cNvPr>
            <p:cNvSpPr txBox="1"/>
            <p:nvPr/>
          </p:nvSpPr>
          <p:spPr>
            <a:xfrm>
              <a:off x="2535810" y="2873675"/>
              <a:ext cx="868187" cy="615553"/>
            </a:xfrm>
            <a:prstGeom prst="rect">
              <a:avLst/>
            </a:prstGeom>
            <a:noFill/>
          </p:spPr>
          <p:txBody>
            <a:bodyPr wrap="none">
              <a:spAutoFit/>
            </a:bodyPr>
            <a:lstStyle>
              <a:defPPr>
                <a:defRPr lang="zh-CN"/>
              </a:defPPr>
            </a:lstStyle>
            <a:p>
              <a:pPr eaLnBrk="1" hangingPunct="1">
                <a:buFont typeface="Arial"/>
                <a:buNone/>
                <a:defRPr/>
              </a:pPr>
              <a:r>
                <a:rPr lang="en-US" altLang="zh-CN" sz="3200" b="1" err="1">
                  <a:solidFill>
                    <a:srgbClr val="0033CC"/>
                  </a:solidFill>
                  <a:latin typeface="+mn-ea"/>
                  <a:ea typeface="+mn-ea"/>
                </a:rPr>
                <a:t>dǎn</a:t>
              </a:r>
              <a:endParaRPr lang="zh-CN" altLang="en-US" sz="3200" b="1">
                <a:solidFill>
                  <a:srgbClr val="0033CC"/>
                </a:solidFill>
                <a:latin typeface="+mn-ea"/>
                <a:ea typeface="+mn-ea"/>
              </a:endParaRPr>
            </a:p>
          </p:txBody>
        </p:sp>
      </p:grpSp>
      <p:grpSp>
        <p:nvGrpSpPr>
          <p:cNvPr id="8" name="组合 7">
            <a:extLst>
              <a:ext uri="{FF2B5EF4-FFF2-40B4-BE49-F238E27FC236}">
                <a16:creationId xmlns:a16="http://schemas.microsoft.com/office/drawing/2014/main" id="{FBCC8011-AC5F-4171-93C2-341B2BB2F654}"/>
              </a:ext>
            </a:extLst>
          </p:cNvPr>
          <p:cNvGrpSpPr/>
          <p:nvPr/>
        </p:nvGrpSpPr>
        <p:grpSpPr>
          <a:xfrm>
            <a:off x="6282267" y="3937000"/>
            <a:ext cx="1136651" cy="630767"/>
            <a:chOff x="6254696" y="3532499"/>
            <a:chExt cx="1136772" cy="631380"/>
          </a:xfrm>
        </p:grpSpPr>
        <p:sp>
          <p:nvSpPr>
            <p:cNvPr id="42" name="矩形 41">
              <a:extLst>
                <a:ext uri="{FF2B5EF4-FFF2-40B4-BE49-F238E27FC236}">
                  <a16:creationId xmlns:a16="http://schemas.microsoft.com/office/drawing/2014/main" id="{8ED98232-B9D7-481F-BB51-1D3E98983EF3}"/>
                </a:ext>
              </a:extLst>
            </p:cNvPr>
            <p:cNvSpPr/>
            <p:nvPr/>
          </p:nvSpPr>
          <p:spPr>
            <a:xfrm>
              <a:off x="6322437" y="3634198"/>
              <a:ext cx="899680" cy="52968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33" name="TextBox 48">
              <a:extLst>
                <a:ext uri="{FF2B5EF4-FFF2-40B4-BE49-F238E27FC236}">
                  <a16:creationId xmlns:a16="http://schemas.microsoft.com/office/drawing/2014/main" id="{F1A362FC-DBB9-4EEF-9B41-C23858D482B0}"/>
                </a:ext>
              </a:extLst>
            </p:cNvPr>
            <p:cNvSpPr txBox="1"/>
            <p:nvPr/>
          </p:nvSpPr>
          <p:spPr>
            <a:xfrm>
              <a:off x="6254696" y="3532499"/>
              <a:ext cx="1136772" cy="616549"/>
            </a:xfrm>
            <a:prstGeom prst="rect">
              <a:avLst/>
            </a:prstGeom>
            <a:noFill/>
          </p:spPr>
          <p:txBody>
            <a:bodyPr>
              <a:spAutoFit/>
            </a:bodyPr>
            <a:lstStyle>
              <a:defPPr>
                <a:defRPr lang="zh-CN"/>
              </a:defPPr>
            </a:lstStyle>
            <a:p>
              <a:pPr eaLnBrk="1" hangingPunct="1">
                <a:buFont typeface="Arial"/>
                <a:buNone/>
                <a:defRPr/>
              </a:pPr>
              <a:r>
                <a:rPr lang="en-US" altLang="zh-CN" sz="3200" b="1" err="1">
                  <a:solidFill>
                    <a:srgbClr val="0033CC"/>
                  </a:solidFill>
                  <a:latin typeface="+mn-ea"/>
                  <a:ea typeface="+mn-ea"/>
                </a:rPr>
                <a:t>qiáo</a:t>
              </a:r>
              <a:endParaRPr lang="zh-CN" altLang="en-US" sz="3200" b="1">
                <a:solidFill>
                  <a:srgbClr val="0033CC"/>
                </a:solidFill>
                <a:latin typeface="+mn-ea"/>
                <a:ea typeface="+mn-ea"/>
              </a:endParaRPr>
            </a:p>
          </p:txBody>
        </p:sp>
      </p:grpSp>
      <p:sp>
        <p:nvSpPr>
          <p:cNvPr id="36" name="标题 1">
            <a:extLst>
              <a:ext uri="{FF2B5EF4-FFF2-40B4-BE49-F238E27FC236}">
                <a16:creationId xmlns:a16="http://schemas.microsoft.com/office/drawing/2014/main" id="{ACD667F9-F54D-490A-AD56-1D8083690516}"/>
              </a:ext>
            </a:extLst>
          </p:cNvPr>
          <p:cNvSpPr txBox="1">
            <a:spLocks noChangeArrowheads="1"/>
          </p:cNvSpPr>
          <p:nvPr/>
        </p:nvSpPr>
        <p:spPr bwMode="auto">
          <a:xfrm>
            <a:off x="681567" y="226484"/>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字词清单</a:t>
            </a:r>
          </a:p>
        </p:txBody>
      </p:sp>
      <p:grpSp>
        <p:nvGrpSpPr>
          <p:cNvPr id="10" name="组合 9">
            <a:extLst>
              <a:ext uri="{FF2B5EF4-FFF2-40B4-BE49-F238E27FC236}">
                <a16:creationId xmlns:a16="http://schemas.microsoft.com/office/drawing/2014/main" id="{839CCD6F-200E-44E4-9173-7C281049EC7F}"/>
              </a:ext>
            </a:extLst>
          </p:cNvPr>
          <p:cNvGrpSpPr/>
          <p:nvPr/>
        </p:nvGrpSpPr>
        <p:grpSpPr>
          <a:xfrm>
            <a:off x="2459566" y="3966633"/>
            <a:ext cx="1532467" cy="615951"/>
            <a:chOff x="2459567" y="3966633"/>
            <a:chExt cx="1532467" cy="615951"/>
          </a:xfrm>
        </p:grpSpPr>
        <p:sp>
          <p:nvSpPr>
            <p:cNvPr id="41" name="矩形 40">
              <a:extLst>
                <a:ext uri="{FF2B5EF4-FFF2-40B4-BE49-F238E27FC236}">
                  <a16:creationId xmlns:a16="http://schemas.microsoft.com/office/drawing/2014/main" id="{1F690A7F-CE59-4773-BBA6-7B29544C79D1}"/>
                </a:ext>
              </a:extLst>
            </p:cNvPr>
            <p:cNvSpPr/>
            <p:nvPr/>
          </p:nvSpPr>
          <p:spPr bwMode="auto">
            <a:xfrm>
              <a:off x="2537884" y="4019551"/>
              <a:ext cx="1397000" cy="55033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32" name="TextBox 48">
              <a:extLst>
                <a:ext uri="{FF2B5EF4-FFF2-40B4-BE49-F238E27FC236}">
                  <a16:creationId xmlns:a16="http://schemas.microsoft.com/office/drawing/2014/main" id="{F6CF9ABB-29A0-4DC6-87BF-33F1E5B350ED}"/>
                </a:ext>
              </a:extLst>
            </p:cNvPr>
            <p:cNvSpPr txBox="1"/>
            <p:nvPr/>
          </p:nvSpPr>
          <p:spPr>
            <a:xfrm>
              <a:off x="2459567" y="3966633"/>
              <a:ext cx="1532467" cy="615951"/>
            </a:xfrm>
            <a:prstGeom prst="rect">
              <a:avLst/>
            </a:prstGeom>
            <a:noFill/>
          </p:spPr>
          <p:txBody>
            <a:bodyPr>
              <a:spAutoFit/>
            </a:bodyPr>
            <a:lstStyle>
              <a:defPPr>
                <a:defRPr lang="zh-CN"/>
              </a:defPPr>
            </a:lstStyle>
            <a:p>
              <a:pPr eaLnBrk="1" hangingPunct="1">
                <a:buFont typeface="Arial"/>
                <a:buNone/>
                <a:defRPr/>
              </a:pPr>
              <a:r>
                <a:rPr lang="en-US" altLang="zh-CN" sz="3200" b="1" err="1">
                  <a:solidFill>
                    <a:srgbClr val="0033CC"/>
                  </a:solidFill>
                  <a:latin typeface="+mn-ea"/>
                  <a:ea typeface="+mn-ea"/>
                </a:rPr>
                <a:t>jǔ jué</a:t>
              </a:r>
              <a:endParaRPr lang="zh-CN" altLang="en-US" sz="3200" b="1">
                <a:solidFill>
                  <a:srgbClr val="0033CC"/>
                </a:solidFill>
                <a:latin typeface="+mn-ea"/>
                <a:ea typeface="+mn-ea"/>
              </a:endParaRPr>
            </a:p>
          </p:txBody>
        </p:sp>
      </p:grpSp>
      <p:grpSp>
        <p:nvGrpSpPr>
          <p:cNvPr id="43" name="组合 42">
            <a:extLst>
              <a:ext uri="{FF2B5EF4-FFF2-40B4-BE49-F238E27FC236}">
                <a16:creationId xmlns:a16="http://schemas.microsoft.com/office/drawing/2014/main" id="{16857ECA-FDE0-492D-B267-B980509BD132}"/>
              </a:ext>
            </a:extLst>
          </p:cNvPr>
          <p:cNvGrpSpPr/>
          <p:nvPr/>
        </p:nvGrpSpPr>
        <p:grpSpPr>
          <a:xfrm>
            <a:off x="3898900" y="766233"/>
            <a:ext cx="4902200" cy="971551"/>
            <a:chOff x="1362441" y="3980235"/>
            <a:chExt cx="4903204" cy="970779"/>
          </a:xfrm>
        </p:grpSpPr>
        <p:sp>
          <p:nvSpPr>
            <p:cNvPr id="15380" name="矩形 44">
              <a:extLst>
                <a:ext uri="{FF2B5EF4-FFF2-40B4-BE49-F238E27FC236}">
                  <a16:creationId xmlns:a16="http://schemas.microsoft.com/office/drawing/2014/main" id="{5A9B4F81-487D-4B93-BE71-159E248552FC}"/>
                </a:ext>
              </a:extLst>
            </p:cNvPr>
            <p:cNvSpPr>
              <a:spLocks noChangeArrowheads="1"/>
            </p:cNvSpPr>
            <p:nvPr/>
          </p:nvSpPr>
          <p:spPr bwMode="auto">
            <a:xfrm>
              <a:off x="1498846" y="3980235"/>
              <a:ext cx="4766799" cy="97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2667" b="1">
                  <a:solidFill>
                    <a:srgbClr val="FF0000"/>
                  </a:solidFill>
                  <a:latin typeface="楷体" panose="02010609060101010101" pitchFamily="49" charset="-122"/>
                  <a:ea typeface="楷体" panose="02010609060101010101" pitchFamily="49" charset="-122"/>
                </a:rPr>
                <a:t>贪吃，如“谗言欲滴”。</a:t>
              </a:r>
              <a:endParaRPr lang="en-US" altLang="zh-CN" sz="2667" b="1">
                <a:solidFill>
                  <a:srgbClr val="FF0000"/>
                </a:solidFill>
                <a:latin typeface="楷体" panose="02010609060101010101" pitchFamily="49" charset="-122"/>
                <a:ea typeface="楷体" panose="02010609060101010101" pitchFamily="49" charset="-122"/>
              </a:endParaRPr>
            </a:p>
            <a:p>
              <a:pPr eaLnBrk="1" hangingPunct="1">
                <a:lnSpc>
                  <a:spcPct val="110000"/>
                </a:lnSpc>
              </a:pPr>
              <a:r>
                <a:rPr lang="zh-CN" altLang="en-US" sz="2667" b="1">
                  <a:solidFill>
                    <a:srgbClr val="FF0000"/>
                  </a:solidFill>
                  <a:latin typeface="楷体" panose="02010609060101010101" pitchFamily="49" charset="-122"/>
                  <a:ea typeface="楷体" panose="02010609060101010101" pitchFamily="49" charset="-122"/>
                </a:rPr>
                <a:t>艳羡，想得到，如“眼馋”。</a:t>
              </a:r>
            </a:p>
          </p:txBody>
        </p:sp>
        <p:sp>
          <p:nvSpPr>
            <p:cNvPr id="46" name="左大括号 45">
              <a:extLst>
                <a:ext uri="{FF2B5EF4-FFF2-40B4-BE49-F238E27FC236}">
                  <a16:creationId xmlns:a16="http://schemas.microsoft.com/office/drawing/2014/main" id="{9EF8AB23-6B86-407D-BA46-3F0414D595E0}"/>
                </a:ext>
              </a:extLst>
            </p:cNvPr>
            <p:cNvSpPr/>
            <p:nvPr/>
          </p:nvSpPr>
          <p:spPr>
            <a:xfrm>
              <a:off x="1362440" y="4130401"/>
              <a:ext cx="220179" cy="721209"/>
            </a:xfrm>
            <a:prstGeom prst="leftBrace">
              <a:avLst>
                <a:gd name="adj1" fmla="val 30835"/>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algn="ctr">
                <a:defRPr/>
              </a:pPr>
              <a:endParaRPr lang="zh-CN" altLang="en-US" sz="1800"/>
            </a:p>
          </p:txBody>
        </p:sp>
      </p:grpSp>
      <p:sp>
        <p:nvSpPr>
          <p:cNvPr id="48" name="矩形 47">
            <a:extLst>
              <a:ext uri="{FF2B5EF4-FFF2-40B4-BE49-F238E27FC236}">
                <a16:creationId xmlns:a16="http://schemas.microsoft.com/office/drawing/2014/main" id="{96D430D1-78A0-4273-ACCE-452E3EDDD771}"/>
              </a:ext>
            </a:extLst>
          </p:cNvPr>
          <p:cNvSpPr/>
          <p:nvPr/>
        </p:nvSpPr>
        <p:spPr>
          <a:xfrm>
            <a:off x="9645652" y="4064000"/>
            <a:ext cx="505883" cy="527051"/>
          </a:xfrm>
          <a:prstGeom prst="rect">
            <a:avLst/>
          </a:prstGeom>
          <a:ln w="28575">
            <a:solidFill>
              <a:srgbClr val="9BBB59"/>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49" name="矩形 48">
            <a:extLst>
              <a:ext uri="{FF2B5EF4-FFF2-40B4-BE49-F238E27FC236}">
                <a16:creationId xmlns:a16="http://schemas.microsoft.com/office/drawing/2014/main" id="{8DB855BD-A8C6-4D8B-BE63-24C920FDBB54}"/>
              </a:ext>
            </a:extLst>
          </p:cNvPr>
          <p:cNvSpPr/>
          <p:nvPr/>
        </p:nvSpPr>
        <p:spPr>
          <a:xfrm>
            <a:off x="4883151" y="1894417"/>
            <a:ext cx="503767" cy="527049"/>
          </a:xfrm>
          <a:prstGeom prst="rect">
            <a:avLst/>
          </a:prstGeom>
          <a:ln w="28575">
            <a:solidFill>
              <a:srgbClr val="9BBB59"/>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50" name="矩形 49">
            <a:extLst>
              <a:ext uri="{FF2B5EF4-FFF2-40B4-BE49-F238E27FC236}">
                <a16:creationId xmlns:a16="http://schemas.microsoft.com/office/drawing/2014/main" id="{6C63EF3B-D41E-45EB-B60E-DB7CE6EA5CB3}"/>
              </a:ext>
            </a:extLst>
          </p:cNvPr>
          <p:cNvSpPr>
            <a:spLocks noChangeArrowheads="1"/>
          </p:cNvSpPr>
          <p:nvPr/>
        </p:nvSpPr>
        <p:spPr bwMode="auto">
          <a:xfrm>
            <a:off x="6572250" y="5499103"/>
            <a:ext cx="4953000" cy="518583"/>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eaLnBrk="1" hangingPunct="1">
              <a:lnSpc>
                <a:spcPct val="110000"/>
              </a:lnSpc>
              <a:defRPr/>
            </a:pPr>
            <a:r>
              <a:rPr lang="zh-CN" altLang="en-US" sz="2667" b="1">
                <a:solidFill>
                  <a:srgbClr val="FF0000"/>
                </a:solidFill>
                <a:latin typeface="宋体" panose="02010600030101010101" pitchFamily="2" charset="-122"/>
              </a:rPr>
              <a:t>注意区别于“耐心”的“耐”。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2"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3"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4"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6" presetClass="entr" presetSubtype="21" fill="hold" grpId="6"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barn(inVertical)">
                                      <p:cBhvr>
                                        <p:cTn id="43" dur="500"/>
                                        <p:tgtEl>
                                          <p:spTgt spid="49"/>
                                        </p:tgtEl>
                                      </p:cBhvr>
                                    </p:animEffect>
                                  </p:childTnLst>
                                </p:cTn>
                              </p:par>
                            </p:childTnLst>
                          </p:cTn>
                        </p:par>
                        <p:par>
                          <p:cTn id="44" fill="hold" nodeType="withGroup">
                            <p:stCondLst>
                              <p:cond delay="500"/>
                            </p:stCondLst>
                            <p:childTnLst>
                              <p:par>
                                <p:cTn id="45" presetID="22" presetClass="entr" presetSubtype="8" fill="hold" nodeType="afterEffec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childTnLst>
                    </p:cTn>
                  </p:par>
                  <p:par>
                    <p:cTn id="48" fill="hold" nodeType="clickPar">
                      <p:stCondLst>
                        <p:cond delay="indefinite"/>
                      </p:stCondLst>
                      <p:childTnLst>
                        <p:par>
                          <p:cTn id="49" fill="hold" nodeType="withGroup">
                            <p:stCondLst>
                              <p:cond delay="indefinite"/>
                            </p:stCondLst>
                          </p:cTn>
                        </p:par>
                        <p:par>
                          <p:cTn id="50" fill="hold" nodeType="afterGroup">
                            <p:stCondLst>
                              <p:cond delay="0"/>
                            </p:stCondLst>
                            <p:childTnLst>
                              <p:par>
                                <p:cTn id="51" presetID="16" presetClass="entr" presetSubtype="21" fill="hold" grpId="5" nodeType="click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barn(inVertical)">
                                      <p:cBhvr>
                                        <p:cTn id="53" dur="500"/>
                                        <p:tgtEl>
                                          <p:spTgt spid="48"/>
                                        </p:tgtEl>
                                      </p:cBhvr>
                                    </p:animEffect>
                                  </p:childTnLst>
                                </p:cTn>
                              </p:par>
                            </p:childTnLst>
                          </p:cTn>
                        </p:par>
                        <p:par>
                          <p:cTn id="54" fill="hold" nodeType="withGroup">
                            <p:stCondLst>
                              <p:cond delay="500"/>
                            </p:stCondLst>
                            <p:childTnLst>
                              <p:par>
                                <p:cTn id="55" presetID="16" presetClass="entr" presetSubtype="21" fill="hold" grpId="7" nodeType="afterEffect">
                                  <p:childTnLst>
                                    <p:set>
                                      <p:cBhvr>
                                        <p:cTn id="56" dur="1" fill="hold">
                                          <p:stCondLst>
                                            <p:cond delay="0"/>
                                          </p:stCondLst>
                                        </p:cTn>
                                        <p:tgtEl>
                                          <p:spTgt spid="50"/>
                                        </p:tgtEl>
                                        <p:attrNameLst>
                                          <p:attrName>style.visibility</p:attrName>
                                        </p:attrNameLst>
                                      </p:cBhvr>
                                      <p:to>
                                        <p:strVal val="visible"/>
                                      </p:to>
                                    </p:set>
                                    <p:animEffect transition="in" filter="barn(inVertical)">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1"/>
      <p:bldP spid="26" grpId="2"/>
      <p:bldP spid="31" grpId="3"/>
      <p:bldP spid="34" grpId="4"/>
      <p:bldP spid="48" grpId="5"/>
      <p:bldP spid="49" grpId="6"/>
      <p:bldP spid="50" grpId="7"/>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文本框 32">
            <a:extLst>
              <a:ext uri="{FF2B5EF4-FFF2-40B4-BE49-F238E27FC236}">
                <a16:creationId xmlns:a16="http://schemas.microsoft.com/office/drawing/2014/main" id="{C7E827F9-0845-4939-916D-9C82C3A28809}"/>
              </a:ext>
            </a:extLst>
          </p:cNvPr>
          <p:cNvSpPr txBox="1">
            <a:spLocks noChangeArrowheads="1"/>
          </p:cNvSpPr>
          <p:nvPr/>
        </p:nvSpPr>
        <p:spPr bwMode="auto">
          <a:xfrm>
            <a:off x="554567" y="281517"/>
            <a:ext cx="3295651" cy="65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609600" lvl="0" indent="-6096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Wingdings" panose="05000000000000000000" pitchFamily="2" charset="2"/>
              <a:buChar char="l"/>
            </a:pPr>
            <a:r>
              <a:rPr lang="zh-CN" altLang="en-US" sz="3467" b="1">
                <a:latin typeface="楷体" panose="02010609060101010101" pitchFamily="49" charset="-122"/>
                <a:ea typeface="楷体" panose="02010609060101010101" pitchFamily="49" charset="-122"/>
                <a:sym typeface="WenYue GuDianMingChaoTi (Non-Co"/>
              </a:rPr>
              <a:t>多音字</a:t>
            </a:r>
          </a:p>
        </p:txBody>
      </p:sp>
      <p:sp>
        <p:nvSpPr>
          <p:cNvPr id="8" name="矩形 7">
            <a:extLst>
              <a:ext uri="{FF2B5EF4-FFF2-40B4-BE49-F238E27FC236}">
                <a16:creationId xmlns:a16="http://schemas.microsoft.com/office/drawing/2014/main" id="{353DDEFA-8196-4E17-8A17-0A9B6F8F806A}"/>
              </a:ext>
            </a:extLst>
          </p:cNvPr>
          <p:cNvSpPr>
            <a:spLocks noChangeArrowheads="1"/>
          </p:cNvSpPr>
          <p:nvPr/>
        </p:nvSpPr>
        <p:spPr bwMode="auto">
          <a:xfrm>
            <a:off x="1773767" y="1477433"/>
            <a:ext cx="4461933" cy="193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267" b="1">
                <a:latin typeface="楷体" panose="02010609060101010101" pitchFamily="49" charset="-122"/>
                <a:ea typeface="楷体" panose="02010609060101010101" pitchFamily="49" charset="-122"/>
              </a:rPr>
              <a:t>（    ）兴冲冲</a:t>
            </a:r>
            <a:endParaRPr lang="en-US" altLang="zh-CN" sz="4267" b="1">
              <a:latin typeface="楷体" panose="02010609060101010101" pitchFamily="49" charset="-122"/>
              <a:ea typeface="楷体" panose="02010609060101010101" pitchFamily="49" charset="-122"/>
            </a:endParaRPr>
          </a:p>
          <a:p>
            <a:pPr eaLnBrk="1" hangingPunct="1">
              <a:lnSpc>
                <a:spcPct val="150000"/>
              </a:lnSpc>
            </a:pPr>
            <a:r>
              <a:rPr lang="zh-CN" altLang="en-US" sz="4267" b="1">
                <a:latin typeface="楷体" panose="02010609060101010101" pitchFamily="49" charset="-122"/>
                <a:ea typeface="楷体" panose="02010609060101010101" pitchFamily="49" charset="-122"/>
              </a:rPr>
              <a:t>（    ）兴奋</a:t>
            </a:r>
            <a:endParaRPr lang="en-US" altLang="zh-CN" sz="4267" b="1">
              <a:latin typeface="楷体" panose="02010609060101010101" pitchFamily="49" charset="-122"/>
              <a:ea typeface="楷体" panose="02010609060101010101" pitchFamily="49" charset="-122"/>
            </a:endParaRPr>
          </a:p>
        </p:txBody>
      </p:sp>
      <p:sp>
        <p:nvSpPr>
          <p:cNvPr id="9" name="矩形 8">
            <a:extLst>
              <a:ext uri="{FF2B5EF4-FFF2-40B4-BE49-F238E27FC236}">
                <a16:creationId xmlns:a16="http://schemas.microsoft.com/office/drawing/2014/main" id="{2E2E5F2D-FAF5-453E-BA42-45F6630F68E5}"/>
              </a:ext>
            </a:extLst>
          </p:cNvPr>
          <p:cNvSpPr>
            <a:spLocks noChangeArrowheads="1"/>
          </p:cNvSpPr>
          <p:nvPr/>
        </p:nvSpPr>
        <p:spPr bwMode="auto">
          <a:xfrm>
            <a:off x="601133" y="1890184"/>
            <a:ext cx="897467" cy="105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800" b="1">
                <a:latin typeface="楷体" panose="02010609060101010101" pitchFamily="49" charset="-122"/>
                <a:ea typeface="楷体" panose="02010609060101010101" pitchFamily="49" charset="-122"/>
              </a:rPr>
              <a:t>兴</a:t>
            </a:r>
          </a:p>
        </p:txBody>
      </p:sp>
      <p:sp>
        <p:nvSpPr>
          <p:cNvPr id="10" name="左大括号 9">
            <a:extLst>
              <a:ext uri="{FF2B5EF4-FFF2-40B4-BE49-F238E27FC236}">
                <a16:creationId xmlns:a16="http://schemas.microsoft.com/office/drawing/2014/main" id="{8664351B-6412-4D22-B33C-AB4A6FEC7B01}"/>
              </a:ext>
            </a:extLst>
          </p:cNvPr>
          <p:cNvSpPr/>
          <p:nvPr/>
        </p:nvSpPr>
        <p:spPr>
          <a:xfrm>
            <a:off x="1587500" y="1856317"/>
            <a:ext cx="321733" cy="1388533"/>
          </a:xfrm>
          <a:prstGeom prst="leftBrace">
            <a:avLst>
              <a:gd name="adj1" fmla="val 40926"/>
              <a:gd name="adj2" fmla="val 50000"/>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eaLnBrk="1" hangingPunct="1">
              <a:defRPr/>
            </a:pPr>
            <a:endParaRPr lang="zh-CN" altLang="en-US" sz="4267"/>
          </a:p>
        </p:txBody>
      </p:sp>
      <p:sp>
        <p:nvSpPr>
          <p:cNvPr id="11" name="矩形 10">
            <a:extLst>
              <a:ext uri="{FF2B5EF4-FFF2-40B4-BE49-F238E27FC236}">
                <a16:creationId xmlns:a16="http://schemas.microsoft.com/office/drawing/2014/main" id="{13CEB6F1-74F8-4062-A466-29E8185E6BC1}"/>
              </a:ext>
            </a:extLst>
          </p:cNvPr>
          <p:cNvSpPr/>
          <p:nvPr/>
        </p:nvSpPr>
        <p:spPr>
          <a:xfrm>
            <a:off x="2334684" y="1587500"/>
            <a:ext cx="1519767" cy="778933"/>
          </a:xfrm>
          <a:prstGeom prst="rect">
            <a:avLst/>
          </a:prstGeom>
        </p:spPr>
        <p:txBody>
          <a:bodyPr>
            <a:spAutoFit/>
          </a:bodyPr>
          <a:lstStyle>
            <a:defPPr>
              <a:defRPr lang="zh-CN"/>
            </a:defPPr>
          </a:lstStyle>
          <a:p>
            <a:pPr eaLnBrk="1" hangingPunct="1">
              <a:defRPr/>
            </a:pPr>
            <a:r>
              <a:rPr lang="en-US" altLang="zh-CN" sz="4267" b="1" err="1">
                <a:solidFill>
                  <a:srgbClr val="0033CC"/>
                </a:solidFill>
                <a:latin typeface="+mn-ea"/>
                <a:ea typeface="+mn-ea"/>
              </a:rPr>
              <a:t>xìnɡ</a:t>
            </a:r>
            <a:endParaRPr lang="zh-CN" altLang="en-US" sz="4267">
              <a:solidFill>
                <a:srgbClr val="0033CC"/>
              </a:solidFill>
              <a:latin typeface="+mn-ea"/>
              <a:ea typeface="+mn-ea"/>
            </a:endParaRPr>
          </a:p>
        </p:txBody>
      </p:sp>
      <p:sp>
        <p:nvSpPr>
          <p:cNvPr id="21" name="矩形 20">
            <a:extLst>
              <a:ext uri="{FF2B5EF4-FFF2-40B4-BE49-F238E27FC236}">
                <a16:creationId xmlns:a16="http://schemas.microsoft.com/office/drawing/2014/main" id="{BD567C59-1AEC-4A49-9C20-B92925F62EA1}"/>
              </a:ext>
            </a:extLst>
          </p:cNvPr>
          <p:cNvSpPr>
            <a:spLocks noChangeArrowheads="1"/>
          </p:cNvSpPr>
          <p:nvPr/>
        </p:nvSpPr>
        <p:spPr bwMode="auto">
          <a:xfrm>
            <a:off x="7537450" y="1477433"/>
            <a:ext cx="4461933" cy="193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267" b="1">
                <a:latin typeface="楷体" panose="02010609060101010101" pitchFamily="49" charset="-122"/>
                <a:ea typeface="楷体" panose="02010609060101010101" pitchFamily="49" charset="-122"/>
              </a:rPr>
              <a:t>（    ）使劲</a:t>
            </a:r>
            <a:endParaRPr lang="en-US" altLang="zh-CN" sz="4267" b="1">
              <a:latin typeface="楷体" panose="02010609060101010101" pitchFamily="49" charset="-122"/>
              <a:ea typeface="楷体" panose="02010609060101010101" pitchFamily="49" charset="-122"/>
            </a:endParaRPr>
          </a:p>
          <a:p>
            <a:pPr eaLnBrk="1" hangingPunct="1">
              <a:lnSpc>
                <a:spcPct val="150000"/>
              </a:lnSpc>
            </a:pPr>
            <a:r>
              <a:rPr lang="zh-CN" altLang="en-US" sz="4267" b="1">
                <a:latin typeface="楷体" panose="02010609060101010101" pitchFamily="49" charset="-122"/>
                <a:ea typeface="楷体" panose="02010609060101010101" pitchFamily="49" charset="-122"/>
              </a:rPr>
              <a:t>（    ）劲敌</a:t>
            </a:r>
            <a:endParaRPr lang="en-US" altLang="zh-CN" sz="4267" b="1">
              <a:latin typeface="楷体" panose="02010609060101010101" pitchFamily="49" charset="-122"/>
              <a:ea typeface="楷体" panose="02010609060101010101" pitchFamily="49" charset="-122"/>
            </a:endParaRPr>
          </a:p>
        </p:txBody>
      </p:sp>
      <p:sp>
        <p:nvSpPr>
          <p:cNvPr id="22" name="矩形 21">
            <a:extLst>
              <a:ext uri="{FF2B5EF4-FFF2-40B4-BE49-F238E27FC236}">
                <a16:creationId xmlns:a16="http://schemas.microsoft.com/office/drawing/2014/main" id="{9387BB0F-980F-4805-BCF4-3F94B6C9BA89}"/>
              </a:ext>
            </a:extLst>
          </p:cNvPr>
          <p:cNvSpPr>
            <a:spLocks noChangeArrowheads="1"/>
          </p:cNvSpPr>
          <p:nvPr/>
        </p:nvSpPr>
        <p:spPr bwMode="auto">
          <a:xfrm>
            <a:off x="6364817" y="1890184"/>
            <a:ext cx="897467" cy="105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800" b="1">
                <a:latin typeface="楷体" panose="02010609060101010101" pitchFamily="49" charset="-122"/>
                <a:ea typeface="楷体" panose="02010609060101010101" pitchFamily="49" charset="-122"/>
              </a:rPr>
              <a:t>劲</a:t>
            </a:r>
          </a:p>
        </p:txBody>
      </p:sp>
      <p:sp>
        <p:nvSpPr>
          <p:cNvPr id="23" name="左大括号 22">
            <a:extLst>
              <a:ext uri="{FF2B5EF4-FFF2-40B4-BE49-F238E27FC236}">
                <a16:creationId xmlns:a16="http://schemas.microsoft.com/office/drawing/2014/main" id="{5ED37C72-9E7C-4022-BBFC-B9D2D587B327}"/>
              </a:ext>
            </a:extLst>
          </p:cNvPr>
          <p:cNvSpPr/>
          <p:nvPr/>
        </p:nvSpPr>
        <p:spPr>
          <a:xfrm>
            <a:off x="7351184" y="1856317"/>
            <a:ext cx="321733" cy="1388533"/>
          </a:xfrm>
          <a:prstGeom prst="leftBrace">
            <a:avLst>
              <a:gd name="adj1" fmla="val 40926"/>
              <a:gd name="adj2" fmla="val 50000"/>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eaLnBrk="1" hangingPunct="1">
              <a:defRPr/>
            </a:pPr>
            <a:endParaRPr lang="zh-CN" altLang="en-US" sz="4267"/>
          </a:p>
        </p:txBody>
      </p:sp>
      <p:sp>
        <p:nvSpPr>
          <p:cNvPr id="26" name="矩形 25">
            <a:extLst>
              <a:ext uri="{FF2B5EF4-FFF2-40B4-BE49-F238E27FC236}">
                <a16:creationId xmlns:a16="http://schemas.microsoft.com/office/drawing/2014/main" id="{B2B2818B-5A2F-43D2-AD6E-E89F61C8FC26}"/>
              </a:ext>
            </a:extLst>
          </p:cNvPr>
          <p:cNvSpPr>
            <a:spLocks noChangeArrowheads="1"/>
          </p:cNvSpPr>
          <p:nvPr/>
        </p:nvSpPr>
        <p:spPr bwMode="auto">
          <a:xfrm>
            <a:off x="1773767" y="3723218"/>
            <a:ext cx="4461933" cy="193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267" b="1">
                <a:latin typeface="楷体" panose="02010609060101010101" pitchFamily="49" charset="-122"/>
                <a:ea typeface="楷体" panose="02010609060101010101" pitchFamily="49" charset="-122"/>
              </a:rPr>
              <a:t>（    ）翘首</a:t>
            </a:r>
            <a:endParaRPr lang="en-US" altLang="zh-CN" sz="4267" b="1">
              <a:latin typeface="楷体" panose="02010609060101010101" pitchFamily="49" charset="-122"/>
              <a:ea typeface="楷体" panose="02010609060101010101" pitchFamily="49" charset="-122"/>
            </a:endParaRPr>
          </a:p>
          <a:p>
            <a:pPr eaLnBrk="1" hangingPunct="1">
              <a:lnSpc>
                <a:spcPct val="150000"/>
              </a:lnSpc>
            </a:pPr>
            <a:r>
              <a:rPr lang="zh-CN" altLang="en-US" sz="4267" b="1">
                <a:latin typeface="楷体" panose="02010609060101010101" pitchFamily="49" charset="-122"/>
                <a:ea typeface="楷体" panose="02010609060101010101" pitchFamily="49" charset="-122"/>
              </a:rPr>
              <a:t>（    ）翘尾巴</a:t>
            </a:r>
            <a:endParaRPr lang="en-US" altLang="zh-CN" sz="4267" b="1">
              <a:latin typeface="楷体" panose="02010609060101010101" pitchFamily="49" charset="-122"/>
              <a:ea typeface="楷体" panose="02010609060101010101" pitchFamily="49" charset="-122"/>
            </a:endParaRPr>
          </a:p>
        </p:txBody>
      </p:sp>
      <p:sp>
        <p:nvSpPr>
          <p:cNvPr id="27" name="矩形 26">
            <a:extLst>
              <a:ext uri="{FF2B5EF4-FFF2-40B4-BE49-F238E27FC236}">
                <a16:creationId xmlns:a16="http://schemas.microsoft.com/office/drawing/2014/main" id="{13E5B1C5-A70A-4A59-BDD6-BC7F11581037}"/>
              </a:ext>
            </a:extLst>
          </p:cNvPr>
          <p:cNvSpPr>
            <a:spLocks noChangeArrowheads="1"/>
          </p:cNvSpPr>
          <p:nvPr/>
        </p:nvSpPr>
        <p:spPr bwMode="auto">
          <a:xfrm>
            <a:off x="601133" y="4135967"/>
            <a:ext cx="897467" cy="105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4800" b="1">
                <a:latin typeface="楷体" panose="02010609060101010101" pitchFamily="49" charset="-122"/>
                <a:ea typeface="楷体" panose="02010609060101010101" pitchFamily="49" charset="-122"/>
              </a:rPr>
              <a:t>翘</a:t>
            </a:r>
          </a:p>
        </p:txBody>
      </p:sp>
      <p:sp>
        <p:nvSpPr>
          <p:cNvPr id="28" name="左大括号 27">
            <a:extLst>
              <a:ext uri="{FF2B5EF4-FFF2-40B4-BE49-F238E27FC236}">
                <a16:creationId xmlns:a16="http://schemas.microsoft.com/office/drawing/2014/main" id="{17487189-4C14-4D98-A1EF-6C279F100867}"/>
              </a:ext>
            </a:extLst>
          </p:cNvPr>
          <p:cNvSpPr/>
          <p:nvPr/>
        </p:nvSpPr>
        <p:spPr>
          <a:xfrm>
            <a:off x="1587500" y="4102100"/>
            <a:ext cx="321733" cy="1388533"/>
          </a:xfrm>
          <a:prstGeom prst="leftBrace">
            <a:avLst>
              <a:gd name="adj1" fmla="val 40926"/>
              <a:gd name="adj2" fmla="val 50000"/>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eaLnBrk="1" hangingPunct="1">
              <a:defRPr/>
            </a:pPr>
            <a:endParaRPr lang="zh-CN" altLang="en-US" sz="4267"/>
          </a:p>
        </p:txBody>
      </p:sp>
      <p:sp>
        <p:nvSpPr>
          <p:cNvPr id="31" name="矩形 30">
            <a:extLst>
              <a:ext uri="{FF2B5EF4-FFF2-40B4-BE49-F238E27FC236}">
                <a16:creationId xmlns:a16="http://schemas.microsoft.com/office/drawing/2014/main" id="{738A79A4-94C8-43C7-B304-828CE3B3B506}"/>
              </a:ext>
            </a:extLst>
          </p:cNvPr>
          <p:cNvSpPr/>
          <p:nvPr/>
        </p:nvSpPr>
        <p:spPr>
          <a:xfrm>
            <a:off x="2326217" y="2525184"/>
            <a:ext cx="1519767" cy="778933"/>
          </a:xfrm>
          <a:prstGeom prst="rect">
            <a:avLst/>
          </a:prstGeom>
        </p:spPr>
        <p:txBody>
          <a:bodyPr>
            <a:spAutoFit/>
          </a:bodyPr>
          <a:lstStyle>
            <a:defPPr>
              <a:defRPr lang="zh-CN"/>
            </a:defPPr>
          </a:lstStyle>
          <a:p>
            <a:pPr eaLnBrk="1" hangingPunct="1">
              <a:defRPr/>
            </a:pPr>
            <a:r>
              <a:rPr lang="en-US" altLang="zh-CN" sz="4267" b="1" err="1">
                <a:solidFill>
                  <a:srgbClr val="0033CC"/>
                </a:solidFill>
                <a:latin typeface="+mn-ea"/>
                <a:ea typeface="+mn-ea"/>
              </a:rPr>
              <a:t>xīnɡ</a:t>
            </a:r>
            <a:endParaRPr lang="zh-CN" altLang="en-US" sz="4267">
              <a:solidFill>
                <a:srgbClr val="0033CC"/>
              </a:solidFill>
              <a:latin typeface="+mn-ea"/>
              <a:ea typeface="+mn-ea"/>
            </a:endParaRPr>
          </a:p>
        </p:txBody>
      </p:sp>
      <p:sp>
        <p:nvSpPr>
          <p:cNvPr id="33" name="矩形 32">
            <a:extLst>
              <a:ext uri="{FF2B5EF4-FFF2-40B4-BE49-F238E27FC236}">
                <a16:creationId xmlns:a16="http://schemas.microsoft.com/office/drawing/2014/main" id="{99E60B08-C345-41B8-80CF-3AE127EA8693}"/>
              </a:ext>
            </a:extLst>
          </p:cNvPr>
          <p:cNvSpPr/>
          <p:nvPr/>
        </p:nvSpPr>
        <p:spPr>
          <a:xfrm>
            <a:off x="8225366" y="1534584"/>
            <a:ext cx="1246717" cy="778933"/>
          </a:xfrm>
          <a:prstGeom prst="rect">
            <a:avLst/>
          </a:prstGeom>
        </p:spPr>
        <p:txBody>
          <a:bodyPr>
            <a:spAutoFit/>
          </a:bodyPr>
          <a:lstStyle>
            <a:defPPr>
              <a:defRPr lang="zh-CN"/>
            </a:defPPr>
          </a:lstStyle>
          <a:p>
            <a:pPr eaLnBrk="1" hangingPunct="1">
              <a:defRPr/>
            </a:pPr>
            <a:r>
              <a:rPr lang="en-US" altLang="zh-CN" sz="4267" b="1" err="1">
                <a:solidFill>
                  <a:srgbClr val="0033CC"/>
                </a:solidFill>
                <a:latin typeface="+mn-ea"/>
                <a:ea typeface="+mn-ea"/>
              </a:rPr>
              <a:t>jìn</a:t>
            </a:r>
            <a:endParaRPr lang="zh-CN" altLang="en-US" sz="4267">
              <a:solidFill>
                <a:srgbClr val="0033CC"/>
              </a:solidFill>
              <a:latin typeface="+mn-ea"/>
              <a:ea typeface="+mn-ea"/>
            </a:endParaRPr>
          </a:p>
        </p:txBody>
      </p:sp>
      <p:sp>
        <p:nvSpPr>
          <p:cNvPr id="34" name="矩形 33">
            <a:extLst>
              <a:ext uri="{FF2B5EF4-FFF2-40B4-BE49-F238E27FC236}">
                <a16:creationId xmlns:a16="http://schemas.microsoft.com/office/drawing/2014/main" id="{F5BD51AD-915B-4361-905C-4F89A24AA4E3}"/>
              </a:ext>
            </a:extLst>
          </p:cNvPr>
          <p:cNvSpPr/>
          <p:nvPr/>
        </p:nvSpPr>
        <p:spPr>
          <a:xfrm>
            <a:off x="8098367" y="2559051"/>
            <a:ext cx="1519767" cy="778933"/>
          </a:xfrm>
          <a:prstGeom prst="rect">
            <a:avLst/>
          </a:prstGeom>
        </p:spPr>
        <p:txBody>
          <a:bodyPr>
            <a:spAutoFit/>
          </a:bodyPr>
          <a:lstStyle>
            <a:defPPr>
              <a:defRPr lang="zh-CN"/>
            </a:defPPr>
          </a:lstStyle>
          <a:p>
            <a:pPr eaLnBrk="1" hangingPunct="1">
              <a:defRPr/>
            </a:pPr>
            <a:r>
              <a:rPr lang="en-US" altLang="zh-CN" sz="4267" b="1" err="1">
                <a:solidFill>
                  <a:srgbClr val="0033CC"/>
                </a:solidFill>
                <a:latin typeface="+mn-ea"/>
                <a:ea typeface="+mn-ea"/>
              </a:rPr>
              <a:t>jìnɡ</a:t>
            </a:r>
            <a:endParaRPr lang="zh-CN" altLang="en-US" sz="4267">
              <a:solidFill>
                <a:srgbClr val="0033CC"/>
              </a:solidFill>
              <a:latin typeface="+mn-ea"/>
              <a:ea typeface="+mn-ea"/>
            </a:endParaRPr>
          </a:p>
        </p:txBody>
      </p:sp>
      <p:sp>
        <p:nvSpPr>
          <p:cNvPr id="35" name="矩形 34">
            <a:extLst>
              <a:ext uri="{FF2B5EF4-FFF2-40B4-BE49-F238E27FC236}">
                <a16:creationId xmlns:a16="http://schemas.microsoft.com/office/drawing/2014/main" id="{0F78FED4-100F-4628-9F4B-5699BCF2FDB8}"/>
              </a:ext>
            </a:extLst>
          </p:cNvPr>
          <p:cNvSpPr/>
          <p:nvPr/>
        </p:nvSpPr>
        <p:spPr>
          <a:xfrm>
            <a:off x="2307167" y="3780367"/>
            <a:ext cx="1519767" cy="778933"/>
          </a:xfrm>
          <a:prstGeom prst="rect">
            <a:avLst/>
          </a:prstGeom>
        </p:spPr>
        <p:txBody>
          <a:bodyPr>
            <a:spAutoFit/>
          </a:bodyPr>
          <a:lstStyle>
            <a:defPPr>
              <a:defRPr lang="zh-CN"/>
            </a:defPPr>
          </a:lstStyle>
          <a:p>
            <a:pPr eaLnBrk="1" hangingPunct="1">
              <a:defRPr/>
            </a:pPr>
            <a:r>
              <a:rPr lang="en-US" altLang="zh-CN" sz="4267" b="1" err="1">
                <a:solidFill>
                  <a:srgbClr val="0033CC"/>
                </a:solidFill>
                <a:latin typeface="+mn-ea"/>
                <a:ea typeface="+mn-ea"/>
              </a:rPr>
              <a:t>qiáo</a:t>
            </a:r>
            <a:endParaRPr lang="zh-CN" altLang="en-US" sz="4267">
              <a:solidFill>
                <a:srgbClr val="0033CC"/>
              </a:solidFill>
              <a:latin typeface="+mn-ea"/>
              <a:ea typeface="+mn-ea"/>
            </a:endParaRPr>
          </a:p>
        </p:txBody>
      </p:sp>
      <p:sp>
        <p:nvSpPr>
          <p:cNvPr id="36" name="矩形 35">
            <a:extLst>
              <a:ext uri="{FF2B5EF4-FFF2-40B4-BE49-F238E27FC236}">
                <a16:creationId xmlns:a16="http://schemas.microsoft.com/office/drawing/2014/main" id="{2919B494-531D-4C7F-9A6A-C225C9130373}"/>
              </a:ext>
            </a:extLst>
          </p:cNvPr>
          <p:cNvSpPr/>
          <p:nvPr/>
        </p:nvSpPr>
        <p:spPr>
          <a:xfrm>
            <a:off x="2324100" y="4796367"/>
            <a:ext cx="1519767" cy="778933"/>
          </a:xfrm>
          <a:prstGeom prst="rect">
            <a:avLst/>
          </a:prstGeom>
        </p:spPr>
        <p:txBody>
          <a:bodyPr>
            <a:spAutoFit/>
          </a:bodyPr>
          <a:lstStyle>
            <a:defPPr>
              <a:defRPr lang="zh-CN"/>
            </a:defPPr>
          </a:lstStyle>
          <a:p>
            <a:pPr eaLnBrk="1" hangingPunct="1">
              <a:defRPr/>
            </a:pPr>
            <a:r>
              <a:rPr lang="en-US" altLang="zh-CN" sz="4267" b="1" err="1">
                <a:solidFill>
                  <a:srgbClr val="0033CC"/>
                </a:solidFill>
                <a:latin typeface="+mn-ea"/>
                <a:ea typeface="+mn-ea"/>
              </a:rPr>
              <a:t>qiào</a:t>
            </a:r>
            <a:endParaRPr lang="zh-CN" altLang="en-US" sz="4267">
              <a:solidFill>
                <a:srgbClr val="0033CC"/>
              </a:solidFill>
              <a:latin typeface="+mn-ea"/>
              <a:ea typeface="+mn-ea"/>
            </a:endParaRPr>
          </a:p>
        </p:txBody>
      </p:sp>
      <p:sp>
        <p:nvSpPr>
          <p:cNvPr id="24" name="Title 4">
            <a:extLst>
              <a:ext uri="{FF2B5EF4-FFF2-40B4-BE49-F238E27FC236}">
                <a16:creationId xmlns:a16="http://schemas.microsoft.com/office/drawing/2014/main" id="{1515BF2E-C08A-40C5-B8F0-0A5220362613}"/>
              </a:ext>
            </a:extLst>
          </p:cNvPr>
          <p:cNvSpPr txBox="1"/>
          <p:nvPr/>
        </p:nvSpPr>
        <p:spPr>
          <a:xfrm>
            <a:off x="6071204" y="3574354"/>
            <a:ext cx="5397314" cy="2673349"/>
          </a:xfrm>
          <a:prstGeom prst="rect">
            <a:avLst/>
          </a:prstGeom>
        </p:spPr>
        <p:txBody>
          <a:bodyPr/>
          <a:lstStyle>
            <a:defPPr>
              <a:defRPr lang="zh-CN"/>
            </a:defPPr>
            <a:lvl1pPr marL="0" lvl="0" indent="0" algn="ctr" defTabSz="1219200" rtl="0" eaLnBrk="1" fontAlgn="base" latinLnBrk="0" hangingPunct="1">
              <a:lnSpc>
                <a:spcPct val="90000"/>
              </a:lnSpc>
              <a:spcBef>
                <a:spcPct val="0"/>
              </a:spcBef>
              <a:spcAft>
                <a:spcPct val="0"/>
              </a:spcAft>
              <a:buNone/>
              <a:defRPr sz="4800" b="0" i="0" u="none" kern="1200" baseline="0">
                <a:solidFill>
                  <a:schemeClr val="tx1"/>
                </a:solidFill>
                <a:latin typeface="Playfair Display Black" charset="0"/>
                <a:ea typeface="Playfair Display Black" charset="0"/>
                <a:cs typeface="Playfair Display Black" charset="0"/>
              </a:defRPr>
            </a:lvl1pPr>
          </a:lstStyle>
          <a:p>
            <a:pPr algn="l">
              <a:lnSpc>
                <a:spcPct val="120000"/>
              </a:lnSpc>
              <a:defRPr/>
            </a:pPr>
            <a:r>
              <a:rPr lang="en-US" altLang="zh-CN" sz="3467" b="1">
                <a:latin typeface="楷体" panose="02010609060101010101" pitchFamily="49" charset="-122"/>
                <a:ea typeface="楷体" panose="02010609060101010101" pitchFamily="49" charset="-122"/>
                <a:cs typeface="+mn-ea"/>
                <a:sym typeface="WenYue GuDianMingChaoTi (Non-Commercial Use)" pitchFamily="50" charset="-122"/>
              </a:rPr>
              <a:t>【</a:t>
            </a:r>
            <a:r>
              <a:rPr lang="zh-CN" altLang="en-US" sz="3467" b="1">
                <a:latin typeface="楷体" panose="02010609060101010101" pitchFamily="49" charset="-122"/>
                <a:ea typeface="楷体" panose="02010609060101010101" pitchFamily="49" charset="-122"/>
                <a:cs typeface="+mn-ea"/>
                <a:sym typeface="WenYue GuDianMingChaoTi (Non-Commercial Use)" pitchFamily="50" charset="-122"/>
              </a:rPr>
              <a:t>串句记忆法</a:t>
            </a:r>
            <a:r>
              <a:rPr lang="en-US" altLang="zh-CN" sz="3467" b="1">
                <a:latin typeface="楷体" panose="02010609060101010101" pitchFamily="49" charset="-122"/>
                <a:ea typeface="楷体" panose="02010609060101010101" pitchFamily="49" charset="-122"/>
                <a:cs typeface="+mn-ea"/>
                <a:sym typeface="WenYue GuDianMingChaoTi (Non-Commercial Use)" pitchFamily="50" charset="-122"/>
              </a:rPr>
              <a:t>】</a:t>
            </a:r>
            <a:r>
              <a:rPr lang="zh-CN" altLang="en-US" sz="3467" b="1">
                <a:latin typeface="楷体" panose="02010609060101010101" pitchFamily="49" charset="-122"/>
                <a:ea typeface="楷体" panose="02010609060101010101" pitchFamily="49" charset="-122"/>
                <a:cs typeface="+mn-ea"/>
                <a:sym typeface="WenYue GuDianMingChaoTi (Non-Commercial Use)" pitchFamily="50" charset="-122"/>
              </a:rPr>
              <a:t>　这位老父亲都是</a:t>
            </a:r>
            <a:r>
              <a:rPr lang="zh-CN" altLang="en-US" sz="3467" b="1">
                <a:solidFill>
                  <a:srgbClr val="FF0000"/>
                </a:solidFill>
                <a:latin typeface="楷体" panose="02010609060101010101" pitchFamily="49" charset="-122"/>
                <a:ea typeface="楷体" panose="02010609060101010101" pitchFamily="49" charset="-122"/>
                <a:cs typeface="+mn-ea"/>
                <a:sym typeface="WenYue GuDianMingChaoTi (Non-Commercial Use)" pitchFamily="50" charset="-122"/>
              </a:rPr>
              <a:t>奔</a:t>
            </a:r>
            <a:r>
              <a:rPr lang="zh-CN" altLang="en-US" sz="3467" b="1">
                <a:latin typeface="楷体" panose="02010609060101010101" pitchFamily="49" charset="-122"/>
                <a:ea typeface="楷体" panose="02010609060101010101" pitchFamily="49" charset="-122"/>
                <a:cs typeface="+mn-ea"/>
                <a:sym typeface="WenYue GuDianMingChaoTi (Non-Commercial Use)" pitchFamily="50" charset="-122"/>
              </a:rPr>
              <a:t>（    ）七十的人了，还在为了儿女东</a:t>
            </a:r>
            <a:r>
              <a:rPr lang="zh-CN" altLang="en-US" sz="3467" b="1">
                <a:solidFill>
                  <a:srgbClr val="FF0000"/>
                </a:solidFill>
                <a:latin typeface="楷体" panose="02010609060101010101" pitchFamily="49" charset="-122"/>
                <a:ea typeface="楷体" panose="02010609060101010101" pitchFamily="49" charset="-122"/>
                <a:cs typeface="+mn-ea"/>
                <a:sym typeface="WenYue GuDianMingChaoTi (Non-Commercial Use)" pitchFamily="50" charset="-122"/>
              </a:rPr>
              <a:t>奔</a:t>
            </a:r>
            <a:r>
              <a:rPr lang="zh-CN" altLang="en-US" sz="3467" b="1">
                <a:latin typeface="楷体" panose="02010609060101010101" pitchFamily="49" charset="-122"/>
                <a:ea typeface="楷体" panose="02010609060101010101" pitchFamily="49" charset="-122"/>
                <a:cs typeface="+mn-ea"/>
                <a:sym typeface="WenYue GuDianMingChaoTi (Non-Commercial Use)" pitchFamily="50" charset="-122"/>
              </a:rPr>
              <a:t>（    ）西走。</a:t>
            </a:r>
            <a:endParaRPr lang="en-US" altLang="zh-CN" sz="3467" b="1">
              <a:latin typeface="楷体" panose="02010609060101010101" pitchFamily="49" charset="-122"/>
              <a:ea typeface="楷体" panose="02010609060101010101" pitchFamily="49" charset="-122"/>
              <a:cs typeface="+mn-ea"/>
              <a:sym typeface="WenYue GuDianMingChaoTi (Non-Commercial Use)" pitchFamily="50" charset="-122"/>
            </a:endParaRPr>
          </a:p>
        </p:txBody>
      </p:sp>
      <p:sp>
        <p:nvSpPr>
          <p:cNvPr id="25" name="矩形 24">
            <a:extLst>
              <a:ext uri="{FF2B5EF4-FFF2-40B4-BE49-F238E27FC236}">
                <a16:creationId xmlns:a16="http://schemas.microsoft.com/office/drawing/2014/main" id="{A61522DB-E090-42ED-B7BA-AB66A977EE1A}"/>
              </a:ext>
            </a:extLst>
          </p:cNvPr>
          <p:cNvSpPr/>
          <p:nvPr/>
        </p:nvSpPr>
        <p:spPr>
          <a:xfrm>
            <a:off x="7099567" y="5460952"/>
            <a:ext cx="1119717" cy="656167"/>
          </a:xfrm>
          <a:prstGeom prst="rect">
            <a:avLst/>
          </a:prstGeom>
        </p:spPr>
        <p:txBody>
          <a:bodyPr>
            <a:spAutoFit/>
          </a:bodyPr>
          <a:lstStyle>
            <a:defPPr>
              <a:defRPr lang="zh-CN"/>
            </a:defPPr>
          </a:lstStyle>
          <a:p>
            <a:pPr eaLnBrk="1" hangingPunct="1">
              <a:defRPr/>
            </a:pPr>
            <a:r>
              <a:rPr lang="en-US" altLang="zh-CN" sz="3467" b="1" err="1">
                <a:solidFill>
                  <a:srgbClr val="0033CC"/>
                </a:solidFill>
                <a:latin typeface="+mn-ea"/>
                <a:ea typeface="+mn-ea"/>
              </a:rPr>
              <a:t>bēn</a:t>
            </a:r>
            <a:endParaRPr lang="zh-CN" altLang="en-US" sz="3467">
              <a:solidFill>
                <a:srgbClr val="0033CC"/>
              </a:solidFill>
              <a:latin typeface="+mn-ea"/>
              <a:ea typeface="+mn-ea"/>
            </a:endParaRPr>
          </a:p>
        </p:txBody>
      </p:sp>
      <p:sp>
        <p:nvSpPr>
          <p:cNvPr id="29" name="矩形 28">
            <a:extLst>
              <a:ext uri="{FF2B5EF4-FFF2-40B4-BE49-F238E27FC236}">
                <a16:creationId xmlns:a16="http://schemas.microsoft.com/office/drawing/2014/main" id="{0BD921D6-4453-42D4-99E3-D3F4ACDAE644}"/>
              </a:ext>
            </a:extLst>
          </p:cNvPr>
          <p:cNvSpPr/>
          <p:nvPr/>
        </p:nvSpPr>
        <p:spPr>
          <a:xfrm>
            <a:off x="8849666" y="4191024"/>
            <a:ext cx="969433" cy="656167"/>
          </a:xfrm>
          <a:prstGeom prst="rect">
            <a:avLst/>
          </a:prstGeom>
        </p:spPr>
        <p:txBody>
          <a:bodyPr>
            <a:spAutoFit/>
          </a:bodyPr>
          <a:lstStyle>
            <a:defPPr>
              <a:defRPr lang="zh-CN"/>
            </a:defPPr>
          </a:lstStyle>
          <a:p>
            <a:pPr eaLnBrk="1" hangingPunct="1">
              <a:defRPr/>
            </a:pPr>
            <a:r>
              <a:rPr lang="en-US" altLang="zh-CN" sz="3467" b="1" err="1">
                <a:solidFill>
                  <a:srgbClr val="0033CC"/>
                </a:solidFill>
                <a:latin typeface="+mn-ea"/>
                <a:ea typeface="+mn-ea"/>
              </a:rPr>
              <a:t>bèn</a:t>
            </a:r>
            <a:endParaRPr lang="zh-CN" altLang="en-US" sz="3467">
              <a:solidFill>
                <a:srgbClr val="0033CC"/>
              </a:solidFill>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nodeType="withGroup">
                            <p:stCondLst>
                              <p:cond delay="500"/>
                            </p:stCondLst>
                            <p:childTnLst>
                              <p:par>
                                <p:cTn id="9" presetID="10" presetClass="entr" presetSubtype="0" fill="hold" grpId="1" nodeType="afterEffec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0" presetClass="entr" presetSubtype="0" fill="hold" grpId="2"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nodeType="withGroup">
                            <p:stCondLst>
                              <p:cond delay="500"/>
                            </p:stCondLst>
                            <p:childTnLst>
                              <p:par>
                                <p:cTn id="19" presetID="10" presetClass="entr" presetSubtype="0" fill="hold" grpId="3" nodeType="afterEffec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0" presetClass="entr" presetSubtype="0" fill="hold" grpId="4"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nodeType="withGroup">
                            <p:stCondLst>
                              <p:cond delay="500"/>
                            </p:stCondLst>
                            <p:childTnLst>
                              <p:par>
                                <p:cTn id="29" presetID="10" presetClass="entr" presetSubtype="0" fill="hold" grpId="5" nodeType="afterEffec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7"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nodeType="withGroup">
                            <p:stCondLst>
                              <p:cond delay="500"/>
                            </p:stCondLst>
                            <p:childTnLst>
                              <p:par>
                                <p:cTn id="39" presetID="10" presetClass="entr" presetSubtype="0" fill="hold" grpId="6" nodeType="afterEffec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1" grpId="1"/>
      <p:bldP spid="33" grpId="2"/>
      <p:bldP spid="34" grpId="3"/>
      <p:bldP spid="35" grpId="4"/>
      <p:bldP spid="36" grpId="5"/>
      <p:bldP spid="25" grpId="6"/>
      <p:bldP spid="29" grpId="7"/>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0" name="文本框 32">
            <a:extLst>
              <a:ext uri="{FF2B5EF4-FFF2-40B4-BE49-F238E27FC236}">
                <a16:creationId xmlns:a16="http://schemas.microsoft.com/office/drawing/2014/main" id="{4FC050A5-0318-437E-9F62-4A61FCC328A2}"/>
              </a:ext>
            </a:extLst>
          </p:cNvPr>
          <p:cNvSpPr txBox="1">
            <a:spLocks noChangeArrowheads="1"/>
          </p:cNvSpPr>
          <p:nvPr/>
        </p:nvSpPr>
        <p:spPr bwMode="auto">
          <a:xfrm>
            <a:off x="522817" y="300567"/>
            <a:ext cx="3295649" cy="65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609600" lvl="0" indent="-6096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Wingdings" panose="05000000000000000000" pitchFamily="2" charset="2"/>
              <a:buChar char="l"/>
            </a:pPr>
            <a:r>
              <a:rPr lang="zh-CN" altLang="en-US" sz="3467" b="1">
                <a:latin typeface="楷体" panose="02010609060101010101" pitchFamily="49" charset="-122"/>
                <a:ea typeface="楷体" panose="02010609060101010101" pitchFamily="49" charset="-122"/>
                <a:sym typeface="WenYue GuDianMingChaoTi (Non-Co"/>
              </a:rPr>
              <a:t>形近字</a:t>
            </a:r>
          </a:p>
        </p:txBody>
      </p:sp>
      <p:sp>
        <p:nvSpPr>
          <p:cNvPr id="17411" name="文本框 8">
            <a:extLst>
              <a:ext uri="{FF2B5EF4-FFF2-40B4-BE49-F238E27FC236}">
                <a16:creationId xmlns:a16="http://schemas.microsoft.com/office/drawing/2014/main" id="{72EF5F1D-F897-403B-955C-DC8171F53477}"/>
              </a:ext>
            </a:extLst>
          </p:cNvPr>
          <p:cNvSpPr txBox="1">
            <a:spLocks noChangeArrowheads="1"/>
          </p:cNvSpPr>
          <p:nvPr/>
        </p:nvSpPr>
        <p:spPr bwMode="auto">
          <a:xfrm>
            <a:off x="1225551" y="2707218"/>
            <a:ext cx="4233333" cy="72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楷体" panose="02010609060101010101" pitchFamily="49" charset="-122"/>
                <a:ea typeface="楷体" panose="02010609060101010101" pitchFamily="49" charset="-122"/>
              </a:rPr>
              <a:t>馋（     ）嘴馋</a:t>
            </a:r>
          </a:p>
        </p:txBody>
      </p:sp>
      <p:sp>
        <p:nvSpPr>
          <p:cNvPr id="15" name="左大括号 14">
            <a:extLst>
              <a:ext uri="{FF2B5EF4-FFF2-40B4-BE49-F238E27FC236}">
                <a16:creationId xmlns:a16="http://schemas.microsoft.com/office/drawing/2014/main" id="{EABC8B4A-DAAD-48C4-B88E-A0EC256F901D}"/>
              </a:ext>
            </a:extLst>
          </p:cNvPr>
          <p:cNvSpPr/>
          <p:nvPr/>
        </p:nvSpPr>
        <p:spPr>
          <a:xfrm>
            <a:off x="1022351" y="2925233"/>
            <a:ext cx="203200" cy="1790700"/>
          </a:xfrm>
          <a:prstGeom prst="leftBrace">
            <a:avLst>
              <a:gd name="adj1" fmla="val 60059"/>
              <a:gd name="adj2" fmla="val 50000"/>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17413" name="文本框 10">
            <a:extLst>
              <a:ext uri="{FF2B5EF4-FFF2-40B4-BE49-F238E27FC236}">
                <a16:creationId xmlns:a16="http://schemas.microsoft.com/office/drawing/2014/main" id="{A2D6C746-DB01-44FD-BDD2-02CC2325FA0A}"/>
              </a:ext>
            </a:extLst>
          </p:cNvPr>
          <p:cNvSpPr txBox="1">
            <a:spLocks noChangeArrowheads="1"/>
          </p:cNvSpPr>
          <p:nvPr/>
        </p:nvSpPr>
        <p:spPr bwMode="auto">
          <a:xfrm>
            <a:off x="1225551" y="3435351"/>
            <a:ext cx="4777316" cy="72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楷体" panose="02010609060101010101" pitchFamily="49" charset="-122"/>
                <a:ea typeface="楷体" panose="02010609060101010101" pitchFamily="49" charset="-122"/>
              </a:rPr>
              <a:t>搀（     ）搀扶</a:t>
            </a:r>
          </a:p>
        </p:txBody>
      </p:sp>
      <p:sp>
        <p:nvSpPr>
          <p:cNvPr id="17414" name="文本框 12">
            <a:extLst>
              <a:ext uri="{FF2B5EF4-FFF2-40B4-BE49-F238E27FC236}">
                <a16:creationId xmlns:a16="http://schemas.microsoft.com/office/drawing/2014/main" id="{65442ADC-4028-4B1C-8A5E-6E6D80C74799}"/>
              </a:ext>
            </a:extLst>
          </p:cNvPr>
          <p:cNvSpPr txBox="1">
            <a:spLocks noChangeArrowheads="1"/>
          </p:cNvSpPr>
          <p:nvPr/>
        </p:nvSpPr>
        <p:spPr bwMode="auto">
          <a:xfrm>
            <a:off x="1225551" y="4171951"/>
            <a:ext cx="4233333" cy="72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楷体" panose="02010609060101010101" pitchFamily="49" charset="-122"/>
                <a:ea typeface="楷体" panose="02010609060101010101" pitchFamily="49" charset="-122"/>
              </a:rPr>
              <a:t>谗（     ）谗言</a:t>
            </a:r>
          </a:p>
        </p:txBody>
      </p:sp>
      <p:sp>
        <p:nvSpPr>
          <p:cNvPr id="17415" name="文本框 3">
            <a:extLst>
              <a:ext uri="{FF2B5EF4-FFF2-40B4-BE49-F238E27FC236}">
                <a16:creationId xmlns:a16="http://schemas.microsoft.com/office/drawing/2014/main" id="{D9A66B36-1D51-4640-8BDB-FF4686EE31F7}"/>
              </a:ext>
            </a:extLst>
          </p:cNvPr>
          <p:cNvSpPr txBox="1">
            <a:spLocks noChangeArrowheads="1"/>
          </p:cNvSpPr>
          <p:nvPr/>
        </p:nvSpPr>
        <p:spPr bwMode="auto">
          <a:xfrm>
            <a:off x="6339418" y="2709333"/>
            <a:ext cx="4233333" cy="72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楷体" panose="02010609060101010101" pitchFamily="49" charset="-122"/>
                <a:ea typeface="楷体" panose="02010609060101010101" pitchFamily="49" charset="-122"/>
              </a:rPr>
              <a:t>掸（     ）掸去</a:t>
            </a:r>
          </a:p>
        </p:txBody>
      </p:sp>
      <p:sp>
        <p:nvSpPr>
          <p:cNvPr id="26" name="左大括号 25">
            <a:extLst>
              <a:ext uri="{FF2B5EF4-FFF2-40B4-BE49-F238E27FC236}">
                <a16:creationId xmlns:a16="http://schemas.microsoft.com/office/drawing/2014/main" id="{118C6C63-02D1-464C-BC83-B82C5BDE8329}"/>
              </a:ext>
            </a:extLst>
          </p:cNvPr>
          <p:cNvSpPr/>
          <p:nvPr/>
        </p:nvSpPr>
        <p:spPr>
          <a:xfrm>
            <a:off x="6206067" y="2927351"/>
            <a:ext cx="203200" cy="1790700"/>
          </a:xfrm>
          <a:prstGeom prst="leftBrace">
            <a:avLst>
              <a:gd name="adj1" fmla="val 60059"/>
              <a:gd name="adj2" fmla="val 50000"/>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17417" name="文本框 7">
            <a:extLst>
              <a:ext uri="{FF2B5EF4-FFF2-40B4-BE49-F238E27FC236}">
                <a16:creationId xmlns:a16="http://schemas.microsoft.com/office/drawing/2014/main" id="{63A3A829-DFB8-4293-9A38-52B68C7E2370}"/>
              </a:ext>
            </a:extLst>
          </p:cNvPr>
          <p:cNvSpPr txBox="1">
            <a:spLocks noChangeArrowheads="1"/>
          </p:cNvSpPr>
          <p:nvPr/>
        </p:nvSpPr>
        <p:spPr bwMode="auto">
          <a:xfrm>
            <a:off x="6339417" y="3437467"/>
            <a:ext cx="4965700" cy="72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楷体" panose="02010609060101010101" pitchFamily="49" charset="-122"/>
                <a:ea typeface="楷体" panose="02010609060101010101" pitchFamily="49" charset="-122"/>
              </a:rPr>
              <a:t>殚（     ）殚精竭虑</a:t>
            </a:r>
          </a:p>
        </p:txBody>
      </p:sp>
      <p:sp>
        <p:nvSpPr>
          <p:cNvPr id="17418" name="文本框 11">
            <a:extLst>
              <a:ext uri="{FF2B5EF4-FFF2-40B4-BE49-F238E27FC236}">
                <a16:creationId xmlns:a16="http://schemas.microsoft.com/office/drawing/2014/main" id="{D024C950-5C2F-4D08-B7D8-3C3AB0CEC0CE}"/>
              </a:ext>
            </a:extLst>
          </p:cNvPr>
          <p:cNvSpPr txBox="1">
            <a:spLocks noChangeArrowheads="1"/>
          </p:cNvSpPr>
          <p:nvPr/>
        </p:nvSpPr>
        <p:spPr bwMode="auto">
          <a:xfrm>
            <a:off x="6339417" y="4174067"/>
            <a:ext cx="4965700" cy="71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楷体" panose="02010609060101010101" pitchFamily="49" charset="-122"/>
                <a:ea typeface="楷体" panose="02010609060101010101" pitchFamily="49" charset="-122"/>
              </a:rPr>
              <a:t>惮（     ）肆无忌惮</a:t>
            </a:r>
          </a:p>
        </p:txBody>
      </p:sp>
      <p:sp>
        <p:nvSpPr>
          <p:cNvPr id="41" name="文本框 40">
            <a:extLst>
              <a:ext uri="{FF2B5EF4-FFF2-40B4-BE49-F238E27FC236}">
                <a16:creationId xmlns:a16="http://schemas.microsoft.com/office/drawing/2014/main" id="{60D052F0-D0CD-4D2D-BB1E-12F94E548AA6}"/>
              </a:ext>
            </a:extLst>
          </p:cNvPr>
          <p:cNvSpPr txBox="1"/>
          <p:nvPr/>
        </p:nvSpPr>
        <p:spPr>
          <a:xfrm>
            <a:off x="2372784" y="2662767"/>
            <a:ext cx="1066800" cy="635000"/>
          </a:xfrm>
          <a:prstGeom prst="rect">
            <a:avLst/>
          </a:prstGeom>
          <a:noFill/>
        </p:spPr>
        <p:txBody>
          <a:bodyPr>
            <a:spAutoFit/>
          </a:bodyPr>
          <a:lstStyle>
            <a:defPPr>
              <a:defRPr lang="zh-CN"/>
            </a:defPPr>
          </a:lstStyle>
          <a:p>
            <a:pPr algn="ctr" eaLnBrk="1" hangingPunct="1">
              <a:lnSpc>
                <a:spcPct val="120000"/>
              </a:lnSpc>
              <a:defRPr/>
            </a:pPr>
            <a:r>
              <a:rPr lang="en-US" altLang="zh-CN" sz="3200" b="1" err="1">
                <a:solidFill>
                  <a:srgbClr val="0033CC"/>
                </a:solidFill>
                <a:latin typeface="+mn-ea"/>
                <a:ea typeface="+mn-ea"/>
              </a:rPr>
              <a:t>chán</a:t>
            </a:r>
            <a:endParaRPr lang="zh-CN" altLang="en-US" sz="3200" b="1">
              <a:solidFill>
                <a:srgbClr val="0033CC"/>
              </a:solidFill>
              <a:latin typeface="+mn-ea"/>
              <a:ea typeface="+mn-ea"/>
            </a:endParaRPr>
          </a:p>
        </p:txBody>
      </p:sp>
      <p:sp>
        <p:nvSpPr>
          <p:cNvPr id="42" name="文本框 41">
            <a:extLst>
              <a:ext uri="{FF2B5EF4-FFF2-40B4-BE49-F238E27FC236}">
                <a16:creationId xmlns:a16="http://schemas.microsoft.com/office/drawing/2014/main" id="{FD715D7A-33D1-460E-BB3C-D028C5EE311D}"/>
              </a:ext>
            </a:extLst>
          </p:cNvPr>
          <p:cNvSpPr txBox="1"/>
          <p:nvPr/>
        </p:nvSpPr>
        <p:spPr>
          <a:xfrm>
            <a:off x="2372784" y="3429000"/>
            <a:ext cx="1066800" cy="635000"/>
          </a:xfrm>
          <a:prstGeom prst="rect">
            <a:avLst/>
          </a:prstGeom>
          <a:noFill/>
        </p:spPr>
        <p:txBody>
          <a:bodyPr>
            <a:spAutoFit/>
          </a:bodyPr>
          <a:lstStyle>
            <a:defPPr>
              <a:defRPr lang="zh-CN"/>
            </a:defPPr>
          </a:lstStyle>
          <a:p>
            <a:pPr algn="ctr" eaLnBrk="1" hangingPunct="1">
              <a:lnSpc>
                <a:spcPct val="120000"/>
              </a:lnSpc>
              <a:defRPr/>
            </a:pPr>
            <a:r>
              <a:rPr lang="en-US" altLang="zh-CN" sz="3200" b="1" err="1">
                <a:solidFill>
                  <a:srgbClr val="0033CC"/>
                </a:solidFill>
                <a:latin typeface="+mn-ea"/>
                <a:ea typeface="+mn-ea"/>
              </a:rPr>
              <a:t>chān</a:t>
            </a:r>
            <a:endParaRPr lang="zh-CN" altLang="en-US" sz="3200" b="1">
              <a:solidFill>
                <a:srgbClr val="0033CC"/>
              </a:solidFill>
              <a:latin typeface="+mn-ea"/>
              <a:ea typeface="+mn-ea"/>
            </a:endParaRPr>
          </a:p>
        </p:txBody>
      </p:sp>
      <p:sp>
        <p:nvSpPr>
          <p:cNvPr id="43" name="文本框 42">
            <a:extLst>
              <a:ext uri="{FF2B5EF4-FFF2-40B4-BE49-F238E27FC236}">
                <a16:creationId xmlns:a16="http://schemas.microsoft.com/office/drawing/2014/main" id="{38B18CF6-924B-46AB-B8A7-827E21230AF3}"/>
              </a:ext>
            </a:extLst>
          </p:cNvPr>
          <p:cNvSpPr txBox="1"/>
          <p:nvPr/>
        </p:nvSpPr>
        <p:spPr>
          <a:xfrm>
            <a:off x="2372784" y="4171951"/>
            <a:ext cx="1066800" cy="635000"/>
          </a:xfrm>
          <a:prstGeom prst="rect">
            <a:avLst/>
          </a:prstGeom>
          <a:noFill/>
        </p:spPr>
        <p:txBody>
          <a:bodyPr>
            <a:spAutoFit/>
          </a:bodyPr>
          <a:lstStyle>
            <a:defPPr>
              <a:defRPr lang="zh-CN"/>
            </a:defPPr>
          </a:lstStyle>
          <a:p>
            <a:pPr algn="ctr" eaLnBrk="1" hangingPunct="1">
              <a:lnSpc>
                <a:spcPct val="120000"/>
              </a:lnSpc>
              <a:defRPr/>
            </a:pPr>
            <a:r>
              <a:rPr lang="en-US" altLang="zh-CN" sz="3200" b="1" err="1">
                <a:solidFill>
                  <a:srgbClr val="0033CC"/>
                </a:solidFill>
                <a:latin typeface="+mn-ea"/>
                <a:ea typeface="+mn-ea"/>
              </a:rPr>
              <a:t>chán</a:t>
            </a:r>
            <a:endParaRPr lang="zh-CN" altLang="en-US" sz="3200" b="1">
              <a:solidFill>
                <a:srgbClr val="0033CC"/>
              </a:solidFill>
              <a:latin typeface="+mn-ea"/>
              <a:ea typeface="+mn-ea"/>
            </a:endParaRPr>
          </a:p>
        </p:txBody>
      </p:sp>
      <p:sp>
        <p:nvSpPr>
          <p:cNvPr id="44" name="文本框 43">
            <a:extLst>
              <a:ext uri="{FF2B5EF4-FFF2-40B4-BE49-F238E27FC236}">
                <a16:creationId xmlns:a16="http://schemas.microsoft.com/office/drawing/2014/main" id="{FB77CA43-594C-4ADE-97BD-4F65FFFB1D64}"/>
              </a:ext>
            </a:extLst>
          </p:cNvPr>
          <p:cNvSpPr txBox="1"/>
          <p:nvPr/>
        </p:nvSpPr>
        <p:spPr>
          <a:xfrm>
            <a:off x="7490884" y="2719918"/>
            <a:ext cx="1066800" cy="635000"/>
          </a:xfrm>
          <a:prstGeom prst="rect">
            <a:avLst/>
          </a:prstGeom>
          <a:noFill/>
        </p:spPr>
        <p:txBody>
          <a:bodyPr>
            <a:spAutoFit/>
          </a:bodyPr>
          <a:lstStyle>
            <a:defPPr>
              <a:defRPr lang="zh-CN"/>
            </a:defPPr>
          </a:lstStyle>
          <a:p>
            <a:pPr algn="ctr" eaLnBrk="1" hangingPunct="1">
              <a:lnSpc>
                <a:spcPct val="120000"/>
              </a:lnSpc>
              <a:defRPr/>
            </a:pPr>
            <a:r>
              <a:rPr lang="en-US" altLang="zh-CN" sz="3200" b="1" err="1">
                <a:solidFill>
                  <a:srgbClr val="0033CC"/>
                </a:solidFill>
                <a:latin typeface="+mn-ea"/>
                <a:ea typeface="+mn-ea"/>
              </a:rPr>
              <a:t>dǎn</a:t>
            </a:r>
            <a:endParaRPr lang="zh-CN" altLang="en-US" sz="3200" b="1">
              <a:solidFill>
                <a:srgbClr val="0033CC"/>
              </a:solidFill>
              <a:latin typeface="+mn-ea"/>
              <a:ea typeface="+mn-ea"/>
            </a:endParaRPr>
          </a:p>
        </p:txBody>
      </p:sp>
      <p:sp>
        <p:nvSpPr>
          <p:cNvPr id="45" name="文本框 44">
            <a:extLst>
              <a:ext uri="{FF2B5EF4-FFF2-40B4-BE49-F238E27FC236}">
                <a16:creationId xmlns:a16="http://schemas.microsoft.com/office/drawing/2014/main" id="{DD8AFB0B-4B72-455D-8506-2CC4BED0973C}"/>
              </a:ext>
            </a:extLst>
          </p:cNvPr>
          <p:cNvSpPr txBox="1"/>
          <p:nvPr/>
        </p:nvSpPr>
        <p:spPr>
          <a:xfrm>
            <a:off x="7490884" y="3420533"/>
            <a:ext cx="1066800" cy="635000"/>
          </a:xfrm>
          <a:prstGeom prst="rect">
            <a:avLst/>
          </a:prstGeom>
          <a:noFill/>
        </p:spPr>
        <p:txBody>
          <a:bodyPr>
            <a:spAutoFit/>
          </a:bodyPr>
          <a:lstStyle>
            <a:defPPr>
              <a:defRPr lang="zh-CN"/>
            </a:defPPr>
          </a:lstStyle>
          <a:p>
            <a:pPr algn="ctr" eaLnBrk="1" hangingPunct="1">
              <a:lnSpc>
                <a:spcPct val="120000"/>
              </a:lnSpc>
              <a:defRPr/>
            </a:pPr>
            <a:r>
              <a:rPr lang="en-US" altLang="zh-CN" sz="3200" b="1" err="1">
                <a:solidFill>
                  <a:srgbClr val="0033CC"/>
                </a:solidFill>
                <a:latin typeface="+mn-ea"/>
                <a:ea typeface="+mn-ea"/>
              </a:rPr>
              <a:t>dān</a:t>
            </a:r>
            <a:endParaRPr lang="zh-CN" altLang="en-US" sz="3200" b="1">
              <a:solidFill>
                <a:srgbClr val="0033CC"/>
              </a:solidFill>
              <a:latin typeface="+mn-ea"/>
              <a:ea typeface="+mn-ea"/>
            </a:endParaRPr>
          </a:p>
        </p:txBody>
      </p:sp>
      <p:sp>
        <p:nvSpPr>
          <p:cNvPr id="46" name="文本框 45">
            <a:extLst>
              <a:ext uri="{FF2B5EF4-FFF2-40B4-BE49-F238E27FC236}">
                <a16:creationId xmlns:a16="http://schemas.microsoft.com/office/drawing/2014/main" id="{540C59FA-20FB-462D-836B-421664D9F0F8}"/>
              </a:ext>
            </a:extLst>
          </p:cNvPr>
          <p:cNvSpPr txBox="1"/>
          <p:nvPr/>
        </p:nvSpPr>
        <p:spPr>
          <a:xfrm>
            <a:off x="7461251" y="4178300"/>
            <a:ext cx="1066800" cy="635000"/>
          </a:xfrm>
          <a:prstGeom prst="rect">
            <a:avLst/>
          </a:prstGeom>
          <a:noFill/>
        </p:spPr>
        <p:txBody>
          <a:bodyPr>
            <a:spAutoFit/>
          </a:bodyPr>
          <a:lstStyle>
            <a:defPPr>
              <a:defRPr lang="zh-CN"/>
            </a:defPPr>
          </a:lstStyle>
          <a:p>
            <a:pPr algn="ctr" eaLnBrk="1" hangingPunct="1">
              <a:lnSpc>
                <a:spcPct val="120000"/>
              </a:lnSpc>
              <a:defRPr/>
            </a:pPr>
            <a:r>
              <a:rPr lang="en-US" altLang="zh-CN" sz="3200" b="1" err="1">
                <a:solidFill>
                  <a:srgbClr val="0033CC"/>
                </a:solidFill>
                <a:latin typeface="+mn-ea"/>
                <a:ea typeface="+mn-ea"/>
              </a:rPr>
              <a:t>dàn</a:t>
            </a:r>
            <a:endParaRPr lang="zh-CN" altLang="en-US" sz="3200" b="1">
              <a:solidFill>
                <a:srgbClr val="0033CC"/>
              </a:solidFill>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nodeType="withGroup">
                            <p:stCondLst>
                              <p:cond delay="500"/>
                            </p:stCondLst>
                            <p:childTnLst>
                              <p:par>
                                <p:cTn id="9" presetID="10" presetClass="entr" presetSubtype="0" fill="hold" grpId="1" nodeType="afterEffec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nodeType="withGroup">
                            <p:stCondLst>
                              <p:cond delay="1000"/>
                            </p:stCondLst>
                            <p:childTnLst>
                              <p:par>
                                <p:cTn id="13" presetID="10" presetClass="entr" presetSubtype="0" fill="hold" grpId="2" nodeType="afterEffec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0" presetClass="entr" presetSubtype="0" fill="hold" grpId="3"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par>
                          <p:cTn id="22" fill="hold" nodeType="withGroup">
                            <p:stCondLst>
                              <p:cond delay="500"/>
                            </p:stCondLst>
                            <p:childTnLst>
                              <p:par>
                                <p:cTn id="23" presetID="10" presetClass="entr" presetSubtype="0" fill="hold" grpId="4" nodeType="afterEffec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par>
                          <p:cTn id="26" fill="hold" nodeType="withGroup">
                            <p:stCondLst>
                              <p:cond delay="1000"/>
                            </p:stCondLst>
                            <p:childTnLst>
                              <p:par>
                                <p:cTn id="27" presetID="10" presetClass="entr" presetSubtype="0" fill="hold" grpId="5" nodeType="afterEffect">
                                  <p:childTnLst>
                                    <p:set>
                                      <p:cBhvr>
                                        <p:cTn id="28" dur="1" fill="hold">
                                          <p:stCondLst>
                                            <p:cond delay="0"/>
                                          </p:stCondLst>
                                        </p:cTn>
                                        <p:tgtEl>
                                          <p:spTgt spid="46"/>
                                        </p:tgtEl>
                                        <p:attrNameLst>
                                          <p:attrName>style.visibility</p:attrName>
                                        </p:attrNameLst>
                                      </p:cBhvr>
                                      <p:to>
                                        <p:strVal val="visible"/>
                                      </p:to>
                                    </p:set>
                                    <p:animEffect transition="in" filter="fade">
                                      <p:cBhvr>
                                        <p:cTn id="2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1"/>
      <p:bldP spid="43" grpId="2"/>
      <p:bldP spid="44" grpId="3"/>
      <p:bldP spid="45" grpId="4"/>
      <p:bldP spid="46" grpId="5"/>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4" name="文本框 32">
            <a:extLst>
              <a:ext uri="{FF2B5EF4-FFF2-40B4-BE49-F238E27FC236}">
                <a16:creationId xmlns:a16="http://schemas.microsoft.com/office/drawing/2014/main" id="{A3EF06FF-D98E-4836-B7B4-20BB4CE2B7FC}"/>
              </a:ext>
            </a:extLst>
          </p:cNvPr>
          <p:cNvSpPr txBox="1">
            <a:spLocks noChangeArrowheads="1"/>
          </p:cNvSpPr>
          <p:nvPr/>
        </p:nvSpPr>
        <p:spPr bwMode="auto">
          <a:xfrm>
            <a:off x="438151" y="273051"/>
            <a:ext cx="3295649" cy="65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609600" lvl="0" indent="-6096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Wingdings" panose="05000000000000000000" pitchFamily="2" charset="2"/>
              <a:buChar char="l"/>
            </a:pPr>
            <a:r>
              <a:rPr lang="zh-CN" altLang="en-US" sz="3467" b="1">
                <a:latin typeface="楷体" panose="02010609060101010101" pitchFamily="49" charset="-122"/>
                <a:ea typeface="楷体" panose="02010609060101010101" pitchFamily="49" charset="-122"/>
                <a:sym typeface="WenYue GuDianMingChaoTi (Non-Co"/>
              </a:rPr>
              <a:t>词语集注</a:t>
            </a:r>
          </a:p>
        </p:txBody>
      </p:sp>
      <p:sp>
        <p:nvSpPr>
          <p:cNvPr id="3" name="Title 4">
            <a:extLst>
              <a:ext uri="{FF2B5EF4-FFF2-40B4-BE49-F238E27FC236}">
                <a16:creationId xmlns:a16="http://schemas.microsoft.com/office/drawing/2014/main" id="{92962913-F0CC-48E6-B614-435AADEC4012}"/>
              </a:ext>
            </a:extLst>
          </p:cNvPr>
          <p:cNvSpPr txBox="1"/>
          <p:nvPr/>
        </p:nvSpPr>
        <p:spPr>
          <a:xfrm>
            <a:off x="1947333" y="1212851"/>
            <a:ext cx="1928284" cy="721783"/>
          </a:xfrm>
          <a:prstGeom prst="rect">
            <a:avLst/>
          </a:prstGeom>
        </p:spPr>
        <p:txBody>
          <a:bodyPr/>
          <a:lstStyle>
            <a:defPPr>
              <a:defRPr lang="zh-CN"/>
            </a:defPPr>
            <a:lvl1pPr marL="0" lvl="0" indent="0" algn="ctr" defTabSz="1219200" rtl="0" eaLnBrk="1" fontAlgn="base" latinLnBrk="0" hangingPunct="1">
              <a:lnSpc>
                <a:spcPct val="90000"/>
              </a:lnSpc>
              <a:spcBef>
                <a:spcPct val="0"/>
              </a:spcBef>
              <a:spcAft>
                <a:spcPct val="0"/>
              </a:spcAft>
              <a:buNone/>
              <a:defRPr sz="4800" b="0" i="0" u="none" kern="1200" baseline="0">
                <a:solidFill>
                  <a:schemeClr val="tx1"/>
                </a:solidFill>
                <a:latin typeface="Playfair Display Black" charset="0"/>
                <a:ea typeface="Playfair Display Black" charset="0"/>
                <a:cs typeface="Playfair Display Black" charset="0"/>
              </a:defRPr>
            </a:lvl1pPr>
          </a:lstStyle>
          <a:p>
            <a:pPr algn="l">
              <a:lnSpc>
                <a:spcPct val="100000"/>
              </a:lnSpc>
              <a:defRPr/>
            </a:pPr>
            <a:r>
              <a:rPr lang="zh-CN" altLang="en-US" sz="3200" b="1">
                <a:solidFill>
                  <a:srgbClr val="0033CC"/>
                </a:solidFill>
                <a:latin typeface="楷体" panose="02010609060101010101" pitchFamily="49" charset="-122"/>
                <a:ea typeface="楷体" panose="02010609060101010101" pitchFamily="49" charset="-122"/>
                <a:cs typeface="+mn-ea"/>
                <a:sym typeface="WenYue GuDianMingChaoTi (Non-Commercial Use)" pitchFamily="50" charset="-122"/>
              </a:rPr>
              <a:t>蹑手蹑脚</a:t>
            </a:r>
          </a:p>
        </p:txBody>
      </p:sp>
      <p:sp>
        <p:nvSpPr>
          <p:cNvPr id="4" name="Title 4">
            <a:extLst>
              <a:ext uri="{FF2B5EF4-FFF2-40B4-BE49-F238E27FC236}">
                <a16:creationId xmlns:a16="http://schemas.microsoft.com/office/drawing/2014/main" id="{A665F114-E902-4A8F-B7B9-BFA2A194297A}"/>
              </a:ext>
            </a:extLst>
          </p:cNvPr>
          <p:cNvSpPr txBox="1"/>
          <p:nvPr/>
        </p:nvSpPr>
        <p:spPr>
          <a:xfrm>
            <a:off x="658284" y="2040467"/>
            <a:ext cx="10907182" cy="2808818"/>
          </a:xfrm>
          <a:prstGeom prst="rect">
            <a:avLst/>
          </a:prstGeom>
        </p:spPr>
        <p:txBody>
          <a:bodyPr/>
          <a:lstStyle>
            <a:defPPr>
              <a:defRPr lang="zh-CN"/>
            </a:defPPr>
            <a:lvl1pPr marL="0" lvl="0" indent="0" algn="ctr" defTabSz="1219200" rtl="0" eaLnBrk="1" fontAlgn="base" latinLnBrk="0" hangingPunct="1">
              <a:lnSpc>
                <a:spcPct val="90000"/>
              </a:lnSpc>
              <a:spcBef>
                <a:spcPct val="0"/>
              </a:spcBef>
              <a:spcAft>
                <a:spcPct val="0"/>
              </a:spcAft>
              <a:buNone/>
              <a:defRPr sz="4800" b="0" i="0" u="none" kern="1200" baseline="0">
                <a:solidFill>
                  <a:schemeClr val="tx1"/>
                </a:solidFill>
                <a:latin typeface="Playfair Display Black" charset="0"/>
                <a:ea typeface="Playfair Display Black" charset="0"/>
                <a:cs typeface="Playfair Display Black" charset="0"/>
              </a:defRPr>
            </a:lvl1pPr>
          </a:lstStyle>
          <a:p>
            <a:pPr marL="457200" indent="-457200" algn="l">
              <a:lnSpc>
                <a:spcPct val="140000"/>
              </a:lnSpc>
              <a:buFont typeface="Arial" panose="020b0604020202020204" pitchFamily="34" charset="0"/>
              <a:buChar char="•"/>
              <a:defRPr/>
            </a:pPr>
            <a:r>
              <a:rPr lang="zh-CN" altLang="en-US" sz="3200" b="1">
                <a:latin typeface="楷体" panose="02010609060101010101" pitchFamily="49" charset="-122"/>
                <a:ea typeface="楷体" panose="02010609060101010101" pitchFamily="49" charset="-122"/>
                <a:cs typeface="+mn-ea"/>
                <a:sym typeface="WenYue GuDianMingChaoTi (Non-Commercial Use)" pitchFamily="50" charset="-122"/>
              </a:rPr>
              <a:t>猛然。                               （         ）</a:t>
            </a:r>
            <a:endParaRPr lang="en-US" altLang="zh-CN" sz="3200" b="1">
              <a:latin typeface="楷体" panose="02010609060101010101" pitchFamily="49" charset="-122"/>
              <a:ea typeface="楷体" panose="02010609060101010101" pitchFamily="49" charset="-122"/>
              <a:cs typeface="+mn-ea"/>
              <a:sym typeface="WenYue GuDianMingChaoTi (Non-Commercial Use)" pitchFamily="50" charset="-122"/>
            </a:endParaRPr>
          </a:p>
          <a:p>
            <a:pPr marL="457200" indent="-457200" algn="l">
              <a:lnSpc>
                <a:spcPct val="140000"/>
              </a:lnSpc>
              <a:buFont typeface="Arial" panose="020b0604020202020204" pitchFamily="34" charset="0"/>
              <a:buChar char="•"/>
              <a:defRPr/>
            </a:pPr>
            <a:r>
              <a:rPr lang="zh-CN" altLang="en-US" sz="3200" b="1">
                <a:latin typeface="楷体" panose="02010609060101010101" pitchFamily="49" charset="-122"/>
                <a:ea typeface="楷体" panose="02010609060101010101" pitchFamily="49" charset="-122"/>
                <a:cs typeface="+mn-ea"/>
                <a:sym typeface="WenYue GuDianMingChaoTi (Non-Commercial Use)" pitchFamily="50" charset="-122"/>
              </a:rPr>
              <a:t>形容走路时脚步放得很轻。             （         ）</a:t>
            </a:r>
            <a:endParaRPr lang="en-US" altLang="zh-CN" sz="3200" b="1">
              <a:latin typeface="楷体" panose="02010609060101010101" pitchFamily="49" charset="-122"/>
              <a:ea typeface="楷体" panose="02010609060101010101" pitchFamily="49" charset="-122"/>
              <a:cs typeface="+mn-ea"/>
              <a:sym typeface="WenYue GuDianMingChaoTi (Non-Commercial Use)" pitchFamily="50" charset="-122"/>
            </a:endParaRPr>
          </a:p>
          <a:p>
            <a:pPr marL="457200" indent="-457200" algn="l">
              <a:lnSpc>
                <a:spcPct val="140000"/>
              </a:lnSpc>
              <a:buFont typeface="Arial" panose="020b0604020202020204" pitchFamily="34" charset="0"/>
              <a:buChar char="•"/>
              <a:defRPr/>
            </a:pPr>
            <a:r>
              <a:rPr lang="zh-CN" altLang="en-US" sz="3200" b="1">
                <a:latin typeface="楷体" panose="02010609060101010101" pitchFamily="49" charset="-122"/>
                <a:ea typeface="楷体" panose="02010609060101010101" pitchFamily="49" charset="-122"/>
                <a:cs typeface="+mn-ea"/>
                <a:sym typeface="WenYue GuDianMingChaoTi (Non-Commercial Use)" pitchFamily="50" charset="-122"/>
              </a:rPr>
              <a:t>完整，整个儿的。                     （         ）</a:t>
            </a:r>
            <a:endParaRPr lang="en-US" altLang="zh-CN" sz="3200" b="1">
              <a:latin typeface="楷体" panose="02010609060101010101" pitchFamily="49" charset="-122"/>
              <a:ea typeface="楷体" panose="02010609060101010101" pitchFamily="49" charset="-122"/>
              <a:cs typeface="+mn-ea"/>
              <a:sym typeface="WenYue GuDianMingChaoTi (Non-Commercial Use)" pitchFamily="50" charset="-122"/>
            </a:endParaRPr>
          </a:p>
          <a:p>
            <a:pPr marL="457200" indent="-457200" algn="l">
              <a:lnSpc>
                <a:spcPct val="140000"/>
              </a:lnSpc>
              <a:buFont typeface="Arial" panose="020b0604020202020204" pitchFamily="34" charset="0"/>
              <a:buChar char="•"/>
              <a:defRPr/>
            </a:pPr>
            <a:r>
              <a:rPr lang="zh-CN" altLang="en-US" sz="3200" b="1">
                <a:latin typeface="楷体" panose="02010609060101010101" pitchFamily="49" charset="-122"/>
                <a:ea typeface="楷体" panose="02010609060101010101" pitchFamily="49" charset="-122"/>
                <a:cs typeface="+mn-ea"/>
                <a:sym typeface="WenYue GuDianMingChaoTi (Non-Commercial Use)" pitchFamily="50" charset="-122"/>
              </a:rPr>
              <a:t>犹豫不决。                           （         ）</a:t>
            </a:r>
          </a:p>
        </p:txBody>
      </p:sp>
      <p:sp>
        <p:nvSpPr>
          <p:cNvPr id="5" name="矩形: 圆角 4">
            <a:extLst>
              <a:ext uri="{FF2B5EF4-FFF2-40B4-BE49-F238E27FC236}">
                <a16:creationId xmlns:a16="http://schemas.microsoft.com/office/drawing/2014/main" id="{46D03CB6-1BB2-46E1-AAF6-1575E97C5A9E}"/>
              </a:ext>
            </a:extLst>
          </p:cNvPr>
          <p:cNvSpPr/>
          <p:nvPr/>
        </p:nvSpPr>
        <p:spPr>
          <a:xfrm>
            <a:off x="2355851" y="2216151"/>
            <a:ext cx="1217083" cy="448733"/>
          </a:xfrm>
          <a:prstGeom prst="round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defRPr/>
            </a:pPr>
            <a:r>
              <a:rPr lang="zh-CN" altLang="en-US" sz="2400">
                <a:latin typeface="楷体" panose="02010609060101010101" pitchFamily="49" charset="-122"/>
                <a:ea typeface="楷体" panose="02010609060101010101" pitchFamily="49" charset="-122"/>
              </a:rPr>
              <a:t>突然。</a:t>
            </a:r>
          </a:p>
        </p:txBody>
      </p:sp>
      <p:sp>
        <p:nvSpPr>
          <p:cNvPr id="8" name="矩形: 圆角 7">
            <a:extLst>
              <a:ext uri="{FF2B5EF4-FFF2-40B4-BE49-F238E27FC236}">
                <a16:creationId xmlns:a16="http://schemas.microsoft.com/office/drawing/2014/main" id="{B2E30E4A-C521-49C9-8CE8-EB8F5227A3C4}"/>
              </a:ext>
            </a:extLst>
          </p:cNvPr>
          <p:cNvSpPr/>
          <p:nvPr/>
        </p:nvSpPr>
        <p:spPr>
          <a:xfrm>
            <a:off x="1058333" y="2944284"/>
            <a:ext cx="7694084" cy="448733"/>
          </a:xfrm>
          <a:prstGeom prst="round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defRPr/>
            </a:pPr>
            <a:r>
              <a:rPr lang="zh-CN" altLang="en-US" sz="2400">
                <a:latin typeface="楷体" panose="02010609060101010101" pitchFamily="49" charset="-122"/>
                <a:ea typeface="楷体" panose="02010609060101010101" pitchFamily="49" charset="-122"/>
              </a:rPr>
              <a:t>多用于形容很小心或紧张害怕而不敢弄出声响的样子。</a:t>
            </a:r>
          </a:p>
        </p:txBody>
      </p:sp>
      <p:sp>
        <p:nvSpPr>
          <p:cNvPr id="9" name="矩形: 圆角 8">
            <a:extLst>
              <a:ext uri="{FF2B5EF4-FFF2-40B4-BE49-F238E27FC236}">
                <a16:creationId xmlns:a16="http://schemas.microsoft.com/office/drawing/2014/main" id="{6B739AD1-B973-4F20-B666-2F1465FCB8A0}"/>
              </a:ext>
            </a:extLst>
          </p:cNvPr>
          <p:cNvSpPr/>
          <p:nvPr/>
        </p:nvSpPr>
        <p:spPr>
          <a:xfrm>
            <a:off x="2355851" y="3623733"/>
            <a:ext cx="6400800" cy="448733"/>
          </a:xfrm>
          <a:prstGeom prst="round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defRPr/>
            </a:pPr>
            <a:r>
              <a:rPr lang="zh-CN" altLang="en-US" sz="2400">
                <a:latin typeface="楷体" panose="02010609060101010101" pitchFamily="49" charset="-122"/>
                <a:ea typeface="楷体" panose="02010609060101010101" pitchFamily="49" charset="-122"/>
              </a:rPr>
              <a:t>囫囵吞枣：比喻读书等不加分析地笼统接受。</a:t>
            </a:r>
          </a:p>
        </p:txBody>
      </p:sp>
      <p:sp>
        <p:nvSpPr>
          <p:cNvPr id="10" name="矩形: 圆角 9">
            <a:extLst>
              <a:ext uri="{FF2B5EF4-FFF2-40B4-BE49-F238E27FC236}">
                <a16:creationId xmlns:a16="http://schemas.microsoft.com/office/drawing/2014/main" id="{CD41E1BF-7D30-49BD-AE46-8B4705508D73}"/>
              </a:ext>
            </a:extLst>
          </p:cNvPr>
          <p:cNvSpPr/>
          <p:nvPr/>
        </p:nvSpPr>
        <p:spPr>
          <a:xfrm>
            <a:off x="2355851" y="4279900"/>
            <a:ext cx="6400800" cy="448733"/>
          </a:xfrm>
          <a:prstGeom prst="round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defRPr/>
            </a:pPr>
            <a:r>
              <a:rPr lang="zh-CN" altLang="en-US" sz="2400">
                <a:latin typeface="楷体" panose="02010609060101010101" pitchFamily="49" charset="-122"/>
                <a:ea typeface="楷体" panose="02010609060101010101" pitchFamily="49" charset="-122"/>
              </a:rPr>
              <a:t>另有“得意的样子”之意，如“踌躇满志”。</a:t>
            </a:r>
          </a:p>
        </p:txBody>
      </p:sp>
      <p:grpSp>
        <p:nvGrpSpPr>
          <p:cNvPr id="11" name="组合 10">
            <a:extLst>
              <a:ext uri="{FF2B5EF4-FFF2-40B4-BE49-F238E27FC236}">
                <a16:creationId xmlns:a16="http://schemas.microsoft.com/office/drawing/2014/main" id="{D671314B-452F-4E12-A27C-3F1A21C92453}"/>
              </a:ext>
            </a:extLst>
          </p:cNvPr>
          <p:cNvGrpSpPr/>
          <p:nvPr/>
        </p:nvGrpSpPr>
        <p:grpSpPr>
          <a:xfrm>
            <a:off x="1227665" y="5126565"/>
            <a:ext cx="6364818" cy="971551"/>
            <a:chOff x="3894365" y="5074339"/>
            <a:chExt cx="6364516" cy="970779"/>
          </a:xfrm>
        </p:grpSpPr>
        <p:sp>
          <p:nvSpPr>
            <p:cNvPr id="18445" name="矩形 11">
              <a:extLst>
                <a:ext uri="{FF2B5EF4-FFF2-40B4-BE49-F238E27FC236}">
                  <a16:creationId xmlns:a16="http://schemas.microsoft.com/office/drawing/2014/main" id="{27A55665-4B06-40A8-8669-3FF10C281DDB}"/>
                </a:ext>
              </a:extLst>
            </p:cNvPr>
            <p:cNvSpPr>
              <a:spLocks noChangeArrowheads="1"/>
            </p:cNvSpPr>
            <p:nvPr/>
          </p:nvSpPr>
          <p:spPr bwMode="auto">
            <a:xfrm>
              <a:off x="4115438" y="5074339"/>
              <a:ext cx="6143443" cy="97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2667" b="1">
                  <a:solidFill>
                    <a:srgbClr val="FF0000"/>
                  </a:solidFill>
                  <a:latin typeface="楷体" panose="02010609060101010101" pitchFamily="49" charset="-122"/>
                  <a:ea typeface="楷体" panose="02010609060101010101" pitchFamily="49" charset="-122"/>
                </a:rPr>
                <a:t>踌躇：侧重于指人内心的犹豫不决。</a:t>
              </a:r>
              <a:endParaRPr lang="en-US" altLang="zh-CN" sz="2667" b="1">
                <a:solidFill>
                  <a:srgbClr val="FF0000"/>
                </a:solidFill>
                <a:latin typeface="楷体" panose="02010609060101010101" pitchFamily="49" charset="-122"/>
                <a:ea typeface="楷体" panose="02010609060101010101" pitchFamily="49" charset="-122"/>
              </a:endParaRPr>
            </a:p>
            <a:p>
              <a:pPr eaLnBrk="1" hangingPunct="1">
                <a:lnSpc>
                  <a:spcPct val="110000"/>
                </a:lnSpc>
              </a:pPr>
              <a:r>
                <a:rPr lang="zh-CN" altLang="en-US" sz="2667" b="1">
                  <a:solidFill>
                    <a:srgbClr val="FF0000"/>
                  </a:solidFill>
                  <a:latin typeface="楷体" panose="02010609060101010101" pitchFamily="49" charset="-122"/>
                  <a:ea typeface="楷体" panose="02010609060101010101" pitchFamily="49" charset="-122"/>
                </a:rPr>
                <a:t>徘徊：侧重于指人的外在表现。</a:t>
              </a:r>
            </a:p>
          </p:txBody>
        </p:sp>
        <p:sp>
          <p:nvSpPr>
            <p:cNvPr id="13" name="左大括号 12">
              <a:extLst>
                <a:ext uri="{FF2B5EF4-FFF2-40B4-BE49-F238E27FC236}">
                  <a16:creationId xmlns:a16="http://schemas.microsoft.com/office/drawing/2014/main" id="{E13D9093-2D35-476E-9181-480306C98767}"/>
                </a:ext>
              </a:extLst>
            </p:cNvPr>
            <p:cNvSpPr/>
            <p:nvPr/>
          </p:nvSpPr>
          <p:spPr>
            <a:xfrm>
              <a:off x="3894365" y="5158939"/>
              <a:ext cx="220123" cy="801580"/>
            </a:xfrm>
            <a:prstGeom prst="leftBrace">
              <a:avLst>
                <a:gd name="adj1" fmla="val 30835"/>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algn="ctr">
                <a:defRPr/>
              </a:pPr>
              <a:endParaRPr lang="zh-CN" altLang="en-US" sz="1800"/>
            </a:p>
          </p:txBody>
        </p:sp>
      </p:grpSp>
      <p:sp>
        <p:nvSpPr>
          <p:cNvPr id="15" name="Title 4">
            <a:extLst>
              <a:ext uri="{FF2B5EF4-FFF2-40B4-BE49-F238E27FC236}">
                <a16:creationId xmlns:a16="http://schemas.microsoft.com/office/drawing/2014/main" id="{54D14BBF-508B-498A-BD30-9B3E1A40C24D}"/>
              </a:ext>
            </a:extLst>
          </p:cNvPr>
          <p:cNvSpPr txBox="1"/>
          <p:nvPr/>
        </p:nvSpPr>
        <p:spPr>
          <a:xfrm>
            <a:off x="8151284" y="1204384"/>
            <a:ext cx="1202267" cy="721783"/>
          </a:xfrm>
          <a:prstGeom prst="rect">
            <a:avLst/>
          </a:prstGeom>
        </p:spPr>
        <p:txBody>
          <a:bodyPr/>
          <a:lstStyle>
            <a:defPPr>
              <a:defRPr lang="zh-CN"/>
            </a:defPPr>
            <a:lvl1pPr marL="0" lvl="0" indent="0" algn="ctr" defTabSz="1219200" rtl="0" eaLnBrk="1" fontAlgn="base" latinLnBrk="0" hangingPunct="1">
              <a:lnSpc>
                <a:spcPct val="90000"/>
              </a:lnSpc>
              <a:spcBef>
                <a:spcPct val="0"/>
              </a:spcBef>
              <a:spcAft>
                <a:spcPct val="0"/>
              </a:spcAft>
              <a:buNone/>
              <a:defRPr sz="4800" b="0" i="0" u="none" kern="1200" baseline="0">
                <a:solidFill>
                  <a:schemeClr val="tx1"/>
                </a:solidFill>
                <a:latin typeface="Playfair Display Black" charset="0"/>
                <a:ea typeface="Playfair Display Black" charset="0"/>
                <a:cs typeface="Playfair Display Black" charset="0"/>
              </a:defRPr>
            </a:lvl1pPr>
          </a:lstStyle>
          <a:p>
            <a:pPr algn="l">
              <a:lnSpc>
                <a:spcPct val="100000"/>
              </a:lnSpc>
              <a:defRPr/>
            </a:pPr>
            <a:r>
              <a:rPr lang="zh-CN" altLang="en-US" sz="3200" b="1">
                <a:solidFill>
                  <a:srgbClr val="0033CC"/>
                </a:solidFill>
                <a:latin typeface="楷体" panose="02010609060101010101" pitchFamily="49" charset="-122"/>
                <a:ea typeface="楷体" panose="02010609060101010101" pitchFamily="49" charset="-122"/>
                <a:cs typeface="+mn-ea"/>
                <a:sym typeface="WenYue GuDianMingChaoTi (Non-Commercial Use)" pitchFamily="50" charset="-122"/>
              </a:rPr>
              <a:t>踌躇</a:t>
            </a:r>
          </a:p>
        </p:txBody>
      </p:sp>
      <p:sp>
        <p:nvSpPr>
          <p:cNvPr id="16" name="Title 4">
            <a:extLst>
              <a:ext uri="{FF2B5EF4-FFF2-40B4-BE49-F238E27FC236}">
                <a16:creationId xmlns:a16="http://schemas.microsoft.com/office/drawing/2014/main" id="{FAAC4D7A-DC62-4778-A80A-403AF294C6A4}"/>
              </a:ext>
            </a:extLst>
          </p:cNvPr>
          <p:cNvSpPr txBox="1"/>
          <p:nvPr/>
        </p:nvSpPr>
        <p:spPr>
          <a:xfrm>
            <a:off x="4519084" y="1191684"/>
            <a:ext cx="1085849" cy="721783"/>
          </a:xfrm>
          <a:prstGeom prst="rect">
            <a:avLst/>
          </a:prstGeom>
        </p:spPr>
        <p:txBody>
          <a:bodyPr/>
          <a:lstStyle>
            <a:defPPr>
              <a:defRPr lang="zh-CN"/>
            </a:defPPr>
            <a:lvl1pPr marL="0" lvl="0" indent="0" algn="ctr" defTabSz="1219200" rtl="0" eaLnBrk="1" fontAlgn="base" latinLnBrk="0" hangingPunct="1">
              <a:lnSpc>
                <a:spcPct val="90000"/>
              </a:lnSpc>
              <a:spcBef>
                <a:spcPct val="0"/>
              </a:spcBef>
              <a:spcAft>
                <a:spcPct val="0"/>
              </a:spcAft>
              <a:buNone/>
              <a:defRPr sz="4800" b="0" i="0" u="none" kern="1200" baseline="0">
                <a:solidFill>
                  <a:schemeClr val="tx1"/>
                </a:solidFill>
                <a:latin typeface="Playfair Display Black" charset="0"/>
                <a:ea typeface="Playfair Display Black" charset="0"/>
                <a:cs typeface="Playfair Display Black" charset="0"/>
              </a:defRPr>
            </a:lvl1pPr>
          </a:lstStyle>
          <a:p>
            <a:pPr algn="l">
              <a:lnSpc>
                <a:spcPct val="100000"/>
              </a:lnSpc>
              <a:defRPr/>
            </a:pPr>
            <a:r>
              <a:rPr lang="zh-CN" altLang="en-US" sz="3200" b="1">
                <a:solidFill>
                  <a:srgbClr val="0033CC"/>
                </a:solidFill>
                <a:latin typeface="楷体" panose="02010609060101010101" pitchFamily="49" charset="-122"/>
                <a:ea typeface="楷体" panose="02010609060101010101" pitchFamily="49" charset="-122"/>
                <a:cs typeface="+mn-ea"/>
                <a:sym typeface="WenYue GuDianMingChaoTi (Non-Commercial Use)" pitchFamily="50" charset="-122"/>
              </a:rPr>
              <a:t>蓦然</a:t>
            </a:r>
          </a:p>
        </p:txBody>
      </p:sp>
      <p:sp>
        <p:nvSpPr>
          <p:cNvPr id="17" name="Title 4">
            <a:extLst>
              <a:ext uri="{FF2B5EF4-FFF2-40B4-BE49-F238E27FC236}">
                <a16:creationId xmlns:a16="http://schemas.microsoft.com/office/drawing/2014/main" id="{48A86894-909E-4DAF-94B0-0C9C1A681F82}"/>
              </a:ext>
            </a:extLst>
          </p:cNvPr>
          <p:cNvSpPr txBox="1"/>
          <p:nvPr/>
        </p:nvSpPr>
        <p:spPr>
          <a:xfrm>
            <a:off x="6248400" y="1212851"/>
            <a:ext cx="1286933" cy="721783"/>
          </a:xfrm>
          <a:prstGeom prst="rect">
            <a:avLst/>
          </a:prstGeom>
        </p:spPr>
        <p:txBody>
          <a:bodyPr/>
          <a:lstStyle>
            <a:defPPr>
              <a:defRPr lang="zh-CN"/>
            </a:defPPr>
            <a:lvl1pPr marL="0" lvl="0" indent="0" algn="ctr" defTabSz="1219200" rtl="0" eaLnBrk="1" fontAlgn="base" latinLnBrk="0" hangingPunct="1">
              <a:lnSpc>
                <a:spcPct val="90000"/>
              </a:lnSpc>
              <a:spcBef>
                <a:spcPct val="0"/>
              </a:spcBef>
              <a:spcAft>
                <a:spcPct val="0"/>
              </a:spcAft>
              <a:buNone/>
              <a:defRPr sz="4800" b="0" i="0" u="none" kern="1200" baseline="0">
                <a:solidFill>
                  <a:schemeClr val="tx1"/>
                </a:solidFill>
                <a:latin typeface="Playfair Display Black" charset="0"/>
                <a:ea typeface="Playfair Display Black" charset="0"/>
                <a:cs typeface="Playfair Display Black" charset="0"/>
              </a:defRPr>
            </a:lvl1pPr>
          </a:lstStyle>
          <a:p>
            <a:pPr algn="l">
              <a:lnSpc>
                <a:spcPct val="100000"/>
              </a:lnSpc>
              <a:defRPr/>
            </a:pPr>
            <a:r>
              <a:rPr lang="zh-CN" altLang="en-US" sz="3200" b="1">
                <a:solidFill>
                  <a:srgbClr val="0033CC"/>
                </a:solidFill>
                <a:latin typeface="楷体" panose="02010609060101010101" pitchFamily="49" charset="-122"/>
                <a:ea typeface="楷体" panose="02010609060101010101" pitchFamily="49" charset="-122"/>
                <a:cs typeface="+mn-ea"/>
                <a:sym typeface="WenYue GuDianMingChaoTi (Non-Commercial Use)" pitchFamily="50" charset="-122"/>
              </a:rPr>
              <a:t>囫囵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path" presetSubtype="0" accel="50000" decel="50000" fill="hold" grpId="0" nodeType="clickEffect">
                                  <p:stCondLst>
                                    <p:cond delay="0"/>
                                  </p:stCondLst>
                                  <p:childTnLst>
                                    <p:animMotion origin="layout" path="M 0.00277 -0.00123 L 0.5967 0.22994" pathEditMode="relative" rAng="0" ptsTypes="AA">
                                      <p:cBhvr>
                                        <p:cTn id="6" dur="2000" fill="hold"/>
                                        <p:tgtEl>
                                          <p:spTgt spid="3"/>
                                        </p:tgtEl>
                                        <p:attrNameLst>
                                          <p:attrName>ppt_x</p:attrName>
                                          <p:attrName>ppt_y</p:attrName>
                                        </p:attrNameLst>
                                      </p:cBhvr>
                                      <p:rCtr x="29688" y="11543"/>
                                    </p:animMotion>
                                  </p:childTnLst>
                                </p:cTn>
                              </p:par>
                            </p:childTnLst>
                          </p:cTn>
                        </p:par>
                        <p:par>
                          <p:cTn id="7" fill="hold" nodeType="withGroup">
                            <p:stCondLst>
                              <p:cond delay="2000"/>
                            </p:stCondLst>
                            <p:childTnLst>
                              <p:par>
                                <p:cTn id="8" presetID="16" presetClass="entr" presetSubtype="21" fill="hold" grpId="2" nodeType="afterEffec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42" presetClass="path" presetSubtype="0" accel="50000" decel="50000" fill="hold" grpId="6" nodeType="clickEffect">
                                  <p:stCondLst>
                                    <p:cond delay="0"/>
                                  </p:stCondLst>
                                  <p:childTnLst>
                                    <p:animMotion origin="layout" path="M -4.16667E-06 -4.5679E-06 L 0.41962 0.13426" pathEditMode="relative" rAng="0" ptsTypes="AA">
                                      <p:cBhvr>
                                        <p:cTn id="15" dur="2000" fill="hold"/>
                                        <p:tgtEl>
                                          <p:spTgt spid="16"/>
                                        </p:tgtEl>
                                        <p:attrNameLst>
                                          <p:attrName>ppt_x</p:attrName>
                                          <p:attrName>ppt_y</p:attrName>
                                        </p:attrNameLst>
                                      </p:cBhvr>
                                      <p:rCtr x="20972" y="6698"/>
                                    </p:animMotion>
                                  </p:childTnLst>
                                </p:cTn>
                              </p:par>
                            </p:childTnLst>
                          </p:cTn>
                        </p:par>
                        <p:par>
                          <p:cTn id="16" fill="hold" nodeType="withGroup">
                            <p:stCondLst>
                              <p:cond delay="2000"/>
                            </p:stCondLst>
                            <p:childTnLst>
                              <p:par>
                                <p:cTn id="17" presetID="16" presetClass="entr" presetSubtype="21" fill="hold" grpId="1" nodeType="afterEffec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2" presetClass="path" presetSubtype="0" accel="50000" decel="50000" fill="hold" grpId="7" nodeType="clickEffect">
                                  <p:stCondLst>
                                    <p:cond delay="0"/>
                                  </p:stCondLst>
                                  <p:childTnLst>
                                    <p:animMotion origin="layout" path="M 2.22222E-06 -0.00741 L 0.275 0.33457" pathEditMode="relative" rAng="0" ptsTypes="AA">
                                      <p:cBhvr>
                                        <p:cTn id="24" dur="2000" fill="hold"/>
                                        <p:tgtEl>
                                          <p:spTgt spid="17"/>
                                        </p:tgtEl>
                                        <p:attrNameLst>
                                          <p:attrName>ppt_x</p:attrName>
                                          <p:attrName>ppt_y</p:attrName>
                                        </p:attrNameLst>
                                      </p:cBhvr>
                                      <p:rCtr x="13750" y="17099"/>
                                    </p:animMotion>
                                  </p:childTnLst>
                                </p:cTn>
                              </p:par>
                            </p:childTnLst>
                          </p:cTn>
                        </p:par>
                        <p:par>
                          <p:cTn id="25" fill="hold" nodeType="withGroup">
                            <p:stCondLst>
                              <p:cond delay="2000"/>
                            </p:stCondLst>
                            <p:childTnLst>
                              <p:par>
                                <p:cTn id="26" presetID="16" presetClass="entr" presetSubtype="21" fill="hold" grpId="3" nodeType="afterEffec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42" presetClass="path" presetSubtype="0" accel="50000" decel="50000" fill="hold" grpId="5" nodeType="clickEffect">
                                  <p:stCondLst>
                                    <p:cond delay="0"/>
                                  </p:stCondLst>
                                  <p:childTnLst>
                                    <p:animMotion origin="layout" path="M -1.94444E-06 3.58025E-06 L 0.1224 0.43611" pathEditMode="relative" rAng="0" ptsTypes="AA">
                                      <p:cBhvr>
                                        <p:cTn id="33" dur="2000" fill="hold"/>
                                        <p:tgtEl>
                                          <p:spTgt spid="15"/>
                                        </p:tgtEl>
                                        <p:attrNameLst>
                                          <p:attrName>ppt_x</p:attrName>
                                          <p:attrName>ppt_y</p:attrName>
                                        </p:attrNameLst>
                                      </p:cBhvr>
                                      <p:rCtr x="6111" y="21790"/>
                                    </p:animMotion>
                                  </p:childTnLst>
                                </p:cTn>
                              </p:par>
                            </p:childTnLst>
                          </p:cTn>
                        </p:par>
                        <p:par>
                          <p:cTn id="34" fill="hold" nodeType="withGroup">
                            <p:stCondLst>
                              <p:cond delay="2000"/>
                            </p:stCondLst>
                            <p:childTnLst>
                              <p:par>
                                <p:cTn id="35" presetID="16" presetClass="entr" presetSubtype="21" fill="hold" grpId="4" nodeType="afterEffec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1"/>
      <p:bldP spid="8" grpId="2"/>
      <p:bldP spid="9" grpId="3"/>
      <p:bldP spid="10" grpId="4"/>
      <p:bldP spid="15" grpId="5"/>
      <p:bldP spid="16" grpId="6"/>
      <p:bldP spid="17" grpId="7"/>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9458" name="TextBox 1">
            <a:extLst>
              <a:ext uri="{FF2B5EF4-FFF2-40B4-BE49-F238E27FC236}">
                <a16:creationId xmlns:a16="http://schemas.microsoft.com/office/drawing/2014/main" id="{5F4013D2-E443-42AE-9734-2B723785F6A4}"/>
              </a:ext>
            </a:extLst>
          </p:cNvPr>
          <p:cNvSpPr txBox="1">
            <a:spLocks noChangeArrowheads="1"/>
          </p:cNvSpPr>
          <p:nvPr/>
        </p:nvSpPr>
        <p:spPr bwMode="auto">
          <a:xfrm>
            <a:off x="1217084" y="1026584"/>
            <a:ext cx="5477933" cy="6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ts val="800"/>
              </a:spcBef>
            </a:pPr>
            <a:r>
              <a:rPr lang="zh-CN" altLang="en-US" sz="3200" b="1">
                <a:latin typeface="宋体" panose="02010600030101010101" pitchFamily="2" charset="-122"/>
              </a:rPr>
              <a:t>开头的舞台说明有什么作用？</a:t>
            </a:r>
          </a:p>
        </p:txBody>
      </p:sp>
      <p:sp>
        <p:nvSpPr>
          <p:cNvPr id="19459" name="TextBox 1">
            <a:extLst>
              <a:ext uri="{FF2B5EF4-FFF2-40B4-BE49-F238E27FC236}">
                <a16:creationId xmlns:a16="http://schemas.microsoft.com/office/drawing/2014/main" id="{7D9C3017-C506-453C-BE7D-21D1303F179C}"/>
              </a:ext>
            </a:extLst>
          </p:cNvPr>
          <p:cNvSpPr txBox="1">
            <a:spLocks noChangeArrowheads="1"/>
          </p:cNvSpPr>
          <p:nvPr/>
        </p:nvSpPr>
        <p:spPr bwMode="auto">
          <a:xfrm>
            <a:off x="1998133" y="1869017"/>
            <a:ext cx="7372351" cy="442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ts val="800"/>
              </a:spcBef>
            </a:pPr>
            <a:r>
              <a:rPr lang="zh-CN" altLang="en-US" sz="2933" b="1">
                <a:latin typeface="楷体" panose="02010609060101010101" pitchFamily="49" charset="-122"/>
                <a:ea typeface="楷体" panose="02010609060101010101" pitchFamily="49" charset="-122"/>
              </a:rPr>
              <a:t>人物  老人，男孩</a:t>
            </a:r>
            <a:endParaRPr lang="en-US" altLang="zh-CN" sz="2933" b="1">
              <a:latin typeface="楷体" panose="02010609060101010101" pitchFamily="49" charset="-122"/>
              <a:ea typeface="楷体" panose="02010609060101010101" pitchFamily="49" charset="-122"/>
            </a:endParaRPr>
          </a:p>
          <a:p>
            <a:pPr eaLnBrk="1" hangingPunct="1">
              <a:lnSpc>
                <a:spcPct val="120000"/>
              </a:lnSpc>
              <a:spcBef>
                <a:spcPts val="800"/>
              </a:spcBef>
            </a:pPr>
            <a:r>
              <a:rPr lang="zh-CN" altLang="en-US" sz="2933" b="1">
                <a:latin typeface="楷体" panose="02010609060101010101" pitchFamily="49" charset="-122"/>
                <a:ea typeface="楷体" panose="02010609060101010101" pitchFamily="49" charset="-122"/>
              </a:rPr>
              <a:t>      幕启。一棵挂满红枣的老树。</a:t>
            </a:r>
            <a:endParaRPr lang="en-US" altLang="zh-CN" sz="2933" b="1">
              <a:latin typeface="楷体" panose="02010609060101010101" pitchFamily="49" charset="-122"/>
              <a:ea typeface="楷体" panose="02010609060101010101" pitchFamily="49" charset="-122"/>
            </a:endParaRPr>
          </a:p>
          <a:p>
            <a:pPr eaLnBrk="1" hangingPunct="1">
              <a:lnSpc>
                <a:spcPct val="120000"/>
              </a:lnSpc>
              <a:spcBef>
                <a:spcPts val="800"/>
              </a:spcBef>
            </a:pPr>
            <a:r>
              <a:rPr lang="en-US" altLang="zh-CN" sz="2933" b="1">
                <a:latin typeface="楷体" panose="02010609060101010101" pitchFamily="49" charset="-122"/>
                <a:ea typeface="楷体" panose="02010609060101010101" pitchFamily="49" charset="-122"/>
              </a:rPr>
              <a:t>      </a:t>
            </a:r>
            <a:r>
              <a:rPr lang="zh-CN" altLang="en-US" sz="2933" b="1">
                <a:latin typeface="楷体" panose="02010609060101010101" pitchFamily="49" charset="-122"/>
                <a:ea typeface="楷体" panose="02010609060101010101" pitchFamily="49" charset="-122"/>
              </a:rPr>
              <a:t>树下坐着位形如雕塑的老人。</a:t>
            </a:r>
            <a:endParaRPr lang="en-US" altLang="zh-CN" sz="2933" b="1">
              <a:latin typeface="楷体" panose="02010609060101010101" pitchFamily="49" charset="-122"/>
              <a:ea typeface="楷体" panose="02010609060101010101" pitchFamily="49" charset="-122"/>
            </a:endParaRPr>
          </a:p>
          <a:p>
            <a:pPr eaLnBrk="1" hangingPunct="1">
              <a:lnSpc>
                <a:spcPct val="120000"/>
              </a:lnSpc>
              <a:spcBef>
                <a:spcPts val="800"/>
              </a:spcBef>
            </a:pPr>
            <a:r>
              <a:rPr lang="en-US" altLang="zh-CN" sz="2933" b="1">
                <a:latin typeface="楷体" panose="02010609060101010101" pitchFamily="49" charset="-122"/>
                <a:ea typeface="楷体" panose="02010609060101010101" pitchFamily="49" charset="-122"/>
              </a:rPr>
              <a:t>      </a:t>
            </a:r>
            <a:r>
              <a:rPr lang="zh-CN" altLang="en-US" sz="2933" b="1">
                <a:latin typeface="楷体" panose="02010609060101010101" pitchFamily="49" charset="-122"/>
                <a:ea typeface="楷体" panose="02010609060101010101" pitchFamily="49" charset="-122"/>
              </a:rPr>
              <a:t>幕后传来带西北口音的童谣：</a:t>
            </a:r>
            <a:endParaRPr lang="en-US" altLang="zh-CN" sz="2933" b="1">
              <a:latin typeface="楷体" panose="02010609060101010101" pitchFamily="49" charset="-122"/>
              <a:ea typeface="楷体" panose="02010609060101010101" pitchFamily="49" charset="-122"/>
            </a:endParaRPr>
          </a:p>
          <a:p>
            <a:pPr eaLnBrk="1" hangingPunct="1">
              <a:lnSpc>
                <a:spcPct val="120000"/>
              </a:lnSpc>
              <a:spcBef>
                <a:spcPts val="800"/>
              </a:spcBef>
            </a:pPr>
            <a:r>
              <a:rPr lang="zh-CN" altLang="en-US" sz="2933" b="1">
                <a:latin typeface="宋体" panose="02010600030101010101" pitchFamily="2" charset="-122"/>
              </a:rPr>
              <a:t>      枣儿甜，枣儿香，要吃枣儿喊爹娘；</a:t>
            </a:r>
            <a:endParaRPr lang="en-US" altLang="zh-CN" sz="2933" b="1">
              <a:latin typeface="宋体" panose="02010600030101010101" pitchFamily="2" charset="-122"/>
            </a:endParaRPr>
          </a:p>
          <a:p>
            <a:pPr eaLnBrk="1" hangingPunct="1">
              <a:lnSpc>
                <a:spcPct val="120000"/>
              </a:lnSpc>
              <a:spcBef>
                <a:spcPts val="800"/>
              </a:spcBef>
            </a:pPr>
            <a:r>
              <a:rPr lang="en-US" altLang="zh-CN" sz="2933" b="1">
                <a:latin typeface="宋体" panose="02010600030101010101" pitchFamily="2" charset="-122"/>
              </a:rPr>
              <a:t>      </a:t>
            </a:r>
            <a:r>
              <a:rPr lang="zh-CN" altLang="en-US" sz="2933" b="1">
                <a:latin typeface="宋体" panose="02010600030101010101" pitchFamily="2" charset="-122"/>
              </a:rPr>
              <a:t>爹娘给个竹竿竿，打下枣儿一片片；</a:t>
            </a:r>
            <a:endParaRPr lang="en-US" altLang="zh-CN" sz="2933" b="1">
              <a:latin typeface="宋体" panose="02010600030101010101" pitchFamily="2" charset="-122"/>
            </a:endParaRPr>
          </a:p>
          <a:p>
            <a:pPr eaLnBrk="1" hangingPunct="1">
              <a:lnSpc>
                <a:spcPct val="120000"/>
              </a:lnSpc>
              <a:spcBef>
                <a:spcPts val="800"/>
              </a:spcBef>
            </a:pPr>
            <a:r>
              <a:rPr lang="en-US" altLang="zh-CN" sz="2933" b="1">
                <a:latin typeface="宋体" panose="02010600030101010101" pitchFamily="2" charset="-122"/>
              </a:rPr>
              <a:t>      </a:t>
            </a:r>
            <a:r>
              <a:rPr lang="zh-CN" altLang="en-US" sz="2933" b="1">
                <a:latin typeface="宋体" panose="02010600030101010101" pitchFamily="2" charset="-122"/>
              </a:rPr>
              <a:t>爹不吃，娘不吃，留给娃娃过年吃。</a:t>
            </a:r>
          </a:p>
        </p:txBody>
      </p:sp>
      <p:cxnSp>
        <p:nvCxnSpPr>
          <p:cNvPr id="10" name="直接连接符 9">
            <a:extLst>
              <a:ext uri="{FF2B5EF4-FFF2-40B4-BE49-F238E27FC236}">
                <a16:creationId xmlns:a16="http://schemas.microsoft.com/office/drawing/2014/main" id="{E2E5C808-F980-4997-B0E3-4EEF51F0AD75}"/>
              </a:ext>
            </a:extLst>
          </p:cNvPr>
          <p:cNvCxnSpPr/>
          <p:nvPr/>
        </p:nvCxnSpPr>
        <p:spPr>
          <a:xfrm>
            <a:off x="4375151" y="3048000"/>
            <a:ext cx="3479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连接符: 曲线 10">
            <a:extLst>
              <a:ext uri="{FF2B5EF4-FFF2-40B4-BE49-F238E27FC236}">
                <a16:creationId xmlns:a16="http://schemas.microsoft.com/office/drawing/2014/main" id="{4B5446F1-2A36-41BA-BDE2-136A6577F13C}"/>
              </a:ext>
            </a:extLst>
          </p:cNvPr>
          <p:cNvCxnSpPr/>
          <p:nvPr/>
        </p:nvCxnSpPr>
        <p:spPr>
          <a:xfrm flipV="1">
            <a:off x="7641167" y="2762251"/>
            <a:ext cx="673100" cy="285749"/>
          </a:xfrm>
          <a:prstGeom prst="curvedConnector3">
            <a:avLst>
              <a:gd name="adj1" fmla="val 15114"/>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5">
            <a:extLst>
              <a:ext uri="{FF2B5EF4-FFF2-40B4-BE49-F238E27FC236}">
                <a16:creationId xmlns:a16="http://schemas.microsoft.com/office/drawing/2014/main" id="{897AF260-22FB-4A7C-8B95-A07648E6CF43}"/>
              </a:ext>
            </a:extLst>
          </p:cNvPr>
          <p:cNvSpPr txBox="1">
            <a:spLocks noChangeArrowheads="1"/>
          </p:cNvSpPr>
          <p:nvPr/>
        </p:nvSpPr>
        <p:spPr bwMode="auto">
          <a:xfrm>
            <a:off x="8386234" y="2258484"/>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rgbClr val="0033CC"/>
                </a:solidFill>
                <a:latin typeface="楷体" panose="02010609060101010101" pitchFamily="49" charset="-122"/>
                <a:ea typeface="楷体" panose="02010609060101010101" pitchFamily="49" charset="-122"/>
              </a:rPr>
              <a:t>一个静态的出场形象，给人一种孤寂、肃穆之感。</a:t>
            </a:r>
          </a:p>
        </p:txBody>
      </p:sp>
      <p:cxnSp>
        <p:nvCxnSpPr>
          <p:cNvPr id="13" name="直接连接符 12">
            <a:extLst>
              <a:ext uri="{FF2B5EF4-FFF2-40B4-BE49-F238E27FC236}">
                <a16:creationId xmlns:a16="http://schemas.microsoft.com/office/drawing/2014/main" id="{65D07B2B-20FF-48F6-A4CF-2D3C34DD76CF}"/>
              </a:ext>
            </a:extLst>
          </p:cNvPr>
          <p:cNvCxnSpPr/>
          <p:nvPr/>
        </p:nvCxnSpPr>
        <p:spPr>
          <a:xfrm>
            <a:off x="3238500" y="3706284"/>
            <a:ext cx="452331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右大括号 14">
            <a:extLst>
              <a:ext uri="{FF2B5EF4-FFF2-40B4-BE49-F238E27FC236}">
                <a16:creationId xmlns:a16="http://schemas.microsoft.com/office/drawing/2014/main" id="{F3485B95-D536-4758-9339-D760E0EABD20}"/>
              </a:ext>
            </a:extLst>
          </p:cNvPr>
          <p:cNvSpPr/>
          <p:nvPr/>
        </p:nvSpPr>
        <p:spPr>
          <a:xfrm>
            <a:off x="9082618" y="4083051"/>
            <a:ext cx="254000" cy="2099733"/>
          </a:xfrm>
          <a:prstGeom prst="rightBrace">
            <a:avLst>
              <a:gd name="adj1" fmla="val 45309"/>
              <a:gd name="adj2" fmla="val 50000"/>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16" name="TextBox 15">
            <a:extLst>
              <a:ext uri="{FF2B5EF4-FFF2-40B4-BE49-F238E27FC236}">
                <a16:creationId xmlns:a16="http://schemas.microsoft.com/office/drawing/2014/main" id="{A16C234A-7037-4441-BF7C-419E08FC8CBF}"/>
              </a:ext>
            </a:extLst>
          </p:cNvPr>
          <p:cNvSpPr txBox="1">
            <a:spLocks noChangeArrowheads="1"/>
          </p:cNvSpPr>
          <p:nvPr/>
        </p:nvSpPr>
        <p:spPr bwMode="auto">
          <a:xfrm>
            <a:off x="9311216" y="3958168"/>
            <a:ext cx="2722033" cy="233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00" b="1">
                <a:solidFill>
                  <a:srgbClr val="0033CC"/>
                </a:solidFill>
                <a:latin typeface="楷体" panose="02010609060101010101" pitchFamily="49" charset="-122"/>
                <a:ea typeface="楷体" panose="02010609060101010101" pitchFamily="49" charset="-122"/>
              </a:rPr>
              <a:t>提示这个故事发生在西北，而童谣的具体内容，勾起人们对亲情的渴盼，巧妙地隐含着戏剧的主题。</a:t>
            </a:r>
          </a:p>
        </p:txBody>
      </p:sp>
      <p:sp>
        <p:nvSpPr>
          <p:cNvPr id="17" name="右大括号 16">
            <a:extLst>
              <a:ext uri="{FF2B5EF4-FFF2-40B4-BE49-F238E27FC236}">
                <a16:creationId xmlns:a16="http://schemas.microsoft.com/office/drawing/2014/main" id="{99BB94E4-60F8-4245-9B84-6B60B2186C7E}"/>
              </a:ext>
            </a:extLst>
          </p:cNvPr>
          <p:cNvSpPr/>
          <p:nvPr/>
        </p:nvSpPr>
        <p:spPr>
          <a:xfrm rot="10800000">
            <a:off x="1797051" y="2074333"/>
            <a:ext cx="330200" cy="4108451"/>
          </a:xfrm>
          <a:prstGeom prst="rightBrace">
            <a:avLst>
              <a:gd name="adj1" fmla="val 45309"/>
              <a:gd name="adj2" fmla="val 50000"/>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18" name="TextBox 15">
            <a:extLst>
              <a:ext uri="{FF2B5EF4-FFF2-40B4-BE49-F238E27FC236}">
                <a16:creationId xmlns:a16="http://schemas.microsoft.com/office/drawing/2014/main" id="{B8C44532-8FBE-4FA3-ABA5-4A3B926647D7}"/>
              </a:ext>
            </a:extLst>
          </p:cNvPr>
          <p:cNvSpPr txBox="1">
            <a:spLocks noChangeArrowheads="1"/>
          </p:cNvSpPr>
          <p:nvPr/>
        </p:nvSpPr>
        <p:spPr bwMode="auto">
          <a:xfrm>
            <a:off x="158751" y="3282951"/>
            <a:ext cx="189018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rgbClr val="0033CC"/>
                </a:solidFill>
                <a:latin typeface="楷体" panose="02010609060101010101" pitchFamily="49" charset="-122"/>
                <a:ea typeface="楷体" panose="02010609060101010101" pitchFamily="49" charset="-122"/>
              </a:rPr>
              <a:t>开头的舞台说明交代了地点、人物、场景。</a:t>
            </a:r>
          </a:p>
        </p:txBody>
      </p:sp>
      <p:sp>
        <p:nvSpPr>
          <p:cNvPr id="14" name="标题 1">
            <a:extLst>
              <a:ext uri="{FF2B5EF4-FFF2-40B4-BE49-F238E27FC236}">
                <a16:creationId xmlns:a16="http://schemas.microsoft.com/office/drawing/2014/main" id="{B844F9B7-5593-4126-AF55-4F161B74B29C}"/>
              </a:ext>
            </a:extLst>
          </p:cNvPr>
          <p:cNvSpPr txBox="1">
            <a:spLocks noChangeArrowheads="1"/>
          </p:cNvSpPr>
          <p:nvPr/>
        </p:nvSpPr>
        <p:spPr bwMode="auto">
          <a:xfrm>
            <a:off x="723900" y="220133"/>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整体感知</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nodeType="withGroup">
                            <p:stCondLst>
                              <p:cond delay="500"/>
                            </p:stCondLst>
                            <p:childTnLst>
                              <p:par>
                                <p:cTn id="9" presetID="22" presetClass="entr" presetSubtype="8" fill="hold" nodeType="afterEffec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nodeType="withGroup">
                            <p:stCondLst>
                              <p:cond delay="1000"/>
                            </p:stCondLst>
                            <p:childTnLst>
                              <p:par>
                                <p:cTn id="13" presetID="22" presetClass="entr" presetSubtype="4" fill="hold" nodeType="afterEffec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nodeType="withGroup">
                            <p:stCondLst>
                              <p:cond delay="1500"/>
                            </p:stCondLst>
                            <p:childTnLst>
                              <p:par>
                                <p:cTn id="17" presetID="22" presetClass="entr" presetSubtype="4" fill="hold" grpId="0" nodeType="afterEffec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6" presetClass="entr" presetSubtype="26" fill="hold" grpId="1"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Horizontal)">
                                      <p:cBhvr>
                                        <p:cTn id="25" dur="500"/>
                                        <p:tgtEl>
                                          <p:spTgt spid="15"/>
                                        </p:tgtEl>
                                      </p:cBhvr>
                                    </p:animEffect>
                                  </p:childTnLst>
                                </p:cTn>
                              </p:par>
                            </p:childTnLst>
                          </p:cTn>
                        </p:par>
                        <p:par>
                          <p:cTn id="26" fill="hold" nodeType="withGroup">
                            <p:stCondLst>
                              <p:cond delay="500"/>
                            </p:stCondLst>
                            <p:childTnLst>
                              <p:par>
                                <p:cTn id="27" presetID="22" presetClass="entr" presetSubtype="4" fill="hold" grpId="2" nodeType="afterEffec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16" presetClass="entr" presetSubtype="26" fill="hold" grpId="3"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Horizontal)">
                                      <p:cBhvr>
                                        <p:cTn id="35" dur="500"/>
                                        <p:tgtEl>
                                          <p:spTgt spid="17"/>
                                        </p:tgtEl>
                                      </p:cBhvr>
                                    </p:animEffect>
                                  </p:childTnLst>
                                </p:cTn>
                              </p:par>
                            </p:childTnLst>
                          </p:cTn>
                        </p:par>
                        <p:par>
                          <p:cTn id="36" fill="hold" nodeType="withGroup">
                            <p:stCondLst>
                              <p:cond delay="500"/>
                            </p:stCondLst>
                            <p:childTnLst>
                              <p:par>
                                <p:cTn id="37" presetID="22" presetClass="entr" presetSubtype="4" fill="hold" grpId="4" nodeType="afterEffec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1"/>
      <p:bldP spid="16" grpId="2"/>
      <p:bldP spid="17" grpId="3"/>
      <p:bldP spid="18" grpId="4"/>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6">
            <a:extLst>
              <a:ext uri="{FF2B5EF4-FFF2-40B4-BE49-F238E27FC236}">
                <a16:creationId xmlns:a16="http://schemas.microsoft.com/office/drawing/2014/main" id="{04533FA2-20D6-41D4-9492-4A8B44AA3E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2781"/>
          <a:stretch>
            <a:fillRect/>
          </a:stretch>
        </p:blipFill>
        <p:spPr bwMode="auto">
          <a:xfrm>
            <a:off x="764624" y="1632126"/>
            <a:ext cx="10769533" cy="4839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
            <a:extLst>
              <a:ext uri="{FF2B5EF4-FFF2-40B4-BE49-F238E27FC236}">
                <a16:creationId xmlns:a16="http://schemas.microsoft.com/office/drawing/2014/main" id="{EE56AACE-BCF9-450C-8B22-155CF9C8AF14}"/>
              </a:ext>
            </a:extLst>
          </p:cNvPr>
          <p:cNvSpPr txBox="1">
            <a:spLocks noChangeArrowheads="1"/>
          </p:cNvSpPr>
          <p:nvPr/>
        </p:nvSpPr>
        <p:spPr bwMode="auto">
          <a:xfrm>
            <a:off x="679957" y="968077"/>
            <a:ext cx="10934700"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宋体" panose="02010600030101010101" pitchFamily="2" charset="-122"/>
              </a:rPr>
              <a:t>浏览课文，概括文中主要呈现的几个片段，完成学习任务单。</a:t>
            </a:r>
          </a:p>
        </p:txBody>
      </p:sp>
      <p:sp>
        <p:nvSpPr>
          <p:cNvPr id="6" name="TextBox 1">
            <a:extLst>
              <a:ext uri="{FF2B5EF4-FFF2-40B4-BE49-F238E27FC236}">
                <a16:creationId xmlns:a16="http://schemas.microsoft.com/office/drawing/2014/main" id="{B9064E76-5EB2-4C7C-93DB-D212ED10762E}"/>
              </a:ext>
            </a:extLst>
          </p:cNvPr>
          <p:cNvSpPr txBox="1">
            <a:spLocks noChangeArrowheads="1"/>
          </p:cNvSpPr>
          <p:nvPr/>
        </p:nvSpPr>
        <p:spPr bwMode="auto">
          <a:xfrm>
            <a:off x="4544426" y="1801155"/>
            <a:ext cx="3103145"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宋体" panose="02010600030101010101" pitchFamily="2" charset="-122"/>
              </a:rPr>
              <a:t>学 习 任 务 单</a:t>
            </a:r>
          </a:p>
        </p:txBody>
      </p:sp>
      <p:graphicFrame>
        <p:nvGraphicFramePr>
          <p:cNvPr id="7" name="表格 13">
            <a:extLst>
              <a:ext uri="{FF2B5EF4-FFF2-40B4-BE49-F238E27FC236}">
                <a16:creationId xmlns:a16="http://schemas.microsoft.com/office/drawing/2014/main" id="{04762190-E79B-4788-91A8-1A1C8C8B4281}"/>
              </a:ext>
            </a:extLst>
          </p:cNvPr>
          <p:cNvGraphicFramePr>
            <a:graphicFrameLocks noGrp="1"/>
          </p:cNvGraphicFramePr>
          <p:nvPr>
            <p:extLst>
              <p:ext uri="{D42A27DB-BD31-4B8C-83A1-F6EECF244321}">
                <p14:modId xmlns:p14="http://schemas.microsoft.com/office/powerpoint/2010/main" val="3836438655"/>
              </p:ext>
            </p:extLst>
          </p:nvPr>
        </p:nvGraphicFramePr>
        <p:xfrm>
          <a:off x="859367" y="2405936"/>
          <a:ext cx="10473267" cy="4018151"/>
        </p:xfrm>
        <a:graphic>
          <a:graphicData uri="http://schemas.openxmlformats.org/drawingml/2006/table">
            <a:tbl>
              <a:tblPr firstRow="1" bandRow="1">
                <a:tableStyleId>{5940675A-B579-460E-94D1-54222C63F5DA}</a:tableStyleId>
              </a:tblPr>
              <a:tblGrid>
                <a:gridCol w="1500077">
                  <a:extLst>
                    <a:ext uri="{9D8B030D-6E8A-4147-A177-3AD203B41FA5}">
                      <a16:colId xmlns:a16="http://schemas.microsoft.com/office/drawing/2014/main" val="20000"/>
                    </a:ext>
                  </a:extLst>
                </a:gridCol>
                <a:gridCol w="8973190">
                  <a:extLst>
                    <a:ext uri="{9D8B030D-6E8A-4147-A177-3AD203B41FA5}">
                      <a16:colId xmlns:a16="http://schemas.microsoft.com/office/drawing/2014/main" val="20001"/>
                    </a:ext>
                  </a:extLst>
                </a:gridCol>
              </a:tblGrid>
              <a:tr h="640991">
                <a:tc>
                  <a:txBody>
                    <a:bodyPr/>
                    <a:lstStyle/>
                    <a:p>
                      <a:endParaRPr lang="zh-CN" altLang="en-US" sz="2400"/>
                    </a:p>
                  </a:txBody>
                  <a:tcPr marL="121920" marR="121920" marT="60960" marB="60960"/>
                </a:tc>
                <a:tc>
                  <a:txBody>
                    <a:bodyPr/>
                    <a:lstStyle/>
                    <a:p>
                      <a:endParaRPr lang="zh-CN" altLang="en-US" sz="2400"/>
                    </a:p>
                  </a:txBody>
                  <a:tcPr marL="121920" marR="121920" marT="60960" marB="60960"/>
                </a:tc>
                <a:extLst>
                  <a:ext uri="{0D108BD9-81ED-4DB2-BD59-A6C34878D82A}">
                    <a16:rowId xmlns:a16="http://schemas.microsoft.com/office/drawing/2014/main" val="10000"/>
                  </a:ext>
                </a:extLst>
              </a:tr>
              <a:tr h="640991">
                <a:tc>
                  <a:txBody>
                    <a:bodyPr/>
                    <a:lstStyle/>
                    <a:p>
                      <a:endParaRPr lang="zh-CN" altLang="en-US" sz="2400"/>
                    </a:p>
                  </a:txBody>
                  <a:tcPr marL="121920" marR="121920" marT="60960" marB="60960"/>
                </a:tc>
                <a:tc>
                  <a:txBody>
                    <a:bodyPr/>
                    <a:lstStyle/>
                    <a:p>
                      <a:endParaRPr lang="zh-CN" altLang="en-US" sz="2400"/>
                    </a:p>
                  </a:txBody>
                  <a:tcPr marL="121920" marR="121920" marT="60960" marB="60960"/>
                </a:tc>
                <a:extLst>
                  <a:ext uri="{0D108BD9-81ED-4DB2-BD59-A6C34878D82A}">
                    <a16:rowId xmlns:a16="http://schemas.microsoft.com/office/drawing/2014/main" val="10001"/>
                  </a:ext>
                </a:extLst>
              </a:tr>
              <a:tr h="813196">
                <a:tc>
                  <a:txBody>
                    <a:bodyPr/>
                    <a:lstStyle/>
                    <a:p>
                      <a:endParaRPr lang="zh-CN" altLang="en-US" sz="2400"/>
                    </a:p>
                  </a:txBody>
                  <a:tcPr marL="121920" marR="121920" marT="60960" marB="60960"/>
                </a:tc>
                <a:tc>
                  <a:txBody>
                    <a:bodyPr/>
                    <a:lstStyle/>
                    <a:p>
                      <a:endParaRPr lang="zh-CN" altLang="en-US" sz="2400"/>
                    </a:p>
                  </a:txBody>
                  <a:tcPr marL="121920" marR="121920" marT="60960" marB="60960"/>
                </a:tc>
                <a:extLst>
                  <a:ext uri="{0D108BD9-81ED-4DB2-BD59-A6C34878D82A}">
                    <a16:rowId xmlns:a16="http://schemas.microsoft.com/office/drawing/2014/main" val="10002"/>
                  </a:ext>
                </a:extLst>
              </a:tr>
              <a:tr h="640991">
                <a:tc>
                  <a:txBody>
                    <a:bodyPr/>
                    <a:lstStyle/>
                    <a:p>
                      <a:endParaRPr lang="zh-CN" altLang="en-US" sz="2400"/>
                    </a:p>
                  </a:txBody>
                  <a:tcPr marL="121920" marR="121920" marT="60960" marB="60960"/>
                </a:tc>
                <a:tc>
                  <a:txBody>
                    <a:bodyPr/>
                    <a:lstStyle/>
                    <a:p>
                      <a:endParaRPr lang="zh-CN" altLang="en-US" sz="2400"/>
                    </a:p>
                  </a:txBody>
                  <a:tcPr marL="121920" marR="121920" marT="60960" marB="60960"/>
                </a:tc>
                <a:extLst>
                  <a:ext uri="{0D108BD9-81ED-4DB2-BD59-A6C34878D82A}">
                    <a16:rowId xmlns:a16="http://schemas.microsoft.com/office/drawing/2014/main" val="10003"/>
                  </a:ext>
                </a:extLst>
              </a:tr>
              <a:tr h="640991">
                <a:tc>
                  <a:txBody>
                    <a:bodyPr/>
                    <a:lstStyle/>
                    <a:p>
                      <a:endParaRPr lang="zh-CN" altLang="en-US" sz="2400"/>
                    </a:p>
                  </a:txBody>
                  <a:tcPr marL="121920" marR="121920" marT="60960" marB="60960"/>
                </a:tc>
                <a:tc>
                  <a:txBody>
                    <a:bodyPr/>
                    <a:lstStyle/>
                    <a:p>
                      <a:endParaRPr lang="zh-CN" altLang="en-US" sz="2400"/>
                    </a:p>
                  </a:txBody>
                  <a:tcPr marL="121920" marR="121920" marT="60960" marB="60960"/>
                </a:tc>
                <a:extLst>
                  <a:ext uri="{0D108BD9-81ED-4DB2-BD59-A6C34878D82A}">
                    <a16:rowId xmlns:a16="http://schemas.microsoft.com/office/drawing/2014/main" val="10004"/>
                  </a:ext>
                </a:extLst>
              </a:tr>
              <a:tr h="640991">
                <a:tc>
                  <a:txBody>
                    <a:bodyPr/>
                    <a:lstStyle/>
                    <a:p>
                      <a:endParaRPr lang="zh-CN" altLang="en-US" sz="2400"/>
                    </a:p>
                  </a:txBody>
                  <a:tcPr marL="121920" marR="121920" marT="60960" marB="60960"/>
                </a:tc>
                <a:tc>
                  <a:txBody>
                    <a:bodyPr/>
                    <a:lstStyle/>
                    <a:p>
                      <a:endParaRPr lang="zh-CN" altLang="en-US" sz="2400"/>
                    </a:p>
                  </a:txBody>
                  <a:tcPr marL="121920" marR="121920" marT="60960" marB="60960"/>
                </a:tc>
                <a:extLst>
                  <a:ext uri="{0D108BD9-81ED-4DB2-BD59-A6C34878D82A}">
                    <a16:rowId xmlns:a16="http://schemas.microsoft.com/office/drawing/2014/main" val="10005"/>
                  </a:ext>
                </a:extLst>
              </a:tr>
            </a:tbl>
          </a:graphicData>
        </a:graphic>
      </p:graphicFrame>
      <p:sp>
        <p:nvSpPr>
          <p:cNvPr id="8" name="文本框 3">
            <a:extLst>
              <a:ext uri="{FF2B5EF4-FFF2-40B4-BE49-F238E27FC236}">
                <a16:creationId xmlns:a16="http://schemas.microsoft.com/office/drawing/2014/main" id="{DD5600A7-EAE3-416A-B521-2282F03DAF00}"/>
              </a:ext>
            </a:extLst>
          </p:cNvPr>
          <p:cNvSpPr txBox="1">
            <a:spLocks noChangeArrowheads="1"/>
          </p:cNvSpPr>
          <p:nvPr/>
        </p:nvSpPr>
        <p:spPr bwMode="auto">
          <a:xfrm>
            <a:off x="1009905" y="2489161"/>
            <a:ext cx="1203943"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片段一</a:t>
            </a:r>
          </a:p>
        </p:txBody>
      </p:sp>
      <p:sp>
        <p:nvSpPr>
          <p:cNvPr id="9" name="文本框 3">
            <a:extLst>
              <a:ext uri="{FF2B5EF4-FFF2-40B4-BE49-F238E27FC236}">
                <a16:creationId xmlns:a16="http://schemas.microsoft.com/office/drawing/2014/main" id="{426CD88A-E56C-40B5-9581-C7E867B8F90D}"/>
              </a:ext>
            </a:extLst>
          </p:cNvPr>
          <p:cNvSpPr txBox="1">
            <a:spLocks noChangeArrowheads="1"/>
          </p:cNvSpPr>
          <p:nvPr/>
        </p:nvSpPr>
        <p:spPr bwMode="auto">
          <a:xfrm>
            <a:off x="2347452" y="2492135"/>
            <a:ext cx="6635682"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老人给男孩一捧红枣并讲述给儿子取名的经过。</a:t>
            </a:r>
          </a:p>
        </p:txBody>
      </p:sp>
      <p:sp>
        <p:nvSpPr>
          <p:cNvPr id="10" name="文本框 3">
            <a:extLst>
              <a:ext uri="{FF2B5EF4-FFF2-40B4-BE49-F238E27FC236}">
                <a16:creationId xmlns:a16="http://schemas.microsoft.com/office/drawing/2014/main" id="{3A37167B-6299-4D23-835E-C54BD6C73C4B}"/>
              </a:ext>
            </a:extLst>
          </p:cNvPr>
          <p:cNvSpPr txBox="1">
            <a:spLocks noChangeArrowheads="1"/>
          </p:cNvSpPr>
          <p:nvPr/>
        </p:nvSpPr>
        <p:spPr bwMode="auto">
          <a:xfrm>
            <a:off x="1001252" y="3119824"/>
            <a:ext cx="1203943"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片段二</a:t>
            </a:r>
          </a:p>
        </p:txBody>
      </p:sp>
      <p:sp>
        <p:nvSpPr>
          <p:cNvPr id="11" name="文本框 3">
            <a:extLst>
              <a:ext uri="{FF2B5EF4-FFF2-40B4-BE49-F238E27FC236}">
                <a16:creationId xmlns:a16="http://schemas.microsoft.com/office/drawing/2014/main" id="{F42B4068-36D5-415E-8408-C0DB213E600F}"/>
              </a:ext>
            </a:extLst>
          </p:cNvPr>
          <p:cNvSpPr txBox="1">
            <a:spLocks noChangeArrowheads="1"/>
          </p:cNvSpPr>
          <p:nvPr/>
        </p:nvSpPr>
        <p:spPr bwMode="auto">
          <a:xfrm>
            <a:off x="2347452" y="3138873"/>
            <a:ext cx="8559800"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老人让男孩骑跨在自己肩上①</a:t>
            </a:r>
            <a:r>
              <a:rPr lang="en-US" altLang="zh-CN" sz="1800" b="1">
                <a:latin typeface="楷体" panose="02010609060101010101" pitchFamily="49" charset="-122"/>
                <a:ea typeface="楷体" panose="02010609060101010101" pitchFamily="49" charset="-122"/>
              </a:rPr>
              <a:t>_________</a:t>
            </a:r>
            <a:r>
              <a:rPr lang="zh-CN" altLang="en-US" sz="1800" b="1">
                <a:latin typeface="楷体" panose="02010609060101010101" pitchFamily="49" charset="-122"/>
                <a:ea typeface="楷体" panose="02010609060101010101" pitchFamily="49" charset="-122"/>
              </a:rPr>
              <a:t>，引出对儿子的回忆。</a:t>
            </a:r>
          </a:p>
        </p:txBody>
      </p:sp>
      <p:sp>
        <p:nvSpPr>
          <p:cNvPr id="12" name="文本框 3">
            <a:extLst>
              <a:ext uri="{FF2B5EF4-FFF2-40B4-BE49-F238E27FC236}">
                <a16:creationId xmlns:a16="http://schemas.microsoft.com/office/drawing/2014/main" id="{9949C48C-3545-4B5E-A950-82261A6E8286}"/>
              </a:ext>
            </a:extLst>
          </p:cNvPr>
          <p:cNvSpPr txBox="1">
            <a:spLocks noChangeArrowheads="1"/>
          </p:cNvSpPr>
          <p:nvPr/>
        </p:nvSpPr>
        <p:spPr bwMode="auto">
          <a:xfrm>
            <a:off x="996696" y="3880976"/>
            <a:ext cx="1254743"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片段三</a:t>
            </a:r>
          </a:p>
        </p:txBody>
      </p:sp>
      <p:sp>
        <p:nvSpPr>
          <p:cNvPr id="13" name="文本框 3">
            <a:extLst>
              <a:ext uri="{FF2B5EF4-FFF2-40B4-BE49-F238E27FC236}">
                <a16:creationId xmlns:a16="http://schemas.microsoft.com/office/drawing/2014/main" id="{CE7D5569-28D3-4208-AEF9-556BEB40129F}"/>
              </a:ext>
            </a:extLst>
          </p:cNvPr>
          <p:cNvSpPr txBox="1">
            <a:spLocks noChangeArrowheads="1"/>
          </p:cNvSpPr>
          <p:nvPr/>
        </p:nvSpPr>
        <p:spPr bwMode="auto">
          <a:xfrm>
            <a:off x="2347315" y="3660911"/>
            <a:ext cx="8826500" cy="88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男孩想②</a:t>
            </a:r>
            <a:r>
              <a:rPr lang="en-US" altLang="zh-CN" sz="1800" b="1">
                <a:latin typeface="楷体" panose="02010609060101010101" pitchFamily="49" charset="-122"/>
                <a:ea typeface="楷体" panose="02010609060101010101" pitchFamily="49" charset="-122"/>
              </a:rPr>
              <a:t>_______________________</a:t>
            </a:r>
            <a:r>
              <a:rPr lang="zh-CN" altLang="en-US" sz="1800" b="1">
                <a:latin typeface="楷体" panose="02010609060101010101" pitchFamily="49" charset="-122"/>
                <a:ea typeface="楷体" panose="02010609060101010101" pitchFamily="49" charset="-122"/>
              </a:rPr>
              <a:t>，老人舍不得男孩离开，拉住男孩。</a:t>
            </a:r>
          </a:p>
        </p:txBody>
      </p:sp>
      <p:sp>
        <p:nvSpPr>
          <p:cNvPr id="14" name="文本框 3">
            <a:extLst>
              <a:ext uri="{FF2B5EF4-FFF2-40B4-BE49-F238E27FC236}">
                <a16:creationId xmlns:a16="http://schemas.microsoft.com/office/drawing/2014/main" id="{9C84F295-3FF3-4E32-B352-DE9857EDB70B}"/>
              </a:ext>
            </a:extLst>
          </p:cNvPr>
          <p:cNvSpPr txBox="1">
            <a:spLocks noChangeArrowheads="1"/>
          </p:cNvSpPr>
          <p:nvPr/>
        </p:nvSpPr>
        <p:spPr bwMode="auto">
          <a:xfrm>
            <a:off x="3739387" y="3634712"/>
            <a:ext cx="3325352"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solidFill>
                  <a:srgbClr val="FF0000"/>
                </a:solidFill>
                <a:latin typeface="楷体" panose="02010609060101010101" pitchFamily="49" charset="-122"/>
                <a:ea typeface="楷体" panose="02010609060101010101" pitchFamily="49" charset="-122"/>
              </a:rPr>
              <a:t>把枣儿带回家给父亲吃</a:t>
            </a:r>
          </a:p>
        </p:txBody>
      </p:sp>
      <p:sp>
        <p:nvSpPr>
          <p:cNvPr id="17" name="文本框 3">
            <a:extLst>
              <a:ext uri="{FF2B5EF4-FFF2-40B4-BE49-F238E27FC236}">
                <a16:creationId xmlns:a16="http://schemas.microsoft.com/office/drawing/2014/main" id="{918F1C75-A046-49E5-B313-EA5491AE5D62}"/>
              </a:ext>
            </a:extLst>
          </p:cNvPr>
          <p:cNvSpPr txBox="1">
            <a:spLocks noChangeArrowheads="1"/>
          </p:cNvSpPr>
          <p:nvPr/>
        </p:nvSpPr>
        <p:spPr bwMode="auto">
          <a:xfrm>
            <a:off x="1003884" y="4594864"/>
            <a:ext cx="1203943"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片段四</a:t>
            </a:r>
          </a:p>
        </p:txBody>
      </p:sp>
      <p:sp>
        <p:nvSpPr>
          <p:cNvPr id="18" name="文本框 3">
            <a:extLst>
              <a:ext uri="{FF2B5EF4-FFF2-40B4-BE49-F238E27FC236}">
                <a16:creationId xmlns:a16="http://schemas.microsoft.com/office/drawing/2014/main" id="{21258168-CE41-4494-B62F-4BCDDDC76DF8}"/>
              </a:ext>
            </a:extLst>
          </p:cNvPr>
          <p:cNvSpPr txBox="1">
            <a:spLocks noChangeArrowheads="1"/>
          </p:cNvSpPr>
          <p:nvPr/>
        </p:nvSpPr>
        <p:spPr bwMode="auto">
          <a:xfrm>
            <a:off x="2364249" y="4594864"/>
            <a:ext cx="6339486"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老人哄着男孩坐下，给男孩③</a:t>
            </a:r>
            <a:r>
              <a:rPr lang="en-US" altLang="zh-CN" sz="1800" b="1">
                <a:latin typeface="楷体" panose="02010609060101010101" pitchFamily="49" charset="-122"/>
                <a:ea typeface="楷体" panose="02010609060101010101" pitchFamily="49" charset="-122"/>
              </a:rPr>
              <a:t>__________</a:t>
            </a:r>
            <a:r>
              <a:rPr lang="zh-CN" altLang="en-US" sz="1800" b="1">
                <a:latin typeface="楷体" panose="02010609060101010101" pitchFamily="49" charset="-122"/>
                <a:ea typeface="楷体" panose="02010609060101010101" pitchFamily="49" charset="-122"/>
              </a:rPr>
              <a:t>。</a:t>
            </a:r>
          </a:p>
        </p:txBody>
      </p:sp>
      <p:sp>
        <p:nvSpPr>
          <p:cNvPr id="19" name="文本框 3">
            <a:extLst>
              <a:ext uri="{FF2B5EF4-FFF2-40B4-BE49-F238E27FC236}">
                <a16:creationId xmlns:a16="http://schemas.microsoft.com/office/drawing/2014/main" id="{876C0B03-0E6C-48EA-BEFB-E8843AA7BB54}"/>
              </a:ext>
            </a:extLst>
          </p:cNvPr>
          <p:cNvSpPr txBox="1">
            <a:spLocks noChangeArrowheads="1"/>
          </p:cNvSpPr>
          <p:nvPr/>
        </p:nvSpPr>
        <p:spPr bwMode="auto">
          <a:xfrm>
            <a:off x="998671" y="5225875"/>
            <a:ext cx="1240391"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片段五</a:t>
            </a:r>
          </a:p>
        </p:txBody>
      </p:sp>
      <p:sp>
        <p:nvSpPr>
          <p:cNvPr id="20" name="文本框 3">
            <a:extLst>
              <a:ext uri="{FF2B5EF4-FFF2-40B4-BE49-F238E27FC236}">
                <a16:creationId xmlns:a16="http://schemas.microsoft.com/office/drawing/2014/main" id="{3FA9B861-CF0D-4BF1-AE99-AB410E86E33D}"/>
              </a:ext>
            </a:extLst>
          </p:cNvPr>
          <p:cNvSpPr txBox="1">
            <a:spLocks noChangeArrowheads="1"/>
          </p:cNvSpPr>
          <p:nvPr/>
        </p:nvSpPr>
        <p:spPr bwMode="auto">
          <a:xfrm>
            <a:off x="2378737" y="5234342"/>
            <a:ext cx="4750196"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老人思念儿子，男孩哄老人开心。</a:t>
            </a:r>
          </a:p>
        </p:txBody>
      </p:sp>
      <p:sp>
        <p:nvSpPr>
          <p:cNvPr id="21" name="文本框 3">
            <a:extLst>
              <a:ext uri="{FF2B5EF4-FFF2-40B4-BE49-F238E27FC236}">
                <a16:creationId xmlns:a16="http://schemas.microsoft.com/office/drawing/2014/main" id="{202729EB-3081-45D3-996B-1E99B9219015}"/>
              </a:ext>
            </a:extLst>
          </p:cNvPr>
          <p:cNvSpPr txBox="1">
            <a:spLocks noChangeArrowheads="1"/>
          </p:cNvSpPr>
          <p:nvPr/>
        </p:nvSpPr>
        <p:spPr bwMode="auto">
          <a:xfrm>
            <a:off x="996696" y="5879408"/>
            <a:ext cx="1203943"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片段六</a:t>
            </a:r>
          </a:p>
        </p:txBody>
      </p:sp>
      <p:sp>
        <p:nvSpPr>
          <p:cNvPr id="22" name="文本框 3">
            <a:extLst>
              <a:ext uri="{FF2B5EF4-FFF2-40B4-BE49-F238E27FC236}">
                <a16:creationId xmlns:a16="http://schemas.microsoft.com/office/drawing/2014/main" id="{9A2B3985-2CEF-439E-9C4F-9C7BFD3D4747}"/>
              </a:ext>
            </a:extLst>
          </p:cNvPr>
          <p:cNvSpPr txBox="1">
            <a:spLocks noChangeArrowheads="1"/>
          </p:cNvSpPr>
          <p:nvPr/>
        </p:nvSpPr>
        <p:spPr bwMode="auto">
          <a:xfrm>
            <a:off x="2364248" y="5870170"/>
            <a:ext cx="7869767"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latin typeface="楷体" panose="02010609060101010101" pitchFamily="49" charset="-122"/>
                <a:ea typeface="楷体" panose="02010609060101010101" pitchFamily="49" charset="-122"/>
              </a:rPr>
              <a:t>④</a:t>
            </a:r>
            <a:r>
              <a:rPr lang="en-US" altLang="zh-CN" sz="1800" b="1">
                <a:latin typeface="楷体" panose="02010609060101010101" pitchFamily="49" charset="-122"/>
                <a:ea typeface="楷体" panose="02010609060101010101" pitchFamily="49" charset="-122"/>
              </a:rPr>
              <a:t>____________________________________________</a:t>
            </a:r>
            <a:r>
              <a:rPr lang="zh-CN" altLang="en-US" sz="1800" b="1">
                <a:latin typeface="楷体" panose="02010609060101010101" pitchFamily="49" charset="-122"/>
                <a:ea typeface="楷体" panose="02010609060101010101" pitchFamily="49" charset="-122"/>
              </a:rPr>
              <a:t>。</a:t>
            </a:r>
          </a:p>
        </p:txBody>
      </p:sp>
      <p:sp>
        <p:nvSpPr>
          <p:cNvPr id="23" name="文本框 3">
            <a:extLst>
              <a:ext uri="{FF2B5EF4-FFF2-40B4-BE49-F238E27FC236}">
                <a16:creationId xmlns:a16="http://schemas.microsoft.com/office/drawing/2014/main" id="{BBCF9DA8-E712-4FFD-A0E8-697C61AB8A55}"/>
              </a:ext>
            </a:extLst>
          </p:cNvPr>
          <p:cNvSpPr txBox="1">
            <a:spLocks noChangeArrowheads="1"/>
          </p:cNvSpPr>
          <p:nvPr/>
        </p:nvSpPr>
        <p:spPr bwMode="auto">
          <a:xfrm>
            <a:off x="2897462" y="5808033"/>
            <a:ext cx="6803339"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solidFill>
                  <a:srgbClr val="FF0000"/>
                </a:solidFill>
                <a:latin typeface="楷体" panose="02010609060101010101" pitchFamily="49" charset="-122"/>
                <a:ea typeface="楷体" panose="02010609060101010101" pitchFamily="49" charset="-122"/>
              </a:rPr>
              <a:t>男孩放弃幻想，坦陈现实，老人与男孩互相安慰。</a:t>
            </a:r>
          </a:p>
        </p:txBody>
      </p:sp>
      <p:sp>
        <p:nvSpPr>
          <p:cNvPr id="24" name="文本框 3">
            <a:extLst>
              <a:ext uri="{FF2B5EF4-FFF2-40B4-BE49-F238E27FC236}">
                <a16:creationId xmlns:a16="http://schemas.microsoft.com/office/drawing/2014/main" id="{6CA13C2A-E03F-4332-A0DC-F34BC6F8530D}"/>
              </a:ext>
            </a:extLst>
          </p:cNvPr>
          <p:cNvSpPr txBox="1">
            <a:spLocks noChangeArrowheads="1"/>
          </p:cNvSpPr>
          <p:nvPr/>
        </p:nvSpPr>
        <p:spPr bwMode="auto">
          <a:xfrm>
            <a:off x="6539178" y="3108837"/>
            <a:ext cx="1264177"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solidFill>
                  <a:srgbClr val="FF0000"/>
                </a:solidFill>
                <a:latin typeface="楷体" panose="02010609060101010101" pitchFamily="49" charset="-122"/>
                <a:ea typeface="楷体" panose="02010609060101010101" pitchFamily="49" charset="-122"/>
              </a:rPr>
              <a:t>摘枣儿</a:t>
            </a:r>
          </a:p>
        </p:txBody>
      </p:sp>
      <p:sp>
        <p:nvSpPr>
          <p:cNvPr id="25" name="文本框 3">
            <a:extLst>
              <a:ext uri="{FF2B5EF4-FFF2-40B4-BE49-F238E27FC236}">
                <a16:creationId xmlns:a16="http://schemas.microsoft.com/office/drawing/2014/main" id="{AD2C00B1-9A10-41A4-8684-42859EE6AB37}"/>
              </a:ext>
            </a:extLst>
          </p:cNvPr>
          <p:cNvSpPr txBox="1">
            <a:spLocks noChangeArrowheads="1"/>
          </p:cNvSpPr>
          <p:nvPr/>
        </p:nvSpPr>
        <p:spPr bwMode="auto">
          <a:xfrm>
            <a:off x="6627352" y="4554519"/>
            <a:ext cx="1264177" cy="47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solidFill>
                  <a:srgbClr val="FF0000"/>
                </a:solidFill>
                <a:latin typeface="楷体" panose="02010609060101010101" pitchFamily="49" charset="-122"/>
                <a:ea typeface="楷体" panose="02010609060101010101" pitchFamily="49" charset="-122"/>
              </a:rPr>
              <a:t>讲故事</a:t>
            </a:r>
          </a:p>
        </p:txBody>
      </p:sp>
    </p:spTree>
    <p:extLst>
      <p:ext uri="{BB962C8B-B14F-4D97-AF65-F5344CB8AC3E}">
        <p14:creationId xmlns:p14="http://schemas.microsoft.com/office/powerpoint/2010/main" val="17847731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2"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3"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grpId="1"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1"/>
      <p:bldP spid="24" grpId="2"/>
      <p:bldP spid="25" grpId="3"/>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1506" name="组合 2">
            <a:extLst>
              <a:ext uri="{FF2B5EF4-FFF2-40B4-BE49-F238E27FC236}">
                <a16:creationId xmlns:a16="http://schemas.microsoft.com/office/drawing/2014/main" id="{294347BD-68E4-438C-830C-9B5A00E3C74C}"/>
              </a:ext>
            </a:extLst>
          </p:cNvPr>
          <p:cNvGrpSpPr/>
          <p:nvPr/>
        </p:nvGrpSpPr>
        <p:grpSpPr>
          <a:xfrm>
            <a:off x="685800" y="2620433"/>
            <a:ext cx="10820400" cy="1477433"/>
            <a:chOff x="666750" y="1521883"/>
            <a:chExt cx="10820400" cy="1477433"/>
          </a:xfrm>
        </p:grpSpPr>
        <p:sp>
          <p:nvSpPr>
            <p:cNvPr id="2" name="矩形 1">
              <a:extLst>
                <a:ext uri="{FF2B5EF4-FFF2-40B4-BE49-F238E27FC236}">
                  <a16:creationId xmlns:a16="http://schemas.microsoft.com/office/drawing/2014/main" id="{612284BC-3D53-4476-B0E0-FBCD305E7A73}"/>
                </a:ext>
              </a:extLst>
            </p:cNvPr>
            <p:cNvSpPr/>
            <p:nvPr/>
          </p:nvSpPr>
          <p:spPr>
            <a:xfrm>
              <a:off x="666750" y="1521883"/>
              <a:ext cx="10820400" cy="14774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4" name="TextBox 1">
              <a:extLst>
                <a:ext uri="{FF2B5EF4-FFF2-40B4-BE49-F238E27FC236}">
                  <a16:creationId xmlns:a16="http://schemas.microsoft.com/office/drawing/2014/main" id="{D7E3407F-6F85-4EE6-B7B6-1AEC308E80D3}"/>
                </a:ext>
              </a:extLst>
            </p:cNvPr>
            <p:cNvSpPr txBox="1">
              <a:spLocks noChangeArrowheads="1"/>
            </p:cNvSpPr>
            <p:nvPr/>
          </p:nvSpPr>
          <p:spPr bwMode="auto">
            <a:xfrm>
              <a:off x="742950" y="1521883"/>
              <a:ext cx="10744200" cy="13800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3733" b="1">
                  <a:latin typeface="+mn-ea"/>
                  <a:ea typeface="+mn-ea"/>
                </a:rPr>
                <a:t>老人</a:t>
              </a:r>
              <a:r>
                <a:rPr lang="zh-CN" altLang="en-US" sz="3733"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（从身旁晒满红枣的竹匾子里抓起一把枣儿，喃喃</a:t>
              </a:r>
              <a:endParaRPr lang="en-US" altLang="zh-CN" sz="3200" b="1">
                <a:latin typeface="楷体" panose="02010609060101010101" pitchFamily="49" charset="-122"/>
                <a:ea typeface="楷体" panose="02010609060101010101" pitchFamily="49" charset="-122"/>
              </a:endParaRPr>
            </a:p>
            <a:p>
              <a:pPr eaLnBrk="1" hangingPunct="1">
                <a:lnSpc>
                  <a:spcPct val="120000"/>
                </a:lnSpc>
                <a:defRPr/>
              </a:pP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自语）</a:t>
              </a:r>
              <a:r>
                <a:rPr lang="zh-CN" altLang="en-US" sz="3733" b="1">
                  <a:latin typeface="+mn-ea"/>
                  <a:ea typeface="+mn-ea"/>
                </a:rPr>
                <a:t>怎么没人来吃枣儿呢？多好的枣儿。</a:t>
              </a:r>
              <a:endParaRPr lang="zh-CN" altLang="en-US" sz="3467" b="1">
                <a:latin typeface="+mn-ea"/>
                <a:ea typeface="+mn-ea"/>
              </a:endParaRPr>
            </a:p>
          </p:txBody>
        </p:sp>
      </p:grpSp>
      <p:sp>
        <p:nvSpPr>
          <p:cNvPr id="21507" name="TextBox 1">
            <a:extLst>
              <a:ext uri="{FF2B5EF4-FFF2-40B4-BE49-F238E27FC236}">
                <a16:creationId xmlns:a16="http://schemas.microsoft.com/office/drawing/2014/main" id="{38827D9C-F5EA-4131-935D-3460B891E146}"/>
              </a:ext>
            </a:extLst>
          </p:cNvPr>
          <p:cNvSpPr txBox="1">
            <a:spLocks noChangeArrowheads="1"/>
          </p:cNvSpPr>
          <p:nvPr/>
        </p:nvSpPr>
        <p:spPr bwMode="auto">
          <a:xfrm>
            <a:off x="541867" y="1305984"/>
            <a:ext cx="6493933"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latin typeface="宋体" panose="02010600030101010101" pitchFamily="2" charset="-122"/>
              </a:rPr>
              <a:t>品味老人说的这句话的内涵。</a:t>
            </a:r>
            <a:endParaRPr lang="zh-CN" altLang="en-US" sz="3467" b="1">
              <a:latin typeface="宋体" panose="02010600030101010101" pitchFamily="2" charset="-122"/>
            </a:endParaRPr>
          </a:p>
        </p:txBody>
      </p:sp>
      <p:sp>
        <p:nvSpPr>
          <p:cNvPr id="5" name="椭圆 4">
            <a:extLst>
              <a:ext uri="{FF2B5EF4-FFF2-40B4-BE49-F238E27FC236}">
                <a16:creationId xmlns:a16="http://schemas.microsoft.com/office/drawing/2014/main" id="{02D5D241-6605-4F6B-9C93-D209A2EDDD76}"/>
              </a:ext>
            </a:extLst>
          </p:cNvPr>
          <p:cNvSpPr/>
          <p:nvPr/>
        </p:nvSpPr>
        <p:spPr>
          <a:xfrm>
            <a:off x="8464550" y="3359151"/>
            <a:ext cx="2724149" cy="7344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lgn="ctr">
              <a:defRPr/>
            </a:pPr>
            <a:endParaRPr lang="zh-CN" altLang="en-US" sz="2400"/>
          </a:p>
        </p:txBody>
      </p:sp>
      <p:grpSp>
        <p:nvGrpSpPr>
          <p:cNvPr id="11" name="组合 10">
            <a:extLst>
              <a:ext uri="{FF2B5EF4-FFF2-40B4-BE49-F238E27FC236}">
                <a16:creationId xmlns:a16="http://schemas.microsoft.com/office/drawing/2014/main" id="{F02A9829-768F-4AD9-B872-7B658A6A118F}"/>
              </a:ext>
            </a:extLst>
          </p:cNvPr>
          <p:cNvGrpSpPr/>
          <p:nvPr/>
        </p:nvGrpSpPr>
        <p:grpSpPr>
          <a:xfrm>
            <a:off x="4514687" y="4214283"/>
            <a:ext cx="2918885" cy="1016000"/>
            <a:chOff x="1606330" y="2217786"/>
            <a:chExt cx="2918669" cy="1015544"/>
          </a:xfrm>
        </p:grpSpPr>
        <p:pic>
          <p:nvPicPr>
            <p:cNvPr id="21511" name="图片 11">
              <a:extLst>
                <a:ext uri="{FF2B5EF4-FFF2-40B4-BE49-F238E27FC236}">
                  <a16:creationId xmlns:a16="http://schemas.microsoft.com/office/drawing/2014/main" id="{A61E4407-179C-41B2-AADA-DE0044C6480E}"/>
                </a:ext>
              </a:extLst>
            </p:cNvPr>
            <p:cNvPicPr>
              <a:picLocks noChangeAspect="1" noChangeArrowheads="1"/>
            </p:cNvPicPr>
            <p:nvPr/>
          </p:nvPicPr>
          <p:blipFill>
            <a:blip r:embed="rId2">
              <a:clrChange>
                <a:clrFrom>
                  <a:srgbClr val="FBF8F7"/>
                </a:clrFrom>
                <a:clrTo>
                  <a:srgbClr val="FBF8F7">
                    <a:alpha val="0"/>
                  </a:srgbClr>
                </a:clrTo>
              </a:clrChange>
              <a:extLst>
                <a:ext uri="{28A0092B-C50C-407E-A947-70E740481C1C}">
                  <a14:useLocalDpi xmlns:a14="http://schemas.microsoft.com/office/drawing/2010/main" val="0"/>
                </a:ext>
              </a:extLst>
            </a:blip>
            <a:stretch>
              <a:fillRect/>
            </a:stretch>
          </p:blipFill>
          <p:spPr bwMode="auto">
            <a:xfrm>
              <a:off x="1606330" y="2217786"/>
              <a:ext cx="2918668" cy="1015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TextBox 15">
              <a:extLst>
                <a:ext uri="{FF2B5EF4-FFF2-40B4-BE49-F238E27FC236}">
                  <a16:creationId xmlns:a16="http://schemas.microsoft.com/office/drawing/2014/main" id="{6C496E41-E549-4AF0-9A77-7BA319B43200}"/>
                </a:ext>
              </a:extLst>
            </p:cNvPr>
            <p:cNvSpPr txBox="1">
              <a:spLocks noChangeArrowheads="1"/>
            </p:cNvSpPr>
            <p:nvPr/>
          </p:nvSpPr>
          <p:spPr bwMode="auto">
            <a:xfrm>
              <a:off x="2015152" y="2367974"/>
              <a:ext cx="2509847"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733" b="1">
                  <a:solidFill>
                    <a:srgbClr val="FF0000"/>
                  </a:solidFill>
                  <a:latin typeface="楷体" panose="02010609060101010101" pitchFamily="49" charset="-122"/>
                  <a:ea typeface="楷体" panose="02010609060101010101" pitchFamily="49" charset="-122"/>
                </a:rPr>
                <a:t>一语双关</a:t>
              </a:r>
            </a:p>
          </p:txBody>
        </p:sp>
      </p:grpSp>
      <p:sp>
        <p:nvSpPr>
          <p:cNvPr id="12" name="标题 1">
            <a:extLst>
              <a:ext uri="{FF2B5EF4-FFF2-40B4-BE49-F238E27FC236}">
                <a16:creationId xmlns:a16="http://schemas.microsoft.com/office/drawing/2014/main" id="{819E4788-FDC9-4E30-B803-D078427DD56A}"/>
              </a:ext>
            </a:extLst>
          </p:cNvPr>
          <p:cNvSpPr txBox="1">
            <a:spLocks noChangeArrowheads="1"/>
          </p:cNvSpPr>
          <p:nvPr/>
        </p:nvSpPr>
        <p:spPr bwMode="auto">
          <a:xfrm>
            <a:off x="685800" y="215900"/>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课文精讲</a:t>
            </a:r>
          </a:p>
        </p:txBody>
      </p:sp>
      <p:sp>
        <p:nvSpPr>
          <p:cNvPr id="13" name="文本框 3">
            <a:extLst>
              <a:ext uri="{FF2B5EF4-FFF2-40B4-BE49-F238E27FC236}">
                <a16:creationId xmlns:a16="http://schemas.microsoft.com/office/drawing/2014/main" id="{353AA079-CFDC-4FB2-8D12-EC7419CCE800}"/>
              </a:ext>
            </a:extLst>
          </p:cNvPr>
          <p:cNvSpPr txBox="1">
            <a:spLocks noChangeArrowheads="1"/>
          </p:cNvSpPr>
          <p:nvPr/>
        </p:nvSpPr>
        <p:spPr bwMode="auto">
          <a:xfrm>
            <a:off x="762000" y="5173133"/>
            <a:ext cx="10894485" cy="1225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3467" b="1">
                <a:solidFill>
                  <a:srgbClr val="0033CC"/>
                </a:solidFill>
                <a:latin typeface="楷体" panose="02010609060101010101" pitchFamily="49" charset="-122"/>
                <a:ea typeface="楷体" panose="02010609060101010101" pitchFamily="49" charset="-122"/>
              </a:rPr>
              <a:t>    既是赞美枣儿好，也是赞美儿子“枣儿”，表达了老人对儿子的无限疼爱和思念之情。</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nodeType="withGroup">
                            <p:stCondLst>
                              <p:cond delay="2000"/>
                            </p:stCondLst>
                            <p:childTnLst>
                              <p:par>
                                <p:cTn id="9" presetID="53" presetClass="entr" presetSubtype="0" fill="hold" nodeType="afterEffec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42" presetClass="entr"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1"/>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2530" name="组合 9">
            <a:extLst>
              <a:ext uri="{FF2B5EF4-FFF2-40B4-BE49-F238E27FC236}">
                <a16:creationId xmlns:a16="http://schemas.microsoft.com/office/drawing/2014/main" id="{664D434F-95A2-4548-B0F1-A1FBDEA750C3}"/>
              </a:ext>
            </a:extLst>
          </p:cNvPr>
          <p:cNvGrpSpPr/>
          <p:nvPr/>
        </p:nvGrpSpPr>
        <p:grpSpPr>
          <a:xfrm>
            <a:off x="340981" y="1489109"/>
            <a:ext cx="11237185" cy="4104113"/>
            <a:chOff x="1794499" y="1206404"/>
            <a:chExt cx="11235482" cy="4103508"/>
          </a:xfrm>
        </p:grpSpPr>
        <p:grpSp>
          <p:nvGrpSpPr>
            <p:cNvPr id="22533" name="组合 1">
              <a:extLst>
                <a:ext uri="{FF2B5EF4-FFF2-40B4-BE49-F238E27FC236}">
                  <a16:creationId xmlns:a16="http://schemas.microsoft.com/office/drawing/2014/main" id="{22BF602A-58CF-45D0-AD2E-14F1E6B05600}"/>
                </a:ext>
              </a:extLst>
            </p:cNvPr>
            <p:cNvGrpSpPr/>
            <p:nvPr/>
          </p:nvGrpSpPr>
          <p:grpSpPr>
            <a:xfrm>
              <a:off x="1794499" y="1206404"/>
              <a:ext cx="11235481" cy="4103508"/>
              <a:chOff x="657972" y="1919455"/>
              <a:chExt cx="11235481" cy="4102833"/>
            </a:xfrm>
          </p:grpSpPr>
          <p:grpSp>
            <p:nvGrpSpPr>
              <p:cNvPr id="22535" name="组合 5">
                <a:extLst>
                  <a:ext uri="{FF2B5EF4-FFF2-40B4-BE49-F238E27FC236}">
                    <a16:creationId xmlns:a16="http://schemas.microsoft.com/office/drawing/2014/main" id="{291A20F6-A023-4384-8A7E-008712D4BE26}"/>
                  </a:ext>
                </a:extLst>
              </p:cNvPr>
              <p:cNvGrpSpPr/>
              <p:nvPr/>
            </p:nvGrpSpPr>
            <p:grpSpPr>
              <a:xfrm>
                <a:off x="657972" y="1919455"/>
                <a:ext cx="11235481" cy="4102833"/>
                <a:chOff x="657973" y="1919454"/>
                <a:chExt cx="11235481" cy="4102833"/>
              </a:xfrm>
            </p:grpSpPr>
            <p:sp>
              <p:nvSpPr>
                <p:cNvPr id="12" name="矩形 11">
                  <a:extLst>
                    <a:ext uri="{FF2B5EF4-FFF2-40B4-BE49-F238E27FC236}">
                      <a16:creationId xmlns:a16="http://schemas.microsoft.com/office/drawing/2014/main" id="{0769C30A-3B50-4B34-A65F-33BFCD073184}"/>
                    </a:ext>
                  </a:extLst>
                </p:cNvPr>
                <p:cNvSpPr/>
                <p:nvPr/>
              </p:nvSpPr>
              <p:spPr>
                <a:xfrm>
                  <a:off x="1125485" y="1919454"/>
                  <a:ext cx="10767969" cy="4102832"/>
                </a:xfrm>
                <a:prstGeom prst="rect">
                  <a:avLst/>
                </a:prstGeom>
                <a:solidFill>
                  <a:srgbClr val="E5F6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grpSp>
              <p:nvGrpSpPr>
                <p:cNvPr id="22538" name="组合 8">
                  <a:extLst>
                    <a:ext uri="{FF2B5EF4-FFF2-40B4-BE49-F238E27FC236}">
                      <a16:creationId xmlns:a16="http://schemas.microsoft.com/office/drawing/2014/main" id="{B410FA61-9E6B-4714-A488-6AC873A91208}"/>
                    </a:ext>
                  </a:extLst>
                </p:cNvPr>
                <p:cNvGrpSpPr/>
                <p:nvPr/>
              </p:nvGrpSpPr>
              <p:grpSpPr>
                <a:xfrm>
                  <a:off x="657973" y="2018149"/>
                  <a:ext cx="2107773" cy="775324"/>
                  <a:chOff x="1595233" y="2094349"/>
                  <a:chExt cx="2107773" cy="775324"/>
                </a:xfrm>
              </p:grpSpPr>
              <p:pic>
                <p:nvPicPr>
                  <p:cNvPr id="22539" name="图片 9">
                    <a:extLst>
                      <a:ext uri="{FF2B5EF4-FFF2-40B4-BE49-F238E27FC236}">
                        <a16:creationId xmlns:a16="http://schemas.microsoft.com/office/drawing/2014/main" id="{8D48D39B-77C8-47F1-BFA8-E99A4AE3B5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608628" y="2146217"/>
                    <a:ext cx="2094377" cy="72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 Box 5">
                    <a:extLst>
                      <a:ext uri="{FF2B5EF4-FFF2-40B4-BE49-F238E27FC236}">
                        <a16:creationId xmlns:a16="http://schemas.microsoft.com/office/drawing/2014/main" id="{688F389C-2F09-4A41-BA3D-DAB8CF11122A}"/>
                      </a:ext>
                    </a:extLst>
                  </p:cNvPr>
                  <p:cNvSpPr txBox="1">
                    <a:spLocks noChangeArrowheads="1"/>
                  </p:cNvSpPr>
                  <p:nvPr/>
                </p:nvSpPr>
                <p:spPr bwMode="auto">
                  <a:xfrm>
                    <a:off x="1595233" y="2094349"/>
                    <a:ext cx="209437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solidFill>
                          <a:schemeClr val="bg1"/>
                        </a:solidFill>
                        <a:latin typeface="黑体" panose="02010609060101010101" pitchFamily="49" charset="-122"/>
                        <a:ea typeface="黑体" panose="02010609060101010101" pitchFamily="49" charset="-122"/>
                      </a:rPr>
                      <a:t>状元贴士</a:t>
                    </a:r>
                  </a:p>
                </p:txBody>
              </p:sp>
            </p:grpSp>
          </p:grpSp>
          <p:sp>
            <p:nvSpPr>
              <p:cNvPr id="22536" name="矩形 1">
                <a:extLst>
                  <a:ext uri="{FF2B5EF4-FFF2-40B4-BE49-F238E27FC236}">
                    <a16:creationId xmlns:a16="http://schemas.microsoft.com/office/drawing/2014/main" id="{D1A4EF76-1587-44AE-B901-909F3C489CBB}"/>
                  </a:ext>
                </a:extLst>
              </p:cNvPr>
              <p:cNvSpPr>
                <a:spLocks noChangeArrowheads="1"/>
              </p:cNvSpPr>
              <p:nvPr/>
            </p:nvSpPr>
            <p:spPr bwMode="auto">
              <a:xfrm>
                <a:off x="2931104" y="2049022"/>
                <a:ext cx="3536951" cy="58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latin typeface="黑体" panose="02010609060101010101" pitchFamily="49" charset="-122"/>
                    <a:ea typeface="黑体" panose="02010609060101010101" pitchFamily="49" charset="-122"/>
                  </a:rPr>
                  <a:t>双 关</a:t>
                </a:r>
              </a:p>
            </p:txBody>
          </p:sp>
        </p:grpSp>
        <p:sp>
          <p:nvSpPr>
            <p:cNvPr id="22534" name="矩形 1">
              <a:extLst>
                <a:ext uri="{FF2B5EF4-FFF2-40B4-BE49-F238E27FC236}">
                  <a16:creationId xmlns:a16="http://schemas.microsoft.com/office/drawing/2014/main" id="{997B2AE2-0D5A-4DDF-9FE8-E9B29EA029FF}"/>
                </a:ext>
              </a:extLst>
            </p:cNvPr>
            <p:cNvSpPr>
              <a:spLocks noChangeArrowheads="1"/>
            </p:cNvSpPr>
            <p:nvPr/>
          </p:nvSpPr>
          <p:spPr bwMode="auto">
            <a:xfrm>
              <a:off x="2431601" y="2186957"/>
              <a:ext cx="10376193" cy="276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467" b="1">
                  <a:latin typeface="楷体" panose="02010609060101010101" pitchFamily="49" charset="-122"/>
                  <a:ea typeface="楷体" panose="02010609060101010101" pitchFamily="49" charset="-122"/>
                </a:rPr>
                <a:t>    “双关”是指在一定的语言环境中利用词语的多义或同音的条件，有意使语句具有双重意义，是言在此而意在彼的一种修辞手法。运用这种手法，可使语言表达得更含蓄，而且能加深语意，给人以深刻印象。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0482" name="文本框 3">
            <a:extLst>
              <a:ext uri="{FF2B5EF4-FFF2-40B4-BE49-F238E27FC236}">
                <a16:creationId xmlns:a16="http://schemas.microsoft.com/office/drawing/2014/main" id="{00D93207-75C1-4CA6-8C8A-530286A1FF73}"/>
              </a:ext>
            </a:extLst>
          </p:cNvPr>
          <p:cNvSpPr txBox="1">
            <a:spLocks noChangeArrowheads="1"/>
          </p:cNvSpPr>
          <p:nvPr/>
        </p:nvSpPr>
        <p:spPr bwMode="auto">
          <a:xfrm>
            <a:off x="1009650" y="4342709"/>
            <a:ext cx="10636252" cy="210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467" b="1">
                <a:solidFill>
                  <a:srgbClr val="0033CC"/>
                </a:solidFill>
                <a:latin typeface="楷体" panose="02010609060101010101" pitchFamily="49" charset="-122"/>
                <a:ea typeface="楷体" panose="02010609060101010101" pitchFamily="49" charset="-122"/>
              </a:rPr>
              <a:t>    实际上是老人的儿子常年在外，他思念儿子却不得见，有一丝落寞和悲伤，更有对自己已到风烛残年的感慨。</a:t>
            </a:r>
          </a:p>
        </p:txBody>
      </p:sp>
      <p:grpSp>
        <p:nvGrpSpPr>
          <p:cNvPr id="20483" name="组合 5">
            <a:extLst>
              <a:ext uri="{FF2B5EF4-FFF2-40B4-BE49-F238E27FC236}">
                <a16:creationId xmlns:a16="http://schemas.microsoft.com/office/drawing/2014/main" id="{7488A7AF-46CB-4578-97C9-AB9844AB201B}"/>
              </a:ext>
            </a:extLst>
          </p:cNvPr>
          <p:cNvGrpSpPr/>
          <p:nvPr/>
        </p:nvGrpSpPr>
        <p:grpSpPr>
          <a:xfrm>
            <a:off x="1009650" y="2222501"/>
            <a:ext cx="7763934" cy="726017"/>
            <a:chOff x="1122362" y="1338251"/>
            <a:chExt cx="7763934" cy="725188"/>
          </a:xfrm>
        </p:grpSpPr>
        <p:sp>
          <p:nvSpPr>
            <p:cNvPr id="4" name="矩形 3">
              <a:extLst>
                <a:ext uri="{FF2B5EF4-FFF2-40B4-BE49-F238E27FC236}">
                  <a16:creationId xmlns:a16="http://schemas.microsoft.com/office/drawing/2014/main" id="{1338FAB3-0B27-47A7-B909-A22B81F7EA81}"/>
                </a:ext>
              </a:extLst>
            </p:cNvPr>
            <p:cNvSpPr/>
            <p:nvPr/>
          </p:nvSpPr>
          <p:spPr>
            <a:xfrm>
              <a:off x="1122362" y="1374194"/>
              <a:ext cx="7137400" cy="68924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5" name="TextBox 1">
              <a:extLst>
                <a:ext uri="{FF2B5EF4-FFF2-40B4-BE49-F238E27FC236}">
                  <a16:creationId xmlns:a16="http://schemas.microsoft.com/office/drawing/2014/main" id="{769FCDF5-43C7-439B-8ED8-7D5A701118F8}"/>
                </a:ext>
              </a:extLst>
            </p:cNvPr>
            <p:cNvSpPr txBox="1">
              <a:spLocks noChangeArrowheads="1"/>
            </p:cNvSpPr>
            <p:nvPr/>
          </p:nvSpPr>
          <p:spPr bwMode="auto">
            <a:xfrm>
              <a:off x="1122362" y="1338251"/>
              <a:ext cx="7763934" cy="689245"/>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3733" b="1">
                  <a:latin typeface="+mn-ea"/>
                  <a:ea typeface="+mn-ea"/>
                </a:rPr>
                <a:t>老人  甜是甜，不中看，谁要啊。</a:t>
              </a:r>
              <a:endParaRPr lang="zh-CN" altLang="en-US" sz="3467" b="1">
                <a:latin typeface="+mn-ea"/>
                <a:ea typeface="+mn-ea"/>
              </a:endParaRPr>
            </a:p>
          </p:txBody>
        </p:sp>
      </p:grpSp>
      <p:sp>
        <p:nvSpPr>
          <p:cNvPr id="6" name="TextBox 1">
            <a:extLst>
              <a:ext uri="{FF2B5EF4-FFF2-40B4-BE49-F238E27FC236}">
                <a16:creationId xmlns:a16="http://schemas.microsoft.com/office/drawing/2014/main" id="{D64D66D3-C6C3-4CE6-B037-16FE2BFAB0E5}"/>
              </a:ext>
            </a:extLst>
          </p:cNvPr>
          <p:cNvSpPr txBox="1">
            <a:spLocks noChangeArrowheads="1"/>
          </p:cNvSpPr>
          <p:nvPr/>
        </p:nvSpPr>
        <p:spPr bwMode="auto">
          <a:xfrm>
            <a:off x="931333" y="1278467"/>
            <a:ext cx="10456334" cy="7323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3467" b="1">
                <a:latin typeface="+mn-ea"/>
                <a:ea typeface="+mn-ea"/>
              </a:rPr>
              <a:t>文中还有哪句话运用了双关的修辞手法？有何含义？</a:t>
            </a:r>
          </a:p>
        </p:txBody>
      </p:sp>
      <p:sp>
        <p:nvSpPr>
          <p:cNvPr id="20485" name="矩形 6">
            <a:extLst>
              <a:ext uri="{FF2B5EF4-FFF2-40B4-BE49-F238E27FC236}">
                <a16:creationId xmlns:a16="http://schemas.microsoft.com/office/drawing/2014/main" id="{3763EED6-4371-43EA-ADE8-D1B540437095}"/>
              </a:ext>
            </a:extLst>
          </p:cNvPr>
          <p:cNvSpPr>
            <a:spLocks noChangeArrowheads="1"/>
          </p:cNvSpPr>
          <p:nvPr/>
        </p:nvSpPr>
        <p:spPr bwMode="auto">
          <a:xfrm>
            <a:off x="1009650" y="2986484"/>
            <a:ext cx="10636249" cy="143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467" b="1">
                <a:solidFill>
                  <a:srgbClr val="00B050"/>
                </a:solidFill>
                <a:latin typeface="楷体" panose="02010609060101010101" pitchFamily="49" charset="-122"/>
                <a:ea typeface="楷体" panose="02010609060101010101" pitchFamily="49" charset="-122"/>
              </a:rPr>
              <a:t>    表面上是说熟透晒干的枣儿尽管好吃，但卖相不好，没人要。</a:t>
            </a:r>
            <a:endParaRPr lang="zh-CN" altLang="en-US" sz="3467">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arn(inVertical)">
                                      <p:cBhvr>
                                        <p:cTn id="7" dur="500"/>
                                        <p:tgtEl>
                                          <p:spTgt spid="20483"/>
                                        </p:tgtEl>
                                      </p:cBhvr>
                                    </p:animEffect>
                                  </p:childTnLst>
                                </p:cTn>
                              </p:par>
                            </p:childTnLst>
                          </p:cTn>
                        </p:par>
                        <p:par>
                          <p:cTn id="8" fill="hold" nodeType="withGroup">
                            <p:stCondLst>
                              <p:cond delay="500"/>
                            </p:stCondLst>
                            <p:childTnLst>
                              <p:par>
                                <p:cTn id="9" presetID="14" presetClass="entr" presetSubtype="10" fill="hold" grpId="1" nodeType="afterEffect">
                                  <p:childTnLst>
                                    <p:set>
                                      <p:cBhvr>
                                        <p:cTn id="10" dur="1" fill="hold">
                                          <p:stCondLst>
                                            <p:cond delay="0"/>
                                          </p:stCondLst>
                                        </p:cTn>
                                        <p:tgtEl>
                                          <p:spTgt spid="20485"/>
                                        </p:tgtEl>
                                        <p:attrNameLst>
                                          <p:attrName>style.visibility</p:attrName>
                                        </p:attrNameLst>
                                      </p:cBhvr>
                                      <p:to>
                                        <p:strVal val="visible"/>
                                      </p:to>
                                    </p:set>
                                    <p:animEffect transition="in" filter="randombar(horizontal)">
                                      <p:cBhvr>
                                        <p:cTn id="11" dur="500"/>
                                        <p:tgtEl>
                                          <p:spTgt spid="20485"/>
                                        </p:tgtEl>
                                      </p:cBhvr>
                                    </p:animEffec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0482"/>
                                        </p:tgtEl>
                                        <p:attrNameLst>
                                          <p:attrName>style.visibility</p:attrName>
                                        </p:attrNameLst>
                                      </p:cBhvr>
                                      <p:to>
                                        <p:strVal val="visible"/>
                                      </p:to>
                                    </p:set>
                                    <p:animEffect transition="in" filter="fade">
                                      <p:cBhvr>
                                        <p:cTn id="17" dur="1000"/>
                                        <p:tgtEl>
                                          <p:spTgt spid="20482"/>
                                        </p:tgtEl>
                                      </p:cBhvr>
                                    </p:animEffect>
                                    <p:anim calcmode="lin" valueType="num">
                                      <p:cBhvr>
                                        <p:cTn id="18" dur="1000" fill="hold"/>
                                        <p:tgtEl>
                                          <p:spTgt spid="20482"/>
                                        </p:tgtEl>
                                        <p:attrNameLst>
                                          <p:attrName>ppt_x</p:attrName>
                                        </p:attrNameLst>
                                      </p:cBhvr>
                                      <p:tavLst>
                                        <p:tav tm="0">
                                          <p:val>
                                            <p:strVal val="#ppt_x"/>
                                          </p:val>
                                        </p:tav>
                                        <p:tav tm="100000">
                                          <p:val>
                                            <p:strVal val="#ppt_x"/>
                                          </p:val>
                                        </p:tav>
                                      </p:tavLst>
                                    </p:anim>
                                    <p:anim calcmode="lin" valueType="num">
                                      <p:cBhvr>
                                        <p:cTn id="19" dur="1000" fill="hold"/>
                                        <p:tgtEl>
                                          <p:spTgt spid="204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5" grpId="1"/>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1">
            <a:extLst>
              <a:ext uri="{FF2B5EF4-FFF2-40B4-BE49-F238E27FC236}">
                <a16:creationId xmlns:a16="http://schemas.microsoft.com/office/drawing/2014/main" id="{4301C5B6-ACFE-459B-9155-014F7283BE14}"/>
              </a:ext>
            </a:extLst>
          </p:cNvPr>
          <p:cNvSpPr txBox="1">
            <a:spLocks noChangeArrowheads="1"/>
          </p:cNvSpPr>
          <p:nvPr/>
        </p:nvSpPr>
        <p:spPr bwMode="auto">
          <a:xfrm>
            <a:off x="935567" y="1773767"/>
            <a:ext cx="10879667" cy="1479551"/>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733" b="1">
                <a:latin typeface="+mn-ea"/>
                <a:ea typeface="+mn-ea"/>
              </a:rPr>
              <a:t>    如何理解“老子个儿大，儿子个儿能小吗？</a:t>
            </a:r>
            <a:r>
              <a:rPr lang="en-US" altLang="zh-CN" sz="3733" b="1">
                <a:latin typeface="+mn-ea"/>
                <a:ea typeface="+mn-ea"/>
              </a:rPr>
              <a:t>”</a:t>
            </a:r>
            <a:r>
              <a:rPr lang="zh-CN" altLang="en-US" sz="3733" b="1">
                <a:latin typeface="+mn-ea"/>
                <a:ea typeface="+mn-ea"/>
              </a:rPr>
              <a:t>这句话？</a:t>
            </a:r>
            <a:endParaRPr lang="zh-CN" altLang="en-US" sz="3467" b="1">
              <a:latin typeface="+mn-ea"/>
              <a:ea typeface="+mn-ea"/>
            </a:endParaRPr>
          </a:p>
        </p:txBody>
      </p:sp>
      <p:sp>
        <p:nvSpPr>
          <p:cNvPr id="4" name="文本框 3">
            <a:extLst>
              <a:ext uri="{FF2B5EF4-FFF2-40B4-BE49-F238E27FC236}">
                <a16:creationId xmlns:a16="http://schemas.microsoft.com/office/drawing/2014/main" id="{A6306517-FF19-4384-B218-C0BD55884428}"/>
              </a:ext>
            </a:extLst>
          </p:cNvPr>
          <p:cNvSpPr txBox="1">
            <a:spLocks noChangeArrowheads="1"/>
          </p:cNvSpPr>
          <p:nvPr/>
        </p:nvSpPr>
        <p:spPr bwMode="auto">
          <a:xfrm>
            <a:off x="935567" y="3431118"/>
            <a:ext cx="10473267" cy="241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3733" b="1">
                <a:solidFill>
                  <a:srgbClr val="0033CC"/>
                </a:solidFill>
                <a:latin typeface="楷体" panose="02010609060101010101" pitchFamily="49" charset="-122"/>
                <a:ea typeface="楷体" panose="02010609060101010101" pitchFamily="49" charset="-122"/>
              </a:rPr>
              <a:t>    老人思儿心切</a:t>
            </a:r>
            <a:r>
              <a:rPr lang="en-US" altLang="zh-CN" sz="3733" b="1">
                <a:solidFill>
                  <a:srgbClr val="0033CC"/>
                </a:solidFill>
                <a:latin typeface="楷体" panose="02010609060101010101" pitchFamily="49" charset="-122"/>
                <a:ea typeface="楷体" panose="02010609060101010101" pitchFamily="49" charset="-122"/>
              </a:rPr>
              <a:t>, </a:t>
            </a:r>
            <a:r>
              <a:rPr lang="zh-CN" altLang="en-US" sz="3733" b="1">
                <a:solidFill>
                  <a:srgbClr val="0033CC"/>
                </a:solidFill>
                <a:latin typeface="楷体" panose="02010609060101010101" pitchFamily="49" charset="-122"/>
                <a:ea typeface="楷体" panose="02010609060101010101" pitchFamily="49" charset="-122"/>
              </a:rPr>
              <a:t>以为男孩说的“枣儿”是自己的儿子，话中隐含着浓浓的自豪之情，表现了老人对儿子的爱和思念。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5602" name="组合 5">
            <a:extLst>
              <a:ext uri="{FF2B5EF4-FFF2-40B4-BE49-F238E27FC236}">
                <a16:creationId xmlns:a16="http://schemas.microsoft.com/office/drawing/2014/main" id="{04AA7EC2-4B85-40DE-9114-852C7CEAD304}"/>
              </a:ext>
            </a:extLst>
          </p:cNvPr>
          <p:cNvGrpSpPr/>
          <p:nvPr/>
        </p:nvGrpSpPr>
        <p:grpSpPr>
          <a:xfrm>
            <a:off x="1460500" y="1136650"/>
            <a:ext cx="4070351" cy="726017"/>
            <a:chOff x="1229568" y="1067099"/>
            <a:chExt cx="4008967" cy="725189"/>
          </a:xfrm>
        </p:grpSpPr>
        <p:sp>
          <p:nvSpPr>
            <p:cNvPr id="5" name="矩形 4">
              <a:extLst>
                <a:ext uri="{FF2B5EF4-FFF2-40B4-BE49-F238E27FC236}">
                  <a16:creationId xmlns:a16="http://schemas.microsoft.com/office/drawing/2014/main" id="{5E09F578-0E2E-4C7D-84CC-AA99C71DF7E6}"/>
                </a:ext>
              </a:extLst>
            </p:cNvPr>
            <p:cNvSpPr/>
            <p:nvPr/>
          </p:nvSpPr>
          <p:spPr>
            <a:xfrm>
              <a:off x="1229568" y="1103040"/>
              <a:ext cx="4008967" cy="68924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25619" name="TextBox 1">
              <a:extLst>
                <a:ext uri="{FF2B5EF4-FFF2-40B4-BE49-F238E27FC236}">
                  <a16:creationId xmlns:a16="http://schemas.microsoft.com/office/drawing/2014/main" id="{089225A8-3CA5-4AFE-B858-2FCDCB52CBB6}"/>
                </a:ext>
              </a:extLst>
            </p:cNvPr>
            <p:cNvSpPr txBox="1">
              <a:spLocks noChangeArrowheads="1"/>
            </p:cNvSpPr>
            <p:nvPr/>
          </p:nvSpPr>
          <p:spPr bwMode="auto">
            <a:xfrm>
              <a:off x="1229569" y="1067098"/>
              <a:ext cx="4008967" cy="68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宋体" panose="02010600030101010101" pitchFamily="2" charset="-122"/>
                </a:rPr>
                <a:t>“咱们学猫叫？”</a:t>
              </a:r>
            </a:p>
          </p:txBody>
        </p:sp>
      </p:grpSp>
      <p:grpSp>
        <p:nvGrpSpPr>
          <p:cNvPr id="25603" name="组合 5">
            <a:extLst>
              <a:ext uri="{FF2B5EF4-FFF2-40B4-BE49-F238E27FC236}">
                <a16:creationId xmlns:a16="http://schemas.microsoft.com/office/drawing/2014/main" id="{7E6B5302-2541-4B6F-8CBD-EA1B3387E1DE}"/>
              </a:ext>
            </a:extLst>
          </p:cNvPr>
          <p:cNvGrpSpPr/>
          <p:nvPr/>
        </p:nvGrpSpPr>
        <p:grpSpPr>
          <a:xfrm>
            <a:off x="1460500" y="2079273"/>
            <a:ext cx="4008967" cy="726016"/>
            <a:chOff x="1235075" y="1302486"/>
            <a:chExt cx="4008967" cy="725188"/>
          </a:xfrm>
        </p:grpSpPr>
        <p:sp>
          <p:nvSpPr>
            <p:cNvPr id="8" name="矩形 7">
              <a:extLst>
                <a:ext uri="{FF2B5EF4-FFF2-40B4-BE49-F238E27FC236}">
                  <a16:creationId xmlns:a16="http://schemas.microsoft.com/office/drawing/2014/main" id="{E874E8BA-DFF2-4E5C-9613-B94DAFFC56E5}"/>
                </a:ext>
              </a:extLst>
            </p:cNvPr>
            <p:cNvSpPr/>
            <p:nvPr/>
          </p:nvSpPr>
          <p:spPr>
            <a:xfrm>
              <a:off x="1235075" y="1338427"/>
              <a:ext cx="4008967" cy="68924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25617" name="TextBox 1">
              <a:extLst>
                <a:ext uri="{FF2B5EF4-FFF2-40B4-BE49-F238E27FC236}">
                  <a16:creationId xmlns:a16="http://schemas.microsoft.com/office/drawing/2014/main" id="{401952AD-6A2B-493F-AA58-75B91616AD0E}"/>
                </a:ext>
              </a:extLst>
            </p:cNvPr>
            <p:cNvSpPr txBox="1">
              <a:spLocks noChangeArrowheads="1"/>
            </p:cNvSpPr>
            <p:nvPr/>
          </p:nvSpPr>
          <p:spPr bwMode="auto">
            <a:xfrm>
              <a:off x="1235075" y="1302486"/>
              <a:ext cx="4008967" cy="68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宋体" panose="02010600030101010101" pitchFamily="2" charset="-122"/>
                </a:rPr>
                <a:t>“咱们学狗爬？”</a:t>
              </a:r>
            </a:p>
          </p:txBody>
        </p:sp>
      </p:grpSp>
      <p:grpSp>
        <p:nvGrpSpPr>
          <p:cNvPr id="25604" name="组合 5">
            <a:extLst>
              <a:ext uri="{FF2B5EF4-FFF2-40B4-BE49-F238E27FC236}">
                <a16:creationId xmlns:a16="http://schemas.microsoft.com/office/drawing/2014/main" id="{2EEFA6AA-A03D-4ED3-8CF3-BBFD3A4294D1}"/>
              </a:ext>
            </a:extLst>
          </p:cNvPr>
          <p:cNvGrpSpPr/>
          <p:nvPr/>
        </p:nvGrpSpPr>
        <p:grpSpPr>
          <a:xfrm>
            <a:off x="1460500" y="3021896"/>
            <a:ext cx="4008967" cy="726016"/>
            <a:chOff x="1235075" y="1537872"/>
            <a:chExt cx="4008967" cy="725188"/>
          </a:xfrm>
        </p:grpSpPr>
        <p:sp>
          <p:nvSpPr>
            <p:cNvPr id="11" name="矩形 10">
              <a:extLst>
                <a:ext uri="{FF2B5EF4-FFF2-40B4-BE49-F238E27FC236}">
                  <a16:creationId xmlns:a16="http://schemas.microsoft.com/office/drawing/2014/main" id="{64C1BDAA-CD6E-4525-80CF-C39AD9048EED}"/>
                </a:ext>
              </a:extLst>
            </p:cNvPr>
            <p:cNvSpPr/>
            <p:nvPr/>
          </p:nvSpPr>
          <p:spPr>
            <a:xfrm>
              <a:off x="1235075" y="1573814"/>
              <a:ext cx="4008967" cy="68924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25615" name="TextBox 1">
              <a:extLst>
                <a:ext uri="{FF2B5EF4-FFF2-40B4-BE49-F238E27FC236}">
                  <a16:creationId xmlns:a16="http://schemas.microsoft.com/office/drawing/2014/main" id="{0A6F9425-3797-4911-9859-FFCDE6301B18}"/>
                </a:ext>
              </a:extLst>
            </p:cNvPr>
            <p:cNvSpPr txBox="1">
              <a:spLocks noChangeArrowheads="1"/>
            </p:cNvSpPr>
            <p:nvPr/>
          </p:nvSpPr>
          <p:spPr bwMode="auto">
            <a:xfrm>
              <a:off x="1235075" y="1537872"/>
              <a:ext cx="4008967" cy="68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a:latin typeface="宋体" panose="02010600030101010101" pitchFamily="2" charset="-122"/>
                </a:rPr>
                <a:t>“咱们过家家？”</a:t>
              </a:r>
            </a:p>
          </p:txBody>
        </p:sp>
      </p:grpSp>
      <p:grpSp>
        <p:nvGrpSpPr>
          <p:cNvPr id="25605" name="组合 5">
            <a:extLst>
              <a:ext uri="{FF2B5EF4-FFF2-40B4-BE49-F238E27FC236}">
                <a16:creationId xmlns:a16="http://schemas.microsoft.com/office/drawing/2014/main" id="{87DA3BF2-EA77-43ED-B279-86BD808BB154}"/>
              </a:ext>
            </a:extLst>
          </p:cNvPr>
          <p:cNvGrpSpPr/>
          <p:nvPr/>
        </p:nvGrpSpPr>
        <p:grpSpPr>
          <a:xfrm>
            <a:off x="1460499" y="3964517"/>
            <a:ext cx="5592235" cy="690034"/>
            <a:chOff x="1235075" y="1800322"/>
            <a:chExt cx="5592235" cy="689402"/>
          </a:xfrm>
        </p:grpSpPr>
        <p:sp>
          <p:nvSpPr>
            <p:cNvPr id="14" name="矩形 13">
              <a:extLst>
                <a:ext uri="{FF2B5EF4-FFF2-40B4-BE49-F238E27FC236}">
                  <a16:creationId xmlns:a16="http://schemas.microsoft.com/office/drawing/2014/main" id="{647DDF35-8004-4528-81CB-703503B04AB5}"/>
                </a:ext>
              </a:extLst>
            </p:cNvPr>
            <p:cNvSpPr/>
            <p:nvPr/>
          </p:nvSpPr>
          <p:spPr>
            <a:xfrm>
              <a:off x="1235075" y="1800322"/>
              <a:ext cx="5067302" cy="68940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5" name="TextBox 1">
              <a:extLst>
                <a:ext uri="{FF2B5EF4-FFF2-40B4-BE49-F238E27FC236}">
                  <a16:creationId xmlns:a16="http://schemas.microsoft.com/office/drawing/2014/main" id="{A29D2FC7-4BB2-471A-8720-CB371C6CBF10}"/>
                </a:ext>
              </a:extLst>
            </p:cNvPr>
            <p:cNvSpPr txBox="1">
              <a:spLocks noChangeArrowheads="1"/>
            </p:cNvSpPr>
            <p:nvPr/>
          </p:nvSpPr>
          <p:spPr bwMode="auto">
            <a:xfrm>
              <a:off x="1235075" y="1800321"/>
              <a:ext cx="5592235" cy="604812"/>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3200" b="1">
                  <a:latin typeface="+mn-ea"/>
                  <a:ea typeface="+mn-ea"/>
                </a:rPr>
                <a:t>“那，爷爷给你讲故事。”</a:t>
              </a:r>
            </a:p>
          </p:txBody>
        </p:sp>
      </p:grpSp>
      <p:sp>
        <p:nvSpPr>
          <p:cNvPr id="17" name="左中括号 16">
            <a:extLst>
              <a:ext uri="{FF2B5EF4-FFF2-40B4-BE49-F238E27FC236}">
                <a16:creationId xmlns:a16="http://schemas.microsoft.com/office/drawing/2014/main" id="{3983A6A9-9438-4305-9A8B-DEDB35224B3C}"/>
              </a:ext>
            </a:extLst>
          </p:cNvPr>
          <p:cNvSpPr/>
          <p:nvPr/>
        </p:nvSpPr>
        <p:spPr bwMode="auto">
          <a:xfrm rot="10800000">
            <a:off x="7052734" y="1136651"/>
            <a:ext cx="505884" cy="3462867"/>
          </a:xfrm>
          <a:prstGeom prst="leftBracket">
            <a:avLst>
              <a:gd name="adj" fmla="val 5342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grpSp>
        <p:nvGrpSpPr>
          <p:cNvPr id="20" name="组合 19">
            <a:extLst>
              <a:ext uri="{FF2B5EF4-FFF2-40B4-BE49-F238E27FC236}">
                <a16:creationId xmlns:a16="http://schemas.microsoft.com/office/drawing/2014/main" id="{E351897A-9462-4DA0-BACB-8FB07392F2A0}"/>
              </a:ext>
            </a:extLst>
          </p:cNvPr>
          <p:cNvGrpSpPr/>
          <p:nvPr/>
        </p:nvGrpSpPr>
        <p:grpSpPr>
          <a:xfrm>
            <a:off x="8348135" y="2459567"/>
            <a:ext cx="3071284" cy="1253067"/>
            <a:chOff x="2448499" y="3907799"/>
            <a:chExt cx="3189522" cy="1254344"/>
          </a:xfrm>
        </p:grpSpPr>
        <p:sp>
          <p:nvSpPr>
            <p:cNvPr id="21" name="矩形: 折角 20">
              <a:extLst>
                <a:ext uri="{FF2B5EF4-FFF2-40B4-BE49-F238E27FC236}">
                  <a16:creationId xmlns:a16="http://schemas.microsoft.com/office/drawing/2014/main" id="{874357F6-C954-4190-B7E7-327EAD4EAF8B}"/>
                </a:ext>
              </a:extLst>
            </p:cNvPr>
            <p:cNvSpPr/>
            <p:nvPr/>
          </p:nvSpPr>
          <p:spPr>
            <a:xfrm>
              <a:off x="2448499" y="3907799"/>
              <a:ext cx="3062028" cy="1254344"/>
            </a:xfrm>
            <a:prstGeom prst="foldedCorner">
              <a:avLst/>
            </a:prstGeom>
            <a:gradFill flip="none" rotWithShape="1">
              <a:gsLst>
                <a:gs pos="35000">
                  <a:schemeClr val="bg1"/>
                </a:gs>
                <a:gs pos="100000">
                  <a:srgbClr val="EFF7CC"/>
                </a:gs>
              </a:gsLst>
              <a:lin ang="2700000" scaled="1"/>
            </a:gradFill>
            <a:ln>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3200" b="1">
                <a:solidFill>
                  <a:srgbClr val="ADCE20"/>
                </a:solidFill>
                <a:latin typeface="+mj-ea"/>
                <a:ea typeface="+mj-ea"/>
              </a:endParaRPr>
            </a:p>
          </p:txBody>
        </p:sp>
        <p:sp>
          <p:nvSpPr>
            <p:cNvPr id="22" name="文本框 21">
              <a:extLst>
                <a:ext uri="{FF2B5EF4-FFF2-40B4-BE49-F238E27FC236}">
                  <a16:creationId xmlns:a16="http://schemas.microsoft.com/office/drawing/2014/main" id="{29FB62EA-C61C-47BB-BBA6-764AFD93ADAD}"/>
                </a:ext>
              </a:extLst>
            </p:cNvPr>
            <p:cNvSpPr txBox="1"/>
            <p:nvPr/>
          </p:nvSpPr>
          <p:spPr>
            <a:xfrm>
              <a:off x="2690296" y="3907799"/>
              <a:ext cx="2947724" cy="1190779"/>
            </a:xfrm>
            <a:prstGeom prst="rect">
              <a:avLst/>
            </a:prstGeom>
            <a:noFill/>
            <a:ln>
              <a:noFill/>
            </a:ln>
          </p:spPr>
          <p:txBody>
            <a:bodyPr>
              <a:spAutoFit/>
            </a:bodyPr>
            <a:lstStyle>
              <a:defPPr>
                <a:defRPr lang="zh-CN"/>
              </a:defPPr>
            </a:lstStyle>
            <a:p>
              <a:pPr>
                <a:defRPr/>
              </a:pPr>
              <a:r>
                <a:rPr lang="zh-CN" altLang="en-US" sz="3467" b="1">
                  <a:solidFill>
                    <a:srgbClr val="0033CC"/>
                  </a:solidFill>
                  <a:latin typeface="+mn-ea"/>
                  <a:ea typeface="+mn-ea"/>
                </a:rPr>
                <a:t>老人想尽办法挽留男孩</a:t>
              </a:r>
            </a:p>
          </p:txBody>
        </p:sp>
      </p:grpSp>
      <p:sp>
        <p:nvSpPr>
          <p:cNvPr id="23" name="文本框 22">
            <a:extLst>
              <a:ext uri="{FF2B5EF4-FFF2-40B4-BE49-F238E27FC236}">
                <a16:creationId xmlns:a16="http://schemas.microsoft.com/office/drawing/2014/main" id="{2E4A9606-B5E2-4962-AE41-13ECC01C5A03}"/>
              </a:ext>
            </a:extLst>
          </p:cNvPr>
          <p:cNvSpPr txBox="1">
            <a:spLocks noChangeArrowheads="1"/>
          </p:cNvSpPr>
          <p:nvPr/>
        </p:nvSpPr>
        <p:spPr bwMode="auto">
          <a:xfrm>
            <a:off x="882625" y="4722235"/>
            <a:ext cx="10576985" cy="196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467" b="1">
                <a:solidFill>
                  <a:srgbClr val="0033CC"/>
                </a:solidFill>
                <a:latin typeface="楷体" panose="02010609060101010101" pitchFamily="49" charset="-122"/>
                <a:ea typeface="楷体" panose="02010609060101010101" pitchFamily="49" charset="-122"/>
              </a:rPr>
              <a:t>    表达了老人对男孩的喜爱，也从侧面反映出老人从前总是陪儿子玩这些游戏，从中可以体会到老人的孤独和对儿子的思念。</a:t>
            </a:r>
          </a:p>
        </p:txBody>
      </p:sp>
      <p:sp>
        <p:nvSpPr>
          <p:cNvPr id="19" name="TextBox 1">
            <a:extLst>
              <a:ext uri="{FF2B5EF4-FFF2-40B4-BE49-F238E27FC236}">
                <a16:creationId xmlns:a16="http://schemas.microsoft.com/office/drawing/2014/main" id="{E9A65DCC-9D15-4D5C-88B9-928564290422}"/>
              </a:ext>
            </a:extLst>
          </p:cNvPr>
          <p:cNvSpPr txBox="1">
            <a:spLocks noChangeArrowheads="1"/>
          </p:cNvSpPr>
          <p:nvPr/>
        </p:nvSpPr>
        <p:spPr bwMode="auto">
          <a:xfrm>
            <a:off x="503767" y="247651"/>
            <a:ext cx="6913034" cy="7323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733" b="1">
                <a:latin typeface="+mn-ea"/>
                <a:ea typeface="+mn-ea"/>
              </a:rPr>
              <a:t> 老人为什么有这么多的提议？</a:t>
            </a:r>
            <a:endParaRPr lang="zh-CN" altLang="en-US" sz="3467" b="1">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par>
                          <p:cTn id="8" fill="hold" nodeType="withGroup">
                            <p:stCondLst>
                              <p:cond delay="500"/>
                            </p:stCondLst>
                            <p:childTnLst>
                              <p:par>
                                <p:cTn id="9" presetID="22" presetClass="entr" presetSubtype="4" fill="hold" nodeType="afterEffec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42" presetClass="entr" presetSubtype="0" fill="hold" grpId="1"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1"/>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518704AC-220C-4058-98F0-3EDE2FA89895}"/>
              </a:ext>
            </a:extLst>
          </p:cNvPr>
          <p:cNvSpPr txBox="1">
            <a:spLocks noChangeArrowheads="1"/>
          </p:cNvSpPr>
          <p:nvPr/>
        </p:nvSpPr>
        <p:spPr bwMode="auto">
          <a:xfrm>
            <a:off x="673100" y="1001184"/>
            <a:ext cx="10879667" cy="2171700"/>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467" b="1">
                <a:latin typeface="+mn-ea"/>
                <a:ea typeface="+mn-ea"/>
              </a:rPr>
              <a:t>    老人有几次回忆起儿子枣儿小时候的事？他对男孩又是怎样的态度？他的这些回忆和态度反映出一种什么样的心态？</a:t>
            </a:r>
          </a:p>
        </p:txBody>
      </p:sp>
      <p:sp>
        <p:nvSpPr>
          <p:cNvPr id="3" name="文本框 2">
            <a:extLst>
              <a:ext uri="{FF2B5EF4-FFF2-40B4-BE49-F238E27FC236}">
                <a16:creationId xmlns:a16="http://schemas.microsoft.com/office/drawing/2014/main" id="{0D9BF90B-EA4B-4C8E-A001-214D7161211A}"/>
              </a:ext>
            </a:extLst>
          </p:cNvPr>
          <p:cNvSpPr txBox="1">
            <a:spLocks noChangeArrowheads="1"/>
          </p:cNvSpPr>
          <p:nvPr/>
        </p:nvSpPr>
        <p:spPr bwMode="auto">
          <a:xfrm>
            <a:off x="673100" y="3304118"/>
            <a:ext cx="111633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467" b="1">
                <a:solidFill>
                  <a:srgbClr val="0033CC"/>
                </a:solidFill>
                <a:latin typeface="楷体" panose="02010609060101010101" pitchFamily="49" charset="-122"/>
                <a:ea typeface="楷体" panose="02010609060101010101" pitchFamily="49" charset="-122"/>
              </a:rPr>
              <a:t>    ①他向男孩提起儿子叫“枣儿”，并说出“枣儿”一名的来历；</a:t>
            </a:r>
            <a:endParaRPr lang="en-US" altLang="zh-CN" sz="3467"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zh-CN" altLang="en-US" sz="3467" b="1">
                <a:solidFill>
                  <a:srgbClr val="0033CC"/>
                </a:solidFill>
                <a:latin typeface="楷体" panose="02010609060101010101" pitchFamily="49" charset="-122"/>
                <a:ea typeface="楷体" panose="02010609060101010101" pitchFamily="49" charset="-122"/>
              </a:rPr>
              <a:t>    ②他向男孩谈起儿子只顾摘枣儿，撒尿了都不知道，竟尿了他一脖子；</a:t>
            </a:r>
            <a:endParaRPr lang="en-US" altLang="zh-CN" sz="3467"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zh-CN" altLang="en-US" sz="3467" b="1">
                <a:solidFill>
                  <a:srgbClr val="0033CC"/>
                </a:solidFill>
                <a:latin typeface="楷体" panose="02010609060101010101" pitchFamily="49" charset="-122"/>
                <a:ea typeface="楷体" panose="02010609060101010101" pitchFamily="49" charset="-122"/>
              </a:rPr>
              <a:t>    ③他说枣儿小时候一有尿就尿到枣树下。</a:t>
            </a:r>
          </a:p>
        </p:txBody>
      </p:sp>
      <p:sp>
        <p:nvSpPr>
          <p:cNvPr id="4" name="矩形: 圆角 3">
            <a:extLst>
              <a:ext uri="{FF2B5EF4-FFF2-40B4-BE49-F238E27FC236}">
                <a16:creationId xmlns:a16="http://schemas.microsoft.com/office/drawing/2014/main" id="{74DC1EBE-FBD8-441D-B387-F787C04DCDCF}"/>
              </a:ext>
            </a:extLst>
          </p:cNvPr>
          <p:cNvSpPr/>
          <p:nvPr/>
        </p:nvSpPr>
        <p:spPr>
          <a:xfrm>
            <a:off x="5247218" y="2571751"/>
            <a:ext cx="1204383" cy="726016"/>
          </a:xfrm>
          <a:prstGeom prst="roundRect">
            <a:avLst>
              <a:gd name="adj" fmla="val 29254"/>
            </a:avLst>
          </a:prstGeom>
          <a:ln>
            <a:noFill/>
          </a:ln>
        </p:spPr>
        <p:style>
          <a:lnRef idx="1">
            <a:schemeClr val="accent1"/>
          </a:lnRef>
          <a:fillRef idx="2">
            <a:schemeClr val="accent1"/>
          </a:fillRef>
          <a:effectRef idx="1">
            <a:schemeClr val="accent1"/>
          </a:effectRef>
          <a:fontRef idx="minor">
            <a:schemeClr val="dk1"/>
          </a:fontRef>
        </p:style>
        <p:txBody>
          <a:bodyPr wrap="none">
            <a:spAutoFit/>
          </a:bodyP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5pPr>
            <a:lvl6pPr marL="3048000" marR="0" lvl="5"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6pPr>
            <a:lvl7pPr marL="3657600" marR="0" lvl="6"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7pPr>
            <a:lvl8pPr marL="4267200" marR="0" lvl="7"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8pPr>
            <a:lvl9pPr marL="4876800" marR="0" lvl="8"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9pPr>
          </a:lstStyle>
          <a:p>
            <a:pPr>
              <a:defRPr/>
            </a:pPr>
            <a:r>
              <a:rPr lang="zh-CN" altLang="en-US" sz="3467" b="1">
                <a:solidFill>
                  <a:srgbClr val="0033CC"/>
                </a:solidFill>
                <a:latin typeface="楷体" panose="02010609060101010101" pitchFamily="49" charset="-122"/>
                <a:ea typeface="楷体" panose="02010609060101010101" pitchFamily="49" charset="-122"/>
              </a:rPr>
              <a:t>三次</a:t>
            </a:r>
            <a:endParaRPr lang="zh-CN" altLang="en-US" sz="3467"/>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8" name="文本框 1">
            <a:extLst>
              <a:ext uri="{FF2B5EF4-FFF2-40B4-BE49-F238E27FC236}">
                <a16:creationId xmlns:a16="http://schemas.microsoft.com/office/drawing/2014/main" id="{8A8994EA-01B7-4768-A7E8-BA78807FCC3D}"/>
              </a:ext>
            </a:extLst>
          </p:cNvPr>
          <p:cNvSpPr txBox="1">
            <a:spLocks noChangeArrowheads="1"/>
          </p:cNvSpPr>
          <p:nvPr/>
        </p:nvSpPr>
        <p:spPr bwMode="auto">
          <a:xfrm>
            <a:off x="958851" y="982133"/>
            <a:ext cx="4895850" cy="557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467" b="1">
                <a:solidFill>
                  <a:srgbClr val="0033CC"/>
                </a:solidFill>
                <a:latin typeface="楷体" panose="02010609060101010101" pitchFamily="49" charset="-122"/>
                <a:ea typeface="楷体" panose="02010609060101010101" pitchFamily="49" charset="-122"/>
              </a:rPr>
              <a:t>    老人对男孩始终是十分疼爱的。剧中对老人的语言、动作、神态的描写都表现了老人对男孩的疼爱，而且随着他与男孩交谈的深入，这种疼爱的感情也表现得越来越强烈。</a:t>
            </a:r>
          </a:p>
        </p:txBody>
      </p:sp>
      <p:sp>
        <p:nvSpPr>
          <p:cNvPr id="24579" name="文本框 2">
            <a:extLst>
              <a:ext uri="{FF2B5EF4-FFF2-40B4-BE49-F238E27FC236}">
                <a16:creationId xmlns:a16="http://schemas.microsoft.com/office/drawing/2014/main" id="{229F88C6-73B6-4E76-86F0-EAB475A987E4}"/>
              </a:ext>
            </a:extLst>
          </p:cNvPr>
          <p:cNvSpPr txBox="1">
            <a:spLocks noChangeArrowheads="1"/>
          </p:cNvSpPr>
          <p:nvPr/>
        </p:nvSpPr>
        <p:spPr bwMode="auto">
          <a:xfrm>
            <a:off x="6392333" y="982133"/>
            <a:ext cx="4895851" cy="557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467" b="1">
                <a:solidFill>
                  <a:srgbClr val="0033CC"/>
                </a:solidFill>
                <a:latin typeface="楷体" panose="02010609060101010101" pitchFamily="49" charset="-122"/>
                <a:ea typeface="楷体" panose="02010609060101010101" pitchFamily="49" charset="-122"/>
              </a:rPr>
              <a:t>    老人的回忆，表现了他对儿子的想念，反映了他对儿子的至爱亲情。他对男孩的态度，表现了一种不是祖孙而如同祖孙般的长辈对晚辈的关爱，也折射出他对儿子的亲情。</a:t>
            </a:r>
          </a:p>
        </p:txBody>
      </p:sp>
      <p:cxnSp>
        <p:nvCxnSpPr>
          <p:cNvPr id="3" name="直接连接符 2">
            <a:extLst>
              <a:ext uri="{FF2B5EF4-FFF2-40B4-BE49-F238E27FC236}">
                <a16:creationId xmlns:a16="http://schemas.microsoft.com/office/drawing/2014/main" id="{72A42652-7D56-4BB5-BE33-894831AF8A7D}"/>
              </a:ext>
            </a:extLst>
          </p:cNvPr>
          <p:cNvCxnSpPr/>
          <p:nvPr/>
        </p:nvCxnSpPr>
        <p:spPr>
          <a:xfrm flipH="1">
            <a:off x="5956300" y="967317"/>
            <a:ext cx="0" cy="5588000"/>
          </a:xfrm>
          <a:prstGeom prst="line">
            <a:avLst/>
          </a:prstGeom>
          <a:ln w="38100" cap="flat" cmpd="sng" algn="ctr">
            <a:solidFill>
              <a:srgbClr val="7D4B3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fade">
                                      <p:cBhvr>
                                        <p:cTn id="7" dur="500"/>
                                        <p:tgtEl>
                                          <p:spTgt spid="24578"/>
                                        </p:tgtEl>
                                      </p:cBhvr>
                                    </p:animEffect>
                                  </p:childTnLst>
                                </p:cTn>
                              </p:par>
                            </p:childTnLst>
                          </p:cTn>
                        </p:par>
                      </p:childTnLst>
                    </p:cTn>
                  </p:par>
                  <p:par>
                    <p:cTn id="8" fill="hold" nodeType="clickPar">
                      <p:stCondLst>
                        <p:cond delay="indefinite"/>
                        <p:cond evt="onBegin" delay="0">
                          <p:tn val="7"/>
                        </p:cond>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24579"/>
                                        </p:tgtEl>
                                        <p:attrNameLst>
                                          <p:attrName>style.visibility</p:attrName>
                                        </p:attrNameLst>
                                      </p:cBhvr>
                                      <p:to>
                                        <p:strVal val="visible"/>
                                      </p:to>
                                    </p:set>
                                    <p:animEffect transition="in" filter="fade">
                                      <p:cBhvr>
                                        <p:cTn id="13"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1"/>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26D66204-5A2A-44A3-99E3-FC66727BF52B}"/>
              </a:ext>
            </a:extLst>
          </p:cNvPr>
          <p:cNvSpPr txBox="1">
            <a:spLocks noChangeArrowheads="1"/>
          </p:cNvSpPr>
          <p:nvPr/>
        </p:nvSpPr>
        <p:spPr bwMode="auto">
          <a:xfrm>
            <a:off x="1022350" y="1460500"/>
            <a:ext cx="10424582" cy="2226733"/>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en-US" altLang="zh-CN" sz="3733" b="1">
                <a:latin typeface="+mn-ea"/>
                <a:ea typeface="+mn-ea"/>
              </a:rPr>
              <a:t>    “</a:t>
            </a:r>
            <a:r>
              <a:rPr lang="zh-CN" altLang="en-US" sz="3733" b="1">
                <a:latin typeface="+mn-ea"/>
                <a:ea typeface="+mn-ea"/>
              </a:rPr>
              <a:t>老人将枣儿塞进男孩嘴里，自己也拿起枣儿咀嚼”“愣住，继而激动不已”“老人紧紧搂住男孩</a:t>
            </a:r>
            <a:r>
              <a:rPr lang="en-US" altLang="zh-CN" sz="3733" b="1">
                <a:latin typeface="+mn-ea"/>
                <a:ea typeface="+mn-ea"/>
              </a:rPr>
              <a:t>”</a:t>
            </a:r>
            <a:r>
              <a:rPr lang="zh-CN" altLang="en-US" sz="3733" b="1">
                <a:latin typeface="+mn-ea"/>
                <a:ea typeface="+mn-ea"/>
              </a:rPr>
              <a:t>这几处舞台说明有什么作用？</a:t>
            </a:r>
            <a:endParaRPr lang="zh-CN" altLang="en-US" sz="3467" b="1">
              <a:latin typeface="+mn-ea"/>
              <a:ea typeface="+mn-ea"/>
            </a:endParaRPr>
          </a:p>
        </p:txBody>
      </p:sp>
      <p:sp>
        <p:nvSpPr>
          <p:cNvPr id="3" name="文本框 2">
            <a:extLst>
              <a:ext uri="{FF2B5EF4-FFF2-40B4-BE49-F238E27FC236}">
                <a16:creationId xmlns:a16="http://schemas.microsoft.com/office/drawing/2014/main" id="{27D4BC01-D911-4CA9-9CED-7190A021272D}"/>
              </a:ext>
            </a:extLst>
          </p:cNvPr>
          <p:cNvSpPr txBox="1">
            <a:spLocks noChangeArrowheads="1"/>
          </p:cNvSpPr>
          <p:nvPr/>
        </p:nvSpPr>
        <p:spPr bwMode="auto">
          <a:xfrm>
            <a:off x="1253067" y="3687233"/>
            <a:ext cx="9961034" cy="2415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3733" b="1">
                <a:solidFill>
                  <a:srgbClr val="0033CC"/>
                </a:solidFill>
                <a:latin typeface="楷体" panose="02010609060101010101" pitchFamily="49" charset="-122"/>
                <a:ea typeface="楷体" panose="02010609060101010101" pitchFamily="49" charset="-122"/>
              </a:rPr>
              <a:t>    这几处舞台说明，都传神地写出了老人对男孩的疼爱，以及他在与男孩交谈过程中的感情变化。</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1">
            <a:extLst>
              <a:ext uri="{FF2B5EF4-FFF2-40B4-BE49-F238E27FC236}">
                <a16:creationId xmlns:a16="http://schemas.microsoft.com/office/drawing/2014/main" id="{95BAD001-05A7-4B6A-9274-74BC7AEFF955}"/>
              </a:ext>
            </a:extLst>
          </p:cNvPr>
          <p:cNvSpPr txBox="1">
            <a:spLocks noChangeArrowheads="1"/>
          </p:cNvSpPr>
          <p:nvPr/>
        </p:nvSpPr>
        <p:spPr bwMode="auto">
          <a:xfrm>
            <a:off x="723040" y="1036003"/>
            <a:ext cx="10938934" cy="641715"/>
          </a:xfrm>
          <a:prstGeom prst="rect">
            <a:avLst/>
          </a:prstGeom>
          <a:noFill/>
          <a:ln>
            <a:noFill/>
          </a:ln>
        </p:spPr>
        <p:txBody>
          <a:bodyPr wrap="square"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latin typeface="+mn-ea"/>
                <a:ea typeface="+mn-ea"/>
              </a:rPr>
              <a:t>剧中不少台词富有象征意味，请找出一些，细细品味其含义。</a:t>
            </a:r>
          </a:p>
        </p:txBody>
      </p:sp>
      <p:graphicFrame>
        <p:nvGraphicFramePr>
          <p:cNvPr id="9" name="表格 9">
            <a:extLst>
              <a:ext uri="{FF2B5EF4-FFF2-40B4-BE49-F238E27FC236}">
                <a16:creationId xmlns:a16="http://schemas.microsoft.com/office/drawing/2014/main" id="{84BDCD10-DD3A-41F6-A8EB-13124891FAEF}"/>
              </a:ext>
            </a:extLst>
          </p:cNvPr>
          <p:cNvGraphicFramePr>
            <a:graphicFrameLocks noGrp="1"/>
          </p:cNvGraphicFramePr>
          <p:nvPr>
            <p:extLst>
              <p:ext uri="{D42A27DB-BD31-4B8C-83A1-F6EECF244321}">
                <p14:modId xmlns:p14="http://schemas.microsoft.com/office/powerpoint/2010/main" val="2111445627"/>
              </p:ext>
            </p:extLst>
          </p:nvPr>
        </p:nvGraphicFramePr>
        <p:xfrm>
          <a:off x="778933" y="1803400"/>
          <a:ext cx="10625667" cy="4470399"/>
        </p:xfrm>
        <a:graphic>
          <a:graphicData uri="http://schemas.openxmlformats.org/drawingml/2006/table">
            <a:tbl>
              <a:tblPr firstRow="1" bandRow="1">
                <a:tableStyleId>{5940675A-B579-460E-94D1-54222C63F5DA}</a:tableStyleId>
              </a:tblPr>
              <a:tblGrid>
                <a:gridCol w="3302000">
                  <a:extLst>
                    <a:ext uri="{9D8B030D-6E8A-4147-A177-3AD203B41FA5}">
                      <a16:colId xmlns:a16="http://schemas.microsoft.com/office/drawing/2014/main" val="3739662945"/>
                    </a:ext>
                  </a:extLst>
                </a:gridCol>
                <a:gridCol w="7323667">
                  <a:extLst>
                    <a:ext uri="{9D8B030D-6E8A-4147-A177-3AD203B41FA5}">
                      <a16:colId xmlns:a16="http://schemas.microsoft.com/office/drawing/2014/main" val="2948816580"/>
                    </a:ext>
                  </a:extLst>
                </a:gridCol>
              </a:tblGrid>
              <a:tr h="607316">
                <a:tc>
                  <a:txBody>
                    <a:bodyPr/>
                    <a:lstStyle/>
                    <a:p>
                      <a:pPr algn="ctr"/>
                      <a:r>
                        <a:rPr lang="zh-CN" altLang="en-US" sz="3200" b="1"/>
                        <a:t>剧本台词</a:t>
                      </a:r>
                    </a:p>
                  </a:txBody>
                  <a:tcPr marL="121920" marR="121920" marT="60960" marB="60960">
                    <a:solidFill>
                      <a:srgbClr val="EFF8FE"/>
                    </a:solidFill>
                  </a:tcPr>
                </a:tc>
                <a:tc>
                  <a:txBody>
                    <a:bodyPr/>
                    <a:lstStyle/>
                    <a:p>
                      <a:pPr algn="ctr"/>
                      <a:r>
                        <a:rPr lang="zh-CN" altLang="en-US" sz="3200" b="1"/>
                        <a:t>含义</a:t>
                      </a:r>
                    </a:p>
                  </a:txBody>
                  <a:tcPr marL="121920" marR="121920" marT="60960" marB="60960">
                    <a:solidFill>
                      <a:srgbClr val="EFF8FE"/>
                    </a:solidFill>
                  </a:tcPr>
                </a:tc>
                <a:extLst>
                  <a:ext uri="{0D108BD9-81ED-4DB2-BD59-A6C34878D82A}">
                    <a16:rowId xmlns:a16="http://schemas.microsoft.com/office/drawing/2014/main" val="3471853724"/>
                  </a:ext>
                </a:extLst>
              </a:tr>
              <a:tr h="1058333">
                <a:tc>
                  <a:txBody>
                    <a:bodyPr/>
                    <a:lstStyle/>
                    <a:p>
                      <a:endParaRPr lang="zh-CN" altLang="en-US" sz="1800"/>
                    </a:p>
                  </a:txBody>
                  <a:tcPr marL="121920" marR="121920" marT="60960" marB="60960"/>
                </a:tc>
                <a:tc>
                  <a:txBody>
                    <a:bodyPr/>
                    <a:lstStyle/>
                    <a:p>
                      <a:endParaRPr lang="zh-CN" altLang="en-US" sz="1800"/>
                    </a:p>
                  </a:txBody>
                  <a:tcPr marL="121920" marR="121920" marT="60960" marB="60960"/>
                </a:tc>
                <a:extLst>
                  <a:ext uri="{0D108BD9-81ED-4DB2-BD59-A6C34878D82A}">
                    <a16:rowId xmlns:a16="http://schemas.microsoft.com/office/drawing/2014/main" val="3702685135"/>
                  </a:ext>
                </a:extLst>
              </a:tr>
              <a:tr h="1642533">
                <a:tc>
                  <a:txBody>
                    <a:bodyPr/>
                    <a:lstStyle/>
                    <a:p>
                      <a:endParaRPr lang="zh-CN" altLang="en-US" sz="1800"/>
                    </a:p>
                  </a:txBody>
                  <a:tcPr marL="121920" marR="121920" marT="60960" marB="60960"/>
                </a:tc>
                <a:tc>
                  <a:txBody>
                    <a:bodyPr/>
                    <a:lstStyle/>
                    <a:p>
                      <a:endParaRPr lang="zh-CN" altLang="en-US" sz="1800"/>
                    </a:p>
                  </a:txBody>
                  <a:tcPr marL="121920" marR="121920" marT="60960" marB="60960"/>
                </a:tc>
                <a:extLst>
                  <a:ext uri="{0D108BD9-81ED-4DB2-BD59-A6C34878D82A}">
                    <a16:rowId xmlns:a16="http://schemas.microsoft.com/office/drawing/2014/main" val="2311608420"/>
                  </a:ext>
                </a:extLst>
              </a:tr>
              <a:tr h="1159933">
                <a:tc>
                  <a:txBody>
                    <a:bodyPr/>
                    <a:lstStyle/>
                    <a:p>
                      <a:endParaRPr lang="zh-CN" altLang="en-US" sz="1800"/>
                    </a:p>
                  </a:txBody>
                  <a:tcPr marL="121920" marR="121920" marT="60960" marB="60960"/>
                </a:tc>
                <a:tc>
                  <a:txBody>
                    <a:bodyPr/>
                    <a:lstStyle/>
                    <a:p>
                      <a:endParaRPr lang="zh-CN" altLang="en-US" sz="1800"/>
                    </a:p>
                  </a:txBody>
                  <a:tcPr marL="121920" marR="121920" marT="60960" marB="60960"/>
                </a:tc>
                <a:extLst>
                  <a:ext uri="{0D108BD9-81ED-4DB2-BD59-A6C34878D82A}">
                    <a16:rowId xmlns:a16="http://schemas.microsoft.com/office/drawing/2014/main" val="3817475974"/>
                  </a:ext>
                </a:extLst>
              </a:tr>
            </a:tbl>
          </a:graphicData>
        </a:graphic>
      </p:graphicFrame>
      <p:sp>
        <p:nvSpPr>
          <p:cNvPr id="11" name="文本框 10">
            <a:extLst>
              <a:ext uri="{FF2B5EF4-FFF2-40B4-BE49-F238E27FC236}">
                <a16:creationId xmlns:a16="http://schemas.microsoft.com/office/drawing/2014/main" id="{B9731A44-E730-45B8-BFDF-CFB5E1DB2C9A}"/>
              </a:ext>
            </a:extLst>
          </p:cNvPr>
          <p:cNvSpPr txBox="1">
            <a:spLocks noChangeArrowheads="1"/>
          </p:cNvSpPr>
          <p:nvPr/>
        </p:nvSpPr>
        <p:spPr bwMode="auto">
          <a:xfrm>
            <a:off x="979217" y="2435461"/>
            <a:ext cx="2954867"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7" b="1">
                <a:solidFill>
                  <a:srgbClr val="0033CC"/>
                </a:solidFill>
                <a:latin typeface="楷体" panose="02010609060101010101" pitchFamily="49" charset="-122"/>
                <a:ea typeface="楷体" panose="02010609060101010101" pitchFamily="49" charset="-122"/>
              </a:rPr>
              <a:t>“甜是甜，不中看，谁要啊。”</a:t>
            </a:r>
          </a:p>
        </p:txBody>
      </p:sp>
      <p:sp>
        <p:nvSpPr>
          <p:cNvPr id="12" name="文本框 11">
            <a:extLst>
              <a:ext uri="{FF2B5EF4-FFF2-40B4-BE49-F238E27FC236}">
                <a16:creationId xmlns:a16="http://schemas.microsoft.com/office/drawing/2014/main" id="{99215D45-5926-414C-AAAC-7EAE7BAC306E}"/>
              </a:ext>
            </a:extLst>
          </p:cNvPr>
          <p:cNvSpPr txBox="1">
            <a:spLocks noChangeArrowheads="1"/>
          </p:cNvSpPr>
          <p:nvPr/>
        </p:nvSpPr>
        <p:spPr bwMode="auto">
          <a:xfrm>
            <a:off x="1100668" y="3994438"/>
            <a:ext cx="2576499"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7" b="1">
                <a:solidFill>
                  <a:srgbClr val="0033CC"/>
                </a:solidFill>
                <a:latin typeface="楷体" panose="02010609060101010101" pitchFamily="49" charset="-122"/>
                <a:ea typeface="楷体" panose="02010609060101010101" pitchFamily="49" charset="-122"/>
              </a:rPr>
              <a:t>“迷路了吧？”</a:t>
            </a:r>
          </a:p>
        </p:txBody>
      </p:sp>
      <p:sp>
        <p:nvSpPr>
          <p:cNvPr id="13" name="文本框 12">
            <a:extLst>
              <a:ext uri="{FF2B5EF4-FFF2-40B4-BE49-F238E27FC236}">
                <a16:creationId xmlns:a16="http://schemas.microsoft.com/office/drawing/2014/main" id="{C6EC4D6F-CEA3-428F-B3F3-7B8FC458646D}"/>
              </a:ext>
            </a:extLst>
          </p:cNvPr>
          <p:cNvSpPr txBox="1">
            <a:spLocks noChangeArrowheads="1"/>
          </p:cNvSpPr>
          <p:nvPr/>
        </p:nvSpPr>
        <p:spPr bwMode="auto">
          <a:xfrm>
            <a:off x="4141520" y="2368708"/>
            <a:ext cx="7161481"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不中看却很甜的熟枣象征老人，表现了老人因年老而被儿子遗忘的失落。</a:t>
            </a:r>
          </a:p>
        </p:txBody>
      </p:sp>
      <p:sp>
        <p:nvSpPr>
          <p:cNvPr id="14" name="文本框 13">
            <a:extLst>
              <a:ext uri="{FF2B5EF4-FFF2-40B4-BE49-F238E27FC236}">
                <a16:creationId xmlns:a16="http://schemas.microsoft.com/office/drawing/2014/main" id="{C2A819DD-AFB2-4FD9-8B60-1970D9DDE10B}"/>
              </a:ext>
            </a:extLst>
          </p:cNvPr>
          <p:cNvSpPr txBox="1">
            <a:spLocks noChangeArrowheads="1"/>
          </p:cNvSpPr>
          <p:nvPr/>
        </p:nvSpPr>
        <p:spPr bwMode="auto">
          <a:xfrm>
            <a:off x="4152902" y="3503471"/>
            <a:ext cx="7251698"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“迷路”是指新一代人情感的迷失、人生的迷失，象征着现代化进程中传统的失落和精神家园的失落。</a:t>
            </a:r>
          </a:p>
        </p:txBody>
      </p:sp>
      <p:sp>
        <p:nvSpPr>
          <p:cNvPr id="15" name="文本框 14">
            <a:extLst>
              <a:ext uri="{FF2B5EF4-FFF2-40B4-BE49-F238E27FC236}">
                <a16:creationId xmlns:a16="http://schemas.microsoft.com/office/drawing/2014/main" id="{A872483B-C7FC-459E-B6BE-8863C0B7EA55}"/>
              </a:ext>
            </a:extLst>
          </p:cNvPr>
          <p:cNvSpPr txBox="1">
            <a:spLocks noChangeArrowheads="1"/>
          </p:cNvSpPr>
          <p:nvPr/>
        </p:nvSpPr>
        <p:spPr bwMode="auto">
          <a:xfrm>
            <a:off x="4191861" y="5147857"/>
            <a:ext cx="7071265"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“巧克力”具有与“枣儿”相对的文化意义和社会内涵，是现代生活的象征。</a:t>
            </a:r>
          </a:p>
        </p:txBody>
      </p:sp>
      <p:sp>
        <p:nvSpPr>
          <p:cNvPr id="16" name="文本框 15">
            <a:extLst>
              <a:ext uri="{FF2B5EF4-FFF2-40B4-BE49-F238E27FC236}">
                <a16:creationId xmlns:a16="http://schemas.microsoft.com/office/drawing/2014/main" id="{1CD37905-6F50-4E6D-8631-2E42D5D24DB5}"/>
              </a:ext>
            </a:extLst>
          </p:cNvPr>
          <p:cNvSpPr txBox="1">
            <a:spLocks noChangeArrowheads="1"/>
          </p:cNvSpPr>
          <p:nvPr/>
        </p:nvSpPr>
        <p:spPr bwMode="auto">
          <a:xfrm>
            <a:off x="723040" y="5204270"/>
            <a:ext cx="3376145"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7" b="1">
                <a:solidFill>
                  <a:srgbClr val="0033CC"/>
                </a:solidFill>
                <a:latin typeface="楷体" panose="02010609060101010101" pitchFamily="49" charset="-122"/>
                <a:ea typeface="楷体" panose="02010609060101010101" pitchFamily="49" charset="-122"/>
              </a:rPr>
              <a:t>“爹回来会带巧克力，巧克力你吃过吗？</a:t>
            </a:r>
            <a:r>
              <a:rPr lang="en-US" altLang="zh-CN" sz="2667" b="1">
                <a:solidFill>
                  <a:srgbClr val="0033CC"/>
                </a:solidFill>
                <a:latin typeface="楷体" panose="02010609060101010101" pitchFamily="49" charset="-122"/>
                <a:ea typeface="楷体" panose="02010609060101010101" pitchFamily="49" charset="-122"/>
              </a:rPr>
              <a:t>”</a:t>
            </a:r>
            <a:endParaRPr lang="zh-CN" altLang="en-US" sz="2667" b="1">
              <a:solidFill>
                <a:srgbClr val="0033CC"/>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nodeType="withGroup">
                            <p:stCondLst>
                              <p:cond delay="1000"/>
                            </p:stCondLst>
                            <p:childTnLst>
                              <p:par>
                                <p:cTn id="11" presetID="42" presetClass="entr" presetSubtype="0" fill="hold" grpId="2" nodeType="afterEffec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nodeType="withGroup">
                            <p:stCondLst>
                              <p:cond delay="1000"/>
                            </p:stCondLst>
                            <p:childTnLst>
                              <p:par>
                                <p:cTn id="25" presetID="42" presetClass="entr" presetSubtype="0" fill="hold" grpId="3" nodeType="afterEffec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42" presetClass="entr" presetSubtype="0" fill="hold" grpId="5"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nodeType="withGroup">
                            <p:stCondLst>
                              <p:cond delay="1000"/>
                            </p:stCondLst>
                            <p:childTnLst>
                              <p:par>
                                <p:cTn id="39" presetID="42" presetClass="entr" presetSubtype="0" fill="hold" grpId="4" nodeType="afterEffec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1"/>
      <p:bldP spid="13" grpId="2"/>
      <p:bldP spid="14" grpId="3"/>
      <p:bldP spid="15" grpId="4"/>
      <p:bldP spid="16" grpId="5"/>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a:extLst>
              <a:ext uri="{FF2B5EF4-FFF2-40B4-BE49-F238E27FC236}">
                <a16:creationId xmlns:a16="http://schemas.microsoft.com/office/drawing/2014/main" id="{6E020086-67E6-46C9-BD4C-BA2AD7FD1055}"/>
              </a:ext>
            </a:extLst>
          </p:cNvPr>
          <p:cNvGraphicFramePr>
            <a:graphicFrameLocks noGrp="1"/>
          </p:cNvGraphicFramePr>
          <p:nvPr>
            <p:extLst>
              <p:ext uri="{D42A27DB-BD31-4B8C-83A1-F6EECF244321}">
                <p14:modId xmlns:p14="http://schemas.microsoft.com/office/powerpoint/2010/main" val="4279989551"/>
              </p:ext>
            </p:extLst>
          </p:nvPr>
        </p:nvGraphicFramePr>
        <p:xfrm>
          <a:off x="575733" y="1153556"/>
          <a:ext cx="10866528" cy="5170765"/>
        </p:xfrm>
        <a:graphic>
          <a:graphicData uri="http://schemas.openxmlformats.org/drawingml/2006/table">
            <a:tbl>
              <a:tblPr firstRow="1" bandRow="1">
                <a:tableStyleId>{5940675A-B579-460E-94D1-54222C63F5DA}</a:tableStyleId>
              </a:tblPr>
              <a:tblGrid>
                <a:gridCol w="1381745">
                  <a:extLst>
                    <a:ext uri="{9D8B030D-6E8A-4147-A177-3AD203B41FA5}">
                      <a16:colId xmlns:a16="http://schemas.microsoft.com/office/drawing/2014/main" val="20000"/>
                    </a:ext>
                  </a:extLst>
                </a:gridCol>
                <a:gridCol w="2504455">
                  <a:extLst>
                    <a:ext uri="{9D8B030D-6E8A-4147-A177-3AD203B41FA5}">
                      <a16:colId xmlns:a16="http://schemas.microsoft.com/office/drawing/2014/main" val="20001"/>
                    </a:ext>
                  </a:extLst>
                </a:gridCol>
                <a:gridCol w="6980328">
                  <a:extLst>
                    <a:ext uri="{9D8B030D-6E8A-4147-A177-3AD203B41FA5}">
                      <a16:colId xmlns:a16="http://schemas.microsoft.com/office/drawing/2014/main" val="2121900409"/>
                    </a:ext>
                  </a:extLst>
                </a:gridCol>
              </a:tblGrid>
              <a:tr h="635507">
                <a:tc>
                  <a:txBody>
                    <a:bodyPr/>
                    <a:lstStyle/>
                    <a:p>
                      <a:endParaRPr lang="zh-CN" altLang="en-US" sz="1800"/>
                    </a:p>
                  </a:txBody>
                  <a:tcPr marL="121920" marR="121920" marT="60960" marB="60960">
                    <a:lnB w="12700" cap="flat" cmpd="sng" algn="ctr">
                      <a:solidFill>
                        <a:schemeClr val="tx1"/>
                      </a:solidFill>
                      <a:prstDash val="solid"/>
                      <a:round/>
                      <a:headEnd type="none" w="med" len="med"/>
                      <a:tailEnd type="none" w="med" len="med"/>
                    </a:lnB>
                  </a:tcPr>
                </a:tc>
                <a:tc>
                  <a:txBody>
                    <a:bodyPr/>
                    <a:lstStyle/>
                    <a:p>
                      <a:pPr algn="ctr"/>
                      <a:r>
                        <a:rPr lang="zh-CN" altLang="en-US" sz="3200" b="1">
                          <a:latin typeface="+mn-ea"/>
                          <a:ea typeface="+mn-ea"/>
                        </a:rPr>
                        <a:t>形象</a:t>
                      </a:r>
                    </a:p>
                  </a:txBody>
                  <a:tcPr marL="121920" marR="121920" marT="60960" marB="60960">
                    <a:solidFill>
                      <a:srgbClr val="EFF8FE"/>
                    </a:solidFill>
                  </a:tcPr>
                </a:tc>
                <a:tc>
                  <a:txBody>
                    <a:bodyPr/>
                    <a:lstStyle/>
                    <a:p>
                      <a:pPr marL="0" algn="ctr" defTabSz="1219200" rtl="0" eaLnBrk="1" latinLnBrk="0" hangingPunct="1"/>
                      <a:r>
                        <a:rPr lang="zh-CN" altLang="en-US" sz="3200" b="1" kern="1200">
                          <a:solidFill>
                            <a:schemeClr val="tx1"/>
                          </a:solidFill>
                          <a:latin typeface="+mn-ea"/>
                          <a:ea typeface="+mn-ea"/>
                          <a:cs typeface="+mn-cs"/>
                        </a:rPr>
                        <a:t>分析</a:t>
                      </a:r>
                    </a:p>
                  </a:txBody>
                  <a:tcPr marL="121920" marR="121920" marT="60960" marB="60960">
                    <a:solidFill>
                      <a:srgbClr val="EFF8FE"/>
                    </a:solidFill>
                  </a:tcPr>
                </a:tc>
                <a:extLst>
                  <a:ext uri="{0D108BD9-81ED-4DB2-BD59-A6C34878D82A}">
                    <a16:rowId xmlns:a16="http://schemas.microsoft.com/office/drawing/2014/main" val="10000"/>
                  </a:ext>
                </a:extLst>
              </a:tr>
              <a:tr h="996471">
                <a:tc rowSpan="2">
                  <a:txBody>
                    <a:bodyPr/>
                    <a:lstStyle/>
                    <a:p>
                      <a:endParaRPr lang="zh-CN" altLang="en-US" sz="1800"/>
                    </a:p>
                  </a:txBody>
                  <a:tcPr marL="121920" marR="121920" marT="60960" marB="60960">
                    <a:lnT w="12700" cap="flat" cmpd="sng" algn="ctr">
                      <a:solidFill>
                        <a:schemeClr val="tx1"/>
                      </a:solidFill>
                      <a:prstDash val="solid"/>
                      <a:round/>
                      <a:headEnd type="none" w="med" len="med"/>
                      <a:tailEnd type="none" w="med" len="med"/>
                    </a:lnT>
                  </a:tcPr>
                </a:tc>
                <a:tc>
                  <a:txBody>
                    <a:bodyPr/>
                    <a:lstStyle/>
                    <a:p>
                      <a:endParaRPr lang="zh-CN" altLang="en-US" sz="1800"/>
                    </a:p>
                  </a:txBody>
                  <a:tcPr marL="121920" marR="121920" marT="60960" marB="60960"/>
                </a:tc>
                <a:tc>
                  <a:txBody>
                    <a:bodyPr/>
                    <a:lstStyle/>
                    <a:p>
                      <a:endParaRPr lang="zh-CN" altLang="en-US" sz="1800"/>
                    </a:p>
                  </a:txBody>
                  <a:tcPr marL="121920" marR="121920" marT="60960" marB="60960"/>
                </a:tc>
                <a:extLst>
                  <a:ext uri="{0D108BD9-81ED-4DB2-BD59-A6C34878D82A}">
                    <a16:rowId xmlns:a16="http://schemas.microsoft.com/office/drawing/2014/main" val="10001"/>
                  </a:ext>
                </a:extLst>
              </a:tr>
              <a:tr h="1676400">
                <a:tc vMerge="1">
                  <a:txBody>
                    <a:bodyPr/>
                    <a:lstStyle/>
                    <a:p>
                      <a:endParaRPr lang="zh-CN" altLang="en-US" sz="1800"/>
                    </a:p>
                  </a:txBody>
                  <a:tcPr marL="121920" marR="121920" marT="60960" marB="60960"/>
                </a:tc>
                <a:tc>
                  <a:txBody>
                    <a:bodyPr/>
                    <a:lstStyle/>
                    <a:p>
                      <a:endParaRPr lang="zh-CN" altLang="en-US" sz="1800"/>
                    </a:p>
                  </a:txBody>
                  <a:tcPr marL="121920" marR="121920" marT="60960" marB="60960"/>
                </a:tc>
                <a:tc>
                  <a:txBody>
                    <a:bodyPr/>
                    <a:lstStyle/>
                    <a:p>
                      <a:endParaRPr lang="zh-CN" altLang="en-US" sz="1800"/>
                    </a:p>
                  </a:txBody>
                  <a:tcPr marL="121920" marR="121920" marT="60960" marB="60960"/>
                </a:tc>
                <a:extLst>
                  <a:ext uri="{0D108BD9-81ED-4DB2-BD59-A6C34878D82A}">
                    <a16:rowId xmlns:a16="http://schemas.microsoft.com/office/drawing/2014/main" val="3045022645"/>
                  </a:ext>
                </a:extLst>
              </a:tr>
              <a:tr h="1862387">
                <a:tc>
                  <a:txBody>
                    <a:bodyPr/>
                    <a:lstStyle/>
                    <a:p>
                      <a:endParaRPr lang="zh-CN" altLang="en-US" sz="1800"/>
                    </a:p>
                  </a:txBody>
                  <a:tcPr marL="121920" marR="121920" marT="60960" marB="60960"/>
                </a:tc>
                <a:tc>
                  <a:txBody>
                    <a:bodyPr/>
                    <a:lstStyle/>
                    <a:p>
                      <a:endParaRPr lang="zh-CN" altLang="en-US" sz="1800"/>
                    </a:p>
                  </a:txBody>
                  <a:tcPr marL="121920" marR="121920" marT="60960" marB="60960"/>
                </a:tc>
                <a:tc>
                  <a:txBody>
                    <a:bodyPr/>
                    <a:lstStyle/>
                    <a:p>
                      <a:endParaRPr lang="zh-CN" altLang="en-US" sz="1800"/>
                    </a:p>
                  </a:txBody>
                  <a:tcPr marL="121920" marR="121920" marT="60960" marB="60960"/>
                </a:tc>
                <a:extLst>
                  <a:ext uri="{0D108BD9-81ED-4DB2-BD59-A6C34878D82A}">
                    <a16:rowId xmlns:a16="http://schemas.microsoft.com/office/drawing/2014/main" val="10002"/>
                  </a:ext>
                </a:extLst>
              </a:tr>
            </a:tbl>
          </a:graphicData>
        </a:graphic>
      </p:graphicFrame>
      <p:sp>
        <p:nvSpPr>
          <p:cNvPr id="5" name="文本框 3">
            <a:extLst>
              <a:ext uri="{FF2B5EF4-FFF2-40B4-BE49-F238E27FC236}">
                <a16:creationId xmlns:a16="http://schemas.microsoft.com/office/drawing/2014/main" id="{4FABAD99-8F98-4E89-AE3A-F9B55C466A1B}"/>
              </a:ext>
            </a:extLst>
          </p:cNvPr>
          <p:cNvSpPr txBox="1">
            <a:spLocks noChangeArrowheads="1"/>
          </p:cNvSpPr>
          <p:nvPr/>
        </p:nvSpPr>
        <p:spPr bwMode="auto">
          <a:xfrm>
            <a:off x="895348" y="2233233"/>
            <a:ext cx="11303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3733" b="1">
                <a:latin typeface="楷体" panose="02010609060101010101" pitchFamily="49" charset="-122"/>
                <a:ea typeface="楷体" panose="02010609060101010101" pitchFamily="49" charset="-122"/>
              </a:rPr>
              <a:t>老人</a:t>
            </a:r>
          </a:p>
        </p:txBody>
      </p:sp>
      <p:sp>
        <p:nvSpPr>
          <p:cNvPr id="6" name="文本框 6">
            <a:extLst>
              <a:ext uri="{FF2B5EF4-FFF2-40B4-BE49-F238E27FC236}">
                <a16:creationId xmlns:a16="http://schemas.microsoft.com/office/drawing/2014/main" id="{C2D230AC-CF89-463A-8B69-2E20D2A3ECDE}"/>
              </a:ext>
            </a:extLst>
          </p:cNvPr>
          <p:cNvSpPr txBox="1">
            <a:spLocks noChangeArrowheads="1"/>
          </p:cNvSpPr>
          <p:nvPr/>
        </p:nvSpPr>
        <p:spPr bwMode="auto">
          <a:xfrm>
            <a:off x="895348" y="4494741"/>
            <a:ext cx="1130300" cy="161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3733" b="1">
                <a:latin typeface="楷体" panose="02010609060101010101" pitchFamily="49" charset="-122"/>
                <a:ea typeface="楷体" panose="02010609060101010101" pitchFamily="49" charset="-122"/>
              </a:rPr>
              <a:t>男孩</a:t>
            </a:r>
          </a:p>
        </p:txBody>
      </p:sp>
      <p:sp>
        <p:nvSpPr>
          <p:cNvPr id="7" name="TextBox 1">
            <a:extLst>
              <a:ext uri="{FF2B5EF4-FFF2-40B4-BE49-F238E27FC236}">
                <a16:creationId xmlns:a16="http://schemas.microsoft.com/office/drawing/2014/main" id="{31330734-879B-4A9E-AF28-3C9BC8C6475D}"/>
              </a:ext>
            </a:extLst>
          </p:cNvPr>
          <p:cNvSpPr txBox="1">
            <a:spLocks noChangeArrowheads="1"/>
          </p:cNvSpPr>
          <p:nvPr/>
        </p:nvSpPr>
        <p:spPr bwMode="auto">
          <a:xfrm>
            <a:off x="389467" y="171451"/>
            <a:ext cx="8547100" cy="685800"/>
          </a:xfrm>
          <a:prstGeom prst="rect">
            <a:avLst/>
          </a:prstGeom>
          <a:solidFill>
            <a:srgbClr val="FFFFFF"/>
          </a:solidFill>
          <a:ln>
            <a:noFill/>
          </a:ln>
          <a:effectLst>
            <a:outerShdw blurRad="50800" dist="38100" dir="2700000" algn="tl" rotWithShape="0">
              <a:prstClr val="black">
                <a:alpha val="40000"/>
              </a:prstClr>
            </a:outerShdw>
          </a:effec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467" b="1">
                <a:latin typeface="+mn-ea"/>
                <a:ea typeface="+mn-ea"/>
              </a:rPr>
              <a:t>你是如何理解剧中老人和男孩的形象的？</a:t>
            </a:r>
          </a:p>
        </p:txBody>
      </p:sp>
      <p:sp>
        <p:nvSpPr>
          <p:cNvPr id="8" name="文本框 7">
            <a:extLst>
              <a:ext uri="{FF2B5EF4-FFF2-40B4-BE49-F238E27FC236}">
                <a16:creationId xmlns:a16="http://schemas.microsoft.com/office/drawing/2014/main" id="{0D73C84E-8339-4E63-9320-E8F7A1F7800F}"/>
              </a:ext>
            </a:extLst>
          </p:cNvPr>
          <p:cNvSpPr txBox="1">
            <a:spLocks noChangeArrowheads="1"/>
          </p:cNvSpPr>
          <p:nvPr/>
        </p:nvSpPr>
        <p:spPr bwMode="auto">
          <a:xfrm>
            <a:off x="2025650" y="1927369"/>
            <a:ext cx="2300819" cy="61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2667" b="1">
                <a:solidFill>
                  <a:srgbClr val="0033CC"/>
                </a:solidFill>
                <a:latin typeface="楷体" panose="02010609060101010101" pitchFamily="49" charset="-122"/>
                <a:ea typeface="楷体" panose="02010609060101010101" pitchFamily="49" charset="-122"/>
              </a:rPr>
              <a:t>老一辈的农民</a:t>
            </a:r>
          </a:p>
        </p:txBody>
      </p:sp>
      <p:sp>
        <p:nvSpPr>
          <p:cNvPr id="9" name="文本框 8">
            <a:extLst>
              <a:ext uri="{FF2B5EF4-FFF2-40B4-BE49-F238E27FC236}">
                <a16:creationId xmlns:a16="http://schemas.microsoft.com/office/drawing/2014/main" id="{D8CDA1DC-CF4C-4921-A044-E8BE4AAAC279}"/>
              </a:ext>
            </a:extLst>
          </p:cNvPr>
          <p:cNvSpPr txBox="1">
            <a:spLocks noChangeArrowheads="1"/>
          </p:cNvSpPr>
          <p:nvPr/>
        </p:nvSpPr>
        <p:spPr bwMode="auto">
          <a:xfrm>
            <a:off x="4499375" y="1769953"/>
            <a:ext cx="6852089" cy="950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b="1">
                <a:solidFill>
                  <a:srgbClr val="0033CC"/>
                </a:solidFill>
                <a:latin typeface="楷体" panose="02010609060101010101" pitchFamily="49" charset="-122"/>
                <a:ea typeface="楷体" panose="02010609060101010101" pitchFamily="49" charset="-122"/>
              </a:rPr>
              <a:t>一生劳作，不离乡土，如今年迈，儿子离乡外出，他继续留守家园。</a:t>
            </a:r>
          </a:p>
        </p:txBody>
      </p:sp>
      <p:sp>
        <p:nvSpPr>
          <p:cNvPr id="10" name="文本框 9">
            <a:extLst>
              <a:ext uri="{FF2B5EF4-FFF2-40B4-BE49-F238E27FC236}">
                <a16:creationId xmlns:a16="http://schemas.microsoft.com/office/drawing/2014/main" id="{9DBA0B8F-E8D9-4215-80F3-8BA1BCF7F669}"/>
              </a:ext>
            </a:extLst>
          </p:cNvPr>
          <p:cNvSpPr txBox="1">
            <a:spLocks noChangeArrowheads="1"/>
          </p:cNvSpPr>
          <p:nvPr/>
        </p:nvSpPr>
        <p:spPr bwMode="auto">
          <a:xfrm>
            <a:off x="2025649" y="3258480"/>
            <a:ext cx="2448107" cy="61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2667" b="1">
                <a:solidFill>
                  <a:srgbClr val="0033CC"/>
                </a:solidFill>
                <a:latin typeface="楷体" panose="02010609060101010101" pitchFamily="49" charset="-122"/>
                <a:ea typeface="楷体" panose="02010609060101010101" pitchFamily="49" charset="-122"/>
              </a:rPr>
              <a:t>老一辈的长者</a:t>
            </a:r>
          </a:p>
        </p:txBody>
      </p:sp>
      <p:sp>
        <p:nvSpPr>
          <p:cNvPr id="11" name="文本框 10">
            <a:extLst>
              <a:ext uri="{FF2B5EF4-FFF2-40B4-BE49-F238E27FC236}">
                <a16:creationId xmlns:a16="http://schemas.microsoft.com/office/drawing/2014/main" id="{D17E78E4-F62A-44B1-BA71-C865B58A6A01}"/>
              </a:ext>
            </a:extLst>
          </p:cNvPr>
          <p:cNvSpPr txBox="1">
            <a:spLocks noChangeArrowheads="1"/>
          </p:cNvSpPr>
          <p:nvPr/>
        </p:nvSpPr>
        <p:spPr bwMode="auto">
          <a:xfrm>
            <a:off x="4507841" y="2802228"/>
            <a:ext cx="6852089" cy="160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rgbClr val="0033CC"/>
                </a:solidFill>
                <a:latin typeface="楷体" panose="02010609060101010101" pitchFamily="49" charset="-122"/>
                <a:ea typeface="楷体" panose="02010609060101010101" pitchFamily="49" charset="-122"/>
              </a:rPr>
              <a:t>满怀亲情，富有爱心，关爱已成年的下一代，又疼爱尚年幼的新一代；作为过来人，他念旧而又传统，面对生活的变化不失爱心、不失希望而又有所失落。</a:t>
            </a:r>
          </a:p>
        </p:txBody>
      </p:sp>
      <p:sp>
        <p:nvSpPr>
          <p:cNvPr id="14" name="文本框 13">
            <a:extLst>
              <a:ext uri="{FF2B5EF4-FFF2-40B4-BE49-F238E27FC236}">
                <a16:creationId xmlns:a16="http://schemas.microsoft.com/office/drawing/2014/main" id="{A2D2FB39-7705-411A-890C-D8E0675C086C}"/>
              </a:ext>
            </a:extLst>
          </p:cNvPr>
          <p:cNvSpPr txBox="1">
            <a:spLocks noChangeArrowheads="1"/>
          </p:cNvSpPr>
          <p:nvPr/>
        </p:nvSpPr>
        <p:spPr bwMode="auto">
          <a:xfrm>
            <a:off x="2241549" y="4727019"/>
            <a:ext cx="1869019" cy="118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40000"/>
              </a:lnSpc>
            </a:pPr>
            <a:r>
              <a:rPr lang="zh-CN" altLang="en-US" sz="2667" b="1">
                <a:solidFill>
                  <a:srgbClr val="0033CC"/>
                </a:solidFill>
                <a:latin typeface="楷体" panose="02010609060101010101" pitchFamily="49" charset="-122"/>
                <a:ea typeface="楷体" panose="02010609060101010101" pitchFamily="49" charset="-122"/>
              </a:rPr>
              <a:t>年幼的新生一代</a:t>
            </a:r>
          </a:p>
        </p:txBody>
      </p:sp>
      <p:sp>
        <p:nvSpPr>
          <p:cNvPr id="15" name="文本框 14">
            <a:extLst>
              <a:ext uri="{FF2B5EF4-FFF2-40B4-BE49-F238E27FC236}">
                <a16:creationId xmlns:a16="http://schemas.microsoft.com/office/drawing/2014/main" id="{DEAEFF9E-36D7-40FB-9299-97DE477B992A}"/>
              </a:ext>
            </a:extLst>
          </p:cNvPr>
          <p:cNvSpPr txBox="1">
            <a:spLocks noChangeArrowheads="1"/>
          </p:cNvSpPr>
          <p:nvPr/>
        </p:nvSpPr>
        <p:spPr bwMode="auto">
          <a:xfrm>
            <a:off x="4509703" y="4411133"/>
            <a:ext cx="6852089" cy="196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rgbClr val="0033CC"/>
                </a:solidFill>
                <a:latin typeface="楷体" panose="02010609060101010101" pitchFamily="49" charset="-122"/>
                <a:ea typeface="楷体" panose="02010609060101010101" pitchFamily="49" charset="-122"/>
              </a:rPr>
              <a:t>他思念父亲，喜爱心疼自己的老人，好奇而懂事，在他身上处处表现了儿童纯真可爱的天性。他的父亲在城里又有了一个家，他爱吃巧克力并盼望父亲带巧克力回来，表现出男孩成长环境的鲜明时代特征。</a:t>
            </a:r>
          </a:p>
        </p:txBody>
      </p:sp>
    </p:spTree>
    <p:extLst>
      <p:ext uri="{BB962C8B-B14F-4D97-AF65-F5344CB8AC3E}">
        <p14:creationId xmlns:p14="http://schemas.microsoft.com/office/powerpoint/2010/main" val="21120212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nodeType="withGroup">
                            <p:stCondLst>
                              <p:cond delay="1000"/>
                            </p:stCondLst>
                            <p:childTnLst>
                              <p:par>
                                <p:cTn id="11" presetID="42" presetClass="entr" presetSubtype="0" fill="hold" grpId="1" nodeType="afterEffec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42" presetClass="entr" presetSubtype="0" fill="hold" grpId="2"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nodeType="withGroup">
                            <p:stCondLst>
                              <p:cond delay="1000"/>
                            </p:stCondLst>
                            <p:childTnLst>
                              <p:par>
                                <p:cTn id="25" presetID="42" presetClass="entr" presetSubtype="0" fill="hold" grpId="3" nodeType="afterEffec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42" presetClass="entr" presetSubtype="0" fill="hold" grpId="4"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par>
                          <p:cTn id="38" fill="hold" nodeType="withGroup">
                            <p:stCondLst>
                              <p:cond delay="1000"/>
                            </p:stCondLst>
                            <p:childTnLst>
                              <p:par>
                                <p:cTn id="39" presetID="42" presetClass="entr" presetSubtype="0" fill="hold" grpId="5" nodeType="afterEffec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P spid="10" grpId="2"/>
      <p:bldP spid="11" grpId="3"/>
      <p:bldP spid="14" grpId="4"/>
      <p:bldP spid="15" grpId="5"/>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6113D09F-950D-4011-AB2F-2FA0B5E6DB85}"/>
              </a:ext>
            </a:extLst>
          </p:cNvPr>
          <p:cNvSpPr txBox="1">
            <a:spLocks noChangeArrowheads="1"/>
          </p:cNvSpPr>
          <p:nvPr/>
        </p:nvSpPr>
        <p:spPr bwMode="auto">
          <a:xfrm>
            <a:off x="753533" y="912284"/>
            <a:ext cx="10659534" cy="1373716"/>
          </a:xfrm>
          <a:prstGeom prst="rect">
            <a:avLst/>
          </a:prstGeom>
          <a:noFill/>
          <a:ln>
            <a:noFill/>
          </a:ln>
          <a:effectLst/>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latin typeface="+mn-ea"/>
                <a:ea typeface="+mn-ea"/>
              </a:rPr>
              <a:t>    剧中的两个未出场的人物是谁？他们是怎样的形象？反映了怎样的社会现实？</a:t>
            </a:r>
          </a:p>
        </p:txBody>
      </p:sp>
      <p:graphicFrame>
        <p:nvGraphicFramePr>
          <p:cNvPr id="3" name="表格 3">
            <a:extLst>
              <a:ext uri="{FF2B5EF4-FFF2-40B4-BE49-F238E27FC236}">
                <a16:creationId xmlns:a16="http://schemas.microsoft.com/office/drawing/2014/main" id="{5148D742-351F-49A6-9551-D9F0BB1E75C3}"/>
              </a:ext>
            </a:extLst>
          </p:cNvPr>
          <p:cNvGraphicFramePr>
            <a:graphicFrameLocks noGrp="1"/>
          </p:cNvGraphicFramePr>
          <p:nvPr>
            <p:extLst>
              <p:ext uri="{D42A27DB-BD31-4B8C-83A1-F6EECF244321}">
                <p14:modId xmlns:p14="http://schemas.microsoft.com/office/powerpoint/2010/main" val="1195796723"/>
              </p:ext>
            </p:extLst>
          </p:nvPr>
        </p:nvGraphicFramePr>
        <p:xfrm>
          <a:off x="753533" y="2273300"/>
          <a:ext cx="10659534" cy="4072467"/>
        </p:xfrm>
        <a:graphic>
          <a:graphicData uri="http://schemas.openxmlformats.org/drawingml/2006/table">
            <a:tbl>
              <a:tblPr firstRow="1" bandRow="1">
                <a:tableStyleId>{5940675A-B579-460E-94D1-54222C63F5DA}</a:tableStyleId>
              </a:tblPr>
              <a:tblGrid>
                <a:gridCol w="6060606">
                  <a:extLst>
                    <a:ext uri="{9D8B030D-6E8A-4147-A177-3AD203B41FA5}">
                      <a16:colId xmlns:a16="http://schemas.microsoft.com/office/drawing/2014/main" val="20000"/>
                    </a:ext>
                  </a:extLst>
                </a:gridCol>
                <a:gridCol w="4598928">
                  <a:extLst>
                    <a:ext uri="{9D8B030D-6E8A-4147-A177-3AD203B41FA5}">
                      <a16:colId xmlns:a16="http://schemas.microsoft.com/office/drawing/2014/main" val="20001"/>
                    </a:ext>
                  </a:extLst>
                </a:gridCol>
              </a:tblGrid>
              <a:tr h="625767">
                <a:tc>
                  <a:txBody>
                    <a:bodyPr/>
                    <a:lstStyle/>
                    <a:p>
                      <a:endParaRPr lang="zh-CN" altLang="en-US" sz="2400"/>
                    </a:p>
                  </a:txBody>
                  <a:tcPr marL="121920" marR="121920" marT="60973" marB="60973">
                    <a:solidFill>
                      <a:srgbClr val="EFF8FE"/>
                    </a:solidFill>
                  </a:tcPr>
                </a:tc>
                <a:tc>
                  <a:txBody>
                    <a:bodyPr/>
                    <a:lstStyle/>
                    <a:p>
                      <a:endParaRPr lang="zh-CN" altLang="en-US" sz="2400"/>
                    </a:p>
                  </a:txBody>
                  <a:tcPr marL="121920" marR="121920" marT="60973" marB="60973">
                    <a:solidFill>
                      <a:srgbClr val="EFF8FE"/>
                    </a:solidFill>
                  </a:tcPr>
                </a:tc>
                <a:extLst>
                  <a:ext uri="{0D108BD9-81ED-4DB2-BD59-A6C34878D82A}">
                    <a16:rowId xmlns:a16="http://schemas.microsoft.com/office/drawing/2014/main" val="10000"/>
                  </a:ext>
                </a:extLst>
              </a:tr>
              <a:tr h="1930829">
                <a:tc>
                  <a:txBody>
                    <a:bodyPr/>
                    <a:lstStyle/>
                    <a:p>
                      <a:endParaRPr lang="zh-CN" altLang="en-US" sz="2400"/>
                    </a:p>
                  </a:txBody>
                  <a:tcPr marL="121920" marR="121920" marT="60973" marB="60973"/>
                </a:tc>
                <a:tc rowSpan="2">
                  <a:txBody>
                    <a:bodyPr/>
                    <a:lstStyle/>
                    <a:p>
                      <a:endParaRPr lang="zh-CN" altLang="en-US" sz="2400"/>
                    </a:p>
                  </a:txBody>
                  <a:tcPr marL="121920" marR="121920" marT="60973" marB="60973"/>
                </a:tc>
                <a:extLst>
                  <a:ext uri="{0D108BD9-81ED-4DB2-BD59-A6C34878D82A}">
                    <a16:rowId xmlns:a16="http://schemas.microsoft.com/office/drawing/2014/main" val="10001"/>
                  </a:ext>
                </a:extLst>
              </a:tr>
              <a:tr h="1515871">
                <a:tc>
                  <a:txBody>
                    <a:bodyPr/>
                    <a:lstStyle/>
                    <a:p>
                      <a:endParaRPr lang="zh-CN" altLang="en-US" sz="2400"/>
                    </a:p>
                  </a:txBody>
                  <a:tcPr marL="121920" marR="121920" marT="60973" marB="60973"/>
                </a:tc>
                <a:tc vMerge="1">
                  <a:txBody>
                    <a:bodyPr/>
                    <a:lstStyle/>
                    <a:p>
                      <a:endParaRPr lang="zh-CN" altLang="en-US" sz="1800"/>
                    </a:p>
                  </a:txBody>
                  <a:tcPr marL="121920" marR="121920" marT="60960" marB="60960"/>
                </a:tc>
                <a:extLst>
                  <a:ext uri="{0D108BD9-81ED-4DB2-BD59-A6C34878D82A}">
                    <a16:rowId xmlns:a16="http://schemas.microsoft.com/office/drawing/2014/main" val="10002"/>
                  </a:ext>
                </a:extLst>
              </a:tr>
            </a:tbl>
          </a:graphicData>
        </a:graphic>
      </p:graphicFrame>
      <p:sp>
        <p:nvSpPr>
          <p:cNvPr id="4" name="文本框 3">
            <a:extLst>
              <a:ext uri="{FF2B5EF4-FFF2-40B4-BE49-F238E27FC236}">
                <a16:creationId xmlns:a16="http://schemas.microsoft.com/office/drawing/2014/main" id="{63BCDB21-AEC0-458A-88C8-B453C45A4FED}"/>
              </a:ext>
            </a:extLst>
          </p:cNvPr>
          <p:cNvSpPr txBox="1">
            <a:spLocks noChangeArrowheads="1"/>
          </p:cNvSpPr>
          <p:nvPr/>
        </p:nvSpPr>
        <p:spPr bwMode="auto">
          <a:xfrm>
            <a:off x="1126067" y="3024718"/>
            <a:ext cx="540173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老人的儿子：不再像老一辈那样终身不离乡土，而是远离故乡和亲人，闯荡于外面的世界。</a:t>
            </a:r>
          </a:p>
        </p:txBody>
      </p:sp>
      <p:sp>
        <p:nvSpPr>
          <p:cNvPr id="5" name="TextBox 1">
            <a:extLst>
              <a:ext uri="{FF2B5EF4-FFF2-40B4-BE49-F238E27FC236}">
                <a16:creationId xmlns:a16="http://schemas.microsoft.com/office/drawing/2014/main" id="{A5A8219F-A042-4E22-8D86-31DB044539D4}"/>
              </a:ext>
            </a:extLst>
          </p:cNvPr>
          <p:cNvSpPr txBox="1">
            <a:spLocks noChangeArrowheads="1"/>
          </p:cNvSpPr>
          <p:nvPr/>
        </p:nvSpPr>
        <p:spPr bwMode="auto">
          <a:xfrm>
            <a:off x="2472267" y="2226733"/>
            <a:ext cx="2540000" cy="6434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latin typeface="+mn-ea"/>
                <a:ea typeface="+mn-ea"/>
              </a:rPr>
              <a:t>未出场人物</a:t>
            </a:r>
          </a:p>
        </p:txBody>
      </p:sp>
      <p:sp>
        <p:nvSpPr>
          <p:cNvPr id="6" name="TextBox 1">
            <a:extLst>
              <a:ext uri="{FF2B5EF4-FFF2-40B4-BE49-F238E27FC236}">
                <a16:creationId xmlns:a16="http://schemas.microsoft.com/office/drawing/2014/main" id="{45E6125A-9126-47E9-B58A-1A518D15FE72}"/>
              </a:ext>
            </a:extLst>
          </p:cNvPr>
          <p:cNvSpPr txBox="1">
            <a:spLocks noChangeArrowheads="1"/>
          </p:cNvSpPr>
          <p:nvPr/>
        </p:nvSpPr>
        <p:spPr bwMode="auto">
          <a:xfrm>
            <a:off x="8083551" y="2226733"/>
            <a:ext cx="2080683" cy="6434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latin typeface="+mn-ea"/>
                <a:ea typeface="+mn-ea"/>
              </a:rPr>
              <a:t>社会现实</a:t>
            </a:r>
          </a:p>
        </p:txBody>
      </p:sp>
      <p:sp>
        <p:nvSpPr>
          <p:cNvPr id="7" name="文本框 6">
            <a:extLst>
              <a:ext uri="{FF2B5EF4-FFF2-40B4-BE49-F238E27FC236}">
                <a16:creationId xmlns:a16="http://schemas.microsoft.com/office/drawing/2014/main" id="{9E41A432-45BC-4E8B-8E76-90B3E38B4AAF}"/>
              </a:ext>
            </a:extLst>
          </p:cNvPr>
          <p:cNvSpPr txBox="1">
            <a:spLocks noChangeArrowheads="1"/>
          </p:cNvSpPr>
          <p:nvPr/>
        </p:nvSpPr>
        <p:spPr bwMode="auto">
          <a:xfrm>
            <a:off x="1041400" y="4955117"/>
            <a:ext cx="5401733" cy="113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男孩的父亲：离开乡土而定居城里，抛弃了旧家而另成新家。</a:t>
            </a:r>
          </a:p>
        </p:txBody>
      </p:sp>
      <p:sp>
        <p:nvSpPr>
          <p:cNvPr id="8" name="文本框 7">
            <a:extLst>
              <a:ext uri="{FF2B5EF4-FFF2-40B4-BE49-F238E27FC236}">
                <a16:creationId xmlns:a16="http://schemas.microsoft.com/office/drawing/2014/main" id="{CC622685-3406-4F4D-A98C-989CB3C8F66D}"/>
              </a:ext>
            </a:extLst>
          </p:cNvPr>
          <p:cNvSpPr txBox="1">
            <a:spLocks noChangeArrowheads="1"/>
          </p:cNvSpPr>
          <p:nvPr/>
        </p:nvSpPr>
        <p:spPr bwMode="auto">
          <a:xfrm>
            <a:off x="6836834" y="3509433"/>
            <a:ext cx="4576233" cy="2218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反映了我国在现代化进程中，青壮年离开乡土、老人和孩子留守家园的农村现状。</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1"/>
      <p:bldP spid="8" grpId="2"/>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B05BBF28-CFF6-4521-9F0B-062B24B894FB}"/>
              </a:ext>
            </a:extLst>
          </p:cNvPr>
          <p:cNvSpPr txBox="1">
            <a:spLocks noChangeArrowheads="1"/>
          </p:cNvSpPr>
          <p:nvPr/>
        </p:nvSpPr>
        <p:spPr bwMode="auto">
          <a:xfrm>
            <a:off x="416983" y="986367"/>
            <a:ext cx="11358034" cy="13800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467" b="1">
                <a:latin typeface="+mn-ea"/>
                <a:ea typeface="+mn-ea"/>
              </a:rPr>
              <a:t>    没有矛盾冲突就没有戏剧。请你说说本剧涉及哪几对矛盾冲突。</a:t>
            </a:r>
          </a:p>
        </p:txBody>
      </p:sp>
      <p:grpSp>
        <p:nvGrpSpPr>
          <p:cNvPr id="38" name="组合 37">
            <a:extLst>
              <a:ext uri="{FF2B5EF4-FFF2-40B4-BE49-F238E27FC236}">
                <a16:creationId xmlns:a16="http://schemas.microsoft.com/office/drawing/2014/main" id="{1D55CC65-EB89-43F6-BF3C-4AD0F647AA6F}"/>
              </a:ext>
            </a:extLst>
          </p:cNvPr>
          <p:cNvGrpSpPr/>
          <p:nvPr/>
        </p:nvGrpSpPr>
        <p:grpSpPr>
          <a:xfrm>
            <a:off x="3386666" y="1870446"/>
            <a:ext cx="5100882" cy="1456266"/>
            <a:chOff x="3386667" y="1870445"/>
            <a:chExt cx="5100882" cy="1456266"/>
          </a:xfrm>
        </p:grpSpPr>
        <p:grpSp>
          <p:nvGrpSpPr>
            <p:cNvPr id="21" name="组合 20">
              <a:extLst>
                <a:ext uri="{FF2B5EF4-FFF2-40B4-BE49-F238E27FC236}">
                  <a16:creationId xmlns:a16="http://schemas.microsoft.com/office/drawing/2014/main" id="{C9561481-F538-4F6B-8BAE-359009D7EF58}"/>
                </a:ext>
              </a:extLst>
            </p:cNvPr>
            <p:cNvGrpSpPr/>
            <p:nvPr/>
          </p:nvGrpSpPr>
          <p:grpSpPr>
            <a:xfrm>
              <a:off x="3386667" y="1870445"/>
              <a:ext cx="5100882" cy="1456267"/>
              <a:chOff x="3367616" y="1991611"/>
              <a:chExt cx="5100882" cy="1456267"/>
            </a:xfrm>
          </p:grpSpPr>
          <p:sp>
            <p:nvSpPr>
              <p:cNvPr id="19" name="任意多边形: 形状 18">
                <a:extLst>
                  <a:ext uri="{FF2B5EF4-FFF2-40B4-BE49-F238E27FC236}">
                    <a16:creationId xmlns:a16="http://schemas.microsoft.com/office/drawing/2014/main" id="{BDEA1286-DD5A-44DE-B404-9278EB8A4F8C}"/>
                  </a:ext>
                </a:extLst>
              </p:cNvPr>
              <p:cNvSpPr/>
              <p:nvPr/>
            </p:nvSpPr>
            <p:spPr>
              <a:xfrm>
                <a:off x="3367616" y="1991611"/>
                <a:ext cx="2513007" cy="1456267"/>
              </a:xfrm>
              <a:custGeom>
                <a:gdLst>
                  <a:gd name="connsiteX0" fmla="*/ 1075241 w 1884755"/>
                  <a:gd name="connsiteY0" fmla="*/ 0 h 1092200"/>
                  <a:gd name="connsiteX1" fmla="*/ 1835551 w 1884755"/>
                  <a:gd name="connsiteY1" fmla="*/ 159949 h 1092200"/>
                  <a:gd name="connsiteX2" fmla="*/ 1884755 w 1884755"/>
                  <a:gd name="connsiteY2" fmla="*/ 190237 h 1092200"/>
                  <a:gd name="connsiteX3" fmla="*/ 1802662 w 1884755"/>
                  <a:gd name="connsiteY3" fmla="*/ 240770 h 1092200"/>
                  <a:gd name="connsiteX4" fmla="*/ 1619027 w 1884755"/>
                  <a:gd name="connsiteY4" fmla="*/ 546100 h 1092200"/>
                  <a:gd name="connsiteX5" fmla="*/ 1802662 w 1884755"/>
                  <a:gd name="connsiteY5" fmla="*/ 851430 h 1092200"/>
                  <a:gd name="connsiteX6" fmla="*/ 1884755 w 1884755"/>
                  <a:gd name="connsiteY6" fmla="*/ 901963 h 1092200"/>
                  <a:gd name="connsiteX7" fmla="*/ 1835551 w 1884755"/>
                  <a:gd name="connsiteY7" fmla="*/ 932251 h 1092200"/>
                  <a:gd name="connsiteX8" fmla="*/ 1075241 w 1884755"/>
                  <a:gd name="connsiteY8" fmla="*/ 1092200 h 1092200"/>
                  <a:gd name="connsiteX9" fmla="*/ 0 w 1884755"/>
                  <a:gd name="connsiteY9" fmla="*/ 546100 h 1092200"/>
                  <a:gd name="connsiteX10" fmla="*/ 1075241 w 1884755"/>
                  <a:gd name="connsiteY10" fmla="*/ 0 h 1092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4755" h="1092200">
                    <a:moveTo>
                      <a:pt x="1075241" y="0"/>
                    </a:moveTo>
                    <a:cubicBezTo>
                      <a:pt x="1372161" y="0"/>
                      <a:pt x="1640971" y="61124"/>
                      <a:pt x="1835551" y="159949"/>
                    </a:cubicBezTo>
                    <a:lnTo>
                      <a:pt x="1884755" y="190237"/>
                    </a:lnTo>
                    <a:lnTo>
                      <a:pt x="1802662" y="240770"/>
                    </a:lnTo>
                    <a:cubicBezTo>
                      <a:pt x="1686724" y="327928"/>
                      <a:pt x="1619027" y="432999"/>
                      <a:pt x="1619027" y="546100"/>
                    </a:cubicBezTo>
                    <a:cubicBezTo>
                      <a:pt x="1619027" y="659201"/>
                      <a:pt x="1686724" y="764272"/>
                      <a:pt x="1802662" y="851430"/>
                    </a:cubicBezTo>
                    <a:lnTo>
                      <a:pt x="1884755" y="901963"/>
                    </a:lnTo>
                    <a:lnTo>
                      <a:pt x="1835551" y="932251"/>
                    </a:lnTo>
                    <a:cubicBezTo>
                      <a:pt x="1640971" y="1031076"/>
                      <a:pt x="1372161" y="1092200"/>
                      <a:pt x="1075241" y="1092200"/>
                    </a:cubicBezTo>
                    <a:cubicBezTo>
                      <a:pt x="481402" y="1092200"/>
                      <a:pt x="0" y="847703"/>
                      <a:pt x="0" y="546100"/>
                    </a:cubicBezTo>
                    <a:cubicBezTo>
                      <a:pt x="0" y="244497"/>
                      <a:pt x="481402" y="0"/>
                      <a:pt x="1075241" y="0"/>
                    </a:cubicBezTo>
                    <a:close/>
                  </a:path>
                </a:pathLst>
              </a:cu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stStyle>
              <a:p>
                <a:pPr algn="ctr"/>
                <a:endParaRPr lang="zh-CN" altLang="en-US" sz="1800"/>
              </a:p>
            </p:txBody>
          </p:sp>
          <p:sp>
            <p:nvSpPr>
              <p:cNvPr id="20" name="任意多边形: 形状 19">
                <a:extLst>
                  <a:ext uri="{FF2B5EF4-FFF2-40B4-BE49-F238E27FC236}">
                    <a16:creationId xmlns:a16="http://schemas.microsoft.com/office/drawing/2014/main" id="{06B8BAAE-6922-4164-B169-E094E666577C}"/>
                  </a:ext>
                </a:extLst>
              </p:cNvPr>
              <p:cNvSpPr/>
              <p:nvPr/>
            </p:nvSpPr>
            <p:spPr>
              <a:xfrm>
                <a:off x="5955492" y="1991611"/>
                <a:ext cx="2513005" cy="1456267"/>
              </a:xfrm>
              <a:custGeom>
                <a:gdLst>
                  <a:gd name="connsiteX0" fmla="*/ 809513 w 1884754"/>
                  <a:gd name="connsiteY0" fmla="*/ 0 h 1092200"/>
                  <a:gd name="connsiteX1" fmla="*/ 1884754 w 1884754"/>
                  <a:gd name="connsiteY1" fmla="*/ 546100 h 1092200"/>
                  <a:gd name="connsiteX2" fmla="*/ 809513 w 1884754"/>
                  <a:gd name="connsiteY2" fmla="*/ 1092200 h 1092200"/>
                  <a:gd name="connsiteX3" fmla="*/ 49203 w 1884754"/>
                  <a:gd name="connsiteY3" fmla="*/ 932251 h 1092200"/>
                  <a:gd name="connsiteX4" fmla="*/ 0 w 1884754"/>
                  <a:gd name="connsiteY4" fmla="*/ 901963 h 1092200"/>
                  <a:gd name="connsiteX5" fmla="*/ 82093 w 1884754"/>
                  <a:gd name="connsiteY5" fmla="*/ 851430 h 1092200"/>
                  <a:gd name="connsiteX6" fmla="*/ 265727 w 1884754"/>
                  <a:gd name="connsiteY6" fmla="*/ 546100 h 1092200"/>
                  <a:gd name="connsiteX7" fmla="*/ 82093 w 1884754"/>
                  <a:gd name="connsiteY7" fmla="*/ 240770 h 1092200"/>
                  <a:gd name="connsiteX8" fmla="*/ 0 w 1884754"/>
                  <a:gd name="connsiteY8" fmla="*/ 190237 h 1092200"/>
                  <a:gd name="connsiteX9" fmla="*/ 49203 w 1884754"/>
                  <a:gd name="connsiteY9" fmla="*/ 159949 h 1092200"/>
                  <a:gd name="connsiteX10" fmla="*/ 809513 w 1884754"/>
                  <a:gd name="connsiteY10" fmla="*/ 0 h 1092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4754" h="1092200">
                    <a:moveTo>
                      <a:pt x="809513" y="0"/>
                    </a:moveTo>
                    <a:cubicBezTo>
                      <a:pt x="1403352" y="0"/>
                      <a:pt x="1884754" y="244497"/>
                      <a:pt x="1884754" y="546100"/>
                    </a:cubicBezTo>
                    <a:cubicBezTo>
                      <a:pt x="1884754" y="847703"/>
                      <a:pt x="1403352" y="1092200"/>
                      <a:pt x="809513" y="1092200"/>
                    </a:cubicBezTo>
                    <a:cubicBezTo>
                      <a:pt x="512594" y="1092200"/>
                      <a:pt x="243784" y="1031076"/>
                      <a:pt x="49203" y="932251"/>
                    </a:cubicBezTo>
                    <a:lnTo>
                      <a:pt x="0" y="901963"/>
                    </a:lnTo>
                    <a:lnTo>
                      <a:pt x="82093" y="851430"/>
                    </a:lnTo>
                    <a:cubicBezTo>
                      <a:pt x="198030" y="764272"/>
                      <a:pt x="265727" y="659201"/>
                      <a:pt x="265727" y="546100"/>
                    </a:cubicBezTo>
                    <a:cubicBezTo>
                      <a:pt x="265727" y="432999"/>
                      <a:pt x="198030" y="327928"/>
                      <a:pt x="82093" y="240770"/>
                    </a:cubicBezTo>
                    <a:lnTo>
                      <a:pt x="0" y="190237"/>
                    </a:lnTo>
                    <a:lnTo>
                      <a:pt x="49203" y="159949"/>
                    </a:lnTo>
                    <a:cubicBezTo>
                      <a:pt x="243784" y="61124"/>
                      <a:pt x="512594" y="0"/>
                      <a:pt x="809513" y="0"/>
                    </a:cubicBezTo>
                    <a:close/>
                  </a:path>
                </a:pathLst>
              </a:cu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stStyle>
              <a:p>
                <a:pPr algn="ctr"/>
                <a:endParaRPr lang="zh-CN" altLang="en-US" sz="1800"/>
              </a:p>
            </p:txBody>
          </p:sp>
        </p:grpSp>
        <p:cxnSp>
          <p:nvCxnSpPr>
            <p:cNvPr id="29" name="直接箭头连接符 28">
              <a:extLst>
                <a:ext uri="{FF2B5EF4-FFF2-40B4-BE49-F238E27FC236}">
                  <a16:creationId xmlns:a16="http://schemas.microsoft.com/office/drawing/2014/main" id="{0DCBF7AC-C2A1-4405-BDAE-48B07CF170A7}"/>
                </a:ext>
              </a:extLst>
            </p:cNvPr>
            <p:cNvCxnSpPr/>
            <p:nvPr/>
          </p:nvCxnSpPr>
          <p:spPr>
            <a:xfrm>
              <a:off x="5621090" y="2607733"/>
              <a:ext cx="611152" cy="0"/>
            </a:xfrm>
            <a:prstGeom prst="straightConnector1">
              <a:avLst/>
            </a:prstGeom>
            <a:ln w="28575">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060C6B2D-D76A-440D-93C4-11EF5B0E7855}"/>
                </a:ext>
              </a:extLst>
            </p:cNvPr>
            <p:cNvSpPr txBox="1">
              <a:spLocks noChangeArrowheads="1"/>
            </p:cNvSpPr>
            <p:nvPr/>
          </p:nvSpPr>
          <p:spPr bwMode="auto">
            <a:xfrm>
              <a:off x="3735142" y="2060280"/>
              <a:ext cx="1885949"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老人盼望儿子回家</a:t>
              </a:r>
            </a:p>
          </p:txBody>
        </p:sp>
        <p:sp>
          <p:nvSpPr>
            <p:cNvPr id="33" name="文本框 32">
              <a:extLst>
                <a:ext uri="{FF2B5EF4-FFF2-40B4-BE49-F238E27FC236}">
                  <a16:creationId xmlns:a16="http://schemas.microsoft.com/office/drawing/2014/main" id="{662419F8-31D3-4F88-A8C7-E46FC305D855}"/>
                </a:ext>
              </a:extLst>
            </p:cNvPr>
            <p:cNvSpPr txBox="1">
              <a:spLocks noChangeArrowheads="1"/>
            </p:cNvSpPr>
            <p:nvPr/>
          </p:nvSpPr>
          <p:spPr bwMode="auto">
            <a:xfrm>
              <a:off x="6416922" y="2060280"/>
              <a:ext cx="1885949"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儿子外出闯荡不归</a:t>
              </a:r>
            </a:p>
          </p:txBody>
        </p:sp>
      </p:grpSp>
      <p:grpSp>
        <p:nvGrpSpPr>
          <p:cNvPr id="39" name="组合 38">
            <a:extLst>
              <a:ext uri="{FF2B5EF4-FFF2-40B4-BE49-F238E27FC236}">
                <a16:creationId xmlns:a16="http://schemas.microsoft.com/office/drawing/2014/main" id="{05DB420A-C5EE-4CDD-9541-73435D19B19D}"/>
              </a:ext>
            </a:extLst>
          </p:cNvPr>
          <p:cNvGrpSpPr/>
          <p:nvPr/>
        </p:nvGrpSpPr>
        <p:grpSpPr>
          <a:xfrm>
            <a:off x="3386666" y="3432969"/>
            <a:ext cx="5127014" cy="1456267"/>
            <a:chOff x="3386666" y="3432969"/>
            <a:chExt cx="5127014" cy="1456267"/>
          </a:xfrm>
        </p:grpSpPr>
        <p:grpSp>
          <p:nvGrpSpPr>
            <p:cNvPr id="22" name="组合 21">
              <a:extLst>
                <a:ext uri="{FF2B5EF4-FFF2-40B4-BE49-F238E27FC236}">
                  <a16:creationId xmlns:a16="http://schemas.microsoft.com/office/drawing/2014/main" id="{BE9B9AA3-F789-46E8-B019-26A70AC39B4B}"/>
                </a:ext>
              </a:extLst>
            </p:cNvPr>
            <p:cNvGrpSpPr/>
            <p:nvPr/>
          </p:nvGrpSpPr>
          <p:grpSpPr>
            <a:xfrm>
              <a:off x="3386666" y="3432969"/>
              <a:ext cx="5100881" cy="1456267"/>
              <a:chOff x="3367616" y="2382242"/>
              <a:chExt cx="5100881" cy="1456267"/>
            </a:xfrm>
          </p:grpSpPr>
          <p:sp>
            <p:nvSpPr>
              <p:cNvPr id="23" name="任意多边形: 形状 22">
                <a:extLst>
                  <a:ext uri="{FF2B5EF4-FFF2-40B4-BE49-F238E27FC236}">
                    <a16:creationId xmlns:a16="http://schemas.microsoft.com/office/drawing/2014/main" id="{2AF07C88-1073-41AF-89D8-D27B9F81A6E1}"/>
                  </a:ext>
                </a:extLst>
              </p:cNvPr>
              <p:cNvSpPr/>
              <p:nvPr/>
            </p:nvSpPr>
            <p:spPr>
              <a:xfrm>
                <a:off x="3367616" y="2382242"/>
                <a:ext cx="2513007" cy="1456267"/>
              </a:xfrm>
              <a:custGeom>
                <a:gdLst>
                  <a:gd name="connsiteX0" fmla="*/ 1075241 w 1884755"/>
                  <a:gd name="connsiteY0" fmla="*/ 0 h 1092200"/>
                  <a:gd name="connsiteX1" fmla="*/ 1835551 w 1884755"/>
                  <a:gd name="connsiteY1" fmla="*/ 159949 h 1092200"/>
                  <a:gd name="connsiteX2" fmla="*/ 1884755 w 1884755"/>
                  <a:gd name="connsiteY2" fmla="*/ 190237 h 1092200"/>
                  <a:gd name="connsiteX3" fmla="*/ 1802662 w 1884755"/>
                  <a:gd name="connsiteY3" fmla="*/ 240770 h 1092200"/>
                  <a:gd name="connsiteX4" fmla="*/ 1619027 w 1884755"/>
                  <a:gd name="connsiteY4" fmla="*/ 546100 h 1092200"/>
                  <a:gd name="connsiteX5" fmla="*/ 1802662 w 1884755"/>
                  <a:gd name="connsiteY5" fmla="*/ 851430 h 1092200"/>
                  <a:gd name="connsiteX6" fmla="*/ 1884755 w 1884755"/>
                  <a:gd name="connsiteY6" fmla="*/ 901963 h 1092200"/>
                  <a:gd name="connsiteX7" fmla="*/ 1835551 w 1884755"/>
                  <a:gd name="connsiteY7" fmla="*/ 932251 h 1092200"/>
                  <a:gd name="connsiteX8" fmla="*/ 1075241 w 1884755"/>
                  <a:gd name="connsiteY8" fmla="*/ 1092200 h 1092200"/>
                  <a:gd name="connsiteX9" fmla="*/ 0 w 1884755"/>
                  <a:gd name="connsiteY9" fmla="*/ 546100 h 1092200"/>
                  <a:gd name="connsiteX10" fmla="*/ 1075241 w 1884755"/>
                  <a:gd name="connsiteY10" fmla="*/ 0 h 1092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4755" h="1092200">
                    <a:moveTo>
                      <a:pt x="1075241" y="0"/>
                    </a:moveTo>
                    <a:cubicBezTo>
                      <a:pt x="1372161" y="0"/>
                      <a:pt x="1640971" y="61124"/>
                      <a:pt x="1835551" y="159949"/>
                    </a:cubicBezTo>
                    <a:lnTo>
                      <a:pt x="1884755" y="190237"/>
                    </a:lnTo>
                    <a:lnTo>
                      <a:pt x="1802662" y="240770"/>
                    </a:lnTo>
                    <a:cubicBezTo>
                      <a:pt x="1686724" y="327928"/>
                      <a:pt x="1619027" y="432999"/>
                      <a:pt x="1619027" y="546100"/>
                    </a:cubicBezTo>
                    <a:cubicBezTo>
                      <a:pt x="1619027" y="659201"/>
                      <a:pt x="1686724" y="764272"/>
                      <a:pt x="1802662" y="851430"/>
                    </a:cubicBezTo>
                    <a:lnTo>
                      <a:pt x="1884755" y="901963"/>
                    </a:lnTo>
                    <a:lnTo>
                      <a:pt x="1835551" y="932251"/>
                    </a:lnTo>
                    <a:cubicBezTo>
                      <a:pt x="1640971" y="1031076"/>
                      <a:pt x="1372161" y="1092200"/>
                      <a:pt x="1075241" y="1092200"/>
                    </a:cubicBezTo>
                    <a:cubicBezTo>
                      <a:pt x="481402" y="1092200"/>
                      <a:pt x="0" y="847703"/>
                      <a:pt x="0" y="546100"/>
                    </a:cubicBezTo>
                    <a:cubicBezTo>
                      <a:pt x="0" y="244497"/>
                      <a:pt x="481402" y="0"/>
                      <a:pt x="1075241" y="0"/>
                    </a:cubicBezTo>
                    <a:close/>
                  </a:path>
                </a:pathLst>
              </a:cu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stStyle>
              <a:p>
                <a:pPr algn="ctr"/>
                <a:endParaRPr lang="zh-CN" altLang="en-US" sz="1800"/>
              </a:p>
            </p:txBody>
          </p:sp>
          <p:sp>
            <p:nvSpPr>
              <p:cNvPr id="24" name="任意多边形: 形状 23">
                <a:extLst>
                  <a:ext uri="{FF2B5EF4-FFF2-40B4-BE49-F238E27FC236}">
                    <a16:creationId xmlns:a16="http://schemas.microsoft.com/office/drawing/2014/main" id="{2DE40DA6-50E3-4095-B9BB-B4370299CA20}"/>
                  </a:ext>
                </a:extLst>
              </p:cNvPr>
              <p:cNvSpPr/>
              <p:nvPr/>
            </p:nvSpPr>
            <p:spPr>
              <a:xfrm>
                <a:off x="5955491" y="2382242"/>
                <a:ext cx="2513005" cy="1456267"/>
              </a:xfrm>
              <a:custGeom>
                <a:gdLst>
                  <a:gd name="connsiteX0" fmla="*/ 809513 w 1884754"/>
                  <a:gd name="connsiteY0" fmla="*/ 0 h 1092200"/>
                  <a:gd name="connsiteX1" fmla="*/ 1884754 w 1884754"/>
                  <a:gd name="connsiteY1" fmla="*/ 546100 h 1092200"/>
                  <a:gd name="connsiteX2" fmla="*/ 809513 w 1884754"/>
                  <a:gd name="connsiteY2" fmla="*/ 1092200 h 1092200"/>
                  <a:gd name="connsiteX3" fmla="*/ 49203 w 1884754"/>
                  <a:gd name="connsiteY3" fmla="*/ 932251 h 1092200"/>
                  <a:gd name="connsiteX4" fmla="*/ 0 w 1884754"/>
                  <a:gd name="connsiteY4" fmla="*/ 901963 h 1092200"/>
                  <a:gd name="connsiteX5" fmla="*/ 82093 w 1884754"/>
                  <a:gd name="connsiteY5" fmla="*/ 851430 h 1092200"/>
                  <a:gd name="connsiteX6" fmla="*/ 265727 w 1884754"/>
                  <a:gd name="connsiteY6" fmla="*/ 546100 h 1092200"/>
                  <a:gd name="connsiteX7" fmla="*/ 82093 w 1884754"/>
                  <a:gd name="connsiteY7" fmla="*/ 240770 h 1092200"/>
                  <a:gd name="connsiteX8" fmla="*/ 0 w 1884754"/>
                  <a:gd name="connsiteY8" fmla="*/ 190237 h 1092200"/>
                  <a:gd name="connsiteX9" fmla="*/ 49203 w 1884754"/>
                  <a:gd name="connsiteY9" fmla="*/ 159949 h 1092200"/>
                  <a:gd name="connsiteX10" fmla="*/ 809513 w 1884754"/>
                  <a:gd name="connsiteY10" fmla="*/ 0 h 1092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4754" h="1092200">
                    <a:moveTo>
                      <a:pt x="809513" y="0"/>
                    </a:moveTo>
                    <a:cubicBezTo>
                      <a:pt x="1403352" y="0"/>
                      <a:pt x="1884754" y="244497"/>
                      <a:pt x="1884754" y="546100"/>
                    </a:cubicBezTo>
                    <a:cubicBezTo>
                      <a:pt x="1884754" y="847703"/>
                      <a:pt x="1403352" y="1092200"/>
                      <a:pt x="809513" y="1092200"/>
                    </a:cubicBezTo>
                    <a:cubicBezTo>
                      <a:pt x="512594" y="1092200"/>
                      <a:pt x="243784" y="1031076"/>
                      <a:pt x="49203" y="932251"/>
                    </a:cubicBezTo>
                    <a:lnTo>
                      <a:pt x="0" y="901963"/>
                    </a:lnTo>
                    <a:lnTo>
                      <a:pt x="82093" y="851430"/>
                    </a:lnTo>
                    <a:cubicBezTo>
                      <a:pt x="198030" y="764272"/>
                      <a:pt x="265727" y="659201"/>
                      <a:pt x="265727" y="546100"/>
                    </a:cubicBezTo>
                    <a:cubicBezTo>
                      <a:pt x="265727" y="432999"/>
                      <a:pt x="198030" y="327928"/>
                      <a:pt x="82093" y="240770"/>
                    </a:cubicBezTo>
                    <a:lnTo>
                      <a:pt x="0" y="190237"/>
                    </a:lnTo>
                    <a:lnTo>
                      <a:pt x="49203" y="159949"/>
                    </a:lnTo>
                    <a:cubicBezTo>
                      <a:pt x="243784" y="61124"/>
                      <a:pt x="512594" y="0"/>
                      <a:pt x="809513" y="0"/>
                    </a:cubicBezTo>
                    <a:close/>
                  </a:path>
                </a:pathLst>
              </a:cu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stStyle>
              <a:p>
                <a:pPr algn="ctr"/>
                <a:endParaRPr lang="zh-CN" altLang="en-US" sz="1800"/>
              </a:p>
            </p:txBody>
          </p:sp>
        </p:grpSp>
        <p:cxnSp>
          <p:nvCxnSpPr>
            <p:cNvPr id="30" name="直接箭头连接符 29">
              <a:extLst>
                <a:ext uri="{FF2B5EF4-FFF2-40B4-BE49-F238E27FC236}">
                  <a16:creationId xmlns:a16="http://schemas.microsoft.com/office/drawing/2014/main" id="{69E48EA4-4AAF-4ECA-85A6-DAF49CCB5375}"/>
                </a:ext>
              </a:extLst>
            </p:cNvPr>
            <p:cNvCxnSpPr/>
            <p:nvPr/>
          </p:nvCxnSpPr>
          <p:spPr>
            <a:xfrm>
              <a:off x="5621090" y="4182534"/>
              <a:ext cx="611152" cy="0"/>
            </a:xfrm>
            <a:prstGeom prst="straightConnector1">
              <a:avLst/>
            </a:prstGeom>
            <a:ln w="28575">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E60E1461-9375-45D0-BA45-3251832EE9D6}"/>
                </a:ext>
              </a:extLst>
            </p:cNvPr>
            <p:cNvSpPr txBox="1">
              <a:spLocks noChangeArrowheads="1"/>
            </p:cNvSpPr>
            <p:nvPr/>
          </p:nvSpPr>
          <p:spPr bwMode="auto">
            <a:xfrm>
              <a:off x="3735142" y="3602669"/>
              <a:ext cx="1885949"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男孩盼望父亲归来</a:t>
              </a:r>
            </a:p>
          </p:txBody>
        </p:sp>
        <p:sp>
          <p:nvSpPr>
            <p:cNvPr id="35" name="文本框 34">
              <a:extLst>
                <a:ext uri="{FF2B5EF4-FFF2-40B4-BE49-F238E27FC236}">
                  <a16:creationId xmlns:a16="http://schemas.microsoft.com/office/drawing/2014/main" id="{5C2EC525-CC42-4AA6-9214-5BF17FDC52DC}"/>
                </a:ext>
              </a:extLst>
            </p:cNvPr>
            <p:cNvSpPr txBox="1">
              <a:spLocks noChangeArrowheads="1"/>
            </p:cNvSpPr>
            <p:nvPr/>
          </p:nvSpPr>
          <p:spPr bwMode="auto">
            <a:xfrm>
              <a:off x="6428006" y="3602668"/>
              <a:ext cx="2085673"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父亲在城里另外安家</a:t>
              </a:r>
            </a:p>
          </p:txBody>
        </p:sp>
      </p:grpSp>
      <p:grpSp>
        <p:nvGrpSpPr>
          <p:cNvPr id="40" name="组合 39">
            <a:extLst>
              <a:ext uri="{FF2B5EF4-FFF2-40B4-BE49-F238E27FC236}">
                <a16:creationId xmlns:a16="http://schemas.microsoft.com/office/drawing/2014/main" id="{8DC43E9D-737B-4213-9FDE-2CA8950EC5C9}"/>
              </a:ext>
            </a:extLst>
          </p:cNvPr>
          <p:cNvGrpSpPr/>
          <p:nvPr/>
        </p:nvGrpSpPr>
        <p:grpSpPr>
          <a:xfrm>
            <a:off x="3417476" y="5003635"/>
            <a:ext cx="5100882" cy="1456267"/>
            <a:chOff x="3394369" y="4997529"/>
            <a:chExt cx="5100882" cy="1456267"/>
          </a:xfrm>
        </p:grpSpPr>
        <p:grpSp>
          <p:nvGrpSpPr>
            <p:cNvPr id="25" name="组合 24">
              <a:extLst>
                <a:ext uri="{FF2B5EF4-FFF2-40B4-BE49-F238E27FC236}">
                  <a16:creationId xmlns:a16="http://schemas.microsoft.com/office/drawing/2014/main" id="{290C94EB-463E-446F-B92B-211B99C763D0}"/>
                </a:ext>
              </a:extLst>
            </p:cNvPr>
            <p:cNvGrpSpPr/>
            <p:nvPr/>
          </p:nvGrpSpPr>
          <p:grpSpPr>
            <a:xfrm>
              <a:off x="3394369" y="4997529"/>
              <a:ext cx="5100882" cy="1456267"/>
              <a:chOff x="3375318" y="2774909"/>
              <a:chExt cx="5100882" cy="1456267"/>
            </a:xfrm>
          </p:grpSpPr>
          <p:sp>
            <p:nvSpPr>
              <p:cNvPr id="26" name="任意多边形: 形状 25">
                <a:extLst>
                  <a:ext uri="{FF2B5EF4-FFF2-40B4-BE49-F238E27FC236}">
                    <a16:creationId xmlns:a16="http://schemas.microsoft.com/office/drawing/2014/main" id="{88DD2AFC-CFB3-44A9-ADEF-30F028073C30}"/>
                  </a:ext>
                </a:extLst>
              </p:cNvPr>
              <p:cNvSpPr/>
              <p:nvPr/>
            </p:nvSpPr>
            <p:spPr>
              <a:xfrm>
                <a:off x="3375318" y="2774909"/>
                <a:ext cx="2513007" cy="1456267"/>
              </a:xfrm>
              <a:custGeom>
                <a:gdLst>
                  <a:gd name="connsiteX0" fmla="*/ 1075241 w 1884755"/>
                  <a:gd name="connsiteY0" fmla="*/ 0 h 1092200"/>
                  <a:gd name="connsiteX1" fmla="*/ 1835551 w 1884755"/>
                  <a:gd name="connsiteY1" fmla="*/ 159949 h 1092200"/>
                  <a:gd name="connsiteX2" fmla="*/ 1884755 w 1884755"/>
                  <a:gd name="connsiteY2" fmla="*/ 190237 h 1092200"/>
                  <a:gd name="connsiteX3" fmla="*/ 1802662 w 1884755"/>
                  <a:gd name="connsiteY3" fmla="*/ 240770 h 1092200"/>
                  <a:gd name="connsiteX4" fmla="*/ 1619027 w 1884755"/>
                  <a:gd name="connsiteY4" fmla="*/ 546100 h 1092200"/>
                  <a:gd name="connsiteX5" fmla="*/ 1802662 w 1884755"/>
                  <a:gd name="connsiteY5" fmla="*/ 851430 h 1092200"/>
                  <a:gd name="connsiteX6" fmla="*/ 1884755 w 1884755"/>
                  <a:gd name="connsiteY6" fmla="*/ 901963 h 1092200"/>
                  <a:gd name="connsiteX7" fmla="*/ 1835551 w 1884755"/>
                  <a:gd name="connsiteY7" fmla="*/ 932251 h 1092200"/>
                  <a:gd name="connsiteX8" fmla="*/ 1075241 w 1884755"/>
                  <a:gd name="connsiteY8" fmla="*/ 1092200 h 1092200"/>
                  <a:gd name="connsiteX9" fmla="*/ 0 w 1884755"/>
                  <a:gd name="connsiteY9" fmla="*/ 546100 h 1092200"/>
                  <a:gd name="connsiteX10" fmla="*/ 1075241 w 1884755"/>
                  <a:gd name="connsiteY10" fmla="*/ 0 h 1092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4755" h="1092200">
                    <a:moveTo>
                      <a:pt x="1075241" y="0"/>
                    </a:moveTo>
                    <a:cubicBezTo>
                      <a:pt x="1372161" y="0"/>
                      <a:pt x="1640971" y="61124"/>
                      <a:pt x="1835551" y="159949"/>
                    </a:cubicBezTo>
                    <a:lnTo>
                      <a:pt x="1884755" y="190237"/>
                    </a:lnTo>
                    <a:lnTo>
                      <a:pt x="1802662" y="240770"/>
                    </a:lnTo>
                    <a:cubicBezTo>
                      <a:pt x="1686724" y="327928"/>
                      <a:pt x="1619027" y="432999"/>
                      <a:pt x="1619027" y="546100"/>
                    </a:cubicBezTo>
                    <a:cubicBezTo>
                      <a:pt x="1619027" y="659201"/>
                      <a:pt x="1686724" y="764272"/>
                      <a:pt x="1802662" y="851430"/>
                    </a:cubicBezTo>
                    <a:lnTo>
                      <a:pt x="1884755" y="901963"/>
                    </a:lnTo>
                    <a:lnTo>
                      <a:pt x="1835551" y="932251"/>
                    </a:lnTo>
                    <a:cubicBezTo>
                      <a:pt x="1640971" y="1031076"/>
                      <a:pt x="1372161" y="1092200"/>
                      <a:pt x="1075241" y="1092200"/>
                    </a:cubicBezTo>
                    <a:cubicBezTo>
                      <a:pt x="481402" y="1092200"/>
                      <a:pt x="0" y="847703"/>
                      <a:pt x="0" y="546100"/>
                    </a:cubicBezTo>
                    <a:cubicBezTo>
                      <a:pt x="0" y="244497"/>
                      <a:pt x="481402" y="0"/>
                      <a:pt x="1075241" y="0"/>
                    </a:cubicBezTo>
                    <a:close/>
                  </a:path>
                </a:pathLst>
              </a:cu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stStyle>
              <a:p>
                <a:pPr algn="ctr"/>
                <a:endParaRPr lang="zh-CN" altLang="en-US" sz="1800"/>
              </a:p>
            </p:txBody>
          </p:sp>
          <p:sp>
            <p:nvSpPr>
              <p:cNvPr id="27" name="任意多边形: 形状 26">
                <a:extLst>
                  <a:ext uri="{FF2B5EF4-FFF2-40B4-BE49-F238E27FC236}">
                    <a16:creationId xmlns:a16="http://schemas.microsoft.com/office/drawing/2014/main" id="{E38ADC1D-4F71-438F-8AD1-EA412788C7FE}"/>
                  </a:ext>
                </a:extLst>
              </p:cNvPr>
              <p:cNvSpPr/>
              <p:nvPr/>
            </p:nvSpPr>
            <p:spPr>
              <a:xfrm>
                <a:off x="5963195" y="2774909"/>
                <a:ext cx="2513005" cy="1456267"/>
              </a:xfrm>
              <a:custGeom>
                <a:gdLst>
                  <a:gd name="connsiteX0" fmla="*/ 809513 w 1884754"/>
                  <a:gd name="connsiteY0" fmla="*/ 0 h 1092200"/>
                  <a:gd name="connsiteX1" fmla="*/ 1884754 w 1884754"/>
                  <a:gd name="connsiteY1" fmla="*/ 546100 h 1092200"/>
                  <a:gd name="connsiteX2" fmla="*/ 809513 w 1884754"/>
                  <a:gd name="connsiteY2" fmla="*/ 1092200 h 1092200"/>
                  <a:gd name="connsiteX3" fmla="*/ 49203 w 1884754"/>
                  <a:gd name="connsiteY3" fmla="*/ 932251 h 1092200"/>
                  <a:gd name="connsiteX4" fmla="*/ 0 w 1884754"/>
                  <a:gd name="connsiteY4" fmla="*/ 901963 h 1092200"/>
                  <a:gd name="connsiteX5" fmla="*/ 82093 w 1884754"/>
                  <a:gd name="connsiteY5" fmla="*/ 851430 h 1092200"/>
                  <a:gd name="connsiteX6" fmla="*/ 265727 w 1884754"/>
                  <a:gd name="connsiteY6" fmla="*/ 546100 h 1092200"/>
                  <a:gd name="connsiteX7" fmla="*/ 82093 w 1884754"/>
                  <a:gd name="connsiteY7" fmla="*/ 240770 h 1092200"/>
                  <a:gd name="connsiteX8" fmla="*/ 0 w 1884754"/>
                  <a:gd name="connsiteY8" fmla="*/ 190237 h 1092200"/>
                  <a:gd name="connsiteX9" fmla="*/ 49203 w 1884754"/>
                  <a:gd name="connsiteY9" fmla="*/ 159949 h 1092200"/>
                  <a:gd name="connsiteX10" fmla="*/ 809513 w 1884754"/>
                  <a:gd name="connsiteY10" fmla="*/ 0 h 1092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4754" h="1092200">
                    <a:moveTo>
                      <a:pt x="809513" y="0"/>
                    </a:moveTo>
                    <a:cubicBezTo>
                      <a:pt x="1403352" y="0"/>
                      <a:pt x="1884754" y="244497"/>
                      <a:pt x="1884754" y="546100"/>
                    </a:cubicBezTo>
                    <a:cubicBezTo>
                      <a:pt x="1884754" y="847703"/>
                      <a:pt x="1403352" y="1092200"/>
                      <a:pt x="809513" y="1092200"/>
                    </a:cubicBezTo>
                    <a:cubicBezTo>
                      <a:pt x="512594" y="1092200"/>
                      <a:pt x="243784" y="1031076"/>
                      <a:pt x="49203" y="932251"/>
                    </a:cubicBezTo>
                    <a:lnTo>
                      <a:pt x="0" y="901963"/>
                    </a:lnTo>
                    <a:lnTo>
                      <a:pt x="82093" y="851430"/>
                    </a:lnTo>
                    <a:cubicBezTo>
                      <a:pt x="198030" y="764272"/>
                      <a:pt x="265727" y="659201"/>
                      <a:pt x="265727" y="546100"/>
                    </a:cubicBezTo>
                    <a:cubicBezTo>
                      <a:pt x="265727" y="432999"/>
                      <a:pt x="198030" y="327928"/>
                      <a:pt x="82093" y="240770"/>
                    </a:cubicBezTo>
                    <a:lnTo>
                      <a:pt x="0" y="190237"/>
                    </a:lnTo>
                    <a:lnTo>
                      <a:pt x="49203" y="159949"/>
                    </a:lnTo>
                    <a:cubicBezTo>
                      <a:pt x="243784" y="61124"/>
                      <a:pt x="512594" y="0"/>
                      <a:pt x="809513" y="0"/>
                    </a:cubicBezTo>
                    <a:close/>
                  </a:path>
                </a:pathLst>
              </a:cu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stStyle>
              <a:p>
                <a:pPr algn="ctr"/>
                <a:endParaRPr lang="zh-CN" altLang="en-US" sz="1800"/>
              </a:p>
            </p:txBody>
          </p:sp>
        </p:grpSp>
        <p:cxnSp>
          <p:nvCxnSpPr>
            <p:cNvPr id="31" name="直接箭头连接符 30">
              <a:extLst>
                <a:ext uri="{FF2B5EF4-FFF2-40B4-BE49-F238E27FC236}">
                  <a16:creationId xmlns:a16="http://schemas.microsoft.com/office/drawing/2014/main" id="{67612F76-41A7-430B-A2E1-806C481FCB56}"/>
                </a:ext>
              </a:extLst>
            </p:cNvPr>
            <p:cNvCxnSpPr/>
            <p:nvPr/>
          </p:nvCxnSpPr>
          <p:spPr>
            <a:xfrm>
              <a:off x="5628793" y="5733969"/>
              <a:ext cx="611152" cy="0"/>
            </a:xfrm>
            <a:prstGeom prst="straightConnector1">
              <a:avLst/>
            </a:prstGeom>
            <a:ln w="28575">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04C520EA-FEB1-4F9B-BA14-FD48463C790B}"/>
                </a:ext>
              </a:extLst>
            </p:cNvPr>
            <p:cNvSpPr txBox="1">
              <a:spLocks noChangeArrowheads="1"/>
            </p:cNvSpPr>
            <p:nvPr/>
          </p:nvSpPr>
          <p:spPr bwMode="auto">
            <a:xfrm>
              <a:off x="3429315" y="5192957"/>
              <a:ext cx="2513007"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老人想让男孩留下来陪自己</a:t>
              </a:r>
            </a:p>
          </p:txBody>
        </p:sp>
        <p:sp>
          <p:nvSpPr>
            <p:cNvPr id="37" name="文本框 36">
              <a:extLst>
                <a:ext uri="{FF2B5EF4-FFF2-40B4-BE49-F238E27FC236}">
                  <a16:creationId xmlns:a16="http://schemas.microsoft.com/office/drawing/2014/main" id="{42A7FEEB-1A7C-46AD-ADD8-5728AD0C0ED8}"/>
                </a:ext>
              </a:extLst>
            </p:cNvPr>
            <p:cNvSpPr txBox="1">
              <a:spLocks noChangeArrowheads="1"/>
            </p:cNvSpPr>
            <p:nvPr/>
          </p:nvSpPr>
          <p:spPr bwMode="auto">
            <a:xfrm>
              <a:off x="6435708" y="5192957"/>
              <a:ext cx="2032807"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男孩着急回家等父亲</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nodeType="withGroup">
                            <p:stCondLst>
                              <p:cond delay="500"/>
                            </p:stCondLst>
                            <p:childTnLst>
                              <p:par>
                                <p:cTn id="9" presetID="16" presetClass="entr" presetSubtype="21" fill="hold" nodeType="afterEffec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nodeType="withGroup">
                            <p:stCondLst>
                              <p:cond delay="1000"/>
                            </p:stCondLst>
                            <p:childTnLst>
                              <p:par>
                                <p:cTn id="13" presetID="16" presetClass="entr" presetSubtype="21" fill="hold" nodeType="afterEffect">
                                  <p:childTnLst>
                                    <p:set>
                                      <p:cBhvr>
                                        <p:cTn id="14" dur="1" fill="hold">
                                          <p:stCondLst>
                                            <p:cond delay="0"/>
                                          </p:stCondLst>
                                        </p:cTn>
                                        <p:tgtEl>
                                          <p:spTgt spid="40"/>
                                        </p:tgtEl>
                                        <p:attrNameLst>
                                          <p:attrName>style.visibility</p:attrName>
                                        </p:attrNameLst>
                                      </p:cBhvr>
                                      <p:to>
                                        <p:strVal val="visible"/>
                                      </p:to>
                                    </p:set>
                                    <p:animEffect transition="in" filter="barn(inVertical)">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313E198E-6171-4C4E-B315-12CA1F32F05C}"/>
              </a:ext>
            </a:extLst>
          </p:cNvPr>
          <p:cNvSpPr txBox="1">
            <a:spLocks noChangeArrowheads="1"/>
          </p:cNvSpPr>
          <p:nvPr/>
        </p:nvSpPr>
        <p:spPr bwMode="auto">
          <a:xfrm>
            <a:off x="505884" y="1093531"/>
            <a:ext cx="11347452" cy="1282700"/>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latin typeface="+mn-ea"/>
                <a:ea typeface="+mn-ea"/>
              </a:rPr>
              <a:t>    本文开头和结尾用了同一首童谣，有什么作用？两次出现的表达效果有什么不同？</a:t>
            </a:r>
            <a:endParaRPr lang="zh-CN" altLang="en-US" sz="3467" b="1">
              <a:latin typeface="+mn-ea"/>
              <a:ea typeface="+mn-ea"/>
            </a:endParaRPr>
          </a:p>
        </p:txBody>
      </p:sp>
      <p:grpSp>
        <p:nvGrpSpPr>
          <p:cNvPr id="16" name="组合 15">
            <a:extLst>
              <a:ext uri="{FF2B5EF4-FFF2-40B4-BE49-F238E27FC236}">
                <a16:creationId xmlns:a16="http://schemas.microsoft.com/office/drawing/2014/main" id="{EBB8437B-EC54-44BC-966D-6AAE8AD1C29D}"/>
              </a:ext>
            </a:extLst>
          </p:cNvPr>
          <p:cNvGrpSpPr/>
          <p:nvPr/>
        </p:nvGrpSpPr>
        <p:grpSpPr>
          <a:xfrm>
            <a:off x="5979583" y="2321985"/>
            <a:ext cx="5875866" cy="2817282"/>
            <a:chOff x="5990605" y="2139716"/>
            <a:chExt cx="5875421" cy="2815707"/>
          </a:xfrm>
        </p:grpSpPr>
        <p:sp>
          <p:nvSpPr>
            <p:cNvPr id="11" name="矩形: 对角圆角 10">
              <a:extLst>
                <a:ext uri="{FF2B5EF4-FFF2-40B4-BE49-F238E27FC236}">
                  <a16:creationId xmlns:a16="http://schemas.microsoft.com/office/drawing/2014/main" id="{BE6E4EDB-E2E6-4212-86CB-E9FD79DED183}"/>
                </a:ext>
              </a:extLst>
            </p:cNvPr>
            <p:cNvSpPr/>
            <p:nvPr/>
          </p:nvSpPr>
          <p:spPr>
            <a:xfrm>
              <a:off x="5990605" y="2342802"/>
              <a:ext cx="5416139" cy="2612622"/>
            </a:xfrm>
            <a:prstGeom prst="round2DiagRect">
              <a:avLst/>
            </a:prstGeom>
            <a:noFill/>
            <a:ln>
              <a:solidFill>
                <a:srgbClr val="0033CC"/>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grpSp>
          <p:nvGrpSpPr>
            <p:cNvPr id="33804" name="组合 7">
              <a:extLst>
                <a:ext uri="{FF2B5EF4-FFF2-40B4-BE49-F238E27FC236}">
                  <a16:creationId xmlns:a16="http://schemas.microsoft.com/office/drawing/2014/main" id="{2D6FD1E1-26B8-4A89-9AE3-E6EB2028D309}"/>
                </a:ext>
              </a:extLst>
            </p:cNvPr>
            <p:cNvGrpSpPr/>
            <p:nvPr/>
          </p:nvGrpSpPr>
          <p:grpSpPr>
            <a:xfrm>
              <a:off x="6198233" y="2139716"/>
              <a:ext cx="5667793" cy="2744708"/>
              <a:chOff x="6125633" y="2651770"/>
              <a:chExt cx="5667916" cy="2744083"/>
            </a:xfrm>
          </p:grpSpPr>
          <p:sp>
            <p:nvSpPr>
              <p:cNvPr id="33805" name="TextBox 15">
                <a:extLst>
                  <a:ext uri="{FF2B5EF4-FFF2-40B4-BE49-F238E27FC236}">
                    <a16:creationId xmlns:a16="http://schemas.microsoft.com/office/drawing/2014/main" id="{B46A64C7-74A0-41F3-90D7-9375E25EF3E0}"/>
                  </a:ext>
                </a:extLst>
              </p:cNvPr>
              <p:cNvSpPr txBox="1">
                <a:spLocks noChangeArrowheads="1"/>
              </p:cNvSpPr>
              <p:nvPr/>
            </p:nvSpPr>
            <p:spPr bwMode="auto">
              <a:xfrm>
                <a:off x="6125633" y="2885395"/>
                <a:ext cx="4760491" cy="25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b="1">
                    <a:solidFill>
                      <a:srgbClr val="0033CC"/>
                    </a:solidFill>
                    <a:latin typeface="楷体" panose="02010609060101010101" pitchFamily="49" charset="-122"/>
                    <a:ea typeface="楷体" panose="02010609060101010101" pitchFamily="49" charset="-122"/>
                  </a:rPr>
                  <a:t>同样用了这首童谣，但情境有所变化，由幕后换为台前，由哼唱变成呼喊，由没人回应转为“响起无数个童声呼唤声”，既与开头相呼应，又强化了剧中的情境和内容，深化了全剧的思想内涵。</a:t>
                </a:r>
              </a:p>
            </p:txBody>
          </p:sp>
          <p:sp>
            <p:nvSpPr>
              <p:cNvPr id="10" name="椭圆 9">
                <a:extLst>
                  <a:ext uri="{FF2B5EF4-FFF2-40B4-BE49-F238E27FC236}">
                    <a16:creationId xmlns:a16="http://schemas.microsoft.com/office/drawing/2014/main" id="{EA20C39C-A7A3-4536-9C58-4692AF4CD188}"/>
                  </a:ext>
                </a:extLst>
              </p:cNvPr>
              <p:cNvSpPr/>
              <p:nvPr/>
            </p:nvSpPr>
            <p:spPr>
              <a:xfrm>
                <a:off x="10908829" y="2651770"/>
                <a:ext cx="884719" cy="884071"/>
              </a:xfrm>
              <a:prstGeom prst="ellipse">
                <a:avLst/>
              </a:prstGeom>
              <a:solidFill>
                <a:srgbClr val="81B9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r>
                  <a:rPr lang="zh-CN" altLang="en-US" sz="2667" b="1">
                    <a:latin typeface="+mj-ea"/>
                    <a:ea typeface="+mj-ea"/>
                  </a:rPr>
                  <a:t>结尾</a:t>
                </a:r>
              </a:p>
            </p:txBody>
          </p:sp>
        </p:grpSp>
      </p:grpSp>
      <p:grpSp>
        <p:nvGrpSpPr>
          <p:cNvPr id="15" name="组合 14">
            <a:extLst>
              <a:ext uri="{FF2B5EF4-FFF2-40B4-BE49-F238E27FC236}">
                <a16:creationId xmlns:a16="http://schemas.microsoft.com/office/drawing/2014/main" id="{159725A9-0AD1-443F-AC8D-1D8C7504CE7A}"/>
              </a:ext>
            </a:extLst>
          </p:cNvPr>
          <p:cNvGrpSpPr/>
          <p:nvPr/>
        </p:nvGrpSpPr>
        <p:grpSpPr>
          <a:xfrm>
            <a:off x="319617" y="2408767"/>
            <a:ext cx="5274733" cy="2692400"/>
            <a:chOff x="330548" y="2226149"/>
            <a:chExt cx="5274115" cy="2692150"/>
          </a:xfrm>
        </p:grpSpPr>
        <p:sp>
          <p:nvSpPr>
            <p:cNvPr id="33800" name="TextBox 15">
              <a:extLst>
                <a:ext uri="{FF2B5EF4-FFF2-40B4-BE49-F238E27FC236}">
                  <a16:creationId xmlns:a16="http://schemas.microsoft.com/office/drawing/2014/main" id="{3816A817-97E1-4AFB-8DBA-B3D11CDC0F47}"/>
                </a:ext>
              </a:extLst>
            </p:cNvPr>
            <p:cNvSpPr txBox="1">
              <a:spLocks noChangeArrowheads="1"/>
            </p:cNvSpPr>
            <p:nvPr/>
          </p:nvSpPr>
          <p:spPr bwMode="auto">
            <a:xfrm>
              <a:off x="1600248" y="2489162"/>
              <a:ext cx="3788691" cy="228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b="1">
                  <a:solidFill>
                    <a:srgbClr val="F04320"/>
                  </a:solidFill>
                  <a:latin typeface="楷体" panose="02010609060101010101" pitchFamily="49" charset="-122"/>
                  <a:ea typeface="楷体" panose="02010609060101010101" pitchFamily="49" charset="-122"/>
                </a:rPr>
                <a:t>隐含了全剧与“枣儿”有关、与亲情有关的特定内容，并将人们带入具有民族传统风情、充满乡土气息的特定情境。</a:t>
              </a:r>
            </a:p>
          </p:txBody>
        </p:sp>
        <p:sp>
          <p:nvSpPr>
            <p:cNvPr id="7" name="矩形: 对角圆角 6">
              <a:extLst>
                <a:ext uri="{FF2B5EF4-FFF2-40B4-BE49-F238E27FC236}">
                  <a16:creationId xmlns:a16="http://schemas.microsoft.com/office/drawing/2014/main" id="{5DF6223E-D9BA-462B-A06F-D6E74EF0D3BD}"/>
                </a:ext>
              </a:extLst>
            </p:cNvPr>
            <p:cNvSpPr/>
            <p:nvPr/>
          </p:nvSpPr>
          <p:spPr>
            <a:xfrm>
              <a:off x="758064" y="2374302"/>
              <a:ext cx="4846599" cy="2543996"/>
            </a:xfrm>
            <a:prstGeom prst="round2DiagRect">
              <a:avLst/>
            </a:prstGeom>
            <a:noFill/>
            <a:ln>
              <a:solidFill>
                <a:srgbClr val="F9B8B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6" name="椭圆 5">
              <a:extLst>
                <a:ext uri="{FF2B5EF4-FFF2-40B4-BE49-F238E27FC236}">
                  <a16:creationId xmlns:a16="http://schemas.microsoft.com/office/drawing/2014/main" id="{D07A442E-5143-4722-B3A6-9A9B836F7EFD}"/>
                </a:ext>
              </a:extLst>
            </p:cNvPr>
            <p:cNvSpPr/>
            <p:nvPr/>
          </p:nvSpPr>
          <p:spPr bwMode="auto">
            <a:xfrm>
              <a:off x="330548" y="2226149"/>
              <a:ext cx="895244" cy="895267"/>
            </a:xfrm>
            <a:prstGeom prst="ellipse">
              <a:avLst/>
            </a:prstGeom>
            <a:solidFill>
              <a:srgbClr val="F582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r>
                <a:rPr lang="zh-CN" altLang="en-US" sz="2667" b="1">
                  <a:latin typeface="+mj-ea"/>
                  <a:ea typeface="+mj-ea"/>
                </a:rPr>
                <a:t>开头</a:t>
              </a:r>
            </a:p>
          </p:txBody>
        </p:sp>
      </p:grpSp>
      <p:grpSp>
        <p:nvGrpSpPr>
          <p:cNvPr id="14" name="组合 13">
            <a:extLst>
              <a:ext uri="{FF2B5EF4-FFF2-40B4-BE49-F238E27FC236}">
                <a16:creationId xmlns:a16="http://schemas.microsoft.com/office/drawing/2014/main" id="{F9520C40-AF48-4018-B997-D8B506C8F326}"/>
              </a:ext>
            </a:extLst>
          </p:cNvPr>
          <p:cNvGrpSpPr/>
          <p:nvPr/>
        </p:nvGrpSpPr>
        <p:grpSpPr>
          <a:xfrm>
            <a:off x="505884" y="5592234"/>
            <a:ext cx="11527367" cy="626535"/>
            <a:chOff x="516212" y="5409997"/>
            <a:chExt cx="11527367" cy="626755"/>
          </a:xfrm>
        </p:grpSpPr>
        <p:sp>
          <p:nvSpPr>
            <p:cNvPr id="13" name="矩形: 圆角 12">
              <a:extLst>
                <a:ext uri="{FF2B5EF4-FFF2-40B4-BE49-F238E27FC236}">
                  <a16:creationId xmlns:a16="http://schemas.microsoft.com/office/drawing/2014/main" id="{5061794E-AA97-4FC5-A5C4-A5A823D77E26}"/>
                </a:ext>
              </a:extLst>
            </p:cNvPr>
            <p:cNvSpPr/>
            <p:nvPr/>
          </p:nvSpPr>
          <p:spPr>
            <a:xfrm>
              <a:off x="1225295" y="5467169"/>
              <a:ext cx="10181167" cy="569583"/>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33799" name="文本框 11">
              <a:extLst>
                <a:ext uri="{FF2B5EF4-FFF2-40B4-BE49-F238E27FC236}">
                  <a16:creationId xmlns:a16="http://schemas.microsoft.com/office/drawing/2014/main" id="{245A33CD-85DE-4880-9C12-8749623577F5}"/>
                </a:ext>
              </a:extLst>
            </p:cNvPr>
            <p:cNvSpPr txBox="1">
              <a:spLocks noChangeArrowheads="1"/>
            </p:cNvSpPr>
            <p:nvPr/>
          </p:nvSpPr>
          <p:spPr bwMode="auto">
            <a:xfrm>
              <a:off x="516212" y="5409997"/>
              <a:ext cx="11527367" cy="626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933" b="1">
                  <a:solidFill>
                    <a:srgbClr val="0033CC"/>
                  </a:solidFill>
                  <a:latin typeface="楷体" panose="02010609060101010101" pitchFamily="49" charset="-122"/>
                  <a:ea typeface="楷体" panose="02010609060101010101" pitchFamily="49" charset="-122"/>
                </a:rPr>
                <a:t>    这首童谣表达了在“枣儿”中所融入的父母疼爱子女的亲情。</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53"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3B6E0040-AE9E-4D71-A4C4-EE78D21630BA}"/>
              </a:ext>
            </a:extLst>
          </p:cNvPr>
          <p:cNvSpPr txBox="1">
            <a:spLocks noChangeArrowheads="1"/>
          </p:cNvSpPr>
          <p:nvPr/>
        </p:nvSpPr>
        <p:spPr bwMode="auto">
          <a:xfrm>
            <a:off x="516467" y="889000"/>
            <a:ext cx="6417733" cy="68791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467" b="1">
                <a:latin typeface="+mn-ea"/>
                <a:ea typeface="+mn-ea"/>
              </a:rPr>
              <a:t>请谈谈你对剧本主题的理解。</a:t>
            </a:r>
          </a:p>
        </p:txBody>
      </p:sp>
      <p:sp>
        <p:nvSpPr>
          <p:cNvPr id="3" name="文本框 2">
            <a:extLst>
              <a:ext uri="{FF2B5EF4-FFF2-40B4-BE49-F238E27FC236}">
                <a16:creationId xmlns:a16="http://schemas.microsoft.com/office/drawing/2014/main" id="{D2591D5E-7FE9-46C1-8EBB-AE2D4AF7AF93}"/>
              </a:ext>
            </a:extLst>
          </p:cNvPr>
          <p:cNvSpPr txBox="1">
            <a:spLocks noChangeArrowheads="1"/>
          </p:cNvSpPr>
          <p:nvPr/>
        </p:nvSpPr>
        <p:spPr bwMode="auto">
          <a:xfrm>
            <a:off x="516467" y="1576917"/>
            <a:ext cx="11243734"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①剧本表现了感人至深的亲情，也表现了老一辈的深厚乡情。</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②剧本反映了当今社会家庭关系的变化，呼唤人们的温暖亲情和心</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en-US" altLang="zh-CN" sz="2933" b="1">
                <a:solidFill>
                  <a:srgbClr val="0033CC"/>
                </a:solidFill>
                <a:latin typeface="楷体" panose="02010609060101010101" pitchFamily="49" charset="-122"/>
                <a:ea typeface="楷体" panose="02010609060101010101" pitchFamily="49" charset="-122"/>
              </a:rPr>
              <a:t>  </a:t>
            </a:r>
            <a:r>
              <a:rPr lang="zh-CN" altLang="en-US" sz="2933" b="1">
                <a:solidFill>
                  <a:srgbClr val="0033CC"/>
                </a:solidFill>
                <a:latin typeface="楷体" panose="02010609060101010101" pitchFamily="49" charset="-122"/>
                <a:ea typeface="楷体" panose="02010609060101010101" pitchFamily="49" charset="-122"/>
              </a:rPr>
              <a:t>灵沟通。</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③剧本反映了现代化进程中，青壮年离开乡土、老人和孩子留守家</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en-US" altLang="zh-CN" sz="2933" b="1">
                <a:solidFill>
                  <a:srgbClr val="0033CC"/>
                </a:solidFill>
                <a:latin typeface="楷体" panose="02010609060101010101" pitchFamily="49" charset="-122"/>
                <a:ea typeface="楷体" panose="02010609060101010101" pitchFamily="49" charset="-122"/>
              </a:rPr>
              <a:t>  </a:t>
            </a:r>
            <a:r>
              <a:rPr lang="zh-CN" altLang="en-US" sz="2933" b="1">
                <a:solidFill>
                  <a:srgbClr val="0033CC"/>
                </a:solidFill>
                <a:latin typeface="楷体" panose="02010609060101010101" pitchFamily="49" charset="-122"/>
                <a:ea typeface="楷体" panose="02010609060101010101" pitchFamily="49" charset="-122"/>
              </a:rPr>
              <a:t>园的农村状况。</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④剧本表现了社会变革时期传统的失落、精神家园的失落及人们对</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en-US" altLang="zh-CN" sz="2933" b="1">
                <a:solidFill>
                  <a:srgbClr val="0033CC"/>
                </a:solidFill>
                <a:latin typeface="楷体" panose="02010609060101010101" pitchFamily="49" charset="-122"/>
                <a:ea typeface="楷体" panose="02010609060101010101" pitchFamily="49" charset="-122"/>
              </a:rPr>
              <a:t>  </a:t>
            </a:r>
            <a:r>
              <a:rPr lang="zh-CN" altLang="en-US" sz="2933" b="1">
                <a:solidFill>
                  <a:srgbClr val="0033CC"/>
                </a:solidFill>
                <a:latin typeface="楷体" panose="02010609060101010101" pitchFamily="49" charset="-122"/>
                <a:ea typeface="楷体" panose="02010609060101010101" pitchFamily="49" charset="-122"/>
              </a:rPr>
              <a:t>传统、精神家园的追寻。</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zh-CN" altLang="en-US" sz="2933" b="1">
                <a:solidFill>
                  <a:srgbClr val="0033CC"/>
                </a:solidFill>
                <a:latin typeface="楷体" panose="02010609060101010101" pitchFamily="49" charset="-122"/>
                <a:ea typeface="楷体" panose="02010609060101010101" pitchFamily="49" charset="-122"/>
              </a:rPr>
              <a:t>⑤剧本表现了社会的深刻变迁，企盼和呼唤人们认识和适应时代发</a:t>
            </a:r>
            <a:endParaRPr lang="en-US" altLang="zh-CN" sz="2933" b="1">
              <a:solidFill>
                <a:srgbClr val="0033CC"/>
              </a:solidFill>
              <a:latin typeface="楷体" panose="02010609060101010101" pitchFamily="49" charset="-122"/>
              <a:ea typeface="楷体" panose="02010609060101010101" pitchFamily="49" charset="-122"/>
            </a:endParaRPr>
          </a:p>
          <a:p>
            <a:pPr eaLnBrk="1" hangingPunct="1">
              <a:lnSpc>
                <a:spcPct val="120000"/>
              </a:lnSpc>
            </a:pPr>
            <a:r>
              <a:rPr lang="en-US" altLang="zh-CN" sz="2933" b="1">
                <a:solidFill>
                  <a:srgbClr val="0033CC"/>
                </a:solidFill>
                <a:latin typeface="楷体" panose="02010609060101010101" pitchFamily="49" charset="-122"/>
                <a:ea typeface="楷体" panose="02010609060101010101" pitchFamily="49" charset="-122"/>
              </a:rPr>
              <a:t>  </a:t>
            </a:r>
            <a:r>
              <a:rPr lang="zh-CN" altLang="en-US" sz="2933" b="1">
                <a:solidFill>
                  <a:srgbClr val="0033CC"/>
                </a:solidFill>
                <a:latin typeface="楷体" panose="02010609060101010101" pitchFamily="49" charset="-122"/>
                <a:ea typeface="楷体" panose="02010609060101010101" pitchFamily="49" charset="-122"/>
              </a:rPr>
              <a:t>展带来的变化，走出家园、走出传统，迈进现代社会的新生活。</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B8D6174F-7280-4865-9A84-FF764012F0EA}"/>
              </a:ext>
            </a:extLst>
          </p:cNvPr>
          <p:cNvSpPr txBox="1">
            <a:spLocks noChangeArrowheads="1"/>
          </p:cNvSpPr>
          <p:nvPr/>
        </p:nvSpPr>
        <p:spPr bwMode="auto">
          <a:xfrm>
            <a:off x="666750" y="963084"/>
            <a:ext cx="10962216" cy="1371600"/>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latin typeface="+mn-ea"/>
                <a:ea typeface="+mn-ea"/>
              </a:rPr>
              <a:t>    结合本文内容，联系社会现实，谈谈你对空巢老人和留守儿童现象的看法。</a:t>
            </a:r>
          </a:p>
        </p:txBody>
      </p:sp>
      <p:sp>
        <p:nvSpPr>
          <p:cNvPr id="3" name="文本框 2">
            <a:extLst>
              <a:ext uri="{FF2B5EF4-FFF2-40B4-BE49-F238E27FC236}">
                <a16:creationId xmlns:a16="http://schemas.microsoft.com/office/drawing/2014/main" id="{1C36C5C6-CC21-4943-B3B8-FF45256CB0E3}"/>
              </a:ext>
            </a:extLst>
          </p:cNvPr>
          <p:cNvSpPr txBox="1">
            <a:spLocks noChangeArrowheads="1"/>
          </p:cNvSpPr>
          <p:nvPr/>
        </p:nvSpPr>
        <p:spPr bwMode="auto">
          <a:xfrm>
            <a:off x="666750" y="2167467"/>
            <a:ext cx="11114616" cy="433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067" b="1">
                <a:solidFill>
                  <a:srgbClr val="0033CC"/>
                </a:solidFill>
                <a:latin typeface="楷体" panose="02010609060101010101" pitchFamily="49" charset="-122"/>
                <a:ea typeface="楷体" panose="02010609060101010101" pitchFamily="49" charset="-122"/>
              </a:rPr>
              <a:t>    </a:t>
            </a:r>
            <a:r>
              <a:rPr lang="en-US" altLang="zh-CN" sz="3067" b="1">
                <a:solidFill>
                  <a:srgbClr val="0033CC"/>
                </a:solidFill>
                <a:latin typeface="楷体" panose="02010609060101010101" pitchFamily="49" charset="-122"/>
                <a:ea typeface="楷体" panose="02010609060101010101" pitchFamily="49" charset="-122"/>
              </a:rPr>
              <a:t>【</a:t>
            </a:r>
            <a:r>
              <a:rPr lang="zh-CN" altLang="en-US" sz="3067" b="1">
                <a:solidFill>
                  <a:srgbClr val="0033CC"/>
                </a:solidFill>
                <a:latin typeface="楷体" panose="02010609060101010101" pitchFamily="49" charset="-122"/>
                <a:ea typeface="楷体" panose="02010609060101010101" pitchFamily="49" charset="-122"/>
              </a:rPr>
              <a:t>示例</a:t>
            </a:r>
            <a:r>
              <a:rPr lang="en-US" altLang="zh-CN" sz="3067" b="1">
                <a:solidFill>
                  <a:srgbClr val="0033CC"/>
                </a:solidFill>
                <a:latin typeface="楷体" panose="02010609060101010101" pitchFamily="49" charset="-122"/>
                <a:ea typeface="楷体" panose="02010609060101010101" pitchFamily="49" charset="-122"/>
              </a:rPr>
              <a:t>】</a:t>
            </a:r>
            <a:r>
              <a:rPr lang="zh-CN" altLang="en-US" sz="3067" b="1">
                <a:solidFill>
                  <a:srgbClr val="0033CC"/>
                </a:solidFill>
                <a:latin typeface="楷体" panose="02010609060101010101" pitchFamily="49" charset="-122"/>
                <a:ea typeface="楷体" panose="02010609060101010101" pitchFamily="49" charset="-122"/>
              </a:rPr>
              <a:t>中国现代化，特别是快速城镇化过程中一个非常值得关注的社会现象，就是很多青壮年农民进城打工，但是他们的家属（包括老人、儿童）不能随着打工农民一同迁入城市生活、就学，这就必然导致空巢老人、留守儿童的社会问题的产生。只有全社会重视对空巢老人和留守儿童的人文关怀，共同努力，针对这一社会问题制定相关政策，投入更多社会资源，才能从根本上解决这个社会问题。</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Box 1">
            <a:extLst>
              <a:ext uri="{FF2B5EF4-FFF2-40B4-BE49-F238E27FC236}">
                <a16:creationId xmlns:a16="http://schemas.microsoft.com/office/drawing/2014/main" id="{58B552AC-8B3F-4159-83E2-D4A21E95A41B}"/>
              </a:ext>
            </a:extLst>
          </p:cNvPr>
          <p:cNvSpPr txBox="1">
            <a:spLocks noChangeArrowheads="1"/>
          </p:cNvSpPr>
          <p:nvPr/>
        </p:nvSpPr>
        <p:spPr bwMode="auto">
          <a:xfrm>
            <a:off x="474133" y="1056217"/>
            <a:ext cx="11336867" cy="1380067"/>
          </a:xfrm>
          <a:prstGeom prst="rect">
            <a:avLst/>
          </a:prstGeom>
          <a:noFill/>
          <a:ln>
            <a:noFill/>
          </a:ln>
        </p:spPr>
        <p:txBody>
          <a:bodyPr lIns="91440" tIns="45720" rIns="91440" bIns="45720">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467" b="1">
                <a:latin typeface="+mn-ea"/>
                <a:ea typeface="+mn-ea"/>
              </a:rPr>
              <a:t>    “枣儿”在文中有什么作用？作者借“枣儿”表达了怎样的思想感情？</a:t>
            </a:r>
          </a:p>
        </p:txBody>
      </p:sp>
      <p:sp>
        <p:nvSpPr>
          <p:cNvPr id="5" name="文本框 4">
            <a:extLst>
              <a:ext uri="{FF2B5EF4-FFF2-40B4-BE49-F238E27FC236}">
                <a16:creationId xmlns:a16="http://schemas.microsoft.com/office/drawing/2014/main" id="{18AEA65A-9667-4393-BDB0-27DFE56468BF}"/>
              </a:ext>
            </a:extLst>
          </p:cNvPr>
          <p:cNvSpPr txBox="1">
            <a:spLocks noChangeArrowheads="1"/>
          </p:cNvSpPr>
          <p:nvPr/>
        </p:nvSpPr>
        <p:spPr bwMode="auto">
          <a:xfrm>
            <a:off x="474133" y="2436285"/>
            <a:ext cx="11525252" cy="387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a:solidFill>
                  <a:srgbClr val="0033CC"/>
                </a:solidFill>
                <a:latin typeface="楷体" panose="02010609060101010101" pitchFamily="49" charset="-122"/>
                <a:ea typeface="楷体" panose="02010609060101010101" pitchFamily="49" charset="-122"/>
              </a:rPr>
              <a:t>    剧本以“枣儿”为标题，并以“枣儿”贯串全剧，让老人与男孩围绕“枣儿”进行对话，展开情节：故事发生在乡间一棵挂满“红枣”的老树下；开场的童谣表达了在“枣儿”中所融入的父母疼爱子女的亲情；男孩因“捡枣”而与老人邂逅；老人请男孩吃“枣儿”；算命先生给老人的儿子起名，以及儿子小时候尿尿的事情，都离不开“枣儿”；老人给男孩讲“枣</a:t>
            </a:r>
          </a:p>
        </p:txBody>
      </p:sp>
      <p:sp>
        <p:nvSpPr>
          <p:cNvPr id="6" name="标题 1">
            <a:extLst>
              <a:ext uri="{FF2B5EF4-FFF2-40B4-BE49-F238E27FC236}">
                <a16:creationId xmlns:a16="http://schemas.microsoft.com/office/drawing/2014/main" id="{3A71C5E8-4BAE-45A9-81BA-9ED2AAC70FBC}"/>
              </a:ext>
            </a:extLst>
          </p:cNvPr>
          <p:cNvSpPr txBox="1">
            <a:spLocks noChangeArrowheads="1"/>
          </p:cNvSpPr>
          <p:nvPr/>
        </p:nvSpPr>
        <p:spPr bwMode="auto">
          <a:xfrm>
            <a:off x="4933951" y="61384"/>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问题探究</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7890" name="文本框 1">
            <a:extLst>
              <a:ext uri="{FF2B5EF4-FFF2-40B4-BE49-F238E27FC236}">
                <a16:creationId xmlns:a16="http://schemas.microsoft.com/office/drawing/2014/main" id="{72D32B1F-1CB5-46E3-B02D-251230F16F6C}"/>
              </a:ext>
            </a:extLst>
          </p:cNvPr>
          <p:cNvSpPr txBox="1">
            <a:spLocks noChangeArrowheads="1"/>
          </p:cNvSpPr>
          <p:nvPr/>
        </p:nvSpPr>
        <p:spPr bwMode="auto">
          <a:xfrm>
            <a:off x="677333" y="1123951"/>
            <a:ext cx="11091334" cy="51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a:solidFill>
                  <a:srgbClr val="0033CC"/>
                </a:solidFill>
                <a:latin typeface="楷体" panose="02010609060101010101" pitchFamily="49" charset="-122"/>
                <a:ea typeface="楷体" panose="02010609060101010101" pitchFamily="49" charset="-122"/>
              </a:rPr>
              <a:t>树”的来历，</a:t>
            </a: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一颗枣儿落到鬼子的钢盔上”、闹灾荒时爷儿俩靠“仅剩的八十一颗枣儿”活命的故事，也都离不开“枣儿”；男孩要把“枣儿”带回家，留给父亲吃；结尾以“枣儿甜，枣儿香</a:t>
            </a: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的童谣收束，与开场相呼应。在剧中，老人的经历、情感乃至命运，都与“枣儿”有着不解之缘；男孩对父亲的思念，也与“枣儿”相牵连。</a:t>
            </a:r>
            <a:r>
              <a:rPr lang="zh-CN" altLang="en-US" sz="3200" b="1">
                <a:solidFill>
                  <a:srgbClr val="FF0000"/>
                </a:solidFill>
                <a:latin typeface="楷体" panose="02010609060101010101" pitchFamily="49" charset="-122"/>
                <a:ea typeface="楷体" panose="02010609060101010101" pitchFamily="49" charset="-122"/>
              </a:rPr>
              <a:t>“枣儿”是全剧情节发展的线索，是人物对白的话题，</a:t>
            </a:r>
            <a:r>
              <a:rPr lang="zh-CN" altLang="en-US" sz="3200" b="1">
                <a:solidFill>
                  <a:srgbClr val="0033CC"/>
                </a:solidFill>
                <a:latin typeface="楷体" panose="02010609060101010101" pitchFamily="49" charset="-122"/>
                <a:ea typeface="楷体" panose="02010609060101010101" pitchFamily="49" charset="-122"/>
              </a:rPr>
              <a:t>全剧的结构与内容都与“枣儿”密切相关。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8914" name="文本框 1">
            <a:extLst>
              <a:ext uri="{FF2B5EF4-FFF2-40B4-BE49-F238E27FC236}">
                <a16:creationId xmlns:a16="http://schemas.microsoft.com/office/drawing/2014/main" id="{E704E928-069A-4DA6-BA11-A05EDD40C48D}"/>
              </a:ext>
            </a:extLst>
          </p:cNvPr>
          <p:cNvSpPr txBox="1">
            <a:spLocks noChangeArrowheads="1"/>
          </p:cNvSpPr>
          <p:nvPr/>
        </p:nvSpPr>
        <p:spPr bwMode="auto">
          <a:xfrm>
            <a:off x="637117" y="1519767"/>
            <a:ext cx="10968567" cy="451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a:solidFill>
                  <a:srgbClr val="0033CC"/>
                </a:solidFill>
                <a:latin typeface="楷体" panose="02010609060101010101" pitchFamily="49" charset="-122"/>
                <a:ea typeface="楷体" panose="02010609060101010101" pitchFamily="49" charset="-122"/>
              </a:rPr>
              <a:t>    在剧中，</a:t>
            </a: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枣儿”是亲情的象征，是故乡的象征，但更主要的是传统生活的象征，是精神家园的象征。</a:t>
            </a:r>
            <a:r>
              <a:rPr lang="zh-CN" altLang="en-US" sz="3200" b="1">
                <a:solidFill>
                  <a:srgbClr val="FF0000"/>
                </a:solidFill>
                <a:latin typeface="楷体" panose="02010609060101010101" pitchFamily="49" charset="-122"/>
                <a:ea typeface="楷体" panose="02010609060101010101" pitchFamily="49" charset="-122"/>
              </a:rPr>
              <a:t>全剧以“枣儿”为象征，借“枣儿”来写亲情，又借亲情来反映我国由传统社会向现代社会转型过程中人们生存状态的变化。</a:t>
            </a:r>
            <a:r>
              <a:rPr lang="zh-CN" altLang="en-US" sz="3200" b="1">
                <a:solidFill>
                  <a:srgbClr val="0033CC"/>
                </a:solidFill>
                <a:latin typeface="楷体" panose="02010609060101010101" pitchFamily="49" charset="-122"/>
                <a:ea typeface="楷体" panose="02010609060101010101" pitchFamily="49" charset="-122"/>
              </a:rPr>
              <a:t>作者在剧本中既表现了现代化进程中传统的失落、精神家园的失落，以及人们对传统的坚守、对精神家园的追寻，也</a:t>
            </a:r>
            <a:r>
              <a:rPr lang="zh-CN" altLang="en-US" sz="3200" b="1">
                <a:solidFill>
                  <a:srgbClr val="FF0000"/>
                </a:solidFill>
                <a:latin typeface="楷体" panose="02010609060101010101" pitchFamily="49" charset="-122"/>
                <a:ea typeface="楷体" panose="02010609060101010101" pitchFamily="49" charset="-122"/>
              </a:rPr>
              <a:t>呼唤人们认识和适应时代发展带来的变化，迈进现代社会的新生活。</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fade">
                                      <p:cBhvr>
                                        <p:cTn id="7" dur="5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5" name="组合 14">
            <a:extLst>
              <a:ext uri="{FF2B5EF4-FFF2-40B4-BE49-F238E27FC236}">
                <a16:creationId xmlns:a16="http://schemas.microsoft.com/office/drawing/2014/main" id="{4EF484E5-745A-4AC9-BDEA-C9E9334EE07B}"/>
              </a:ext>
            </a:extLst>
          </p:cNvPr>
          <p:cNvGrpSpPr/>
          <p:nvPr/>
        </p:nvGrpSpPr>
        <p:grpSpPr>
          <a:xfrm>
            <a:off x="483361" y="1461253"/>
            <a:ext cx="11382211" cy="4753071"/>
            <a:chOff x="312544" y="1531103"/>
            <a:chExt cx="11382211" cy="4753071"/>
          </a:xfrm>
        </p:grpSpPr>
        <p:pic>
          <p:nvPicPr>
            <p:cNvPr id="5" name="图片 4">
              <a:extLst>
                <a:ext uri="{FF2B5EF4-FFF2-40B4-BE49-F238E27FC236}">
                  <a16:creationId xmlns:a16="http://schemas.microsoft.com/office/drawing/2014/main" id="{A3DE32D6-ED53-4515-AAA2-6BB3A7BE4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120" y="1891996"/>
              <a:ext cx="11083636" cy="4214091"/>
            </a:xfrm>
            <a:prstGeom prst="rect">
              <a:avLst/>
            </a:prstGeom>
          </p:spPr>
        </p:pic>
        <p:sp>
          <p:nvSpPr>
            <p:cNvPr id="6" name="矩形 5">
              <a:extLst>
                <a:ext uri="{FF2B5EF4-FFF2-40B4-BE49-F238E27FC236}">
                  <a16:creationId xmlns:a16="http://schemas.microsoft.com/office/drawing/2014/main" id="{D8C4AADD-61BE-4EA3-99E3-05AC8EF3DBBD}"/>
                </a:ext>
              </a:extLst>
            </p:cNvPr>
            <p:cNvSpPr>
              <a:spLocks noChangeArrowheads="1"/>
            </p:cNvSpPr>
            <p:nvPr/>
          </p:nvSpPr>
          <p:spPr bwMode="auto">
            <a:xfrm>
              <a:off x="5187908" y="1531103"/>
              <a:ext cx="1485900" cy="721783"/>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3733" b="1">
                  <a:latin typeface="+mj-ea"/>
                  <a:ea typeface="+mj-ea"/>
                </a:rPr>
                <a:t>枣 儿</a:t>
              </a:r>
            </a:p>
          </p:txBody>
        </p:sp>
        <p:sp>
          <p:nvSpPr>
            <p:cNvPr id="7" name="矩形 52">
              <a:extLst>
                <a:ext uri="{FF2B5EF4-FFF2-40B4-BE49-F238E27FC236}">
                  <a16:creationId xmlns:a16="http://schemas.microsoft.com/office/drawing/2014/main" id="{6BDB0A90-3300-4092-A022-3ABB1E5C6BC9}"/>
                </a:ext>
              </a:extLst>
            </p:cNvPr>
            <p:cNvSpPr>
              <a:spLocks noChangeArrowheads="1"/>
            </p:cNvSpPr>
            <p:nvPr/>
          </p:nvSpPr>
          <p:spPr bwMode="auto">
            <a:xfrm>
              <a:off x="3661766" y="4065610"/>
              <a:ext cx="1032648"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儿子</a:t>
              </a:r>
            </a:p>
          </p:txBody>
        </p:sp>
        <p:sp>
          <p:nvSpPr>
            <p:cNvPr id="8" name="矩形 54">
              <a:extLst>
                <a:ext uri="{FF2B5EF4-FFF2-40B4-BE49-F238E27FC236}">
                  <a16:creationId xmlns:a16="http://schemas.microsoft.com/office/drawing/2014/main" id="{6F611D12-ECDD-4AAE-A5A8-D38D0AC681CA}"/>
                </a:ext>
              </a:extLst>
            </p:cNvPr>
            <p:cNvSpPr>
              <a:spLocks noChangeArrowheads="1"/>
            </p:cNvSpPr>
            <p:nvPr/>
          </p:nvSpPr>
          <p:spPr bwMode="auto">
            <a:xfrm>
              <a:off x="7167304" y="4065610"/>
              <a:ext cx="1053909"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父亲</a:t>
              </a:r>
            </a:p>
          </p:txBody>
        </p:sp>
        <p:sp>
          <p:nvSpPr>
            <p:cNvPr id="9" name="矩形 55">
              <a:extLst>
                <a:ext uri="{FF2B5EF4-FFF2-40B4-BE49-F238E27FC236}">
                  <a16:creationId xmlns:a16="http://schemas.microsoft.com/office/drawing/2014/main" id="{F1604AD4-44C0-4DA7-BBBC-17CE86FA291D}"/>
                </a:ext>
              </a:extLst>
            </p:cNvPr>
            <p:cNvSpPr>
              <a:spLocks noChangeArrowheads="1"/>
            </p:cNvSpPr>
            <p:nvPr/>
          </p:nvSpPr>
          <p:spPr bwMode="auto">
            <a:xfrm>
              <a:off x="4937441" y="4065610"/>
              <a:ext cx="1986837"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外出久未归</a:t>
              </a:r>
            </a:p>
          </p:txBody>
        </p:sp>
        <p:sp>
          <p:nvSpPr>
            <p:cNvPr id="10" name="矩形 50">
              <a:extLst>
                <a:ext uri="{FF2B5EF4-FFF2-40B4-BE49-F238E27FC236}">
                  <a16:creationId xmlns:a16="http://schemas.microsoft.com/office/drawing/2014/main" id="{B2B1EED3-2658-421D-A77E-DE9392B5FDD0}"/>
                </a:ext>
              </a:extLst>
            </p:cNvPr>
            <p:cNvSpPr>
              <a:spLocks noChangeArrowheads="1"/>
            </p:cNvSpPr>
            <p:nvPr/>
          </p:nvSpPr>
          <p:spPr bwMode="auto">
            <a:xfrm>
              <a:off x="4792252" y="5149884"/>
              <a:ext cx="2277216" cy="113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933" b="1">
                  <a:latin typeface="楷体" panose="02010609060101010101" pitchFamily="49" charset="-122"/>
                  <a:ea typeface="楷体" panose="02010609060101010101" pitchFamily="49" charset="-122"/>
                </a:rPr>
                <a:t>亲情的象征故乡的象征</a:t>
              </a:r>
            </a:p>
          </p:txBody>
        </p:sp>
        <p:sp>
          <p:nvSpPr>
            <p:cNvPr id="11" name="矩形 52">
              <a:extLst>
                <a:ext uri="{FF2B5EF4-FFF2-40B4-BE49-F238E27FC236}">
                  <a16:creationId xmlns:a16="http://schemas.microsoft.com/office/drawing/2014/main" id="{DE1A88A8-9C21-4BD3-BF0C-B09573953461}"/>
                </a:ext>
              </a:extLst>
            </p:cNvPr>
            <p:cNvSpPr>
              <a:spLocks noChangeArrowheads="1"/>
            </p:cNvSpPr>
            <p:nvPr/>
          </p:nvSpPr>
          <p:spPr bwMode="auto">
            <a:xfrm>
              <a:off x="1011699" y="4065610"/>
              <a:ext cx="1032648"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老人</a:t>
              </a:r>
            </a:p>
          </p:txBody>
        </p:sp>
        <p:sp>
          <p:nvSpPr>
            <p:cNvPr id="12" name="矩形 52">
              <a:extLst>
                <a:ext uri="{FF2B5EF4-FFF2-40B4-BE49-F238E27FC236}">
                  <a16:creationId xmlns:a16="http://schemas.microsoft.com/office/drawing/2014/main" id="{AA90A86C-1A81-45BD-8D49-085AFA3C8234}"/>
                </a:ext>
              </a:extLst>
            </p:cNvPr>
            <p:cNvSpPr>
              <a:spLocks noChangeArrowheads="1"/>
            </p:cNvSpPr>
            <p:nvPr/>
          </p:nvSpPr>
          <p:spPr bwMode="auto">
            <a:xfrm>
              <a:off x="9810910" y="4065610"/>
              <a:ext cx="1032648"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男孩</a:t>
              </a:r>
            </a:p>
          </p:txBody>
        </p:sp>
        <p:sp>
          <p:nvSpPr>
            <p:cNvPr id="13" name="矩形 51">
              <a:extLst>
                <a:ext uri="{FF2B5EF4-FFF2-40B4-BE49-F238E27FC236}">
                  <a16:creationId xmlns:a16="http://schemas.microsoft.com/office/drawing/2014/main" id="{61EF00B7-EA48-431E-990E-2DB3F6BADD68}"/>
                </a:ext>
              </a:extLst>
            </p:cNvPr>
            <p:cNvSpPr>
              <a:spLocks noChangeArrowheads="1"/>
            </p:cNvSpPr>
            <p:nvPr/>
          </p:nvSpPr>
          <p:spPr bwMode="auto">
            <a:xfrm>
              <a:off x="2444926" y="4424730"/>
              <a:ext cx="659812"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念</a:t>
              </a:r>
            </a:p>
          </p:txBody>
        </p:sp>
        <p:sp>
          <p:nvSpPr>
            <p:cNvPr id="14" name="矩形 53">
              <a:extLst>
                <a:ext uri="{FF2B5EF4-FFF2-40B4-BE49-F238E27FC236}">
                  <a16:creationId xmlns:a16="http://schemas.microsoft.com/office/drawing/2014/main" id="{7AE3CA61-1B61-4DD7-8677-59064A9CFF82}"/>
                </a:ext>
              </a:extLst>
            </p:cNvPr>
            <p:cNvSpPr>
              <a:spLocks noChangeArrowheads="1"/>
            </p:cNvSpPr>
            <p:nvPr/>
          </p:nvSpPr>
          <p:spPr bwMode="auto">
            <a:xfrm>
              <a:off x="8959711" y="4424730"/>
              <a:ext cx="659812" cy="55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latin typeface="楷体" panose="02010609060101010101" pitchFamily="49" charset="-122"/>
                  <a:ea typeface="楷体" panose="02010609060101010101" pitchFamily="49" charset="-122"/>
                </a:rPr>
                <a:t>思</a:t>
              </a:r>
            </a:p>
          </p:txBody>
        </p:sp>
        <p:sp>
          <p:nvSpPr>
            <p:cNvPr id="17" name="矩形 51">
              <a:extLst>
                <a:ext uri="{FF2B5EF4-FFF2-40B4-BE49-F238E27FC236}">
                  <a16:creationId xmlns:a16="http://schemas.microsoft.com/office/drawing/2014/main" id="{392FA050-C4E7-49A0-AE1A-82B7948FD1B1}"/>
                </a:ext>
              </a:extLst>
            </p:cNvPr>
            <p:cNvSpPr>
              <a:spLocks noChangeArrowheads="1"/>
            </p:cNvSpPr>
            <p:nvPr/>
          </p:nvSpPr>
          <p:spPr bwMode="auto">
            <a:xfrm>
              <a:off x="312544" y="3556366"/>
              <a:ext cx="659812"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老一辈</a:t>
              </a:r>
            </a:p>
          </p:txBody>
        </p:sp>
        <p:sp>
          <p:nvSpPr>
            <p:cNvPr id="18" name="矩形 51">
              <a:extLst>
                <a:ext uri="{FF2B5EF4-FFF2-40B4-BE49-F238E27FC236}">
                  <a16:creationId xmlns:a16="http://schemas.microsoft.com/office/drawing/2014/main" id="{A24A921A-7C2E-457D-BCB7-C2EFC07C39BC}"/>
                </a:ext>
              </a:extLst>
            </p:cNvPr>
            <p:cNvSpPr>
              <a:spLocks noChangeArrowheads="1"/>
            </p:cNvSpPr>
            <p:nvPr/>
          </p:nvSpPr>
          <p:spPr bwMode="auto">
            <a:xfrm>
              <a:off x="10879312" y="3573096"/>
              <a:ext cx="659812"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667" b="1">
                  <a:solidFill>
                    <a:srgbClr val="0033CC"/>
                  </a:solidFill>
                  <a:latin typeface="楷体" panose="02010609060101010101" pitchFamily="49" charset="-122"/>
                  <a:ea typeface="楷体" panose="02010609060101010101" pitchFamily="49" charset="-122"/>
                </a:rPr>
                <a:t>新一代</a:t>
              </a:r>
            </a:p>
          </p:txBody>
        </p:sp>
      </p:grpSp>
      <p:sp>
        <p:nvSpPr>
          <p:cNvPr id="16" name="标题 1">
            <a:extLst>
              <a:ext uri="{FF2B5EF4-FFF2-40B4-BE49-F238E27FC236}">
                <a16:creationId xmlns:a16="http://schemas.microsoft.com/office/drawing/2014/main" id="{FB54121A-9CEC-4C8C-A86F-A387331137F8}"/>
              </a:ext>
            </a:extLst>
          </p:cNvPr>
          <p:cNvSpPr txBox="1">
            <a:spLocks noChangeArrowheads="1"/>
          </p:cNvSpPr>
          <p:nvPr/>
        </p:nvSpPr>
        <p:spPr bwMode="auto">
          <a:xfrm>
            <a:off x="4878917" y="71967"/>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结构梳理</a:t>
            </a:r>
          </a:p>
        </p:txBody>
      </p:sp>
    </p:spTree>
    <p:extLst>
      <p:ext uri="{BB962C8B-B14F-4D97-AF65-F5344CB8AC3E}">
        <p14:creationId xmlns:p14="http://schemas.microsoft.com/office/powerpoint/2010/main" val="13587249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62" name="TextBox 6">
            <a:extLst>
              <a:ext uri="{FF2B5EF4-FFF2-40B4-BE49-F238E27FC236}">
                <a16:creationId xmlns:a16="http://schemas.microsoft.com/office/drawing/2014/main" id="{215ED8D6-E57D-447B-A7AC-AF2BBC14572F}"/>
              </a:ext>
            </a:extLst>
          </p:cNvPr>
          <p:cNvSpPr txBox="1">
            <a:spLocks noChangeArrowheads="1"/>
          </p:cNvSpPr>
          <p:nvPr/>
        </p:nvSpPr>
        <p:spPr bwMode="auto">
          <a:xfrm>
            <a:off x="715433" y="1456267"/>
            <a:ext cx="10962218" cy="429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733" b="1">
                <a:latin typeface="楷体" panose="02010609060101010101" pitchFamily="49" charset="-122"/>
                <a:ea typeface="楷体" panose="02010609060101010101" pitchFamily="49" charset="-122"/>
              </a:rPr>
              <a:t>    全剧运用象征手法，以“枣儿”为线索，围绕着“枣儿”展开情节，写了</a:t>
            </a:r>
            <a:r>
              <a:rPr lang="zh-CN" altLang="en-US" sz="3733" b="1">
                <a:solidFill>
                  <a:srgbClr val="FF0000"/>
                </a:solidFill>
                <a:latin typeface="楷体" panose="02010609060101010101" pitchFamily="49" charset="-122"/>
                <a:ea typeface="楷体" panose="02010609060101010101" pitchFamily="49" charset="-122"/>
              </a:rPr>
              <a:t>一位老人和一个男孩之间的一段亲切交往</a:t>
            </a:r>
            <a:r>
              <a:rPr lang="zh-CN" altLang="en-US" sz="3733" b="1">
                <a:latin typeface="楷体" panose="02010609060101010101" pitchFamily="49" charset="-122"/>
                <a:ea typeface="楷体" panose="02010609060101010101" pitchFamily="49" charset="-122"/>
              </a:rPr>
              <a:t>，巧妙地串起现实与回忆、思念与盼望，表现了</a:t>
            </a:r>
            <a:r>
              <a:rPr lang="zh-CN" altLang="en-US" sz="3733" b="1">
                <a:solidFill>
                  <a:srgbClr val="FF0000"/>
                </a:solidFill>
                <a:latin typeface="楷体" panose="02010609060101010101" pitchFamily="49" charset="-122"/>
                <a:ea typeface="楷体" panose="02010609060101010101" pitchFamily="49" charset="-122"/>
              </a:rPr>
              <a:t>老人对儿子、男孩对父亲的深切亲情</a:t>
            </a:r>
            <a:r>
              <a:rPr lang="zh-CN" altLang="en-US" sz="3733" b="1">
                <a:latin typeface="楷体" panose="02010609060101010101" pitchFamily="49" charset="-122"/>
                <a:ea typeface="楷体" panose="02010609060101010101" pitchFamily="49" charset="-122"/>
              </a:rPr>
              <a:t>，反映了</a:t>
            </a:r>
            <a:r>
              <a:rPr lang="zh-CN" altLang="en-US" sz="3733" b="1">
                <a:solidFill>
                  <a:srgbClr val="FF0000"/>
                </a:solidFill>
                <a:latin typeface="楷体" panose="02010609060101010101" pitchFamily="49" charset="-122"/>
                <a:ea typeface="楷体" panose="02010609060101010101" pitchFamily="49" charset="-122"/>
              </a:rPr>
              <a:t>我国在现代化进程中的社会变迁</a:t>
            </a:r>
            <a:r>
              <a:rPr lang="zh-CN" altLang="en-US" sz="3733" b="1">
                <a:latin typeface="楷体" panose="02010609060101010101" pitchFamily="49" charset="-122"/>
                <a:ea typeface="楷体" panose="02010609060101010101" pitchFamily="49" charset="-122"/>
              </a:rPr>
              <a:t>。</a:t>
            </a:r>
          </a:p>
        </p:txBody>
      </p:sp>
      <p:sp>
        <p:nvSpPr>
          <p:cNvPr id="40964" name="标题 1">
            <a:extLst>
              <a:ext uri="{FF2B5EF4-FFF2-40B4-BE49-F238E27FC236}">
                <a16:creationId xmlns:a16="http://schemas.microsoft.com/office/drawing/2014/main" id="{47A0E617-2A21-4796-8C7C-57F2A94E763C}"/>
              </a:ext>
            </a:extLst>
          </p:cNvPr>
          <p:cNvSpPr txBox="1">
            <a:spLocks noChangeArrowheads="1"/>
          </p:cNvSpPr>
          <p:nvPr/>
        </p:nvSpPr>
        <p:spPr bwMode="auto">
          <a:xfrm>
            <a:off x="4931833" y="61384"/>
            <a:ext cx="2620433"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主旨归纳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fade">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a:extLst>
              <a:ext uri="{FF2B5EF4-FFF2-40B4-BE49-F238E27FC236}">
                <a16:creationId xmlns:a16="http://schemas.microsoft.com/office/drawing/2014/main" id="{99A7F470-E4FC-4C7E-A20D-247CF9BF6B8A}"/>
              </a:ext>
            </a:extLst>
          </p:cNvPr>
          <p:cNvSpPr txBox="1">
            <a:spLocks noChangeArrowheads="1"/>
          </p:cNvSpPr>
          <p:nvPr/>
        </p:nvSpPr>
        <p:spPr bwMode="auto">
          <a:xfrm>
            <a:off x="4927600" y="40217"/>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拓展延伸</a:t>
            </a:r>
          </a:p>
        </p:txBody>
      </p:sp>
      <p:graphicFrame>
        <p:nvGraphicFramePr>
          <p:cNvPr id="3" name="表格 2">
            <a:extLst>
              <a:ext uri="{FF2B5EF4-FFF2-40B4-BE49-F238E27FC236}">
                <a16:creationId xmlns:a16="http://schemas.microsoft.com/office/drawing/2014/main" id="{823CCE7F-F84B-49FB-8B0C-3C308176D009}"/>
              </a:ext>
            </a:extLst>
          </p:cNvPr>
          <p:cNvGraphicFramePr>
            <a:graphicFrameLocks noGrp="1"/>
          </p:cNvGraphicFramePr>
          <p:nvPr>
            <p:extLst>
              <p:ext uri="{D42A27DB-BD31-4B8C-83A1-F6EECF244321}">
                <p14:modId xmlns:p14="http://schemas.microsoft.com/office/powerpoint/2010/main" val="2708396997"/>
              </p:ext>
            </p:extLst>
          </p:nvPr>
        </p:nvGraphicFramePr>
        <p:xfrm>
          <a:off x="1333500" y="1731800"/>
          <a:ext cx="9525000" cy="4692648"/>
        </p:xfrm>
        <a:graphic>
          <a:graphicData uri="http://schemas.openxmlformats.org/drawingml/2006/table">
            <a:tbl>
              <a:tblPr firstRow="1" bandRow="1">
                <a:tableStyleId>{5940675A-B579-460E-94D1-54222C63F5DA}</a:tableStyleId>
              </a:tblPr>
              <a:tblGrid>
                <a:gridCol w="1447209">
                  <a:extLst>
                    <a:ext uri="{9D8B030D-6E8A-4147-A177-3AD203B41FA5}">
                      <a16:colId xmlns:a16="http://schemas.microsoft.com/office/drawing/2014/main" val="20000"/>
                    </a:ext>
                  </a:extLst>
                </a:gridCol>
                <a:gridCol w="2060059">
                  <a:extLst>
                    <a:ext uri="{9D8B030D-6E8A-4147-A177-3AD203B41FA5}">
                      <a16:colId xmlns:a16="http://schemas.microsoft.com/office/drawing/2014/main" val="20001"/>
                    </a:ext>
                  </a:extLst>
                </a:gridCol>
                <a:gridCol w="6017732">
                  <a:extLst>
                    <a:ext uri="{9D8B030D-6E8A-4147-A177-3AD203B41FA5}">
                      <a16:colId xmlns:a16="http://schemas.microsoft.com/office/drawing/2014/main" val="20002"/>
                    </a:ext>
                  </a:extLst>
                </a:gridCol>
              </a:tblGrid>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0"/>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1"/>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2"/>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3"/>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4"/>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5"/>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6"/>
                  </a:ext>
                </a:extLst>
              </a:tr>
              <a:tr h="586581">
                <a:tc>
                  <a:txBody>
                    <a:bodyPr/>
                    <a:lstStyle/>
                    <a:p>
                      <a:endParaRPr lang="zh-CN" altLang="en-US" sz="2400"/>
                    </a:p>
                  </a:txBody>
                  <a:tcPr marL="121920" marR="121920" marT="60956" marB="60956"/>
                </a:tc>
                <a:tc>
                  <a:txBody>
                    <a:bodyPr/>
                    <a:lstStyle/>
                    <a:p>
                      <a:endParaRPr lang="zh-CN" altLang="en-US" sz="2400"/>
                    </a:p>
                  </a:txBody>
                  <a:tcPr marL="121920" marR="121920" marT="60956" marB="60956"/>
                </a:tc>
                <a:tc>
                  <a:txBody>
                    <a:bodyPr/>
                    <a:lstStyle/>
                    <a:p>
                      <a:endParaRPr lang="zh-CN" altLang="en-US" sz="2400"/>
                    </a:p>
                  </a:txBody>
                  <a:tcPr marL="121920" marR="121920" marT="60956" marB="60956"/>
                </a:tc>
                <a:extLst>
                  <a:ext uri="{0D108BD9-81ED-4DB2-BD59-A6C34878D82A}">
                    <a16:rowId xmlns:a16="http://schemas.microsoft.com/office/drawing/2014/main" val="10007"/>
                  </a:ext>
                </a:extLst>
              </a:tr>
            </a:tbl>
          </a:graphicData>
        </a:graphic>
      </p:graphicFrame>
      <p:sp>
        <p:nvSpPr>
          <p:cNvPr id="4" name="TextBox 6">
            <a:extLst>
              <a:ext uri="{FF2B5EF4-FFF2-40B4-BE49-F238E27FC236}">
                <a16:creationId xmlns:a16="http://schemas.microsoft.com/office/drawing/2014/main" id="{4D42F30D-DF79-44D4-9682-9901047899D9}"/>
              </a:ext>
            </a:extLst>
          </p:cNvPr>
          <p:cNvSpPr txBox="1">
            <a:spLocks noChangeArrowheads="1"/>
          </p:cNvSpPr>
          <p:nvPr/>
        </p:nvSpPr>
        <p:spPr bwMode="auto">
          <a:xfrm>
            <a:off x="1358900" y="1554000"/>
            <a:ext cx="1322917" cy="797983"/>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3467" b="1">
                <a:latin typeface="+mn-ea"/>
                <a:ea typeface="+mn-ea"/>
              </a:rPr>
              <a:t>剧种</a:t>
            </a:r>
            <a:endParaRPr lang="en-US" altLang="zh-CN" sz="3467" b="1">
              <a:latin typeface="+mn-ea"/>
              <a:ea typeface="+mn-ea"/>
            </a:endParaRPr>
          </a:p>
        </p:txBody>
      </p:sp>
      <p:sp>
        <p:nvSpPr>
          <p:cNvPr id="5" name="TextBox 6">
            <a:extLst>
              <a:ext uri="{FF2B5EF4-FFF2-40B4-BE49-F238E27FC236}">
                <a16:creationId xmlns:a16="http://schemas.microsoft.com/office/drawing/2014/main" id="{D933DDC9-29D4-498F-89D8-8B21FE19292F}"/>
              </a:ext>
            </a:extLst>
          </p:cNvPr>
          <p:cNvSpPr txBox="1">
            <a:spLocks noChangeArrowheads="1"/>
          </p:cNvSpPr>
          <p:nvPr/>
        </p:nvSpPr>
        <p:spPr bwMode="auto">
          <a:xfrm>
            <a:off x="3105150" y="1551883"/>
            <a:ext cx="1322916" cy="797984"/>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3467" b="1">
                <a:latin typeface="+mn-ea"/>
                <a:ea typeface="+mn-ea"/>
              </a:rPr>
              <a:t>特点</a:t>
            </a:r>
            <a:endParaRPr lang="en-US" altLang="zh-CN" sz="3467" b="1">
              <a:latin typeface="+mn-ea"/>
              <a:ea typeface="+mn-ea"/>
            </a:endParaRPr>
          </a:p>
        </p:txBody>
      </p:sp>
      <p:sp>
        <p:nvSpPr>
          <p:cNvPr id="6" name="TextBox 6">
            <a:extLst>
              <a:ext uri="{FF2B5EF4-FFF2-40B4-BE49-F238E27FC236}">
                <a16:creationId xmlns:a16="http://schemas.microsoft.com/office/drawing/2014/main" id="{1F01983F-69C9-4E5F-B63B-3629664EDD64}"/>
              </a:ext>
            </a:extLst>
          </p:cNvPr>
          <p:cNvSpPr txBox="1">
            <a:spLocks noChangeArrowheads="1"/>
          </p:cNvSpPr>
          <p:nvPr/>
        </p:nvSpPr>
        <p:spPr bwMode="auto">
          <a:xfrm>
            <a:off x="6576484" y="1551883"/>
            <a:ext cx="2135716" cy="797984"/>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3467" b="1">
                <a:latin typeface="+mn-ea"/>
                <a:ea typeface="+mn-ea"/>
              </a:rPr>
              <a:t>代表剧目</a:t>
            </a:r>
            <a:endParaRPr lang="en-US" altLang="zh-CN" sz="3467" b="1">
              <a:latin typeface="+mn-ea"/>
              <a:ea typeface="+mn-ea"/>
            </a:endParaRPr>
          </a:p>
        </p:txBody>
      </p:sp>
      <p:sp>
        <p:nvSpPr>
          <p:cNvPr id="42028" name="TextBox 6">
            <a:extLst>
              <a:ext uri="{FF2B5EF4-FFF2-40B4-BE49-F238E27FC236}">
                <a16:creationId xmlns:a16="http://schemas.microsoft.com/office/drawing/2014/main" id="{64B6F900-CA72-4A26-8FD7-3F2FBA2817C0}"/>
              </a:ext>
            </a:extLst>
          </p:cNvPr>
          <p:cNvSpPr txBox="1">
            <a:spLocks noChangeArrowheads="1"/>
          </p:cNvSpPr>
          <p:nvPr/>
        </p:nvSpPr>
        <p:spPr bwMode="auto">
          <a:xfrm>
            <a:off x="1358900" y="2153016"/>
            <a:ext cx="1322917"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京剧</a:t>
            </a:r>
            <a:endParaRPr lang="en-US" altLang="zh-CN" sz="3200" b="1">
              <a:latin typeface="楷体" panose="02010609060101010101" pitchFamily="49" charset="-122"/>
              <a:ea typeface="楷体" panose="02010609060101010101" pitchFamily="49" charset="-122"/>
            </a:endParaRPr>
          </a:p>
        </p:txBody>
      </p:sp>
      <p:sp>
        <p:nvSpPr>
          <p:cNvPr id="42029" name="TextBox 6">
            <a:extLst>
              <a:ext uri="{FF2B5EF4-FFF2-40B4-BE49-F238E27FC236}">
                <a16:creationId xmlns:a16="http://schemas.microsoft.com/office/drawing/2014/main" id="{78CF2902-3791-4A04-8AD1-C044E6844F6C}"/>
              </a:ext>
            </a:extLst>
          </p:cNvPr>
          <p:cNvSpPr txBox="1">
            <a:spLocks noChangeArrowheads="1"/>
          </p:cNvSpPr>
          <p:nvPr/>
        </p:nvSpPr>
        <p:spPr bwMode="auto">
          <a:xfrm>
            <a:off x="2857500" y="2153016"/>
            <a:ext cx="1894417"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雍容华美</a:t>
            </a:r>
            <a:endParaRPr lang="en-US" altLang="zh-CN" sz="3200" b="1">
              <a:latin typeface="楷体" panose="02010609060101010101" pitchFamily="49" charset="-122"/>
              <a:ea typeface="楷体" panose="02010609060101010101" pitchFamily="49" charset="-122"/>
            </a:endParaRPr>
          </a:p>
        </p:txBody>
      </p:sp>
      <p:sp>
        <p:nvSpPr>
          <p:cNvPr id="42030" name="TextBox 6">
            <a:extLst>
              <a:ext uri="{FF2B5EF4-FFF2-40B4-BE49-F238E27FC236}">
                <a16:creationId xmlns:a16="http://schemas.microsoft.com/office/drawing/2014/main" id="{4AE31C89-ED2B-485C-8C37-4D427FA535AA}"/>
              </a:ext>
            </a:extLst>
          </p:cNvPr>
          <p:cNvSpPr txBox="1">
            <a:spLocks noChangeArrowheads="1"/>
          </p:cNvSpPr>
          <p:nvPr/>
        </p:nvSpPr>
        <p:spPr bwMode="auto">
          <a:xfrm>
            <a:off x="4900084" y="2153016"/>
            <a:ext cx="4919133"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霸王别姬</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贵妃醉酒</a:t>
            </a:r>
            <a:r>
              <a:rPr lang="en-US" altLang="zh-CN" sz="3200" b="1">
                <a:latin typeface="楷体" panose="02010609060101010101" pitchFamily="49" charset="-122"/>
                <a:ea typeface="楷体" panose="02010609060101010101" pitchFamily="49" charset="-122"/>
              </a:rPr>
              <a:t>》</a:t>
            </a:r>
          </a:p>
        </p:txBody>
      </p:sp>
      <p:sp>
        <p:nvSpPr>
          <p:cNvPr id="42031" name="TextBox 6">
            <a:extLst>
              <a:ext uri="{FF2B5EF4-FFF2-40B4-BE49-F238E27FC236}">
                <a16:creationId xmlns:a16="http://schemas.microsoft.com/office/drawing/2014/main" id="{DA5D724D-5A9A-4308-B2BF-BB50518B5923}"/>
              </a:ext>
            </a:extLst>
          </p:cNvPr>
          <p:cNvSpPr txBox="1">
            <a:spLocks noChangeArrowheads="1"/>
          </p:cNvSpPr>
          <p:nvPr/>
        </p:nvSpPr>
        <p:spPr bwMode="auto">
          <a:xfrm>
            <a:off x="1384300" y="2741450"/>
            <a:ext cx="1322917"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豫剧</a:t>
            </a:r>
            <a:endParaRPr lang="en-US" altLang="zh-CN" sz="3200" b="1">
              <a:latin typeface="楷体" panose="02010609060101010101" pitchFamily="49" charset="-122"/>
              <a:ea typeface="楷体" panose="02010609060101010101" pitchFamily="49" charset="-122"/>
            </a:endParaRPr>
          </a:p>
        </p:txBody>
      </p:sp>
      <p:sp>
        <p:nvSpPr>
          <p:cNvPr id="42032" name="TextBox 6">
            <a:extLst>
              <a:ext uri="{FF2B5EF4-FFF2-40B4-BE49-F238E27FC236}">
                <a16:creationId xmlns:a16="http://schemas.microsoft.com/office/drawing/2014/main" id="{72F13A40-77B1-40B6-B901-487E25FC6971}"/>
              </a:ext>
            </a:extLst>
          </p:cNvPr>
          <p:cNvSpPr txBox="1">
            <a:spLocks noChangeArrowheads="1"/>
          </p:cNvSpPr>
          <p:nvPr/>
        </p:nvSpPr>
        <p:spPr bwMode="auto">
          <a:xfrm>
            <a:off x="2882900" y="2764036"/>
            <a:ext cx="1894417" cy="74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铿锵大气</a:t>
            </a:r>
            <a:endParaRPr lang="en-US" altLang="zh-CN" sz="3200" b="1">
              <a:latin typeface="楷体" panose="02010609060101010101" pitchFamily="49" charset="-122"/>
              <a:ea typeface="楷体" panose="02010609060101010101" pitchFamily="49" charset="-122"/>
            </a:endParaRPr>
          </a:p>
        </p:txBody>
      </p:sp>
      <p:sp>
        <p:nvSpPr>
          <p:cNvPr id="42033" name="TextBox 6">
            <a:extLst>
              <a:ext uri="{FF2B5EF4-FFF2-40B4-BE49-F238E27FC236}">
                <a16:creationId xmlns:a16="http://schemas.microsoft.com/office/drawing/2014/main" id="{EB47CFC2-2A09-4B63-94F6-A3DB799AC524}"/>
              </a:ext>
            </a:extLst>
          </p:cNvPr>
          <p:cNvSpPr txBox="1">
            <a:spLocks noChangeArrowheads="1"/>
          </p:cNvSpPr>
          <p:nvPr/>
        </p:nvSpPr>
        <p:spPr bwMode="auto">
          <a:xfrm>
            <a:off x="4904318" y="2735100"/>
            <a:ext cx="3807883" cy="74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红娘</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花木兰</a:t>
            </a:r>
            <a:r>
              <a:rPr lang="en-US" altLang="zh-CN" sz="3200" b="1">
                <a:latin typeface="楷体" panose="02010609060101010101" pitchFamily="49" charset="-122"/>
                <a:ea typeface="楷体" panose="02010609060101010101" pitchFamily="49" charset="-122"/>
              </a:rPr>
              <a:t>》</a:t>
            </a:r>
          </a:p>
        </p:txBody>
      </p:sp>
      <p:sp>
        <p:nvSpPr>
          <p:cNvPr id="42034" name="TextBox 6">
            <a:extLst>
              <a:ext uri="{FF2B5EF4-FFF2-40B4-BE49-F238E27FC236}">
                <a16:creationId xmlns:a16="http://schemas.microsoft.com/office/drawing/2014/main" id="{F1608C58-D924-475B-81A6-BC1C09569CA1}"/>
              </a:ext>
            </a:extLst>
          </p:cNvPr>
          <p:cNvSpPr txBox="1">
            <a:spLocks noChangeArrowheads="1"/>
          </p:cNvSpPr>
          <p:nvPr/>
        </p:nvSpPr>
        <p:spPr bwMode="auto">
          <a:xfrm>
            <a:off x="1365251" y="3329883"/>
            <a:ext cx="1322916"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越剧</a:t>
            </a:r>
            <a:endParaRPr lang="en-US" altLang="zh-CN" sz="3200" b="1">
              <a:latin typeface="楷体" panose="02010609060101010101" pitchFamily="49" charset="-122"/>
              <a:ea typeface="楷体" panose="02010609060101010101" pitchFamily="49" charset="-122"/>
            </a:endParaRPr>
          </a:p>
        </p:txBody>
      </p:sp>
      <p:sp>
        <p:nvSpPr>
          <p:cNvPr id="42035" name="TextBox 6">
            <a:extLst>
              <a:ext uri="{FF2B5EF4-FFF2-40B4-BE49-F238E27FC236}">
                <a16:creationId xmlns:a16="http://schemas.microsoft.com/office/drawing/2014/main" id="{9119B86F-C770-40D5-9D50-95AAC00DE8C5}"/>
              </a:ext>
            </a:extLst>
          </p:cNvPr>
          <p:cNvSpPr txBox="1">
            <a:spLocks noChangeArrowheads="1"/>
          </p:cNvSpPr>
          <p:nvPr/>
        </p:nvSpPr>
        <p:spPr bwMode="auto">
          <a:xfrm>
            <a:off x="2882900" y="3329883"/>
            <a:ext cx="1892300"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轻柔灵秀</a:t>
            </a:r>
            <a:endParaRPr lang="en-US" altLang="zh-CN" sz="3200" b="1">
              <a:latin typeface="楷体" panose="02010609060101010101" pitchFamily="49" charset="-122"/>
              <a:ea typeface="楷体" panose="02010609060101010101" pitchFamily="49" charset="-122"/>
            </a:endParaRPr>
          </a:p>
        </p:txBody>
      </p:sp>
      <p:sp>
        <p:nvSpPr>
          <p:cNvPr id="42036" name="TextBox 6">
            <a:extLst>
              <a:ext uri="{FF2B5EF4-FFF2-40B4-BE49-F238E27FC236}">
                <a16:creationId xmlns:a16="http://schemas.microsoft.com/office/drawing/2014/main" id="{30D864E2-9B22-4FA0-87B2-C279D10A20E8}"/>
              </a:ext>
            </a:extLst>
          </p:cNvPr>
          <p:cNvSpPr txBox="1">
            <a:spLocks noChangeArrowheads="1"/>
          </p:cNvSpPr>
          <p:nvPr/>
        </p:nvSpPr>
        <p:spPr bwMode="auto">
          <a:xfrm>
            <a:off x="4637617" y="3353167"/>
            <a:ext cx="6326716" cy="74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梁山伯与祝英台</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红楼梦</a:t>
            </a:r>
            <a:r>
              <a:rPr lang="en-US" altLang="zh-CN" sz="3200" b="1">
                <a:latin typeface="楷体" panose="02010609060101010101" pitchFamily="49" charset="-122"/>
                <a:ea typeface="楷体" panose="02010609060101010101" pitchFamily="49" charset="-122"/>
              </a:rPr>
              <a:t>》</a:t>
            </a:r>
          </a:p>
        </p:txBody>
      </p:sp>
      <p:sp>
        <p:nvSpPr>
          <p:cNvPr id="42037" name="TextBox 6">
            <a:extLst>
              <a:ext uri="{FF2B5EF4-FFF2-40B4-BE49-F238E27FC236}">
                <a16:creationId xmlns:a16="http://schemas.microsoft.com/office/drawing/2014/main" id="{0FF58B89-A5DB-4DA7-BA55-4B522D5C570A}"/>
              </a:ext>
            </a:extLst>
          </p:cNvPr>
          <p:cNvSpPr txBox="1">
            <a:spLocks noChangeArrowheads="1"/>
          </p:cNvSpPr>
          <p:nvPr/>
        </p:nvSpPr>
        <p:spPr bwMode="auto">
          <a:xfrm>
            <a:off x="1227667" y="3941600"/>
            <a:ext cx="1644651"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黄梅戏</a:t>
            </a:r>
            <a:endParaRPr lang="en-US" altLang="zh-CN" sz="3200" b="1">
              <a:latin typeface="楷体" panose="02010609060101010101" pitchFamily="49" charset="-122"/>
              <a:ea typeface="楷体" panose="02010609060101010101" pitchFamily="49" charset="-122"/>
            </a:endParaRPr>
          </a:p>
        </p:txBody>
      </p:sp>
      <p:sp>
        <p:nvSpPr>
          <p:cNvPr id="42038" name="TextBox 6">
            <a:extLst>
              <a:ext uri="{FF2B5EF4-FFF2-40B4-BE49-F238E27FC236}">
                <a16:creationId xmlns:a16="http://schemas.microsoft.com/office/drawing/2014/main" id="{17D088FD-BF8E-4B8A-B0F5-027AF100AA50}"/>
              </a:ext>
            </a:extLst>
          </p:cNvPr>
          <p:cNvSpPr txBox="1">
            <a:spLocks noChangeArrowheads="1"/>
          </p:cNvSpPr>
          <p:nvPr/>
        </p:nvSpPr>
        <p:spPr bwMode="auto">
          <a:xfrm>
            <a:off x="2849034" y="3943716"/>
            <a:ext cx="1894417"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淳朴明快</a:t>
            </a:r>
            <a:endParaRPr lang="en-US" altLang="zh-CN" sz="3200" b="1">
              <a:latin typeface="楷体" panose="02010609060101010101" pitchFamily="49" charset="-122"/>
              <a:ea typeface="楷体" panose="02010609060101010101" pitchFamily="49" charset="-122"/>
            </a:endParaRPr>
          </a:p>
        </p:txBody>
      </p:sp>
      <p:sp>
        <p:nvSpPr>
          <p:cNvPr id="42039" name="TextBox 6">
            <a:extLst>
              <a:ext uri="{FF2B5EF4-FFF2-40B4-BE49-F238E27FC236}">
                <a16:creationId xmlns:a16="http://schemas.microsoft.com/office/drawing/2014/main" id="{DC7667BD-54D9-4AFD-896A-3BD2B7F5D1AB}"/>
              </a:ext>
            </a:extLst>
          </p:cNvPr>
          <p:cNvSpPr txBox="1">
            <a:spLocks noChangeArrowheads="1"/>
          </p:cNvSpPr>
          <p:nvPr/>
        </p:nvSpPr>
        <p:spPr bwMode="auto">
          <a:xfrm>
            <a:off x="5024967" y="3941600"/>
            <a:ext cx="3960284"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天仙配</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女驸马</a:t>
            </a:r>
            <a:r>
              <a:rPr lang="en-US" altLang="zh-CN" sz="3200" b="1">
                <a:latin typeface="楷体" panose="02010609060101010101" pitchFamily="49" charset="-122"/>
                <a:ea typeface="楷体" panose="02010609060101010101" pitchFamily="49" charset="-122"/>
              </a:rPr>
              <a:t>》</a:t>
            </a:r>
          </a:p>
        </p:txBody>
      </p:sp>
      <p:sp>
        <p:nvSpPr>
          <p:cNvPr id="42040" name="TextBox 6">
            <a:extLst>
              <a:ext uri="{FF2B5EF4-FFF2-40B4-BE49-F238E27FC236}">
                <a16:creationId xmlns:a16="http://schemas.microsoft.com/office/drawing/2014/main" id="{F63E649C-1B23-4973-83FE-758026CEFABB}"/>
              </a:ext>
            </a:extLst>
          </p:cNvPr>
          <p:cNvSpPr txBox="1">
            <a:spLocks noChangeArrowheads="1"/>
          </p:cNvSpPr>
          <p:nvPr/>
        </p:nvSpPr>
        <p:spPr bwMode="auto">
          <a:xfrm>
            <a:off x="1322917" y="5061316"/>
            <a:ext cx="1322916"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川剧</a:t>
            </a:r>
            <a:endParaRPr lang="en-US" altLang="zh-CN" sz="3200" b="1">
              <a:latin typeface="楷体" panose="02010609060101010101" pitchFamily="49" charset="-122"/>
              <a:ea typeface="楷体" panose="02010609060101010101" pitchFamily="49" charset="-122"/>
            </a:endParaRPr>
          </a:p>
        </p:txBody>
      </p:sp>
      <p:sp>
        <p:nvSpPr>
          <p:cNvPr id="42041" name="TextBox 6">
            <a:extLst>
              <a:ext uri="{FF2B5EF4-FFF2-40B4-BE49-F238E27FC236}">
                <a16:creationId xmlns:a16="http://schemas.microsoft.com/office/drawing/2014/main" id="{A68C1EDD-ED35-4835-98CD-EA302DBEBCF7}"/>
              </a:ext>
            </a:extLst>
          </p:cNvPr>
          <p:cNvSpPr txBox="1">
            <a:spLocks noChangeArrowheads="1"/>
          </p:cNvSpPr>
          <p:nvPr/>
        </p:nvSpPr>
        <p:spPr bwMode="auto">
          <a:xfrm>
            <a:off x="2849034" y="5074016"/>
            <a:ext cx="1894417"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活泼风趣</a:t>
            </a:r>
            <a:endParaRPr lang="en-US" altLang="zh-CN" sz="3200" b="1">
              <a:latin typeface="楷体" panose="02010609060101010101" pitchFamily="49" charset="-122"/>
              <a:ea typeface="楷体" panose="02010609060101010101" pitchFamily="49" charset="-122"/>
            </a:endParaRPr>
          </a:p>
        </p:txBody>
      </p:sp>
      <p:sp>
        <p:nvSpPr>
          <p:cNvPr id="42042" name="TextBox 6">
            <a:extLst>
              <a:ext uri="{FF2B5EF4-FFF2-40B4-BE49-F238E27FC236}">
                <a16:creationId xmlns:a16="http://schemas.microsoft.com/office/drawing/2014/main" id="{2DEFF074-D26D-44F7-8F88-25156A4AC6FB}"/>
              </a:ext>
            </a:extLst>
          </p:cNvPr>
          <p:cNvSpPr txBox="1">
            <a:spLocks noChangeArrowheads="1"/>
          </p:cNvSpPr>
          <p:nvPr/>
        </p:nvSpPr>
        <p:spPr bwMode="auto">
          <a:xfrm>
            <a:off x="4895850" y="5093067"/>
            <a:ext cx="4569883" cy="74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巴山秀才</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玉簪记</a:t>
            </a:r>
            <a:r>
              <a:rPr lang="en-US" altLang="zh-CN" sz="3200" b="1">
                <a:latin typeface="楷体" panose="02010609060101010101" pitchFamily="49" charset="-122"/>
                <a:ea typeface="楷体" panose="02010609060101010101" pitchFamily="49" charset="-122"/>
              </a:rPr>
              <a:t>》</a:t>
            </a:r>
          </a:p>
        </p:txBody>
      </p:sp>
      <p:sp>
        <p:nvSpPr>
          <p:cNvPr id="42043" name="TextBox 6">
            <a:extLst>
              <a:ext uri="{FF2B5EF4-FFF2-40B4-BE49-F238E27FC236}">
                <a16:creationId xmlns:a16="http://schemas.microsoft.com/office/drawing/2014/main" id="{D6B4370F-1948-4C82-80EF-EA982D640582}"/>
              </a:ext>
            </a:extLst>
          </p:cNvPr>
          <p:cNvSpPr txBox="1">
            <a:spLocks noChangeArrowheads="1"/>
          </p:cNvSpPr>
          <p:nvPr/>
        </p:nvSpPr>
        <p:spPr bwMode="auto">
          <a:xfrm>
            <a:off x="1386417" y="5689967"/>
            <a:ext cx="1322916"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昆曲</a:t>
            </a:r>
            <a:endParaRPr lang="en-US" altLang="zh-CN" sz="3200" b="1">
              <a:latin typeface="楷体" panose="02010609060101010101" pitchFamily="49" charset="-122"/>
              <a:ea typeface="楷体" panose="02010609060101010101" pitchFamily="49" charset="-122"/>
            </a:endParaRPr>
          </a:p>
        </p:txBody>
      </p:sp>
      <p:sp>
        <p:nvSpPr>
          <p:cNvPr id="42044" name="TextBox 6">
            <a:extLst>
              <a:ext uri="{FF2B5EF4-FFF2-40B4-BE49-F238E27FC236}">
                <a16:creationId xmlns:a16="http://schemas.microsoft.com/office/drawing/2014/main" id="{F68F9CC0-3179-492F-86F5-DC9FCBDE7367}"/>
              </a:ext>
            </a:extLst>
          </p:cNvPr>
          <p:cNvSpPr txBox="1">
            <a:spLocks noChangeArrowheads="1"/>
          </p:cNvSpPr>
          <p:nvPr/>
        </p:nvSpPr>
        <p:spPr bwMode="auto">
          <a:xfrm>
            <a:off x="2846918" y="5689967"/>
            <a:ext cx="1894416" cy="74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典雅精致</a:t>
            </a:r>
            <a:endParaRPr lang="en-US" altLang="zh-CN" sz="3200" b="1">
              <a:latin typeface="楷体" panose="02010609060101010101" pitchFamily="49" charset="-122"/>
              <a:ea typeface="楷体" panose="02010609060101010101" pitchFamily="49" charset="-122"/>
            </a:endParaRPr>
          </a:p>
        </p:txBody>
      </p:sp>
      <p:sp>
        <p:nvSpPr>
          <p:cNvPr id="42045" name="TextBox 6">
            <a:extLst>
              <a:ext uri="{FF2B5EF4-FFF2-40B4-BE49-F238E27FC236}">
                <a16:creationId xmlns:a16="http://schemas.microsoft.com/office/drawing/2014/main" id="{EF4B39C4-B202-4DBB-9B21-66EA48CD90F4}"/>
              </a:ext>
            </a:extLst>
          </p:cNvPr>
          <p:cNvSpPr txBox="1">
            <a:spLocks noChangeArrowheads="1"/>
          </p:cNvSpPr>
          <p:nvPr/>
        </p:nvSpPr>
        <p:spPr bwMode="auto">
          <a:xfrm>
            <a:off x="4741333" y="5689967"/>
            <a:ext cx="4449233"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桃花扇</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牡丹亭</a:t>
            </a:r>
            <a:r>
              <a:rPr lang="en-US" altLang="zh-CN" sz="3200" b="1">
                <a:latin typeface="楷体" panose="02010609060101010101" pitchFamily="49" charset="-122"/>
                <a:ea typeface="楷体" panose="02010609060101010101" pitchFamily="49" charset="-122"/>
              </a:rPr>
              <a:t>》</a:t>
            </a:r>
          </a:p>
        </p:txBody>
      </p:sp>
      <p:sp>
        <p:nvSpPr>
          <p:cNvPr id="42046" name="TextBox 6">
            <a:extLst>
              <a:ext uri="{FF2B5EF4-FFF2-40B4-BE49-F238E27FC236}">
                <a16:creationId xmlns:a16="http://schemas.microsoft.com/office/drawing/2014/main" id="{FF13CDEA-F489-4724-A12D-9D327585AB40}"/>
              </a:ext>
            </a:extLst>
          </p:cNvPr>
          <p:cNvSpPr txBox="1">
            <a:spLocks noChangeArrowheads="1"/>
          </p:cNvSpPr>
          <p:nvPr/>
        </p:nvSpPr>
        <p:spPr bwMode="auto">
          <a:xfrm>
            <a:off x="1361017" y="4515216"/>
            <a:ext cx="1322916"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评剧</a:t>
            </a:r>
            <a:endParaRPr lang="en-US" altLang="zh-CN" sz="3200" b="1">
              <a:latin typeface="楷体" panose="02010609060101010101" pitchFamily="49" charset="-122"/>
              <a:ea typeface="楷体" panose="02010609060101010101" pitchFamily="49" charset="-122"/>
            </a:endParaRPr>
          </a:p>
        </p:txBody>
      </p:sp>
      <p:sp>
        <p:nvSpPr>
          <p:cNvPr id="42047" name="TextBox 6">
            <a:extLst>
              <a:ext uri="{FF2B5EF4-FFF2-40B4-BE49-F238E27FC236}">
                <a16:creationId xmlns:a16="http://schemas.microsoft.com/office/drawing/2014/main" id="{FD3016EF-C4D7-4132-A932-B32CA8B8E605}"/>
              </a:ext>
            </a:extLst>
          </p:cNvPr>
          <p:cNvSpPr txBox="1">
            <a:spLocks noChangeArrowheads="1"/>
          </p:cNvSpPr>
          <p:nvPr/>
        </p:nvSpPr>
        <p:spPr bwMode="auto">
          <a:xfrm>
            <a:off x="2821518" y="4515216"/>
            <a:ext cx="1894416"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3200" b="1">
                <a:latin typeface="楷体" panose="02010609060101010101" pitchFamily="49" charset="-122"/>
                <a:ea typeface="楷体" panose="02010609060101010101" pitchFamily="49" charset="-122"/>
              </a:rPr>
              <a:t>亲切易懂</a:t>
            </a:r>
            <a:endParaRPr lang="en-US" altLang="zh-CN" sz="3200" b="1">
              <a:latin typeface="楷体" panose="02010609060101010101" pitchFamily="49" charset="-122"/>
              <a:ea typeface="楷体" panose="02010609060101010101" pitchFamily="49" charset="-122"/>
            </a:endParaRPr>
          </a:p>
        </p:txBody>
      </p:sp>
      <p:sp>
        <p:nvSpPr>
          <p:cNvPr id="42048" name="TextBox 6">
            <a:extLst>
              <a:ext uri="{FF2B5EF4-FFF2-40B4-BE49-F238E27FC236}">
                <a16:creationId xmlns:a16="http://schemas.microsoft.com/office/drawing/2014/main" id="{032A6798-C2AA-42F8-BAA8-762410CB8CFB}"/>
              </a:ext>
            </a:extLst>
          </p:cNvPr>
          <p:cNvSpPr txBox="1">
            <a:spLocks noChangeArrowheads="1"/>
          </p:cNvSpPr>
          <p:nvPr/>
        </p:nvSpPr>
        <p:spPr bwMode="auto">
          <a:xfrm>
            <a:off x="4715933" y="4515216"/>
            <a:ext cx="4449233"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秦香莲</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刘巧儿</a:t>
            </a:r>
            <a:r>
              <a:rPr lang="en-US" altLang="zh-CN" sz="3200" b="1">
                <a:latin typeface="楷体" panose="02010609060101010101" pitchFamily="49" charset="-122"/>
                <a:ea typeface="楷体" panose="02010609060101010101" pitchFamily="49" charset="-122"/>
              </a:rPr>
              <a:t>》</a:t>
            </a:r>
          </a:p>
        </p:txBody>
      </p:sp>
      <p:sp>
        <p:nvSpPr>
          <p:cNvPr id="28" name="TextBox 6">
            <a:extLst>
              <a:ext uri="{FF2B5EF4-FFF2-40B4-BE49-F238E27FC236}">
                <a16:creationId xmlns:a16="http://schemas.microsoft.com/office/drawing/2014/main" id="{BD07077A-B364-4ADF-95DF-BCA5999F8C1F}"/>
              </a:ext>
            </a:extLst>
          </p:cNvPr>
          <p:cNvSpPr txBox="1">
            <a:spLocks noChangeArrowheads="1"/>
          </p:cNvSpPr>
          <p:nvPr/>
        </p:nvSpPr>
        <p:spPr bwMode="auto">
          <a:xfrm>
            <a:off x="4280959" y="843588"/>
            <a:ext cx="3807883" cy="798253"/>
          </a:xfrm>
          <a:prstGeom prst="rect">
            <a:avLst/>
          </a:prstGeom>
          <a:noFill/>
          <a:ln>
            <a:noFill/>
          </a:ln>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3467" b="1">
                <a:latin typeface="+mj-ea"/>
                <a:ea typeface="+mj-ea"/>
              </a:rPr>
              <a:t>中国戏曲知多少</a:t>
            </a:r>
            <a:endParaRPr lang="en-US" altLang="zh-CN" sz="3467" b="1">
              <a:latin typeface="+mj-ea"/>
              <a:ea typeface="+mj-ea"/>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6">
            <a:extLst>
              <a:ext uri="{FF2B5EF4-FFF2-40B4-BE49-F238E27FC236}">
                <a16:creationId xmlns:a16="http://schemas.microsoft.com/office/drawing/2014/main" id="{2100A98A-DB55-4B70-A4B2-9D0AB78DD840}"/>
              </a:ext>
            </a:extLst>
          </p:cNvPr>
          <p:cNvSpPr txBox="1">
            <a:spLocks noChangeArrowheads="1"/>
          </p:cNvSpPr>
          <p:nvPr/>
        </p:nvSpPr>
        <p:spPr bwMode="auto">
          <a:xfrm>
            <a:off x="160167" y="964309"/>
            <a:ext cx="11222567" cy="5484836"/>
          </a:xfrm>
          <a:prstGeom prst="rect">
            <a:avLst/>
          </a:prstGeom>
          <a:noFill/>
          <a:ln>
            <a:noFill/>
          </a:ln>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defRPr/>
            </a:pPr>
            <a:r>
              <a:rPr lang="zh-CN" altLang="en-US" sz="2667" b="1">
                <a:latin typeface="楷体" panose="02010609060101010101" pitchFamily="49" charset="-122"/>
                <a:ea typeface="楷体" panose="02010609060101010101" pitchFamily="49" charset="-122"/>
              </a:rPr>
              <a:t>    柏剑，辽宁葫芦岛人。他是鞍山华育学校</a:t>
            </a:r>
            <a:endParaRPr lang="en-US" altLang="zh-CN" sz="2667" b="1">
              <a:latin typeface="楷体" panose="02010609060101010101" pitchFamily="49" charset="-122"/>
              <a:ea typeface="楷体" panose="02010609060101010101" pitchFamily="49" charset="-122"/>
            </a:endParaRPr>
          </a:p>
          <a:p>
            <a:pPr eaLnBrk="1" hangingPunct="1">
              <a:lnSpc>
                <a:spcPct val="110000"/>
              </a:lnSpc>
              <a:defRPr/>
            </a:pPr>
            <a:r>
              <a:rPr lang="zh-CN" altLang="en-US" sz="2667" b="1">
                <a:latin typeface="楷体" panose="02010609060101010101" pitchFamily="49" charset="-122"/>
                <a:ea typeface="楷体" panose="02010609060101010101" pitchFamily="49" charset="-122"/>
              </a:rPr>
              <a:t>的一名体育老师，助养了一百多名孩子，被称</a:t>
            </a:r>
            <a:endParaRPr lang="en-US" altLang="zh-CN" sz="2667" b="1">
              <a:latin typeface="楷体" panose="02010609060101010101" pitchFamily="49" charset="-122"/>
              <a:ea typeface="楷体" panose="02010609060101010101" pitchFamily="49" charset="-122"/>
            </a:endParaRPr>
          </a:p>
          <a:p>
            <a:pPr eaLnBrk="1" hangingPunct="1">
              <a:lnSpc>
                <a:spcPct val="110000"/>
              </a:lnSpc>
              <a:defRPr/>
            </a:pPr>
            <a:r>
              <a:rPr lang="zh-CN" altLang="en-US" sz="2667" b="1">
                <a:latin typeface="楷体" panose="02010609060101010101" pitchFamily="49" charset="-122"/>
                <a:ea typeface="楷体" panose="02010609060101010101" pitchFamily="49" charset="-122"/>
              </a:rPr>
              <a:t>为“中国好爸爸”，他的事迹也被改编成话剧</a:t>
            </a:r>
            <a:endParaRPr lang="en-US" altLang="zh-CN" sz="2667" b="1">
              <a:latin typeface="楷体" panose="02010609060101010101" pitchFamily="49" charset="-122"/>
              <a:ea typeface="楷体" panose="02010609060101010101" pitchFamily="49" charset="-122"/>
            </a:endParaRPr>
          </a:p>
          <a:p>
            <a:pPr eaLnBrk="1" hangingPunct="1">
              <a:lnSpc>
                <a:spcPct val="110000"/>
              </a:lnSpc>
              <a:defRPr/>
            </a:pP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二十一公里</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a:t>
            </a:r>
            <a:endParaRPr lang="en-US" altLang="zh-CN" sz="2667" b="1">
              <a:latin typeface="楷体" panose="02010609060101010101" pitchFamily="49" charset="-122"/>
              <a:ea typeface="楷体" panose="02010609060101010101" pitchFamily="49" charset="-122"/>
            </a:endParaRPr>
          </a:p>
          <a:p>
            <a:pPr eaLnBrk="1" hangingPunct="1">
              <a:lnSpc>
                <a:spcPct val="110000"/>
              </a:lnSpc>
              <a:defRPr/>
            </a:pPr>
            <a:r>
              <a:rPr lang="zh-CN" altLang="en-US" sz="2667" b="1">
                <a:latin typeface="楷体" panose="02010609060101010101" pitchFamily="49" charset="-122"/>
                <a:ea typeface="楷体" panose="02010609060101010101" pitchFamily="49" charset="-122"/>
              </a:rPr>
              <a:t>    因为家境贫寒，上学不易，他“骨子里总有一种执念，看不得身边的孩子不念书、不上学”。于是从</a:t>
            </a:r>
            <a:r>
              <a:rPr lang="en-US" altLang="zh-CN" sz="2667" b="1">
                <a:latin typeface="楷体" panose="02010609060101010101" pitchFamily="49" charset="-122"/>
                <a:ea typeface="楷体" panose="02010609060101010101" pitchFamily="49" charset="-122"/>
              </a:rPr>
              <a:t>1995</a:t>
            </a:r>
            <a:r>
              <a:rPr lang="zh-CN" altLang="en-US" sz="2667" b="1">
                <a:latin typeface="楷体" panose="02010609060101010101" pitchFamily="49" charset="-122"/>
                <a:ea typeface="楷体" panose="02010609060101010101" pitchFamily="49" charset="-122"/>
              </a:rPr>
              <a:t>年至今，并不富裕的柏剑却已助养了一百多名曾因各种原因被遗弃的孩子。他带着孩子们跑马拉松，希望借自己的专长帮助他们找到一条可行的道路。</a:t>
            </a:r>
          </a:p>
          <a:p>
            <a:pPr eaLnBrk="1" hangingPunct="1">
              <a:lnSpc>
                <a:spcPct val="110000"/>
              </a:lnSpc>
              <a:defRPr/>
            </a:pPr>
            <a:r>
              <a:rPr lang="zh-CN" altLang="en-US" sz="2667" b="1">
                <a:latin typeface="楷体" panose="02010609060101010101" pitchFamily="49" charset="-122"/>
                <a:ea typeface="楷体" panose="02010609060101010101" pitchFamily="49" charset="-122"/>
              </a:rPr>
              <a:t>    “老爸促使我的人生转变。”“是他给了我第二次生命。”“老爸永远是我的偶像。”在孩子们眼中，柏剑是伟大的，从柏剑身边走出去的孩子中，有半数考上了大学；有成为专业运动员的，有成为军人的</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这些孩子就像他撒出去的种子，如今正在不同的地方坚强生长、自信绽放。</a:t>
            </a:r>
          </a:p>
        </p:txBody>
      </p:sp>
      <p:sp>
        <p:nvSpPr>
          <p:cNvPr id="4" name="TextBox 6">
            <a:extLst>
              <a:ext uri="{FF2B5EF4-FFF2-40B4-BE49-F238E27FC236}">
                <a16:creationId xmlns:a16="http://schemas.microsoft.com/office/drawing/2014/main" id="{BB4E8716-9750-45EE-A2F0-2D1445B356D7}"/>
              </a:ext>
            </a:extLst>
          </p:cNvPr>
          <p:cNvSpPr txBox="1">
            <a:spLocks noChangeArrowheads="1"/>
          </p:cNvSpPr>
          <p:nvPr/>
        </p:nvSpPr>
        <p:spPr bwMode="auto">
          <a:xfrm>
            <a:off x="1711598" y="99067"/>
            <a:ext cx="6313470" cy="798253"/>
          </a:xfrm>
          <a:prstGeom prst="rect">
            <a:avLst/>
          </a:prstGeom>
          <a:noFill/>
          <a:ln>
            <a:noFill/>
          </a:ln>
        </p:spPr>
        <p:txBody>
          <a:bodyPr wrap="square">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3467" b="1">
                <a:latin typeface="+mj-ea"/>
                <a:ea typeface="+mj-ea"/>
              </a:rPr>
              <a:t>柏剑：一百多名孩子的“爸爸”</a:t>
            </a:r>
            <a:endParaRPr lang="en-US" altLang="zh-CN" sz="3467" b="1">
              <a:latin typeface="+mj-ea"/>
              <a:ea typeface="+mj-ea"/>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4034" name="图片 4">
            <a:hlinkClick r:id="rId3" action="ppaction://hlinkfile"/>
            <a:extLst>
              <a:ext uri="{FF2B5EF4-FFF2-40B4-BE49-F238E27FC236}">
                <a16:creationId xmlns:a16="http://schemas.microsoft.com/office/drawing/2014/main" id="{4AC1C53E-FA25-4341-B470-C6528728B3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63184" y="1591733"/>
            <a:ext cx="8665634" cy="367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5058" name="图片 2">
            <a:hlinkClick r:id="rId3" action="ppaction://hlinkfile"/>
            <a:extLst>
              <a:ext uri="{FF2B5EF4-FFF2-40B4-BE49-F238E27FC236}">
                <a16:creationId xmlns:a16="http://schemas.microsoft.com/office/drawing/2014/main" id="{18990CE0-3FE5-491A-BFEB-E53FA84D6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167467" y="1532467"/>
            <a:ext cx="7857067" cy="379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Box 6">
            <a:extLst>
              <a:ext uri="{FF2B5EF4-FFF2-40B4-BE49-F238E27FC236}">
                <a16:creationId xmlns:a16="http://schemas.microsoft.com/office/drawing/2014/main" id="{D9191F9B-EE5A-46DE-9292-115AF4D97D93}"/>
              </a:ext>
            </a:extLst>
          </p:cNvPr>
          <p:cNvSpPr txBox="1">
            <a:spLocks noChangeArrowheads="1"/>
          </p:cNvSpPr>
          <p:nvPr/>
        </p:nvSpPr>
        <p:spPr bwMode="auto">
          <a:xfrm>
            <a:off x="1081616" y="2142067"/>
            <a:ext cx="10028767" cy="257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733" b="1">
                <a:latin typeface="楷体" panose="02010609060101010101" pitchFamily="49" charset="-122"/>
                <a:ea typeface="楷体" panose="02010609060101010101" pitchFamily="49" charset="-122"/>
              </a:rPr>
              <a:t>    选择感兴趣的片段，与同学合作进行表演，注意人物表情、说话语气的差异，尽量表现出人物内心情感的变化。</a:t>
            </a:r>
            <a:endParaRPr lang="zh-CN" altLang="en-US" sz="3467" b="1">
              <a:latin typeface="楷体" panose="02010609060101010101" pitchFamily="49" charset="-122"/>
              <a:ea typeface="楷体" panose="02010609060101010101" pitchFamily="49" charset="-122"/>
            </a:endParaRPr>
          </a:p>
        </p:txBody>
      </p:sp>
      <p:sp>
        <p:nvSpPr>
          <p:cNvPr id="5" name="标题 1">
            <a:extLst>
              <a:ext uri="{FF2B5EF4-FFF2-40B4-BE49-F238E27FC236}">
                <a16:creationId xmlns:a16="http://schemas.microsoft.com/office/drawing/2014/main" id="{5F09F401-B261-47FC-8154-F6EBFB85FF26}"/>
              </a:ext>
            </a:extLst>
          </p:cNvPr>
          <p:cNvSpPr txBox="1">
            <a:spLocks noChangeArrowheads="1"/>
          </p:cNvSpPr>
          <p:nvPr/>
        </p:nvSpPr>
        <p:spPr bwMode="auto">
          <a:xfrm>
            <a:off x="673100" y="201084"/>
            <a:ext cx="2514600" cy="596900"/>
          </a:xfrm>
          <a:prstGeom prst="rect">
            <a:avLst/>
          </a:prstGeom>
          <a:noFill/>
          <a:ln>
            <a:noFill/>
          </a:ln>
        </p:spPr>
        <p:txBody>
          <a:bodyPr/>
          <a:lstStyle>
            <a:defPPr>
              <a:defRPr lang="zh-CN"/>
            </a:defPPr>
            <a:lvl1pPr marL="0" lvl="0" indent="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267" b="1">
                <a:solidFill>
                  <a:schemeClr val="bg1"/>
                </a:solidFill>
                <a:effectLst>
                  <a:outerShdw blurRad="38100" dist="38100" dir="2700000" algn="tl">
                    <a:srgbClr val="000000">
                      <a:alpha val="43137"/>
                    </a:srgbClr>
                  </a:outerShdw>
                </a:effectLst>
                <a:latin typeface="+mj-ea"/>
                <a:ea typeface="+mj-ea"/>
              </a:rPr>
              <a:t>课后作业</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88C9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248</Paragraphs>
  <Slides>37</Slides>
  <Notes>0</Notes>
  <TotalTime>0</TotalTime>
  <HiddenSlides>0</HiddenSlides>
  <MMClips>0</MMClips>
  <ScaleCrop>0</ScaleCrop>
  <HeadingPairs>
    <vt:vector baseType="variant" size="4">
      <vt:variant>
        <vt:lpstr>Theme</vt:lpstr>
      </vt:variant>
      <vt:variant>
        <vt:i4>1</vt:i4>
      </vt:variant>
      <vt:variant>
        <vt:lpstr>Slide Titles</vt:lpstr>
      </vt:variant>
      <vt:variant>
        <vt:i4>37</vt:i4>
      </vt:variant>
    </vt:vector>
  </HeadingPairs>
  <TitlesOfParts>
    <vt:vector baseType="lpstr" size="38">
      <vt:lpstr>1_Office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Epo ch</dc:creator>
  <cp:lastModifiedBy>天天向上</cp:lastModifiedBy>
  <cp:revision>11</cp:revision>
  <dcterms:created xsi:type="dcterms:W3CDTF">2020-01-19T08:13:00Z</dcterms:created>
  <dcterms:modified xsi:type="dcterms:W3CDTF">2023-01-26T03:05:19Z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71D3F8F922EA4E2487E9AA7FF49E35B2</vt:lpwstr>
  </property>
  <property fmtid="{D5CDD505-2E9C-101B-9397-08002B2CF9AE}" pid="3" name="KSOProductBuildVer">
    <vt:lpwstr>2052-11.1.0.11365</vt:lpwstr>
  </property>
  <property fmtid="{D5CDD505-2E9C-101B-9397-08002B2CF9AE}" pid="4" name="KSOTemplateUUID">
    <vt:lpwstr>v1.0_mb_gdCjiisvr0+xcq4hl+IpOw==</vt:lpwstr>
  </property>
</Properties>
</file>