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wmf" ContentType="image/x-wmf"/>
  <Default Extension="png" ContentType="image/png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305" r:id="rId3"/>
    <p:sldId id="308" r:id="rId4"/>
    <p:sldId id="311" r:id="rId5"/>
    <p:sldId id="314" r:id="rId6"/>
    <p:sldId id="317" r:id="rId7"/>
    <p:sldId id="320" r:id="rId8"/>
    <p:sldId id="323" r:id="rId9"/>
    <p:sldId id="326" r:id="rId10"/>
    <p:sldId id="329" r:id="rId11"/>
    <p:sldId id="332" r:id="rId12"/>
    <p:sldId id="335" r:id="rId13"/>
    <p:sldId id="338" r:id="rId14"/>
    <p:sldId id="341" r:id="rId15"/>
    <p:sldId id="344" r:id="rId16"/>
  </p:sldIdLst>
  <p:sldSz cx="12192000" cy="6858000"/>
  <p:notesSz cx="6858000" cy="9144000"/>
  <p:embeddedFontLst>
    <p:embeddedFont>
      <p:font typeface="Calibri" panose="020F0502020204030204" charset="0"/>
      <p:regular r:id="rId18"/>
      <p:bold r:id="rId19"/>
      <p:italic r:id="rId20"/>
      <p:boldItalic r:id="rId21"/>
    </p:embeddedFont>
  </p:embeddedFontLst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9" autoAdjust="0"/>
    <p:restoredTop sz="86925" autoAdjust="0"/>
  </p:normalViewPr>
  <p:slideViewPr>
    <p:cSldViewPr snapToGrid="0">
      <p:cViewPr varScale="1">
        <p:scale>
          <a:sx n="74" d="100"/>
          <a:sy n="74" d="100"/>
        </p:scale>
        <p:origin x="178" y="48"/>
      </p:cViewPr>
      <p:guideLst>
        <p:guide pos="3876"/>
        <p:guide pos="574"/>
        <p:guide pos="7130"/>
        <p:guide orient="horz" pos="2159"/>
        <p:guide orient="horz" pos="481"/>
        <p:guide orient="horz" pos="39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notesMaster" Target="notesMasters/notesMaster1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4CD2C-E608-46CF-BC6A-CA32A7738AB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AAE60-E1D1-4E5D-A701-AAB07DED63A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1_目录、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目录、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25"/>
          <p:cNvSpPr/>
          <p:nvPr userDrawn="1"/>
        </p:nvSpPr>
        <p:spPr>
          <a:xfrm>
            <a:off x="0" y="6560"/>
            <a:ext cx="6726477" cy="6851441"/>
          </a:xfrm>
          <a:custGeom>
            <a:gdLst>
              <a:gd name="connsiteX0" fmla="*/ 0 w 6726477"/>
              <a:gd name="connsiteY0" fmla="*/ 0 h 6851441"/>
              <a:gd name="connsiteX1" fmla="*/ 6726477 w 6726477"/>
              <a:gd name="connsiteY1" fmla="*/ 0 h 6851441"/>
              <a:gd name="connsiteX2" fmla="*/ 6726477 w 6726477"/>
              <a:gd name="connsiteY2" fmla="*/ 6851441 h 6851441"/>
              <a:gd name="connsiteX3" fmla="*/ 0 w 6726477"/>
              <a:gd name="connsiteY3" fmla="*/ 6851441 h 6851441"/>
              <a:gd name="connsiteX4" fmla="*/ 0 w 6726477"/>
              <a:gd name="connsiteY4" fmla="*/ 0 h 6851441"/>
              <a:gd name="connsiteX0-1" fmla="*/ 0 w 6726477"/>
              <a:gd name="connsiteY0-2" fmla="*/ 0 h 6851441"/>
              <a:gd name="connsiteX1-3" fmla="*/ 3056351 w 6726477"/>
              <a:gd name="connsiteY1-4" fmla="*/ 2981195 h 6851441"/>
              <a:gd name="connsiteX2-5" fmla="*/ 6726477 w 6726477"/>
              <a:gd name="connsiteY2-6" fmla="*/ 6851441 h 6851441"/>
              <a:gd name="connsiteX3-7" fmla="*/ 0 w 6726477"/>
              <a:gd name="connsiteY3-8" fmla="*/ 6851441 h 6851441"/>
              <a:gd name="connsiteX4-9" fmla="*/ 0 w 6726477"/>
              <a:gd name="connsiteY4-10" fmla="*/ 0 h 685144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26476" h="6851441">
                <a:moveTo>
                  <a:pt x="0" y="0"/>
                </a:moveTo>
                <a:lnTo>
                  <a:pt x="3056351" y="2981195"/>
                </a:lnTo>
                <a:lnTo>
                  <a:pt x="6726477" y="6851441"/>
                </a:lnTo>
                <a:lnTo>
                  <a:pt x="0" y="685144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cs typeface="+mn-ea"/>
              <a:sym typeface="汉仪全唐诗简" panose="00020600040101010101" pitchFamily="18" charset="-122"/>
            </a:endParaRPr>
          </a:p>
        </p:txBody>
      </p:sp>
      <p:sp>
        <p:nvSpPr>
          <p:cNvPr id="6" name="矩形 25"/>
          <p:cNvSpPr/>
          <p:nvPr userDrawn="1"/>
        </p:nvSpPr>
        <p:spPr>
          <a:xfrm flipH="1" flipV="1">
            <a:off x="5624186" y="0"/>
            <a:ext cx="6567814" cy="6830974"/>
          </a:xfrm>
          <a:custGeom>
            <a:gdLst>
              <a:gd name="connsiteX0" fmla="*/ 0 w 6726477"/>
              <a:gd name="connsiteY0" fmla="*/ 0 h 6851441"/>
              <a:gd name="connsiteX1" fmla="*/ 6726477 w 6726477"/>
              <a:gd name="connsiteY1" fmla="*/ 0 h 6851441"/>
              <a:gd name="connsiteX2" fmla="*/ 6726477 w 6726477"/>
              <a:gd name="connsiteY2" fmla="*/ 6851441 h 6851441"/>
              <a:gd name="connsiteX3" fmla="*/ 0 w 6726477"/>
              <a:gd name="connsiteY3" fmla="*/ 6851441 h 6851441"/>
              <a:gd name="connsiteX4" fmla="*/ 0 w 6726477"/>
              <a:gd name="connsiteY4" fmla="*/ 0 h 6851441"/>
              <a:gd name="connsiteX0-1" fmla="*/ 0 w 6726477"/>
              <a:gd name="connsiteY0-2" fmla="*/ 0 h 6851441"/>
              <a:gd name="connsiteX1-3" fmla="*/ 3056351 w 6726477"/>
              <a:gd name="connsiteY1-4" fmla="*/ 2981195 h 6851441"/>
              <a:gd name="connsiteX2-5" fmla="*/ 6726477 w 6726477"/>
              <a:gd name="connsiteY2-6" fmla="*/ 6851441 h 6851441"/>
              <a:gd name="connsiteX3-7" fmla="*/ 0 w 6726477"/>
              <a:gd name="connsiteY3-8" fmla="*/ 6851441 h 6851441"/>
              <a:gd name="connsiteX4-9" fmla="*/ 0 w 6726477"/>
              <a:gd name="connsiteY4-10" fmla="*/ 0 h 6851441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26476" h="6851441">
                <a:moveTo>
                  <a:pt x="0" y="0"/>
                </a:moveTo>
                <a:lnTo>
                  <a:pt x="3056351" y="2981195"/>
                </a:lnTo>
                <a:lnTo>
                  <a:pt x="6726477" y="6851441"/>
                </a:lnTo>
                <a:lnTo>
                  <a:pt x="0" y="685144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cs typeface="+mn-ea"/>
              <a:sym typeface="汉仪全唐诗简" panose="00020600040101010101" pitchFamily="18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9739" y="436381"/>
            <a:ext cx="11232097" cy="5991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霸蛮体 W" panose="00020600040101010101" pitchFamily="18" charset="-122"/>
              <a:ea typeface="汉仪霸蛮体 W" panose="00020600040101010101" pitchFamily="18" charset="-122"/>
              <a:sym typeface="汉仪全唐诗简" panose="00020600040101010101" pitchFamily="18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wmf" /><Relationship Id="rId4" Type="http://schemas.openxmlformats.org/officeDocument/2006/relationships/vmlDrawing" Target="../drawings/vmlDrawing1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audio" Target="../media/media1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Text Box 12"/>
          <p:cNvSpPr txBox="1"/>
          <p:nvPr/>
        </p:nvSpPr>
        <p:spPr>
          <a:xfrm>
            <a:off x="6682317" y="4866217"/>
            <a:ext cx="4508500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北师版 八年级下册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68485" y="1583267"/>
            <a:ext cx="5382684" cy="33252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5333" b="1" kern="1200" cap="none" spc="0" normalizeH="0" baseline="0" noProof="0">
                <a:latin typeface="+mj-lt"/>
                <a:ea typeface="+mn-ea"/>
                <a:cs typeface="+mn-cs"/>
              </a:rPr>
              <a:t>2 </a:t>
            </a:r>
            <a:r>
              <a:rPr kumimoji="0" lang="zh-CN" altLang="en-US" sz="5333" b="1" kern="1200" cap="none" spc="0" normalizeH="0" baseline="0" noProof="0">
                <a:latin typeface="+mj-lt"/>
                <a:ea typeface="+mn-ea"/>
                <a:cs typeface="+mn-cs"/>
              </a:rPr>
              <a:t>提公因式法</a:t>
            </a:r>
            <a:endParaRPr kumimoji="0" lang="en-US" altLang="zh-CN" sz="5333" b="1" kern="1200" cap="none" spc="0" normalizeH="0" baseline="0" noProof="0">
              <a:latin typeface="+mj-lt"/>
              <a:ea typeface="+mn-ea"/>
              <a:cs typeface="+mn-cs"/>
            </a:endParaRPr>
          </a:p>
          <a:p>
            <a:pPr marR="0" algn="ctr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4267" b="1" kern="1200" cap="none" spc="0" normalizeH="0" baseline="0" noProof="0">
                <a:latin typeface="+mj-lt"/>
                <a:ea typeface="+mn-ea"/>
                <a:cs typeface="+mn-cs"/>
              </a:rPr>
              <a:t>第</a:t>
            </a:r>
            <a:r>
              <a:rPr kumimoji="0" lang="en-US" altLang="zh-CN" sz="4267" b="1" kern="1200" cap="none" spc="0" normalizeH="0" baseline="0" noProof="0">
                <a:latin typeface="+mj-lt"/>
                <a:ea typeface="+mn-ea"/>
                <a:cs typeface="+mn-cs"/>
              </a:rPr>
              <a:t>1</a:t>
            </a:r>
            <a:r>
              <a:rPr kumimoji="0" lang="zh-CN" altLang="en-US" sz="4267" b="1" kern="1200" cap="none" spc="0" normalizeH="0" baseline="0" noProof="0">
                <a:latin typeface="+mj-lt"/>
                <a:ea typeface="+mn-ea"/>
                <a:cs typeface="+mn-cs"/>
              </a:rPr>
              <a:t>课时 公因式为单项式的因式分解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5885790" y="1675312"/>
            <a:ext cx="5566279" cy="1437815"/>
          </a:xfrm>
          <a:custGeom>
            <a:gdLst>
              <a:gd name="connsiteX0" fmla="*/ 0 w 4174709"/>
              <a:gd name="connsiteY0" fmla="*/ 1078361 h 1078361"/>
              <a:gd name="connsiteX1" fmla="*/ 0 w 4174709"/>
              <a:gd name="connsiteY1" fmla="*/ 0 h 1078361"/>
              <a:gd name="connsiteX2" fmla="*/ 4174709 w 4174709"/>
              <a:gd name="connsiteY2" fmla="*/ 0 h 1078361"/>
              <a:gd name="connsiteX3" fmla="*/ 4174709 w 4174709"/>
              <a:gd name="connsiteY3" fmla="*/ 1059443 h 10783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4709" h="1078361">
                <a:moveTo>
                  <a:pt x="0" y="1078361"/>
                </a:moveTo>
                <a:lnTo>
                  <a:pt x="0" y="0"/>
                </a:lnTo>
                <a:lnTo>
                  <a:pt x="4174709" y="0"/>
                </a:lnTo>
                <a:lnTo>
                  <a:pt x="4174709" y="1059443"/>
                </a:lnTo>
              </a:path>
            </a:pathLst>
          </a:custGeom>
          <a:noFill/>
          <a:ln>
            <a:gradFill>
              <a:gsLst>
                <a:gs pos="0">
                  <a:srgbClr val="FFFF00"/>
                </a:gs>
                <a:gs pos="70000">
                  <a:srgbClr val="FFC000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任意多边形 4"/>
          <p:cNvSpPr/>
          <p:nvPr/>
        </p:nvSpPr>
        <p:spPr>
          <a:xfrm flipV="1">
            <a:off x="5885790" y="4239844"/>
            <a:ext cx="5566279" cy="1437815"/>
          </a:xfrm>
          <a:custGeom>
            <a:gdLst>
              <a:gd name="connsiteX0" fmla="*/ 0 w 4174709"/>
              <a:gd name="connsiteY0" fmla="*/ 1078361 h 1078361"/>
              <a:gd name="connsiteX1" fmla="*/ 0 w 4174709"/>
              <a:gd name="connsiteY1" fmla="*/ 0 h 1078361"/>
              <a:gd name="connsiteX2" fmla="*/ 4174709 w 4174709"/>
              <a:gd name="connsiteY2" fmla="*/ 0 h 1078361"/>
              <a:gd name="connsiteX3" fmla="*/ 4174709 w 4174709"/>
              <a:gd name="connsiteY3" fmla="*/ 1059443 h 10783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4709" h="1078361">
                <a:moveTo>
                  <a:pt x="0" y="1078361"/>
                </a:moveTo>
                <a:lnTo>
                  <a:pt x="0" y="0"/>
                </a:lnTo>
                <a:lnTo>
                  <a:pt x="4174709" y="0"/>
                </a:lnTo>
                <a:lnTo>
                  <a:pt x="4174709" y="1059443"/>
                </a:lnTo>
              </a:path>
            </a:pathLst>
          </a:custGeom>
          <a:noFill/>
          <a:ln>
            <a:gradFill>
              <a:gsLst>
                <a:gs pos="0">
                  <a:srgbClr val="FFFF00"/>
                </a:gs>
                <a:gs pos="70000">
                  <a:srgbClr val="FFC000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804833" y="345017"/>
            <a:ext cx="2717800" cy="861484"/>
          </a:xfrm>
          <a:prstGeom prst="rect">
            <a:avLst/>
          </a:prstGeom>
          <a:solidFill>
            <a:srgbClr val="00B0F0"/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新课导入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27050" y="1818217"/>
            <a:ext cx="10854267" cy="18457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        1. 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因式分解：把一个多项式化成</a:t>
            </a: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____________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的形式，这种变形叫做把这个多项式因式分解</a:t>
            </a: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28000" y="1803400"/>
            <a:ext cx="3139018" cy="850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几个整式的积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2450" y="3699934"/>
            <a:ext cx="10854267" cy="18478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        2. 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最大公约数：</a:t>
            </a:r>
            <a:r>
              <a:rPr kumimoji="0" lang="en-US" altLang="zh-CN" sz="3733" b="1" i="1" kern="1200" cap="none" spc="0" normalizeH="0" baseline="0" noProof="0">
                <a:latin typeface="+mn-lt"/>
                <a:ea typeface="+mn-ea"/>
                <a:cs typeface="+mn-cs"/>
              </a:rPr>
              <a:t>n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个数的最大的</a:t>
            </a: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_________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，叫做这</a:t>
            </a:r>
            <a:r>
              <a:rPr kumimoji="0" lang="en-US" altLang="zh-CN" sz="3733" b="1" i="1" kern="1200" cap="none" spc="0" normalizeH="0" baseline="0" noProof="0">
                <a:latin typeface="+mn-lt"/>
                <a:ea typeface="+mn-ea"/>
                <a:cs typeface="+mn-cs"/>
              </a:rPr>
              <a:t>n</a:t>
            </a:r>
            <a:r>
              <a:rPr kumimoji="0" lang="zh-CN" altLang="en-US" sz="3733" b="1" kern="1200" cap="none" spc="0" normalizeH="0" baseline="0" noProof="0">
                <a:latin typeface="+mn-lt"/>
                <a:ea typeface="+mn-ea"/>
                <a:cs typeface="+mn-cs"/>
              </a:rPr>
              <a:t>个数的最大公约数</a:t>
            </a:r>
            <a:r>
              <a:rPr kumimoji="0" lang="en-US" altLang="zh-CN" sz="3733" b="1" kern="1200" cap="none" spc="0" normalizeH="0" baseline="0" noProof="0">
                <a:latin typeface="+mn-lt"/>
                <a:ea typeface="+mn-ea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3334" y="3683000"/>
            <a:ext cx="2222500" cy="9863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公共约数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7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847167" y="260351"/>
            <a:ext cx="2717800" cy="861484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新课推进</a:t>
            </a:r>
          </a:p>
        </p:txBody>
      </p:sp>
      <p:sp>
        <p:nvSpPr>
          <p:cNvPr id="2" name="矩形 1"/>
          <p:cNvSpPr/>
          <p:nvPr/>
        </p:nvSpPr>
        <p:spPr>
          <a:xfrm>
            <a:off x="1384300" y="1392767"/>
            <a:ext cx="9406467" cy="18457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中，各项有相同的因式吗？多项式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呢？多项式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mb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nb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呢？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84300" y="4197351"/>
            <a:ext cx="9406467" cy="18457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我们把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多项式中各项都含有的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相同因式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，叫做这个多项式各项的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公因式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．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84300" y="3227918"/>
            <a:ext cx="9406467" cy="9863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的各项都含有相同的因式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44600" y="1712384"/>
            <a:ext cx="9702800" cy="9842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+6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中各项的公因式是什么？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2567" y="427567"/>
            <a:ext cx="2099733" cy="863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议一议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30333" y="2675467"/>
            <a:ext cx="1246717" cy="8826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kern="1200" cap="none" spc="0" normalizeH="0" baseline="3000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2</a:t>
            </a:r>
            <a:endParaRPr kumimoji="0" lang="zh-CN" altLang="en-US" sz="3733" b="1" kern="1200" cap="none" spc="0" normalizeH="0" baseline="30000" noProof="0">
              <a:solidFill>
                <a:srgbClr val="FF0066"/>
              </a:solidFill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4967" y="3879851"/>
            <a:ext cx="9702800" cy="876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）你能尝试将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+6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因式分解吗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14751" y="4853517"/>
            <a:ext cx="5080000" cy="9863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kern="1200" cap="none" spc="0" normalizeH="0" baseline="3000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2 </a:t>
            </a:r>
            <a:r>
              <a:rPr kumimoji="0" lang="en-US" altLang="zh-CN" sz="3733" b="1" kern="1200" cap="none" spc="0" normalizeH="0" baseline="0" noProof="0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+ 6</a:t>
            </a:r>
            <a:r>
              <a:rPr kumimoji="0" lang="en-US" altLang="zh-CN" sz="3733" b="1" i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kern="1200" cap="none" spc="0" normalizeH="0" baseline="3000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kern="1200" cap="none" spc="0" normalizeH="0" baseline="0" noProof="0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 = 2</a:t>
            </a:r>
            <a:r>
              <a:rPr kumimoji="0" lang="en-US" altLang="zh-CN" sz="3733" b="1" i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kern="1200" cap="none" spc="0" normalizeH="0" baseline="3000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kern="1200" cap="none" spc="0" normalizeH="0" baseline="0" noProof="0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(1+3</a:t>
            </a:r>
            <a:r>
              <a:rPr kumimoji="0" lang="en-US" altLang="zh-CN" sz="3733" b="1" i="1" kern="1200" cap="none" spc="0" normalizeH="0" baseline="0" noProof="0" err="1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kern="1200" cap="none" spc="0" normalizeH="0" baseline="0" noProof="0">
                <a:solidFill>
                  <a:srgbClr val="FF0066"/>
                </a:solidFill>
                <a:latin typeface="+mn-lt"/>
                <a:ea typeface="楷体" panose="02010609060101010101" pitchFamily="49" charset="-122"/>
                <a:cs typeface="+mn-cs"/>
              </a:rPr>
              <a:t>) </a:t>
            </a:r>
            <a:endParaRPr kumimoji="0" lang="zh-CN" altLang="en-US" sz="3733" b="1" kern="1200" cap="none" spc="0" normalizeH="0" baseline="0" noProof="0">
              <a:solidFill>
                <a:srgbClr val="FF0066"/>
              </a:solidFill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7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350933" y="412751"/>
            <a:ext cx="1481667" cy="861484"/>
          </a:xfrm>
          <a:prstGeom prst="rect">
            <a:avLst/>
          </a:prstGeom>
          <a:solidFill>
            <a:srgbClr val="FF00FF"/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注意</a:t>
            </a:r>
          </a:p>
        </p:txBody>
      </p:sp>
      <p:sp>
        <p:nvSpPr>
          <p:cNvPr id="3" name="矩形 2"/>
          <p:cNvSpPr/>
          <p:nvPr/>
        </p:nvSpPr>
        <p:spPr>
          <a:xfrm>
            <a:off x="1090084" y="1968500"/>
            <a:ext cx="9814982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公因式可以是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单项式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，也可以是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多项式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，还可以是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多项式幂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的形式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90084" y="3805767"/>
            <a:ext cx="9738782" cy="18478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一个多项式各项的公因式由两部分组成：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系数部分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字母部分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242984" y="419100"/>
            <a:ext cx="1481667" cy="863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练习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37217" y="1648884"/>
            <a:ext cx="9855200" cy="44301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</a:lstStyle>
          <a:p>
            <a:pPr marL="0" marR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下列说法正确的是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(     ).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A.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多项式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mx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mx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各项的公因式是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m</a:t>
            </a:r>
            <a:endParaRPr kumimoji="0" lang="en-US" altLang="zh-CN" sz="3733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B.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7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+14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各项没有公因式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C.          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各项的公因式是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30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D. 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多项式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10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y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-5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y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+15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xy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各项公因式是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5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y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endParaRPr kumimoji="0" lang="zh-CN" altLang="en-US" sz="3733" b="1" i="0" u="none" strike="noStrike" kern="1200" cap="none" spc="0" normalizeH="0" baseline="30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9220" name="对象 3"/>
          <p:cNvGraphicFramePr>
            <a:graphicFrameLocks noChangeAspect="1"/>
          </p:cNvGraphicFramePr>
          <p:nvPr/>
        </p:nvGraphicFramePr>
        <p:xfrm>
          <a:off x="2336800" y="4356100"/>
          <a:ext cx="1136651" cy="795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36800" y="4356100"/>
                        <a:ext cx="1136651" cy="79586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575300" y="1843618"/>
            <a:ext cx="590551" cy="69638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en-US" altLang="zh-CN" sz="3733" b="1" kern="1200" cap="none" spc="0" normalizeH="0" baseline="0" noProof="0">
                <a:solidFill>
                  <a:srgbClr val="FF0066"/>
                </a:solidFill>
                <a:latin typeface="+mn-lt"/>
                <a:ea typeface="宋体" pitchFamily="2" charset="-122"/>
                <a:cs typeface="+mn-cs"/>
              </a:rPr>
              <a:t>D</a:t>
            </a:r>
            <a:endParaRPr kumimoji="0" lang="zh-CN" altLang="en-US" sz="3733" b="1" kern="1200" cap="none" spc="0" normalizeH="0" baseline="0" noProof="0">
              <a:solidFill>
                <a:srgbClr val="FF0066"/>
              </a:solidFill>
              <a:latin typeface="+mn-lt"/>
              <a:ea typeface="宋体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891117" y="1892300"/>
            <a:ext cx="10435167" cy="3757084"/>
          </a:xfrm>
          <a:prstGeom prst="rect">
            <a:avLst/>
          </a:prstGeom>
          <a:solidFill>
            <a:srgbClr val="00FF99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32984" y="2076451"/>
            <a:ext cx="9658349" cy="34353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如果一个多项式的各项含有公因式，那么就可以把这个公因式提出来，从而将多项式化成两个因式乘积的形式，这种分解因式的方法叫做</a:t>
            </a:r>
            <a:r>
              <a:rPr lang="zh-CN" altLang="en-US" sz="3733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提公因式法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1" y="446617"/>
            <a:ext cx="990600" cy="26437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29684" y="730251"/>
            <a:ext cx="6134100" cy="9842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例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将下列各式分解因式：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7" name="标题 12289"/>
          <p:cNvSpPr txBox="1">
            <a:spLocks noRot="1"/>
          </p:cNvSpPr>
          <p:nvPr/>
        </p:nvSpPr>
        <p:spPr>
          <a:xfrm>
            <a:off x="251884" y="1983317"/>
            <a:ext cx="2931583" cy="87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（1） 3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3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93184" y="3035300"/>
            <a:ext cx="5154084" cy="98425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解：原式 =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· 3 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· 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3000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6718" y="3909484"/>
            <a:ext cx="2432049" cy="8826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=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(3 +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)</a:t>
            </a:r>
          </a:p>
        </p:txBody>
      </p:sp>
      <p:sp>
        <p:nvSpPr>
          <p:cNvPr id="6" name="矩形 13314"/>
          <p:cNvSpPr>
            <a:spLocks noChangeArrowheads="1"/>
          </p:cNvSpPr>
          <p:nvPr/>
        </p:nvSpPr>
        <p:spPr bwMode="auto">
          <a:xfrm>
            <a:off x="6049434" y="2161117"/>
            <a:ext cx="3564467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（2）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7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 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21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30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206067" y="3035300"/>
            <a:ext cx="5611284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解：原式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7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·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7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·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98366" y="3909484"/>
            <a:ext cx="2550584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733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</a:rPr>
              <a:t>= 7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</a:rPr>
              <a:t>x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</a:rPr>
              <a:t>x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</a:rPr>
              <a:t>-3)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7" grpId="2"/>
      <p:bldP spid="8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13318"/>
          <p:cNvSpPr txBox="1">
            <a:spLocks noChangeArrowheads="1"/>
          </p:cNvSpPr>
          <p:nvPr/>
        </p:nvSpPr>
        <p:spPr bwMode="auto">
          <a:xfrm>
            <a:off x="1557867" y="421217"/>
            <a:ext cx="5331884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（3）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8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-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endParaRPr kumimoji="0" lang="en-US" altLang="zh-CN" sz="3733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13325"/>
          <p:cNvSpPr txBox="1">
            <a:spLocks noChangeArrowheads="1"/>
          </p:cNvSpPr>
          <p:nvPr/>
        </p:nvSpPr>
        <p:spPr bwMode="auto">
          <a:xfrm>
            <a:off x="1907117" y="1303867"/>
            <a:ext cx="8640234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解：原式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·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8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·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+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·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文本框 13329"/>
          <p:cNvSpPr txBox="1">
            <a:spLocks noChangeArrowheads="1"/>
          </p:cNvSpPr>
          <p:nvPr/>
        </p:nvSpPr>
        <p:spPr bwMode="auto">
          <a:xfrm>
            <a:off x="3907367" y="2161118"/>
            <a:ext cx="4900084" cy="6963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(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8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+ 1)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57867" y="3172884"/>
            <a:ext cx="5272617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（4）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–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24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–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+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28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837267" y="4055533"/>
            <a:ext cx="6470651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解：原式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 -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778251" y="4840817"/>
            <a:ext cx="6104467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 -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·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·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· 7)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778251" y="5698067"/>
            <a:ext cx="4068233" cy="698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 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- 7)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  <p:bldP spid="9" grpId="4"/>
      <p:bldP spid="10" grpId="5"/>
      <p:bldP spid="11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314" name="组合 5"/>
          <p:cNvGrpSpPr/>
          <p:nvPr/>
        </p:nvGrpSpPr>
        <p:grpSpPr>
          <a:xfrm>
            <a:off x="1189567" y="1856317"/>
            <a:ext cx="9745134" cy="3145367"/>
            <a:chOff x="1058866" y="1559130"/>
            <a:chExt cx="9745193" cy="3144696"/>
          </a:xfrm>
        </p:grpSpPr>
        <p:sp>
          <p:nvSpPr>
            <p:cNvPr id="7" name="剪去对角的矩形 6"/>
            <p:cNvSpPr/>
            <p:nvPr/>
          </p:nvSpPr>
          <p:spPr>
            <a:xfrm>
              <a:off x="1058866" y="1559130"/>
              <a:ext cx="9745193" cy="3144696"/>
            </a:xfrm>
            <a:prstGeom prst="snip2DiagRect">
              <a:avLst/>
            </a:prstGeom>
            <a:solidFill>
              <a:srgbClr val="00E6FF"/>
            </a:solidFill>
            <a:ln w="381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16" name="矩形 7"/>
            <p:cNvSpPr/>
            <p:nvPr/>
          </p:nvSpPr>
          <p:spPr>
            <a:xfrm>
              <a:off x="1199704" y="1785669"/>
              <a:ext cx="9480333" cy="27084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733" b="1">
                  <a:latin typeface="楷体" panose="02010609060101010101" pitchFamily="49" charset="-122"/>
                  <a:ea typeface="楷体" panose="02010609060101010101" pitchFamily="49" charset="-122"/>
                </a:rPr>
                <a:t>    当多项式第一项系数是负数，通常先提出“－”号，使括号内第一项系数变为正数，注意括号内各项都要变号</a:t>
              </a:r>
              <a:r>
                <a:rPr lang="en-US" altLang="zh-CN" sz="3733" b="1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endParaRPr lang="zh-CN" altLang="en-US" sz="3733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03085" y="366184"/>
            <a:ext cx="5185833" cy="861484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确定公因式的方法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331633" y="1657351"/>
            <a:ext cx="7691967" cy="16171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公因式的系数是多项式各项系数的最大公约数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（当系数是整数时）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55700" y="1788584"/>
            <a:ext cx="2446867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定系数：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06233" y="3249084"/>
            <a:ext cx="7624234" cy="16171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字母取多项式各项中都含有的相同的字母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6" name="矩形 5"/>
          <p:cNvSpPr/>
          <p:nvPr/>
        </p:nvSpPr>
        <p:spPr>
          <a:xfrm>
            <a:off x="3289300" y="4919133"/>
            <a:ext cx="7389284" cy="16171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相同字母的指数取各项中字母的最低次幂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3733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47234" y="3331633"/>
            <a:ext cx="2529418" cy="69638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定字母：</a:t>
            </a:r>
            <a:endParaRPr kumimoji="0" lang="en-US" altLang="zh-CN" sz="3733" b="0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72634" y="4995333"/>
            <a:ext cx="2529418" cy="69638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定指数：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492250" y="1231900"/>
            <a:ext cx="8942918" cy="23643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3733" b="1" i="0" u="none" kern="1200" baseline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/>
            </a:lvl9pPr>
          </a:lstStyle>
          <a:p>
            <a:pPr marL="0" marR="0" lvl="0" indent="0" algn="l" defTabSz="1219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       在多项式中，若某一项是公因式，则提公因式后应在括号内多因式的相应位置写上“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”，千万不要漏掉“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”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7585" y="3712633"/>
            <a:ext cx="3606800" cy="1905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3733" b="1" i="0" u="none" kern="1200" baseline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b="1"/>
            </a:lvl9pPr>
          </a:lstStyle>
          <a:p>
            <a:pPr marL="0" marR="0" lvl="0" indent="0" algn="l" defTabSz="1219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 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6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ax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endParaRPr kumimoji="0" lang="en-US" altLang="zh-CN" sz="3733" b="1" i="1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1219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(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3000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</a:t>
            </a:r>
            <a:r>
              <a:rPr kumimoji="0" lang="en-US" altLang="zh-CN" sz="3733" b="1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733" b="1" i="1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x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-1)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944534" y="357717"/>
            <a:ext cx="2715684" cy="861484"/>
          </a:xfrm>
          <a:prstGeom prst="rect">
            <a:avLst/>
          </a:prstGeom>
          <a:solidFill>
            <a:srgbClr val="FF0066"/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4800" b="1" kern="1200" cap="none" spc="0" normalizeH="0" baseline="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随堂练习</a:t>
            </a:r>
          </a:p>
        </p:txBody>
      </p:sp>
      <p:sp>
        <p:nvSpPr>
          <p:cNvPr id="3" name="矩形 2"/>
          <p:cNvSpPr/>
          <p:nvPr/>
        </p:nvSpPr>
        <p:spPr>
          <a:xfrm>
            <a:off x="1136651" y="1570567"/>
            <a:ext cx="5010151" cy="9863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将下列各式分解因式：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88" name="标题 12289"/>
          <p:cNvSpPr txBox="1">
            <a:spLocks noRot="1"/>
          </p:cNvSpPr>
          <p:nvPr/>
        </p:nvSpPr>
        <p:spPr>
          <a:xfrm>
            <a:off x="958851" y="2556933"/>
            <a:ext cx="3985683" cy="8741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（1） 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ma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+ 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mb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89" name="标题 12289"/>
          <p:cNvSpPr txBox="1">
            <a:spLocks noRot="1"/>
          </p:cNvSpPr>
          <p:nvPr/>
        </p:nvSpPr>
        <p:spPr>
          <a:xfrm>
            <a:off x="5312834" y="2622551"/>
            <a:ext cx="3987800" cy="9863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5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+ 20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0" name="标题 12289"/>
          <p:cNvSpPr txBox="1">
            <a:spLocks noRot="1"/>
          </p:cNvSpPr>
          <p:nvPr/>
        </p:nvSpPr>
        <p:spPr>
          <a:xfrm>
            <a:off x="865717" y="3608918"/>
            <a:ext cx="4356100" cy="9842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4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 -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6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1" name="标题 12289"/>
          <p:cNvSpPr txBox="1">
            <a:spLocks noRot="1"/>
          </p:cNvSpPr>
          <p:nvPr/>
        </p:nvSpPr>
        <p:spPr>
          <a:xfrm>
            <a:off x="5312833" y="3674533"/>
            <a:ext cx="4718051" cy="9863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b –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5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ab+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9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2" name="标题 12289"/>
          <p:cNvSpPr txBox="1">
            <a:spLocks noRot="1"/>
          </p:cNvSpPr>
          <p:nvPr/>
        </p:nvSpPr>
        <p:spPr>
          <a:xfrm>
            <a:off x="865717" y="4660900"/>
            <a:ext cx="4356100" cy="9842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-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+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ab -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ac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3" name="标题 12289"/>
          <p:cNvSpPr txBox="1">
            <a:spLocks noRot="1"/>
          </p:cNvSpPr>
          <p:nvPr/>
        </p:nvSpPr>
        <p:spPr>
          <a:xfrm>
            <a:off x="5312834" y="4726517"/>
            <a:ext cx="4910667" cy="9863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-2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+4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 –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 6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.</a:t>
            </a:r>
            <a:endParaRPr lang="en-US" altLang="zh-CN" sz="3733" b="1" baseline="30000"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2289"/>
          <p:cNvSpPr txBox="1">
            <a:spLocks noRot="1"/>
          </p:cNvSpPr>
          <p:nvPr/>
        </p:nvSpPr>
        <p:spPr>
          <a:xfrm>
            <a:off x="647700" y="478367"/>
            <a:ext cx="5405967" cy="18478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解：（1）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ma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mb</a:t>
            </a:r>
          </a:p>
          <a:p>
            <a:pPr>
              <a:lnSpc>
                <a:spcPct val="150000"/>
              </a:lnSpc>
            </a:pP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        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=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标题 12289"/>
          <p:cNvSpPr txBox="1">
            <a:spLocks noRot="1"/>
          </p:cNvSpPr>
          <p:nvPr/>
        </p:nvSpPr>
        <p:spPr>
          <a:xfrm>
            <a:off x="5869518" y="622300"/>
            <a:ext cx="3985683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+ 20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     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= 5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y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+4)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标题 12289"/>
          <p:cNvSpPr txBox="1">
            <a:spLocks noRot="1"/>
          </p:cNvSpPr>
          <p:nvPr/>
        </p:nvSpPr>
        <p:spPr>
          <a:xfrm>
            <a:off x="1530351" y="2343151"/>
            <a:ext cx="4356100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-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6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   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= 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-3)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" name="标题 12289"/>
          <p:cNvSpPr txBox="1">
            <a:spLocks noRot="1"/>
          </p:cNvSpPr>
          <p:nvPr/>
        </p:nvSpPr>
        <p:spPr>
          <a:xfrm>
            <a:off x="5810251" y="2484967"/>
            <a:ext cx="4715933" cy="18478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b –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5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ab+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9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b</a:t>
            </a:r>
          </a:p>
          <a:p>
            <a:pPr>
              <a:lnSpc>
                <a:spcPct val="150000"/>
              </a:lnSpc>
            </a:pP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 = b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-5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+9)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" name="标题 12289"/>
          <p:cNvSpPr txBox="1">
            <a:spLocks noRot="1"/>
          </p:cNvSpPr>
          <p:nvPr/>
        </p:nvSpPr>
        <p:spPr>
          <a:xfrm>
            <a:off x="1390651" y="4231218"/>
            <a:ext cx="4356100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+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ab –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ac</a:t>
            </a:r>
          </a:p>
          <a:p>
            <a:pPr>
              <a:lnSpc>
                <a:spcPct val="150000"/>
              </a:lnSpc>
            </a:pP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= -a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c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；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标题 12289"/>
          <p:cNvSpPr txBox="1">
            <a:spLocks noRot="1"/>
          </p:cNvSpPr>
          <p:nvPr/>
        </p:nvSpPr>
        <p:spPr>
          <a:xfrm>
            <a:off x="5869518" y="4239685"/>
            <a:ext cx="4910667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） 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+4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–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6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</a:p>
          <a:p>
            <a:pPr>
              <a:lnSpc>
                <a:spcPct val="150000"/>
              </a:lnSpc>
            </a:pP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        = -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(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 baseline="30000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-2</a:t>
            </a:r>
            <a:r>
              <a:rPr lang="en-US" altLang="zh-CN" sz="3733" b="1" i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x</a:t>
            </a:r>
            <a:r>
              <a:rPr lang="en-US" altLang="zh-CN" sz="3733" b="1">
                <a:solidFill>
                  <a:srgbClr val="FF0066"/>
                </a:solidFill>
                <a:latin typeface="Times New Roman" pitchFamily="18" charset="0"/>
                <a:ea typeface="黑体" pitchFamily="49" charset="-122"/>
              </a:rPr>
              <a:t>+3).</a:t>
            </a:r>
            <a:endParaRPr lang="en-US" altLang="zh-CN" sz="3733" b="1" baseline="30000">
              <a:solidFill>
                <a:srgbClr val="FF0066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8" grpId="3"/>
      <p:bldP spid="9" grpId="4"/>
      <p:bldP spid="10" grpId="5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89">
      <a:dk1>
        <a:sysClr val="windowText" lastClr="000000"/>
      </a:dk1>
      <a:lt1>
        <a:sysClr val="window" lastClr="FFFFFF"/>
      </a:lt1>
      <a:dk2>
        <a:srgbClr val="3F3F3F"/>
      </a:dk2>
      <a:lt2>
        <a:srgbClr val="3F3F3F"/>
      </a:lt2>
      <a:accent1>
        <a:srgbClr val="C00000"/>
      </a:accent1>
      <a:accent2>
        <a:srgbClr val="3F3F3F"/>
      </a:accent2>
      <a:accent3>
        <a:srgbClr val="EA1442"/>
      </a:accent3>
      <a:accent4>
        <a:srgbClr val="3F3F3F"/>
      </a:accent4>
      <a:accent5>
        <a:srgbClr val="C00000"/>
      </a:accent5>
      <a:accent6>
        <a:srgbClr val="3F3F3F"/>
      </a:accent6>
      <a:hlink>
        <a:srgbClr val="EA1442"/>
      </a:hlink>
      <a:folHlink>
        <a:srgbClr val="EA144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73</Paragraphs>
  <Slides>14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5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Mary</dc:creator>
  <cp:lastModifiedBy>天天向上</cp:lastModifiedBy>
  <cp:revision>47</cp:revision>
  <dcterms:created xsi:type="dcterms:W3CDTF">2021-11-24T01:53:00Z</dcterms:created>
  <dcterms:modified xsi:type="dcterms:W3CDTF">2023-02-01T09:47:52Z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41CB47BF02B243E0A3E1D4E5B20D1773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v1.0_mb_exQqx8HEmFhcswECtjuoSg==</vt:lpwstr>
  </property>
</Properties>
</file>