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37" r:id="rId1"/>
    <p:sldMasterId id="2147488174" r:id="rId2"/>
  </p:sldMasterIdLst>
  <p:notesMasterIdLst>
    <p:notesMasterId r:id="rId3"/>
  </p:notesMasterIdLst>
  <p:sldIdLst>
    <p:sldId id="2435" r:id="rId4"/>
    <p:sldId id="2440" r:id="rId5"/>
    <p:sldId id="2444" r:id="rId6"/>
    <p:sldId id="2447" r:id="rId7"/>
    <p:sldId id="2453" r:id="rId9"/>
    <p:sldId id="2456" r:id="rId10"/>
    <p:sldId id="2459" r:id="rId11"/>
    <p:sldId id="2462" r:id="rId12"/>
    <p:sldId id="2468" r:id="rId14"/>
    <p:sldId id="2471" r:id="rId15"/>
    <p:sldId id="2474" r:id="rId16"/>
    <p:sldId id="2477" r:id="rId17"/>
    <p:sldId id="2483" r:id="rId19"/>
    <p:sldId id="2486" r:id="rId20"/>
    <p:sldId id="2489" r:id="rId21"/>
    <p:sldId id="2492" r:id="rId22"/>
    <p:sldId id="2498" r:id="rId24"/>
    <p:sldId id="2501" r:id="rId25"/>
    <p:sldId id="2504" r:id="rId26"/>
    <p:sldId id="2507" r:id="rId27"/>
    <p:sldId id="2513" r:id="rId29"/>
    <p:sldId id="2516" r:id="rId30"/>
    <p:sldId id="2519" r:id="rId31"/>
    <p:sldId id="2522" r:id="rId32"/>
    <p:sldId id="2528" r:id="rId34"/>
    <p:sldId id="2531" r:id="rId35"/>
    <p:sldId id="2534" r:id="rId36"/>
    <p:sldId id="253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38" r:id="rId1"/>
    <p:sldLayoutId id="2147488139" r:id="rId2"/>
    <p:sldLayoutId id="2147488140" r:id="rId3"/>
    <p:sldLayoutId id="2147488141" r:id="rId4"/>
    <p:sldLayoutId id="2147488142" r:id="rId5"/>
    <p:sldLayoutId id="2147488143" r:id="rId6"/>
    <p:sldLayoutId id="2147488144" r:id="rId7"/>
    <p:sldLayoutId id="2147488145" r:id="rId8"/>
    <p:sldLayoutId id="2147488146" r:id="rId9"/>
    <p:sldLayoutId id="2147488147" r:id="rId10"/>
    <p:sldLayoutId id="21474881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175" r:id="rId1"/>
    <p:sldLayoutId id="2147488176" r:id="rId2"/>
    <p:sldLayoutId id="2147488177" r:id="rId3"/>
    <p:sldLayoutId id="2147488178" r:id="rId4"/>
    <p:sldLayoutId id="2147488179" r:id="rId5"/>
    <p:sldLayoutId id="2147488180" r:id="rId6"/>
    <p:sldLayoutId id="2147488181" r:id="rId7"/>
    <p:sldLayoutId id="2147488182" r:id="rId8"/>
    <p:sldLayoutId id="2147488183" r:id="rId9"/>
    <p:sldLayoutId id="2147488184" r:id="rId10"/>
    <p:sldLayoutId id="21474881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tags" Target="../tags/tag350.xml"/><Relationship Id="rId26" Type="http://schemas.openxmlformats.org/officeDocument/2006/relationships/tags" Target="../tags/tag351.xml"/><Relationship Id="rId27" Type="http://schemas.openxmlformats.org/officeDocument/2006/relationships/tags" Target="../tags/tag352.xml"/><Relationship Id="rId28" Type="http://schemas.openxmlformats.org/officeDocument/2006/relationships/tags" Target="../tags/tag353.xml"/><Relationship Id="rId29" Type="http://schemas.openxmlformats.org/officeDocument/2006/relationships/tags" Target="../tags/tag35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制定数字化转型策略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了解数字化转型的必要性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制定数字化转型战略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提升数字化能力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优化业务流程与组织架构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加强数据管理与分析能力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了解数字化转型的必要性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当前数字化转型的趋势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数字化转型已成为企业发展的必经之路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数字化转型有助于提高企业竞争力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数字化转型有助于提升企业创新能力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数字化转型有助于降低企业运营成本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企业面临的挑战与机遇</a:t>
            </a:r>
            <a:endParaRPr altLang="en-US" lang="zh-CN"/>
          </a:p>
        </p:txBody>
      </p:sp>
      <p:sp>
        <p:nvSpPr>
          <p:cNvPr id="104929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数字化转型的必要性：适应市场需求，提高竞争力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面临的挑战：技术更新换代快，需要不断投入研发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面临的机遇：数字化转型有助于提高生产效率，降低成本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抓住机遇，应对挑战，实现可持续发展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数字化转型的核心目标</a:t>
            </a:r>
            <a:endParaRPr altLang="en-US" lang="zh-CN"/>
          </a:p>
        </p:txBody>
      </p:sp>
      <p:sp>
        <p:nvSpPr>
          <p:cNvPr id="104936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提高企业运营效率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制定数字化转型战略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明确转型战略定位</a:t>
            </a:r>
            <a:endParaRPr altLang="en-US" lang="zh-CN"/>
          </a:p>
        </p:txBody>
      </p:sp>
      <p:sp>
        <p:nvSpPr>
          <p:cNvPr id="104958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确定数字化转型的目标和愿景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分析当前业务状况和市场需求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制定数字化转型的路线图和时间表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明确数字化转型的核心业务和重点领域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确定数字化转型的关键领域</a:t>
            </a:r>
            <a:endParaRPr altLang="en-US" lang="zh-CN"/>
          </a:p>
        </p:txBody>
      </p:sp>
      <p:sp>
        <p:nvSpPr>
          <p:cNvPr id="104964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制定数字化转型的战略计划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确定数字化转型的目标和愿景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识别数字化转型的关键领域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实施数字化转型的行动计划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制定数字化转型的路线图</a:t>
            </a:r>
            <a:endParaRPr altLang="en-US" lang="zh-CN"/>
          </a:p>
        </p:txBody>
      </p:sp>
      <p:sp>
        <p:nvSpPr>
          <p:cNvPr id="104973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明确数字化转型的目标和愿景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实施数字化转型的措施和行动计划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制定数字化转型的战略和计划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分析当前数字化水平和存在的问题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4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提升数字化能力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强化数字化技术基础</a:t>
            </a:r>
            <a:endParaRPr altLang="en-US" lang="zh-CN"/>
          </a:p>
        </p:txBody>
      </p:sp>
      <p:sp>
        <p:nvSpPr>
          <p:cNvPr id="1049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建立稳定的技术团队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建立数字化技术平台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强化技术研发能力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提升技术水平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培养数字化人才队伍</a:t>
            </a:r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制定数字化转型策略：明确数字化转型的目标和路径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提升数字化能力：通过培训和实践，提高员工的数字化技能和素养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建立数字化团队：组建专业的数字化团队，负责数字化转型的规划和实施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培养数字化思维：引导员工树立数字化思维，将数字化理念融入日常工作中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建立数字化创新机制</a:t>
            </a:r>
            <a:endParaRPr altLang="en-US" lang="zh-CN"/>
          </a:p>
        </p:txBody>
      </p:sp>
      <p:sp>
        <p:nvSpPr>
          <p:cNvPr id="105013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鼓励员工提出创新想法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设立专项资金支持创新项目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定期组织内部培训和分享会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19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优化业务流程与组织架构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业务流程的数字化优化</a:t>
            </a:r>
            <a:endParaRPr altLang="en-US" lang="zh-CN"/>
          </a:p>
        </p:txBody>
      </p:sp>
      <p:sp>
        <p:nvSpPr>
          <p:cNvPr id="105032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业务流程分析：识别关键流程，确定优化目标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数字化技术应用：采用先进技术，提高流程效率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流程自动化：减少人工干预，降低成本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持续改进：不断监测和调整，确保持续优化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组织架构的适应性调整</a:t>
            </a:r>
            <a:endParaRPr altLang="en-US" lang="zh-CN"/>
          </a:p>
        </p:txBody>
      </p:sp>
      <p:sp>
        <p:nvSpPr>
          <p:cNvPr id="105040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建立跨部门协作机制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调整组织架构以适应数字化转型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优化业务流程，提高效率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培养数字化人才，提升组织能力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跨部门协同与合作机制的建立</a:t>
            </a:r>
            <a:endParaRPr altLang="en-US" lang="zh-CN"/>
          </a:p>
        </p:txBody>
      </p:sp>
      <p:sp>
        <p:nvSpPr>
          <p:cNvPr id="10504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跨部门协同的定义和重要性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建立合作机制的步骤和措施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协同与合作在数字化转型中的应用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成功案例分析和经验分享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58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加强数据管理与分析能力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数据收集、整理与存储策略</a:t>
            </a:r>
            <a:endParaRPr altLang="en-US" lang="zh-CN"/>
          </a:p>
        </p:txBody>
      </p:sp>
      <p:sp>
        <p:nvSpPr>
          <p:cNvPr id="105070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3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数据收集：明确数据来源，制定数据收集计划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策略制定：根据企业实际情况，制定合适的数据收集、整理与存储策略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数据存储：选择合适的数据存储方式，确保数据安全与可访问性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数据整理：对收集到的数据进行清洗、整理，确保数据质量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数据挖掘与分析工具的应用</a:t>
            </a:r>
            <a:endParaRPr altLang="en-US" lang="zh-CN"/>
          </a:p>
        </p:txBody>
      </p:sp>
      <p:sp>
        <p:nvSpPr>
          <p:cNvPr id="1050810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2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4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数据挖掘技术：通过算法和模型对大量数据进行处理和分析，发现数据中的潜在规律和趋势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6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8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0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数据可视化工具：将数据以图表、图像等形式进行展示，帮助用户更好地理解和分析数据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2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4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6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数据分析工具：对数据进行统计、归纳、总结等分析，提取有价值的信息和知识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0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2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数据管理平台：整合各种数据资源，实现数据的统一管理和共享，提高数据质量和可用性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基于数据的决策支持体系构建</a:t>
            </a:r>
            <a:endParaRPr altLang="en-US" lang="zh-CN"/>
          </a:p>
        </p:txBody>
      </p:sp>
      <p:sp>
        <p:nvSpPr>
          <p:cNvPr id="10508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数据收集与整合：建立统一的数据收集、存储和分析平台，确保数据的准确性和完整性。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数据挖掘与分析：利用先进的数据挖掘和分析技术，发现数据背后的规律和趋势，为决策提供有力支持。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实时监测与预警：通过实时监测数据变化，及时发现潜在问题和风险，为决策者提供预警信息。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决策支持系统：建立基于数据的决策支持系统，为决策者提供智能化、个性化的决策建议和支持。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097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保障数字化转型成功实施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明确责任分工与考核机制</a:t>
            </a:r>
            <a:endParaRPr altLang="en-US" lang="zh-CN"/>
          </a:p>
        </p:txBody>
      </p:sp>
      <p:sp>
        <p:nvSpPr>
          <p:cNvPr id="1051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责任分工：明确各部门、岗位的职责和权限，确保数字化转型工作的顺利进行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激励机制：通过奖励措施激励员工积极参与数字化转型工作，提高工作效率和质量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培训机制：加强员工数字化转型方面的培训，提高员工的数字化素养和技能水平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考核机制：建立科学的考核机制，对数字化转型工作进行定期评估和考核，及时发现问题并加以改进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建立风险评估与应对策略</a:t>
            </a:r>
            <a:endParaRPr altLang="en-US" lang="zh-CN"/>
          </a:p>
        </p:txBody>
      </p:sp>
      <p:sp>
        <p:nvSpPr>
          <p:cNvPr id="10512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识别潜在风险：对数字化转型过程中可能遇到的风险进行识别和评估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制定应对策略：针对识别出的风险，制定相应的应对策略和措施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建立风险管理机制：建立有效的风险管理机制，确保应对策略的有效实施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持续监控与调整：对数字化转型过程中的风险进行持续监控，并根据实际情况调整应对策略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持续改进与优化数字化转型过程</a:t>
            </a:r>
            <a:endParaRPr altLang="en-US" lang="zh-CN"/>
          </a:p>
        </p:txBody>
      </p:sp>
      <p:sp>
        <p:nvSpPr>
          <p:cNvPr id="105128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8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8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9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9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优化数字化转型策略：根据评估结果，调整数字化转型策略，确保其适应业务发展需求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0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培养数字化转型人才：加强员工培训，提高数字化技能和意识，为持续改进提供人才保障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0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建立持续改进的文化：鼓励员工提出改进意见，不断优化工作流程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0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定期评估数字化转型效果：通过数据分析和用户反馈，了解转型成果和不足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3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8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28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2023-12-19T17:16:35Z</dcterms:created>
  <dcterms:modified xsi:type="dcterms:W3CDTF">2023-12-19T17:16:35Z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4db9af6c13c1455b95d9a7f87484f337_21</vt:lpwstr>
  </property>
</Properties>
</file>