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792" r:id="rId1"/>
    <p:sldMasterId id="2147511829" r:id="rId2"/>
  </p:sldMasterIdLst>
  <p:notesMasterIdLst>
    <p:notesMasterId r:id="rId3"/>
  </p:notesMasterIdLst>
  <p:sldIdLst>
    <p:sldId id="12485" r:id="rId4"/>
    <p:sldId id="12488" r:id="rId5"/>
    <p:sldId id="12491" r:id="rId6"/>
    <p:sldId id="12494" r:id="rId7"/>
    <p:sldId id="12497" r:id="rId8"/>
    <p:sldId id="12500" r:id="rId9"/>
    <p:sldId id="12503" r:id="rId10"/>
    <p:sldId id="12506" r:id="rId11"/>
    <p:sldId id="12509" r:id="rId12"/>
    <p:sldId id="12512" r:id="rId13"/>
    <p:sldId id="12515" r:id="rId14"/>
    <p:sldId id="12518" r:id="rId15"/>
    <p:sldId id="12521" r:id="rId16"/>
    <p:sldId id="12524" r:id="rId17"/>
    <p:sldId id="12527" r:id="rId18"/>
    <p:sldId id="12530" r:id="rId19"/>
    <p:sldId id="12533" r:id="rId20"/>
    <p:sldId id="12536" r:id="rId21"/>
    <p:sldId id="12539" r:id="rId22"/>
    <p:sldId id="12542" r:id="rId23"/>
    <p:sldId id="12545" r:id="rId24"/>
    <p:sldId id="12548" r:id="rId25"/>
    <p:sldId id="12551" r:id="rId26"/>
    <p:sldId id="12554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793" r:id="rId1"/>
    <p:sldLayoutId id="2147511794" r:id="rId2"/>
    <p:sldLayoutId id="2147511795" r:id="rId3"/>
    <p:sldLayoutId id="2147511796" r:id="rId4"/>
    <p:sldLayoutId id="2147511797" r:id="rId5"/>
    <p:sldLayoutId id="2147511798" r:id="rId6"/>
    <p:sldLayoutId id="2147511799" r:id="rId7"/>
    <p:sldLayoutId id="2147511800" r:id="rId8"/>
    <p:sldLayoutId id="2147511801" r:id="rId9"/>
    <p:sldLayoutId id="2147511802" r:id="rId10"/>
    <p:sldLayoutId id="21475118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830" r:id="rId1"/>
    <p:sldLayoutId id="2147511831" r:id="rId2"/>
    <p:sldLayoutId id="2147511832" r:id="rId3"/>
    <p:sldLayoutId id="2147511833" r:id="rId4"/>
    <p:sldLayoutId id="2147511834" r:id="rId5"/>
    <p:sldLayoutId id="2147511835" r:id="rId6"/>
    <p:sldLayoutId id="2147511836" r:id="rId7"/>
    <p:sldLayoutId id="2147511837" r:id="rId8"/>
    <p:sldLayoutId id="2147511838" r:id="rId9"/>
    <p:sldLayoutId id="2147511839" r:id="rId10"/>
    <p:sldLayoutId id="214751184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小学生数学思维培养的方法与实践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培养小学生数学思维的重要性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小学生数学思维培养的方法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小学生数学思维培养的实践案例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小学生数学思维培养的注意事项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总结与展望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培养小学生数学思维的重要性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数学思维能力对小学生发展的影响</a:t>
            </a:r>
            <a:endParaRPr altLang="en-US" lang="zh-CN"/>
          </a:p>
        </p:txBody>
      </p:sp>
      <p:sp>
        <p:nvSpPr>
          <p:cNvPr id="10488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促进其他学科的学习：数学思维能够帮助学生更好地理解其他学科的知识，例如物理、化学等。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提高数学成绩：培养数学思维能够帮助学生更好地理解和掌握数学知识，从而提高数学成绩。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增强创新能力：数学思维具有创造性，能够帮助学生发现和解决问题，培养创新能力。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培养逻辑思维和推理能力：数学思维强调逻辑和推理，能够帮助学生更好地理解事物之间的联系，培养逻辑思维和推理能力。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培养数学思维能力的意义</a:t>
            </a:r>
            <a:endParaRPr altLang="en-US" lang="zh-CN"/>
          </a:p>
        </p:txBody>
      </p:sp>
      <p:sp>
        <p:nvSpPr>
          <p:cNvPr id="104891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提高小学生解决问题的能力：数学思维能力能够帮助小学生更好地理解和分析问题，从而找到解决问题的方法。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促进其他学科的学习：数学思维能力不仅对数学学科的学习有帮助，也对其他学科的学习有着积极的影响。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培养逻辑思维和创新能力：数学思维能力的培养有助于培养小学生的逻辑思维和创新能力，为未来的学习和工作打下基础。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增强小学生的自信心和解决问题的能力：通过数学思维能力的培养，小学生可以更好地应对生活中的挑战和困难，增强自信心和解决问题的能力。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小学生数学思维培养的方法</a:t>
            </a:r>
            <a:endParaRPr altLang="en-US" dirty="0" lang="zh-CN"/>
          </a:p>
        </p:txBody>
      </p:sp>
      <p:sp>
        <p:nvSpPr>
          <p:cNvPr id="10489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激发学习兴趣，培养数学思维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创设情境，引发学生好奇心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结合生活实际，引导学生发现数学问题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开展数学游戏，让学生在快乐中学习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鼓励动手实践，让学生在操作中培养数学思维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创设问题情境，引导自主探究</a:t>
            </a:r>
            <a:endParaRPr altLang="en-US" lang="zh-CN"/>
          </a:p>
        </p:txBody>
      </p:sp>
      <p:sp>
        <p:nvSpPr>
          <p:cNvPr id="104905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创设有趣的问题情境，激发小学生的好奇心和探究欲望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鼓励小学生将所学知识应用于实际生活中，培养其实践能力和创新思维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通过小组合作探究，培养小学生的合作意识和沟通能力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引导小学生自主探究问题，培养其独立思考和解决问题的能力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强化思维训练，提高思维能力</a:t>
            </a:r>
            <a:endParaRPr altLang="en-US" lang="zh-CN"/>
          </a:p>
        </p:txBody>
      </p:sp>
      <p:sp>
        <p:nvSpPr>
          <p:cNvPr id="1049134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强化解题思路和技巧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4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鼓励主动思考和探索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培养数学兴趣和信心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6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注重基础知识的掌握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注重实践操作，加深理解与运用</a:t>
            </a:r>
            <a:endParaRPr altLang="en-US" lang="zh-CN"/>
          </a:p>
        </p:txBody>
      </p:sp>
      <p:sp>
        <p:nvSpPr>
          <p:cNvPr id="10491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实践操作有助于小学生理解抽象的数学概念，通过动手操作，将抽象的数学概念具象化，便于学生理解。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实践操作有助于培养小学生的数学思维能力，在操作过程中，学生需要观察、思考、推理等，从而锻炼数学思维能力。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实践操作有助于提高小学生的数学应用能力，通过实际问题的解决，让学生更好地理解和运用数学知识。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实践操作有助于激发小学生的数学学习兴趣，在操作中体验数学的乐趣，提高学习数学的积极性。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小学生数学思维培养的实践案例</a:t>
            </a:r>
            <a:endParaRPr altLang="en-US" dirty="0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案例一：利用游戏化教学培养小学生的数学思维能力</a:t>
            </a:r>
            <a:endParaRPr altLang="en-US" lang="zh-CN"/>
          </a:p>
        </p:txBody>
      </p:sp>
      <p:sp>
        <p:nvSpPr>
          <p:cNvPr id="10492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游戏化教学：通过设计有趣的游戏，吸引学生的注意力，让学生在游戏中学习数学思维。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实践案例：某小学采用游戏化教学，通过“数独”、“24点”等游戏，培养学生的数学思维能力。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效果评估：经过一段时间的教学实践，学生的数学思维能力得到显著提高。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结论：游戏化教学是一种有效的小学生数学思维培养方法。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案例二：通过小组合作学习提升小学生的数学思维能力</a:t>
            </a:r>
            <a:endParaRPr altLang="en-US" lang="zh-CN"/>
          </a:p>
        </p:txBody>
      </p:sp>
      <p:sp>
        <p:nvSpPr>
          <p:cNvPr id="104934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案例背景：小组合作学习是一种有效的学习方式，可以帮助小学生提高数学思维能力。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实施过程：将学生分成小组，通过合作完成数学任务，促进学生的交流与合作。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实践效果：小组合作学习能够激发学生的学习兴趣，提高他们的数学思维能力。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案例总结：小组合作学习是一种值得推广的学习方式，有助于培养学生的数学思维能力和团队协作精神。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案例三：利用生活化教学培养小学生的数学思维能力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案例概述：通过将生活中的实际问题引入数学课堂，引导学生运用数学知识解决实际问题，从而培养数学思维能力。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实施过程：选择生活中的实际问题，如购物计算找零、制作几何图形等，引导学生思考、讨论和实践。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教学效果：学生在解决实际问题的过程中，能够更好地理解和掌握数学知识，提高数学思维能力。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总结反思：生活化教学是培养小学生数学思维能力的一种有效方法，但在实施过程中需要注意问题的选择和引导方式。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案例四：利用探究性学习培养小学生的数学思维能力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案例概述：探究性学习是一种以问题为导向的教学方法，通过引导学生自主探究、合作学习和实践操作，培养他们的数学思维能力和解决问题的能力。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实施过程：教师根据教学内容和学生的实际情况，设计探究性问题，引导学生通过观察、思考、实验、讨论等方式探究问题，并得出结论。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实践效果：探究性学习能够激发学生的学习兴趣和主动性，提高他们的数学思维能力和解决问题的能力，同时也有助于培养学生的合作精神和创新能力。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适用范围：探究性学习适用于小学数学各个年级的教学，特别是对于一些抽象的概念和问题，通过探究性学习能够更好地帮助学生理解和掌握。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小学生数学思维培养的注意事项</a:t>
            </a:r>
            <a:endParaRPr altLang="en-US" dirty="0" lang="zh-CN"/>
          </a:p>
        </p:txBody>
      </p:sp>
      <p:sp>
        <p:nvSpPr>
          <p:cNvPr id="1049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关注个体差异，因材施教</a:t>
            </a:r>
            <a:endParaRPr altLang="en-US" lang="zh-CN"/>
          </a:p>
        </p:txBody>
      </p:sp>
      <p:sp>
        <p:nvSpPr>
          <p:cNvPr id="104954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及时反馈学生的学习情况，调整教学策略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注重培养学生的数学兴趣和自信心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针对不同学生制定个性化的教学计划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了解学生的数学基础和思维能力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注重思维方法的传授与训练</a:t>
            </a:r>
            <a:endParaRPr altLang="en-US" lang="zh-CN"/>
          </a:p>
        </p:txBody>
      </p:sp>
      <p:sp>
        <p:nvSpPr>
          <p:cNvPr id="104960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注重思维方法的传授，让学生理解数学思维的本质和规律。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强调思维方法的训练，让学生掌握基本的数学思维方法。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通过实践应用，让学生学会运用数学思维解决实际问题。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注重思维方法的创新，鼓励学生自主探索和发现新的数学思维方法。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强调思维品质的培养与提升</a:t>
            </a:r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注重培养小学生的观察力、想象力和创造力。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鼓励小学生主动思考、发现问题和解决问题。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引导小学生掌握数学思维方法，如归纳、演绎、类比等。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培养小学生的批判性思维，不盲目接受已有知识。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合理安排教学进度，保证教学质量</a:t>
            </a:r>
            <a:endParaRPr altLang="en-US" lang="zh-CN"/>
          </a:p>
        </p:txBody>
      </p:sp>
      <p:sp>
        <p:nvSpPr>
          <p:cNvPr id="104971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根据学生的实际情况，制定合理的教学计划，确保教学内容的难度适中，进度合理。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注重教学质量，关注学生的学习效果，及时调整教学策略，提高教学效果。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注重培养学生的数学思维，通过多种教学方法和手段，激发学生的学习兴趣和思考能力。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定期评估教学效果，及时发现问题并采取措施改进，确保教学质量不断提升。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小学生数学思维培养的成果与经验总结</a:t>
            </a:r>
            <a:endParaRPr altLang="en-US" lang="zh-CN"/>
          </a:p>
        </p:txBody>
      </p:sp>
      <p:sp>
        <p:nvSpPr>
          <p:cNvPr id="104979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成果：提高了小学生的数学成绩和思维能力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经验总结：注重实践操作和互动学习，激发学生学习兴趣和主动性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实践案例：通过具体的教学案例说明培养方法的有效性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未来展望：继续探索更多有效的小学生数学思维培养方法和途径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未来小学生数学思维培养的方向与展望</a:t>
            </a:r>
            <a:endParaRPr altLang="en-US" lang="zh-CN"/>
          </a:p>
        </p:txBody>
      </p:sp>
      <p:sp>
        <p:nvSpPr>
          <p:cNvPr id="104985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探索新的教学方法和技术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强调数学思维在未来的重要性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培养学生对数学的兴趣和热爱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加强与实际生活的联系和应用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5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2024-01-05T10:15:35Z</dcterms:created>
  <dcterms:modified xsi:type="dcterms:W3CDTF">2024-01-05T10:15:35Z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873086e1fd594a63b2c4a335252fadc2_21</vt:lpwstr>
  </property>
</Properties>
</file>