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51" r:id="rId1"/>
    <p:sldMasterId id="2147494088" r:id="rId2"/>
  </p:sldMasterIdLst>
  <p:notesMasterIdLst>
    <p:notesMasterId r:id="rId3"/>
  </p:notesMasterIdLst>
  <p:sldIdLst>
    <p:sldId id="5186" r:id="rId4"/>
    <p:sldId id="5189" r:id="rId5"/>
    <p:sldId id="5192" r:id="rId6"/>
    <p:sldId id="5195" r:id="rId7"/>
    <p:sldId id="5201" r:id="rId9"/>
    <p:sldId id="5204" r:id="rId10"/>
    <p:sldId id="5207" r:id="rId11"/>
    <p:sldId id="5210" r:id="rId12"/>
    <p:sldId id="5213" r:id="rId13"/>
    <p:sldId id="5219" r:id="rId15"/>
    <p:sldId id="5222" r:id="rId16"/>
    <p:sldId id="5225" r:id="rId17"/>
    <p:sldId id="5228" r:id="rId18"/>
    <p:sldId id="5231" r:id="rId19"/>
    <p:sldId id="5237" r:id="rId21"/>
    <p:sldId id="5240" r:id="rId22"/>
    <p:sldId id="5243" r:id="rId23"/>
    <p:sldId id="5246" r:id="rId24"/>
    <p:sldId id="5249" r:id="rId25"/>
    <p:sldId id="5255" r:id="rId27"/>
    <p:sldId id="5258" r:id="rId28"/>
    <p:sldId id="5261" r:id="rId29"/>
    <p:sldId id="5264" r:id="rId30"/>
    <p:sldId id="5267" r:id="rId31"/>
    <p:sldId id="5273" r:id="rId33"/>
    <p:sldId id="5276" r:id="rId34"/>
    <p:sldId id="5279" r:id="rId35"/>
    <p:sldId id="5282" r:id="rId36"/>
    <p:sldId id="5285" r:id="rId37"/>
    <p:sldId id="5291" r:id="rId39"/>
    <p:sldId id="5294" r:id="rId40"/>
    <p:sldId id="5297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52" r:id="rId1"/>
    <p:sldLayoutId id="2147494053" r:id="rId2"/>
    <p:sldLayoutId id="2147494054" r:id="rId3"/>
    <p:sldLayoutId id="2147494055" r:id="rId4"/>
    <p:sldLayoutId id="2147494056" r:id="rId5"/>
    <p:sldLayoutId id="2147494057" r:id="rId6"/>
    <p:sldLayoutId id="2147494058" r:id="rId7"/>
    <p:sldLayoutId id="2147494059" r:id="rId8"/>
    <p:sldLayoutId id="2147494060" r:id="rId9"/>
    <p:sldLayoutId id="2147494061" r:id="rId10"/>
    <p:sldLayoutId id="21474940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089" r:id="rId1"/>
    <p:sldLayoutId id="2147494090" r:id="rId2"/>
    <p:sldLayoutId id="2147494091" r:id="rId3"/>
    <p:sldLayoutId id="2147494092" r:id="rId4"/>
    <p:sldLayoutId id="2147494093" r:id="rId5"/>
    <p:sldLayoutId id="2147494094" r:id="rId6"/>
    <p:sldLayoutId id="2147494095" r:id="rId7"/>
    <p:sldLayoutId id="2147494096" r:id="rId8"/>
    <p:sldLayoutId id="2147494097" r:id="rId9"/>
    <p:sldLayoutId id="2147494098" r:id="rId10"/>
    <p:sldLayoutId id="21474940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企业管理中的合作伙伴关系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合作伙伴关系的重要性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选择合适的合作伙伴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合作伙伴关系的维护与发展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合作伙伴关系的风险与应对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合作伙伴关系的重要性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合作伙伴关系能够提供更广泛的市场渠道和资源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合作伙伴关系能够降低企业的经营风险和成本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合作伙伴关系能够提高企业的品牌形象和市场影响力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合作伙伴关系能够促进企业间的技术创新和产品升级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实现资源共享</a:t>
            </a:r>
            <a:endParaRPr altLang="en-US" lang="zh-CN"/>
          </a:p>
        </p:txBody>
      </p:sp>
      <p:sp>
        <p:nvSpPr>
          <p:cNvPr id="10490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共享资源：合作伙伴之间可以共享人力、物力、财力等资源，降低成本，提高效率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优势互补：合作伙伴各自具有不同的优势，通过合作可以实现优势互补，提高整体竞争力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风险共担：合作伙伴共同承担风险，可以降低单一企业的风险，提高企业的稳定性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扩大市场份额：通过合作可以扩大市场份额，提高企业的知名度和影响力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促进技术创新</a:t>
            </a:r>
            <a:endParaRPr altLang="en-US" lang="zh-CN"/>
          </a:p>
        </p:txBody>
      </p:sp>
      <p:sp>
        <p:nvSpPr>
          <p:cNvPr id="10491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合作伙伴关系可以促进技术创新，提高企业的竞争力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通过合作，企业可以共享技术资源，加快技术研发速度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合作伙伴之间的技术交流可以激发新的创新思路，开拓新的市场领域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建立稳定的合作伙伴关系，可以降低技术创新的风险和成本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拓展市场渠道</a:t>
            </a:r>
            <a:endParaRPr altLang="en-US" lang="zh-CN"/>
          </a:p>
        </p:txBody>
      </p:sp>
      <p:sp>
        <p:nvSpPr>
          <p:cNvPr id="10491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合作伙伴可以提供更广阔的销售网络和渠道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合作伙伴可以帮助企业拓展新的市场领域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通过合作伙伴可以获得更多的客户资源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合作伙伴可以提供更全面的市场信息，帮助企业更好地了解市场需求和趋势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选择合适的合作伙伴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明确合作目标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评估合作伙伴：对潜在合作伙伴进行全面的评估和筛选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确定合作目标：明确合作的目的和期望结果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明确合作范围：明确合作的具体内容和范围，避免产生歧义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制定合作计划：根据合作目标，制定具体的合作计划和实施方案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评估潜在伙伴的实力和信誉</a:t>
            </a:r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了解潜在伙伴的市场地位和竞争力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评估潜在伙伴的技术实力和创新能力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调查潜在伙伴的财务状况和信誉记录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考虑潜在伙伴的管理团队和企业文化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明确沟通目标：在选择合作伙伴之前，双方需要明确沟通的目标和期望，以便更好地理解对方的需求和期望。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建立有效的沟通渠道：双方需要建立有效的沟通渠道，包括定期会议、电话、电子邮件等，以便及时交流和解决问题。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培养良好的沟通习惯：双方需要培养良好的沟通习惯，包括尊重对方、倾听对方、表达清晰等，以便更好地理解和解决问题。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建立信任和尊重：在合作过程中，双方需要建立信任和尊重的关系，以便更好地合作和共同发展。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签订明确的合作协议</a:t>
            </a:r>
            <a:endParaRPr altLang="en-US" lang="zh-CN"/>
          </a:p>
        </p:txBody>
      </p:sp>
      <p:sp>
        <p:nvSpPr>
          <p:cNvPr id="10494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明确合作目标：在签订协议前，双方应明确合作的目标和期望结果，避免后期出现误解和纠纷。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明确合作内容：包括合作范围、合作期限、合作方式、合作费用等，确保双方对合作内容有清晰的认识。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明确双方权利和义务：在协议中应明确双方的权利和义务，包括知识产权、保密义务、违约责任等，以保障双方的利益。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明确纠纷解决方式：在协议中应明确纠纷的解决方式，如协商、仲裁、诉讼等，以避免后期出现纠纷时无法解决。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合作伙伴关系的维护与发展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保持诚信合作</a:t>
            </a:r>
            <a:endParaRPr altLang="en-US" lang="zh-CN"/>
          </a:p>
        </p:txBody>
      </p:sp>
      <p:sp>
        <p:nvSpPr>
          <p:cNvPr id="10495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遵守合同约定，履行承诺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建立信任机制，加强沟通与理解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及时解决问题，避免纠纷升级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长期合作，共同发展，实现共赢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及时解决合作中出现的问题</a:t>
            </a:r>
            <a:endParaRPr altLang="en-US" lang="zh-CN"/>
          </a:p>
        </p:txBody>
      </p:sp>
      <p:sp>
        <p:nvSpPr>
          <p:cNvPr id="10496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增强信任与合作意识：相互信任，共同承担责任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定期评估合作关系：及时调整合作策略，确保长期稳定发展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建立有效的沟通机制：及时沟通，确保双方理解一致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积极应对合作中的挑战：共同寻找解决方案，避免问题扩大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持续优化合作模式</a:t>
            </a:r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定期评估合作效果：对合作伙伴关系进行定期评估，了解合作过程中的问题和不足，及时进行调整和改进。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建立有效的沟通机制：加强与合作伙伴之间的沟通，及时了解彼此的需求和期望，促进双方的合作顺畅进行。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创新合作模式：不断探索新的合作模式，引入新的技术和理念，提高合作效率和质量，实现双方共赢。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建立长期稳定的合作关系：通过持续优化合作模式，建立长期稳定的合作关系，为双方的发展提供有力支持。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拓展合作领域与深度</a:t>
            </a:r>
            <a:endParaRPr altLang="en-US" lang="zh-CN"/>
          </a:p>
        </p:txBody>
      </p:sp>
      <p:sp>
        <p:nvSpPr>
          <p:cNvPr id="10497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拓展合作领域：寻找新的合作领域，扩大合作范围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创新合作模式：探索新的合作模式，提高合作效率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建立长期合作关系：建立稳定的合作关系，实现长期共赢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深化合作深度：加强合作力度，提高合作水平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合作伙伴关系的风险与应对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合作风险识别与评估</a:t>
            </a:r>
            <a:endParaRPr altLang="en-US" lang="zh-CN"/>
          </a:p>
        </p:txBody>
      </p:sp>
      <p:sp>
        <p:nvSpPr>
          <p:cNvPr id="10498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合作伙伴选择风险：选择合适的合作伙伴是降低风险的关键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合作过程风险：及时沟通，确保合作顺利进行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合作结果风险：对合作结果进行评估，确保达到预期目标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合同条款风险：明确合同条款，避免因条款不明确而产生的纠纷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建立风险应对机制</a:t>
            </a:r>
            <a:endParaRPr altLang="en-US" lang="zh-CN"/>
          </a:p>
        </p:txBody>
      </p:sp>
      <p:sp>
        <p:nvSpPr>
          <p:cNvPr id="10499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建立风险应对小组：组建专门的风险应对小组，负责风险管理和应对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定期评估与调整：定期对合作伙伴关系进行评估，及时发现并调整潜在风险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识别潜在风险：对合作伙伴进行全面评估，了解潜在风险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制定风险管理策略：根据潜在风险制定相应的风险管理策略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降低合作风险的方法与措施</a:t>
            </a:r>
            <a:endParaRPr altLang="en-US" lang="zh-CN"/>
          </a:p>
        </p:txBody>
      </p:sp>
      <p:sp>
        <p:nvSpPr>
          <p:cNvPr id="1049994" name="梯形 7"/>
          <p:cNvSpPr/>
          <p:nvPr>
            <p:custDataLst>
              <p:tags r:id="rId1"/>
            </p:custDataLst>
          </p:nvPr>
        </p:nvSpPr>
        <p:spPr>
          <a:xfrm flipV="1">
            <a:off x="838200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996" name="任意多边形: 形状 9"/>
          <p:cNvSpPr/>
          <p:nvPr>
            <p:custDataLst>
              <p:tags r:id="rId2"/>
            </p:custDataLst>
          </p:nvPr>
        </p:nvSpPr>
        <p:spPr>
          <a:xfrm>
            <a:off x="891829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99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00" name="正文"/>
          <p:cNvSpPr txBox="1"/>
          <p:nvPr>
            <p:custDataLst>
              <p:tags r:id="rId4"/>
            </p:custDataLst>
          </p:nvPr>
        </p:nvSpPr>
        <p:spPr>
          <a:xfrm>
            <a:off x="891829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建立明确的合作协议：在合作初期，双方应明确合作目标、范围、期限、责任和义务，并制定详细的合作协议，以确保双方权益得到保障。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2" name="梯形 40"/>
          <p:cNvSpPr/>
          <p:nvPr>
            <p:custDataLst>
              <p:tags r:id="rId5"/>
            </p:custDataLst>
          </p:nvPr>
        </p:nvSpPr>
        <p:spPr>
          <a:xfrm flipV="1">
            <a:off x="2613450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04" name="任意多边形: 形状 41"/>
          <p:cNvSpPr/>
          <p:nvPr>
            <p:custDataLst>
              <p:tags r:id="rId6"/>
            </p:custDataLst>
          </p:nvPr>
        </p:nvSpPr>
        <p:spPr>
          <a:xfrm>
            <a:off x="2667079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06" name="矩形: 圆顶角 42"/>
          <p:cNvSpPr/>
          <p:nvPr>
            <p:custDataLst>
              <p:tags r:id="rId7"/>
            </p:custDataLst>
          </p:nvPr>
        </p:nvSpPr>
        <p:spPr>
          <a:xfrm flipH="1">
            <a:off x="2613450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08" name="正文"/>
          <p:cNvSpPr txBox="1"/>
          <p:nvPr>
            <p:custDataLst>
              <p:tags r:id="rId8"/>
            </p:custDataLst>
          </p:nvPr>
        </p:nvSpPr>
        <p:spPr>
          <a:xfrm>
            <a:off x="2667079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加强沟通与协调：合作伙伴之间应保持密切的沟通与协调，及时了解合作进展情况，解决合作中出现的问题和矛盾，确保合作顺利进行。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0" name="梯形 46"/>
          <p:cNvSpPr/>
          <p:nvPr>
            <p:custDataLst>
              <p:tags r:id="rId9"/>
            </p:custDataLst>
          </p:nvPr>
        </p:nvSpPr>
        <p:spPr>
          <a:xfrm flipV="1">
            <a:off x="4388700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12" name="任意多边形: 形状 47"/>
          <p:cNvSpPr/>
          <p:nvPr>
            <p:custDataLst>
              <p:tags r:id="rId10"/>
            </p:custDataLst>
          </p:nvPr>
        </p:nvSpPr>
        <p:spPr>
          <a:xfrm>
            <a:off x="4442330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14" name="矩形: 圆顶角 48"/>
          <p:cNvSpPr/>
          <p:nvPr>
            <p:custDataLst>
              <p:tags r:id="rId11"/>
            </p:custDataLst>
          </p:nvPr>
        </p:nvSpPr>
        <p:spPr>
          <a:xfrm flipH="1">
            <a:off x="4388700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16" name="正文"/>
          <p:cNvSpPr txBox="1"/>
          <p:nvPr>
            <p:custDataLst>
              <p:tags r:id="rId12"/>
            </p:custDataLst>
          </p:nvPr>
        </p:nvSpPr>
        <p:spPr>
          <a:xfrm>
            <a:off x="4442330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建立风险评估机制：在合作过程中，双方应建立风险评估机制，对合作中可能出现的风险进行及时识别、评估和控制，以降低合作风险。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8" name="梯形 52"/>
          <p:cNvSpPr/>
          <p:nvPr>
            <p:custDataLst>
              <p:tags r:id="rId13"/>
            </p:custDataLst>
          </p:nvPr>
        </p:nvSpPr>
        <p:spPr>
          <a:xfrm flipV="1">
            <a:off x="6163951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20" name="任意多边形: 形状 53"/>
          <p:cNvSpPr/>
          <p:nvPr>
            <p:custDataLst>
              <p:tags r:id="rId14"/>
            </p:custDataLst>
          </p:nvPr>
        </p:nvSpPr>
        <p:spPr>
          <a:xfrm>
            <a:off x="6217580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22" name="矩形: 圆顶角 54"/>
          <p:cNvSpPr/>
          <p:nvPr>
            <p:custDataLst>
              <p:tags r:id="rId15"/>
            </p:custDataLst>
          </p:nvPr>
        </p:nvSpPr>
        <p:spPr>
          <a:xfrm flipH="1">
            <a:off x="6163951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24" name="正文"/>
          <p:cNvSpPr txBox="1"/>
          <p:nvPr>
            <p:custDataLst>
              <p:tags r:id="rId16"/>
            </p:custDataLst>
          </p:nvPr>
        </p:nvSpPr>
        <p:spPr>
          <a:xfrm>
            <a:off x="6217580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制定应对措施：针对可能出现的风险，双方应制定相应的应对措施，如调整合作策略、加强资源投入、优化业务流程等，以降低合作风险对企业的影响。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6" name="梯形 36"/>
          <p:cNvSpPr/>
          <p:nvPr>
            <p:custDataLst>
              <p:tags r:id="rId17"/>
            </p:custDataLst>
          </p:nvPr>
        </p:nvSpPr>
        <p:spPr>
          <a:xfrm flipV="1">
            <a:off x="7939201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28" name="任意多边形: 形状 37"/>
          <p:cNvSpPr/>
          <p:nvPr>
            <p:custDataLst>
              <p:tags r:id="rId18"/>
            </p:custDataLst>
          </p:nvPr>
        </p:nvSpPr>
        <p:spPr>
          <a:xfrm>
            <a:off x="7992830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30" name="矩形: 圆顶角 43"/>
          <p:cNvSpPr/>
          <p:nvPr>
            <p:custDataLst>
              <p:tags r:id="rId19"/>
            </p:custDataLst>
          </p:nvPr>
        </p:nvSpPr>
        <p:spPr>
          <a:xfrm flipH="1">
            <a:off x="7939201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32" name="正文"/>
          <p:cNvSpPr txBox="1"/>
          <p:nvPr>
            <p:custDataLst>
              <p:tags r:id="rId20"/>
            </p:custDataLst>
          </p:nvPr>
        </p:nvSpPr>
        <p:spPr>
          <a:xfrm>
            <a:off x="7993440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建立信任机制：合作伙伴之间应建立信任机制，加强相互了解和信任，避免因信息不对称或误解而产生的风险。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4" name="梯形 57"/>
          <p:cNvSpPr/>
          <p:nvPr>
            <p:custDataLst>
              <p:tags r:id="rId21"/>
            </p:custDataLst>
          </p:nvPr>
        </p:nvSpPr>
        <p:spPr>
          <a:xfrm flipV="1">
            <a:off x="9714451" y="2547583"/>
            <a:ext cx="1639761" cy="167100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36" name="任意多边形: 形状 58"/>
          <p:cNvSpPr/>
          <p:nvPr>
            <p:custDataLst>
              <p:tags r:id="rId22"/>
            </p:custDataLst>
          </p:nvPr>
        </p:nvSpPr>
        <p:spPr>
          <a:xfrm>
            <a:off x="9768080" y="2327581"/>
            <a:ext cx="1530782" cy="2256228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38" name="矩形: 圆顶角 59"/>
          <p:cNvSpPr/>
          <p:nvPr>
            <p:custDataLst>
              <p:tags r:id="rId23"/>
            </p:custDataLst>
          </p:nvPr>
        </p:nvSpPr>
        <p:spPr>
          <a:xfrm flipH="1">
            <a:off x="9714451" y="2107579"/>
            <a:ext cx="1639761" cy="43946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40" name="正文"/>
          <p:cNvSpPr txBox="1"/>
          <p:nvPr>
            <p:custDataLst>
              <p:tags r:id="rId24"/>
            </p:custDataLst>
          </p:nvPr>
        </p:nvSpPr>
        <p:spPr>
          <a:xfrm>
            <a:off x="9768690" y="2737113"/>
            <a:ext cx="1530782" cy="269733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寻求专业支持：在合作过程中，双方可以寻求专业的法律、财务或管理咨询机构的支持，为合作提供专业的指导和建议，降低合作风险。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合作风险的监控与报告</a:t>
            </a:r>
            <a:endParaRPr altLang="en-US" lang="zh-CN"/>
          </a:p>
        </p:txBody>
      </p:sp>
      <p:sp>
        <p:nvSpPr>
          <p:cNvPr id="10500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合作伙伴的选择与评估：对潜在合作伙伴进行全面的评估和筛选，降低合作风险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合同条款的明确：在合同中明确合作各方的权利和义务，避免纠纷和误解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风险监控机制的建立：建立有效的风险监控机制，及时发现并应对合作中的风险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风险报告的编制与提交：定期编制合作风险报告，向企业管理层报告合作中的风险情况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成功案例分析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1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华为与供应商建立长期合作伙伴关系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腾讯与游戏开发商合作，打造优质游戏体验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苹果与供应商共同研发新技术，提升产品品质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阿里巴巴与物流公司合作实现智能化物流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02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有效的沟通和协作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双方具有互补性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合作伙伴的信任和尊重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共同的价值观和目标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3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合作伙伴选择：选择有信誉、有实力的合作伙伴，避免合作过程中的风险和不确定性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合作模式：根据项目需求和双方优势，选择合适的合作模式，如联合研发、市场推广等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沟通协调：建立有效的沟通机制，及时解决合作中出现的问题和矛盾，确保项目顺利进行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风险控制：对合作过程中可能出现的风险进行预测和评估，制定相应的应对措施，降低风险对项目的影响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对未来合作的启示</a:t>
            </a:r>
            <a:endParaRPr altLang="en-US" lang="zh-CN"/>
          </a:p>
        </p:txBody>
      </p:sp>
      <p:sp>
        <p:nvSpPr>
          <p:cNvPr id="10504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建立长期稳定的合作关系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注重双方利益和共赢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强化沟通和信任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不断创新和适应变化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总结企业管理中合作伙伴关系的重要性及实践经验</a:t>
            </a:r>
            <a:endParaRPr altLang="en-US" lang="zh-CN"/>
          </a:p>
        </p:txBody>
      </p:sp>
      <p:sp>
        <p:nvSpPr>
          <p:cNvPr id="10505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合作伙伴关系对企业管理的意义：提高效率、降低成本、增强市场竞争力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实践经验分享：选择合适的合作伙伴、建立良好的沟通机制、共同制定合作计划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未来发展趋势：加强跨行业合作、拓展国际市场、推动数字化转型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总结：企业管理中合作伙伴关系是企业发展的重要支撑，需要不断加强实践和探索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对未来企业管理中合作伙伴关系的展望与建议</a:t>
            </a:r>
            <a:endParaRPr altLang="en-US" lang="zh-CN"/>
          </a:p>
        </p:txBody>
      </p:sp>
      <p:sp>
        <p:nvSpPr>
          <p:cNvPr id="10505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加强信息共享与沟通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建立长期稳定的合作伙伴关系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共同应对市场变化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推动数字化转型与智能化升级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6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6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5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5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5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5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5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5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5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5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5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5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3_5*l_h_a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3_5*l_h_f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0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2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2023-12-19T10:35:44Z</dcterms:created>
  <dcterms:modified xsi:type="dcterms:W3CDTF">2023-12-19T10:35:44Z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67fb225f99ac451daa5f12217c78566a_21</vt:lpwstr>
  </property>
</Properties>
</file>