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524" r:id="rId1"/>
    <p:sldMasterId id="2147500561" r:id="rId2"/>
  </p:sldMasterIdLst>
  <p:notesMasterIdLst>
    <p:notesMasterId r:id="rId3"/>
  </p:notesMasterIdLst>
  <p:sldIdLst>
    <p:sldId id="7814" r:id="rId4"/>
    <p:sldId id="7817" r:id="rId5"/>
    <p:sldId id="7820" r:id="rId6"/>
    <p:sldId id="7823" r:id="rId7"/>
    <p:sldId id="7826" r:id="rId8"/>
    <p:sldId id="7829" r:id="rId9"/>
    <p:sldId id="7832" r:id="rId10"/>
    <p:sldId id="7835" r:id="rId11"/>
    <p:sldId id="7838" r:id="rId12"/>
    <p:sldId id="7841" r:id="rId13"/>
    <p:sldId id="7844" r:id="rId14"/>
    <p:sldId id="7847" r:id="rId15"/>
    <p:sldId id="7850" r:id="rId16"/>
    <p:sldId id="7853" r:id="rId17"/>
    <p:sldId id="7856" r:id="rId18"/>
    <p:sldId id="7859" r:id="rId19"/>
    <p:sldId id="7862" r:id="rId20"/>
    <p:sldId id="7865" r:id="rId21"/>
    <p:sldId id="7868" r:id="rId22"/>
    <p:sldId id="7871" r:id="rId23"/>
    <p:sldId id="7874" r:id="rId24"/>
    <p:sldId id="7877" r:id="rId25"/>
    <p:sldId id="7880" r:id="rId26"/>
    <p:sldId id="7883" r:id="rId27"/>
    <p:sldId id="7886" r:id="rId28"/>
    <p:sldId id="7889" r:id="rId29"/>
    <p:sldId id="7892" r:id="rId30"/>
    <p:sldId id="7895" r:id="rId31"/>
    <p:sldId id="7898" r:id="rId32"/>
    <p:sldId id="7901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525" r:id="rId1"/>
    <p:sldLayoutId id="2147500526" r:id="rId2"/>
    <p:sldLayoutId id="2147500527" r:id="rId3"/>
    <p:sldLayoutId id="2147500528" r:id="rId4"/>
    <p:sldLayoutId id="2147500529" r:id="rId5"/>
    <p:sldLayoutId id="2147500530" r:id="rId6"/>
    <p:sldLayoutId id="2147500531" r:id="rId7"/>
    <p:sldLayoutId id="2147500532" r:id="rId8"/>
    <p:sldLayoutId id="2147500533" r:id="rId9"/>
    <p:sldLayoutId id="2147500534" r:id="rId10"/>
    <p:sldLayoutId id="214750053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0562" r:id="rId1"/>
    <p:sldLayoutId id="2147500563" r:id="rId2"/>
    <p:sldLayoutId id="2147500564" r:id="rId3"/>
    <p:sldLayoutId id="2147500565" r:id="rId4"/>
    <p:sldLayoutId id="2147500566" r:id="rId5"/>
    <p:sldLayoutId id="2147500567" r:id="rId6"/>
    <p:sldLayoutId id="2147500568" r:id="rId7"/>
    <p:sldLayoutId id="2147500569" r:id="rId8"/>
    <p:sldLayoutId id="2147500570" r:id="rId9"/>
    <p:sldLayoutId id="2147500571" r:id="rId10"/>
    <p:sldLayoutId id="214750057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tags" Target="../tags/tag124.xml"/><Relationship Id="rId14" Type="http://schemas.openxmlformats.org/officeDocument/2006/relationships/tags" Target="../tags/tag125.xml"/><Relationship Id="rId15" Type="http://schemas.openxmlformats.org/officeDocument/2006/relationships/tags" Target="../tags/tag126.xml"/><Relationship Id="rId16" Type="http://schemas.openxmlformats.org/officeDocument/2006/relationships/tags" Target="../tags/tag127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tags" Target="../tags/tag142.xml"/><Relationship Id="rId16" Type="http://schemas.openxmlformats.org/officeDocument/2006/relationships/tags" Target="../tags/tag143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tags" Target="../tags/tag230.xml"/><Relationship Id="rId18" Type="http://schemas.openxmlformats.org/officeDocument/2006/relationships/tags" Target="../tags/tag231.xml"/><Relationship Id="rId19" Type="http://schemas.openxmlformats.org/officeDocument/2006/relationships/tags" Target="../tags/tag232.xml"/><Relationship Id="rId20" Type="http://schemas.openxmlformats.org/officeDocument/2006/relationships/tags" Target="../tags/tag233.xml"/><Relationship Id="rId21" Type="http://schemas.openxmlformats.org/officeDocument/2006/relationships/tags" Target="../tags/tag234.xml"/><Relationship Id="rId22" Type="http://schemas.openxmlformats.org/officeDocument/2006/relationships/tags" Target="../tags/tag235.xml"/><Relationship Id="rId23" Type="http://schemas.openxmlformats.org/officeDocument/2006/relationships/tags" Target="../tags/tag236.xml"/><Relationship Id="rId24" Type="http://schemas.openxmlformats.org/officeDocument/2006/relationships/tags" Target="../tags/tag237.xml"/><Relationship Id="rId25" Type="http://schemas.openxmlformats.org/officeDocument/2006/relationships/tags" Target="../tags/tag238.xml"/><Relationship Id="rId26" Type="http://schemas.openxmlformats.org/officeDocument/2006/relationships/tags" Target="../tags/tag239.xml"/><Relationship Id="rId27" Type="http://schemas.openxmlformats.org/officeDocument/2006/relationships/tags" Target="../tags/tag240.xml"/><Relationship Id="rId28" Type="http://schemas.openxmlformats.org/officeDocument/2006/relationships/tags" Target="../tags/tag241.xml"/><Relationship Id="rId29" Type="http://schemas.openxmlformats.org/officeDocument/2006/relationships/tags" Target="../tags/tag242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tags" Target="../tags/tag324.xml"/><Relationship Id="rId17" Type="http://schemas.openxmlformats.org/officeDocument/2006/relationships/tags" Target="../tags/tag325.xml"/><Relationship Id="rId18" Type="http://schemas.openxmlformats.org/officeDocument/2006/relationships/tags" Target="../tags/tag326.xml"/><Relationship Id="rId19" Type="http://schemas.openxmlformats.org/officeDocument/2006/relationships/tags" Target="../tags/tag327.xml"/><Relationship Id="rId20" Type="http://schemas.openxmlformats.org/officeDocument/2006/relationships/tags" Target="../tags/tag328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tags" Target="../tags/tag341.xml"/><Relationship Id="rId14" Type="http://schemas.openxmlformats.org/officeDocument/2006/relationships/tags" Target="../tags/tag342.xml"/><Relationship Id="rId15" Type="http://schemas.openxmlformats.org/officeDocument/2006/relationships/tags" Target="../tags/tag343.xml"/><Relationship Id="rId16" Type="http://schemas.openxmlformats.org/officeDocument/2006/relationships/tags" Target="../tags/tag344.xml"/><Relationship Id="rId17" Type="http://schemas.openxmlformats.org/officeDocument/2006/relationships/tags" Target="../tags/tag345.xml"/><Relationship Id="rId18" Type="http://schemas.openxmlformats.org/officeDocument/2006/relationships/tags" Target="../tags/tag346.xml"/><Relationship Id="rId19" Type="http://schemas.openxmlformats.org/officeDocument/2006/relationships/tags" Target="../tags/tag347.xml"/><Relationship Id="rId20" Type="http://schemas.openxmlformats.org/officeDocument/2006/relationships/tags" Target="../tags/tag348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tags" Target="../tags/tag373.xml"/><Relationship Id="rId14" Type="http://schemas.openxmlformats.org/officeDocument/2006/relationships/tags" Target="../tags/tag374.xml"/><Relationship Id="rId15" Type="http://schemas.openxmlformats.org/officeDocument/2006/relationships/tags" Target="../tags/tag375.xml"/><Relationship Id="rId16" Type="http://schemas.openxmlformats.org/officeDocument/2006/relationships/tags" Target="../tags/tag376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tags" Target="../tags/tag400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2024年初中教育：培养学生创新能力的策略与实施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初中教育现状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创新能力培养策略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实施创新能力培养的路径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创新能力培养的保障措施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创新能力培养的实践案例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初中教育现状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当前初中教育存在的问题</a:t>
            </a:r>
            <a:endParaRPr altLang="en-US" lang="zh-CN"/>
          </a:p>
        </p:txBody>
      </p:sp>
      <p:sp>
        <p:nvSpPr>
          <p:cNvPr id="10489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缺乏创新教育：传统教育模式仍占主导地位，限制了学生的创新思维和创造力。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评价方式单一：过于注重考试成绩，忽视了学生的综合素质和个性化发展。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师资力量不足：部分教师缺乏创新教育的理念和教学方法，影响了教学质量。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教育资源不均衡：城乡之间、学校之间的教育资源配置不均，影响了教育公平。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创新能力培养在初中教育中的重要性</a:t>
            </a:r>
            <a:endParaRPr altLang="en-US" lang="zh-CN"/>
          </a:p>
        </p:txBody>
      </p:sp>
      <p:sp>
        <p:nvSpPr>
          <p:cNvPr id="10489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创新能力培养对于学生个人发展的重要性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初中教育阶段是培养学生创新能力的关键时期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当前初中教育在创新能力培养方面存在不足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创新能力培养对于国家和社会发展的重要性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创新能力培养的挑战与机遇</a:t>
            </a:r>
            <a:endParaRPr altLang="en-US" lang="zh-CN"/>
          </a:p>
        </p:txBody>
      </p:sp>
      <p:sp>
        <p:nvSpPr>
          <p:cNvPr id="10490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机遇：国家政策支持，鼓励创新人才培养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挑战：传统教育观念的束缚，应试教育体制的限制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挑战：教师队伍素质参差不齐，教学方法陈旧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机遇：社会对创新能力的需求日益增长，为初中教育提供了广阔的发展空间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创新能力培养策略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创新教学方法与手段</a:t>
            </a:r>
            <a:endParaRPr altLang="en-US" lang="zh-CN"/>
          </a:p>
        </p:txBody>
      </p:sp>
      <p:sp>
        <p:nvSpPr>
          <p:cNvPr id="10491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利用信息技术辅助教学，提高课堂互动性和趣味性。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引入项目式学习，让学生在实践中学习和探索。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开展翻转课堂，让学生自主掌控学习进度和节奏。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创设开放性问题情境，引导学生主动思考和解决问题。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强化实践教学环节</a:t>
            </a:r>
            <a:endParaRPr altLang="en-US" lang="zh-CN"/>
          </a:p>
        </p:txBody>
      </p:sp>
      <p:sp>
        <p:nvSpPr>
          <p:cNvPr id="10491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加强校企合作，为学生提供实习和实践机会。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建立实践教学评价体系，对实践教学的质量和效果进行评估和反馈。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增加实践课程比重，提高学生的实践能力和动手能力。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开展课外科技活动，鼓励学生参与创新项目和竞赛。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建立多元化评价体系</a:t>
            </a:r>
            <a:endParaRPr altLang="en-US" lang="zh-CN"/>
          </a:p>
        </p:txBody>
      </p:sp>
      <p:sp>
        <p:nvSpPr>
          <p:cNvPr id="10492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评价主体：教师、学生、家长等共同参与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评价内容：包括知识、技能、态度等方面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评价方式：采用多种形式，如考试、作品评定、口头表达等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评价标准：注重学生的个性差异和特长发展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营造创新氛围与环境</a:t>
            </a:r>
            <a:endParaRPr altLang="en-US" lang="zh-CN"/>
          </a:p>
        </p:txBody>
      </p:sp>
      <p:sp>
        <p:nvSpPr>
          <p:cNvPr id="10493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鼓励学生提问和质疑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提倡开放式思维和多元文化交流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提供丰富多样的学习资源和工具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建立创新实验室或创客空间，提供实践机会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实施创新能力培养的路径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提升教师创新素质</a:t>
            </a:r>
            <a:endParaRPr altLang="en-US" lang="zh-CN"/>
          </a:p>
        </p:txBody>
      </p:sp>
      <p:sp>
        <p:nvSpPr>
          <p:cNvPr id="10494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鼓励教师开展创新性教学实践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建立教师创新素质评价体系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培养教师的创新意识和创新思维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提高教师的创新教育能力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激发学生创新兴趣与潜能</a:t>
            </a:r>
            <a:endParaRPr altLang="en-US" lang="zh-CN"/>
          </a:p>
        </p:txBody>
      </p:sp>
      <p:sp>
        <p:nvSpPr>
          <p:cNvPr id="104947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8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8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8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8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9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9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创设良好的学习环境，鼓励学生主动探索和尝试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建立多元化的评价体系，鼓励学生展示自己的创新成果和想法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培养学生的批判性思维和问题解决能力，鼓励他们挑战传统思维模式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开展多样化的创新实践活动，让学生在实践中发掘自己的潜能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加强学校与社会的合作</a:t>
            </a:r>
            <a:endParaRPr altLang="en-US" lang="zh-CN"/>
          </a:p>
        </p:txBody>
      </p:sp>
      <p:sp>
        <p:nvSpPr>
          <p:cNvPr id="10495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加强学校与社会的合作：通过与企业、科研机构等合作，为学生提供实践机会，促进知识与实践的结合，提高学生的创新能力。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强化实践教学环节：增加实验、实践课程的比重，引导学生主动参与，培养动手能力和解决问题的能力。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开展创新教育活动：组织科技创新竞赛、创业计划大赛等活动，激发学生的创新热情，培养创新思维。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营造创新文化氛围：通过校园文化建设，鼓励学生独立思考、敢于尝试，营造宽容失败、鼓励创新的氛围。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推进教育信息化与国际化</a:t>
            </a:r>
            <a:endParaRPr altLang="en-US" lang="zh-CN"/>
          </a:p>
        </p:txBody>
      </p:sp>
      <p:sp>
        <p:nvSpPr>
          <p:cNvPr id="10496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利用信息技术手段，提高教育教学的效率和效果，为学生提供更加丰富的学习资源和多元化的学习方式。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推进教育国际化，加强国际交流与合作，引进国外先进的教育理念和教学资源，提升学生的国际视野和跨文化交流能力。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鼓励教师开展创新性教学实践，探索新的教学方法和手段，培养学生的创新思维和实践能力。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建立完善的教育评价体系，注重过程评价和多元评价，鼓励学生发挥自己的特长和优势，激发创新精神和实践能力。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创新能力培养的保障措施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政策支持与制度保障</a:t>
            </a:r>
            <a:endParaRPr altLang="en-US" lang="zh-CN"/>
          </a:p>
        </p:txBody>
      </p:sp>
      <p:sp>
        <p:nvSpPr>
          <p:cNvPr id="10497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教育部门制定相关制度，保障创新能力培养的顺利实施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政府出台相关政策，支持学校开展创新能力培养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学校制定具体措施，将创新能力培养纳入教学计划和课程设置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社会各界共同参与，形成良好的创新氛围和环境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资源投入与基础设施建设</a:t>
            </a:r>
            <a:endParaRPr altLang="en-US" lang="zh-CN"/>
          </a:p>
        </p:txBody>
      </p:sp>
      <p:sp>
        <p:nvSpPr>
          <p:cNvPr id="10497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资金投入：政府和企业应加大对初中教育的资金支持，用于购买先进的教学设备和软件。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设施建设：建立创新实验室、科技活动室等设施，为学生提供实践和探索的空间。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教师培训：定期开展教师培训，提高教师的创新能力和教学水平，以便更好地指导学生。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校企合作：与相关企业合作，共同开发教学资源，为学生提供更多的实践机会和项目经验。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建立创新教育平台与基地</a:t>
            </a:r>
            <a:endParaRPr altLang="en-US" lang="zh-CN"/>
          </a:p>
        </p:txBody>
      </p:sp>
      <p:sp>
        <p:nvSpPr>
          <p:cNvPr id="10498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建立创新教育平台，为学生提供多样化的学习资源和机会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建设创新教育基地，为学生提供实践和创新的场所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鼓励企业、高校等参与创新教育平台与基地的建设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建立创新教育评价体系，对学生的学习成果进行科学评估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加强师资培训与研修</a:t>
            </a:r>
            <a:endParaRPr altLang="en-US" lang="zh-CN"/>
          </a:p>
        </p:txBody>
      </p:sp>
      <p:sp>
        <p:nvSpPr>
          <p:cNvPr id="10498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定期开展教师培训，提高教师的创新意识和创新能力。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加强教师之间的交流与合作，共同探讨创新教育的方法和策略。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鼓励教师参加研修活动，提升教师的专业素养和教学水平。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建立完善的教师评价体系，将创新教育成果纳入教师考核指标。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创新能力培养的实践案例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创新课程设计与实施案例</a:t>
            </a:r>
            <a:endParaRPr altLang="en-US" lang="zh-CN"/>
          </a:p>
        </p:txBody>
      </p:sp>
      <p:sp>
        <p:nvSpPr>
          <p:cNvPr id="1049948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50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3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52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案例名称：Scratch编程课程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5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956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58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5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60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案例简介：Scratch编程课程是一门旨在培养学生创新能力和实践能力的课程，通过引导学生自主设计游戏、动画等作品，激发他们的创造力和想象力。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6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964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66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7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68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 fontScale="8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施方式：在课程中，教师采用项目式学习的方式，让学生以小组为单位，自主选择主题，利用Scratch软件进行创作。同时，教师还会组织学生进行分享交流，让他们在互相学习的过程中不断提高自己的创新能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7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972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74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9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76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实践效果：Scratch编程课程在实施后取得了显著的效果，学生的创造力和实践能力得到了有效提升。同时，该课程的实施也得到了家长和学校的高度评价和认可。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7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创新教学方法应用案例</a:t>
            </a:r>
            <a:endParaRPr altLang="en-US" lang="zh-CN"/>
          </a:p>
        </p:txBody>
      </p:sp>
      <p:sp>
        <p:nvSpPr>
          <p:cNvPr id="10500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案例一：项目式学习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案例三：游戏化教学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案例四：创客教育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案例二：翻转课堂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学生创新能力培养实践案例</a:t>
            </a:r>
            <a:endParaRPr altLang="en-US" lang="zh-CN"/>
          </a:p>
        </p:txBody>
      </p:sp>
      <p:sp>
        <p:nvSpPr>
          <p:cNvPr id="10500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案例名称：Scratch编程课程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案例简介：通过Scratch编程课程，培养学生的逻辑思维和创造力，提高学生的创新能力。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实施过程：在课程中，学生通过Scratch编程平台，自主设计游戏、动画等作品，培养创新思维和实践能力。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案例效果：Scratch编程课程受到学生和家长的好评，学生在课程中表现出色，作品创意丰富，有效地提高了学生的创新能力。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学校创新教育体系建设案例</a:t>
            </a:r>
            <a:endParaRPr altLang="en-US" lang="zh-CN"/>
          </a:p>
        </p:txBody>
      </p:sp>
      <p:sp>
        <p:nvSpPr>
          <p:cNvPr id="10501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实践措施：该校注重跨学科融合，鼓励学生自主学习、合作学习，同时引进外部资源，如企业导师、高校教授等，为学生提供更广阔的创新实践平台。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案例名称：北京师范大学附属中学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案例简介：该校通过开设创新课程、建立创新实验室、组织创新竞赛等方式，培养学生的创新能力，取得了显著成果。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案例效果：该校学生的创新能力得到了显著提高，多次在全国性和国际性创新竞赛中获奖，为学校赢得了荣誉。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创新能力培养的成果与经验总结</a:t>
            </a:r>
            <a:endParaRPr altLang="en-US" lang="zh-CN"/>
          </a:p>
        </p:txBody>
      </p:sp>
      <p:sp>
        <p:nvSpPr>
          <p:cNvPr id="10502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挑战：在实施过程中面临资源、时间等方面的挑战，需持续改进和优化。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展望：未来将继续加强创新能力培养，探索更多有效的教学方法，培养更多具备创新精神的人才。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成果：学生在创新竞赛中取得优异成绩，如科技发明、创意设计等。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经验：教师团队在创新能力培养方面积累了丰富的教学经验，如项目式学习、探究式学习等。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未来创新能力培养的发展趋势与展望</a:t>
            </a:r>
            <a:endParaRPr altLang="en-US" lang="zh-CN"/>
          </a:p>
        </p:txBody>
      </p:sp>
      <p:sp>
        <p:nvSpPr>
          <p:cNvPr id="105030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人工智能与教育融合：利用AI技术提升创新能力培养的效率和效果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跨学科教育：培养学生综合运用多学科知识解决问题的能力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创新教育评价体系：建立以创新能力为核心的评价标准，引导教育实践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创新教育资源共享：利用互联网和数字化技术，实现优质教育资源的共享和普及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4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35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35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6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7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400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2024-01-01T08:04:29Z</dcterms:created>
  <dcterms:modified xsi:type="dcterms:W3CDTF">2024-01-01T08:04:29Z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f7f24aa3ce454a62ba7fb47eecfa7ba5_21</vt:lpwstr>
  </property>
</Properties>
</file>