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42" r:id="rId1"/>
    <p:sldMasterId id="2147502679" r:id="rId2"/>
  </p:sldMasterIdLst>
  <p:notesMasterIdLst>
    <p:notesMasterId r:id="rId3"/>
  </p:notesMasterIdLst>
  <p:sldIdLst>
    <p:sldId id="9094" r:id="rId4"/>
    <p:sldId id="9099" r:id="rId5"/>
    <p:sldId id="9103" r:id="rId6"/>
    <p:sldId id="9106" r:id="rId7"/>
    <p:sldId id="9109" r:id="rId8"/>
    <p:sldId id="9112" r:id="rId9"/>
    <p:sldId id="9115" r:id="rId10"/>
    <p:sldId id="9118" r:id="rId11"/>
    <p:sldId id="9121" r:id="rId12"/>
    <p:sldId id="9124" r:id="rId13"/>
    <p:sldId id="9127" r:id="rId14"/>
    <p:sldId id="9130" r:id="rId15"/>
    <p:sldId id="9133" r:id="rId16"/>
    <p:sldId id="9136" r:id="rId17"/>
    <p:sldId id="9139" r:id="rId18"/>
    <p:sldId id="9142" r:id="rId19"/>
    <p:sldId id="9145" r:id="rId20"/>
    <p:sldId id="9148" r:id="rId21"/>
    <p:sldId id="9151" r:id="rId22"/>
    <p:sldId id="9154" r:id="rId23"/>
    <p:sldId id="9157" r:id="rId24"/>
    <p:sldId id="9160" r:id="rId25"/>
    <p:sldId id="9163" r:id="rId26"/>
    <p:sldId id="9166" r:id="rId27"/>
    <p:sldId id="9169" r:id="rId28"/>
    <p:sldId id="917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43" r:id="rId1"/>
    <p:sldLayoutId id="2147502644" r:id="rId2"/>
    <p:sldLayoutId id="2147502645" r:id="rId3"/>
    <p:sldLayoutId id="2147502646" r:id="rId4"/>
    <p:sldLayoutId id="2147502647" r:id="rId5"/>
    <p:sldLayoutId id="2147502648" r:id="rId6"/>
    <p:sldLayoutId id="2147502649" r:id="rId7"/>
    <p:sldLayoutId id="2147502650" r:id="rId8"/>
    <p:sldLayoutId id="2147502651" r:id="rId9"/>
    <p:sldLayoutId id="2147502652" r:id="rId10"/>
    <p:sldLayoutId id="21475026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680" r:id="rId1"/>
    <p:sldLayoutId id="2147502681" r:id="rId2"/>
    <p:sldLayoutId id="2147502682" r:id="rId3"/>
    <p:sldLayoutId id="2147502683" r:id="rId4"/>
    <p:sldLayoutId id="2147502684" r:id="rId5"/>
    <p:sldLayoutId id="2147502685" r:id="rId6"/>
    <p:sldLayoutId id="2147502686" r:id="rId7"/>
    <p:sldLayoutId id="2147502687" r:id="rId8"/>
    <p:sldLayoutId id="2147502688" r:id="rId9"/>
    <p:sldLayoutId id="2147502689" r:id="rId10"/>
    <p:sldLayoutId id="214750269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2024年能源行业新型储能技术研究与应用方案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2024年能源行业新型储能技术研究方案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新型储能技术概述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2024年能源行业新型储能技术应用方案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结论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2024年能源行业新型储能技术发展建议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新型储能技术概述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新型储能技术的定义和分类</a:t>
            </a:r>
            <a:endParaRPr altLang="en-US" lang="zh-CN"/>
          </a:p>
        </p:txBody>
      </p:sp>
      <p:sp>
        <p:nvSpPr>
          <p:cNvPr id="1048946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定义：新型储能技术是指通过物理、化学或电磁等方式将能量转化为可储存的形式，并在需要时将储存的能量释放出来，以满足能源需求的技术。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8956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类：新型储能技术主要包括电化学储能、机械储能、电磁储能和化学储能等。其中，电化学储能主要包括锂离子电池、铅酸电池等；机械储能主要包括抽水蓄能、压缩空气储能等；电磁储能主要包括超级电容器储能、超导储能等；化学储能主要包括氢能、甲醇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新型储能技术的应用场景和优势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应用场景：分布式能源系统、智能微电网、电动汽车充电站、数据中心等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优势：提高能源利用效率、降低能源成本、保障能源安全、促进可再生能源利用等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新型储能技术的发展趋势和挑战</a:t>
            </a:r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发展趋势：随着可再生能源的普及，新型储能技术将迎来快速发展，其中锂离子电池、液流电池和超级电容器等将成为主流技术。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4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6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未来展望：随着技术的不断进步和应用场景的拓展，新型储能技术有望在未来成为能源领域的重要支柱，推动能源行业的可持续发展。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挑战：新型储能技术仍面临成本、安全性和循环寿命等问题，需要进一步研究和改进。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2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4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应用场景：新型储能技术可应用于可再生能源并网、智能电网、电动汽车等领域，提高能源利用效率和稳定性。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1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2024年能源行业新型储能技术研究方案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电池储能技术研究</a:t>
            </a:r>
            <a:endParaRPr altLang="en-US" lang="zh-CN"/>
          </a:p>
        </p:txBody>
      </p:sp>
      <p:sp>
        <p:nvSpPr>
          <p:cNvPr id="10491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锂离子电池：高能量密度、长寿命和快速充电的特点，是当前最主要的储能电池技术。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钠硫电池：具有较高的能量密度和稳定性，被广泛应用于大规模储能领域。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液流电池：能够实现大规模储能，且能量密度高，循环寿命长，适合长期储能需求。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固态电池：具有更高的能量密度和安全性，是下一代储能电池的重要发展方向。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压缩空气储能技术研究</a:t>
            </a:r>
            <a:endParaRPr altLang="en-US" lang="zh-CN"/>
          </a:p>
        </p:txBody>
      </p:sp>
      <p:sp>
        <p:nvSpPr>
          <p:cNvPr id="10492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压缩空气储能技术原理：利用高压空气在储气罐中压缩和释放，驱动涡轮机发电。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技术优势：可实现大规模储能，提高电网稳定性，降低能源成本。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技术应用场景：适用于可再生能源并网、峰谷调节、调频调峰等场景。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技术发展趋势：提高储能效率、降低成本、优化储能系统设计。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超级电容器储能技术研究</a:t>
            </a:r>
            <a:endParaRPr altLang="en-US" lang="zh-CN"/>
          </a:p>
        </p:txBody>
      </p:sp>
      <p:sp>
        <p:nvSpPr>
          <p:cNvPr id="1049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简介：超级电容器储能技术是一种新型的储能技术，具有高功率密度、快速充放电、长寿命等优点。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技术原理：通过极化电解质或隔离电极来储存电能，可以在数秒内完成充放电过程。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优势与挑战：优势在于高功率密度、长寿命、低维护成本等；挑战在于能量密度的提高和成本的控制。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应用场景：适用于需要快速能量释放和能量回收的场景，如电动汽车、风电场、电力系统等。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飞轮储能技术研究</a:t>
            </a:r>
            <a:endParaRPr altLang="en-US" lang="zh-CN"/>
          </a:p>
        </p:txBody>
      </p:sp>
      <p:sp>
        <p:nvSpPr>
          <p:cNvPr id="10493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飞轮储能技术原理：利用高速旋转的飞轮储存能量，需要时将动能转化为电能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技术特点：高效、环保、寿命长、响应速度快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应用场景：适用于调峰调频、备用电源、分布式能源等领域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未来发展：需要进一步降低成本、提高能量密度和安全性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4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2024年能源行业新型储能技术应用方案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新型储能技术在电力系统中的应用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新型储能技术：利用物理、化学或机械等方法将能量储存起来，并在需要时释放出来，如电池储能、超级电容储能等。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应用场景：新型储能技术可以应用于电力系统的发、输、配、用各个环节，如用于调峰填谷、调频调压、可再生能源并网等。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优势：新型储能技术具有响应速度快、调节精度高、能效高等优点，可以有效提高电力系统的稳定性和可靠性。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未来发展：随着技术的不断进步和应用场景的不断拓展，新型储能技术在电力系统中的应用将越来越广泛，为能源行业的可持续发展提供有力支持。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新型储能技术在可再生能源领域的应用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海洋能储能：利用海洋能发电，通过储能系统储存能量，以备不时之需。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风能储能：通过储能系统平滑风力发电的输出，提高电网稳定性。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太阳能储能：利用储能技术将白天充足的太阳能储存，供晚上使用，提高能源利用效率。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地热能储能：利用地下热能发电，并通过储能系统储存热能，实现能源的长期储存和稳定供应。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新型储能技术在工业领域的应用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解决方案：分布式储能系统、储能调峰调频系统等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工业领域应用场景：钢铁、化工、电力等高耗能行业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技术优势：高效、安全、环保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案例分析：某钢铁企业通过新型储能技术实现节能减排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新型储能技术在交通领域的应用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电动汽车：通过电池储能技术，实现长距离行驶和快速充电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轨道交通：利用超级电容储能技术，提高列车运行效率和稳定性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航空航天：采用氢燃料电池储能技术，为无人机和火箭提供动力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船舶：利用锂离子电池储能技术，为船舶提供稳定、环保的动力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7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2024年能源行业新型储能技术发展建议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加强政策支持和市场引导</a:t>
            </a:r>
            <a:endParaRPr altLang="en-US" lang="zh-CN"/>
          </a:p>
        </p:txBody>
      </p:sp>
      <p:sp>
        <p:nvSpPr>
          <p:cNvPr id="10497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政府应加大对新型储能技术的支持力度，制定相关政策，推动技术研发和应用。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建立完善的市场机制，鼓励企业积极参与新型储能技术的研发和推广。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加大对新型储能技术的宣传和培训力度，提高社会对新型储能技术的认知度和接受度。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建立新型储能技术的标准体系，规范技术研发和应用，提高技术水平和安全性。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加强技术研发和创新支持</a:t>
            </a:r>
            <a:endParaRPr altLang="en-US" lang="zh-CN"/>
          </a:p>
        </p:txBody>
      </p:sp>
      <p:sp>
        <p:nvSpPr>
          <p:cNvPr id="10498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优化创新环境，培养高素质人才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鼓励企业自主创新，提高核心竞争力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加强产学研合作，推动技术成果转化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加强国际合作和交流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建立与国际能源机构和企业的合作机制，共同推进新型储能技术的研发和应用。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加强与国际先进技术团队和专家的交流，引进先进技术和管理经验，提升我国新型储能技术的国际竞争力。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积极参与国际储能技术标准和规范的制定，推动我国新型储能技术的国际标准化进程。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鼓励国内企业拓展国际市场，推动我国新型储能产品和技术在国际市场的应用和推广。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49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培养和引进高素质人才，提高储能技术的研发和应用水平。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加强与高校和研究机构的合作，推动产学研一体化发展。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制定优惠政策，吸引国内外优秀人才加入储能行业。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建立完善的人才培养和引进机制，为储能技术的持续发展提供保障。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总结新型储能技术的发展现状和趋势</a:t>
            </a:r>
            <a:endParaRPr altLang="en-US" lang="zh-CN"/>
          </a:p>
        </p:txBody>
      </p:sp>
      <p:sp>
        <p:nvSpPr>
          <p:cNvPr id="10500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当前新型储能技术的主要类型和特点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新型储能技术在能源行业的应用现状和案例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新型储能技术的发展趋势和未来发展方向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新型储能技术对能源行业的意义和影响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分析新型储能技术对能源行业的影响和作用</a:t>
            </a:r>
            <a:endParaRPr altLang="en-US" lang="zh-CN"/>
          </a:p>
        </p:txBody>
      </p:sp>
      <p:sp>
        <p:nvSpPr>
          <p:cNvPr id="10501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促进能源转型：新型储能技术有助于减少对化石燃料的依赖，推动能源向可再生能源转型。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提高能源效率：通过储存和释放能量，新型储能技术可以解决可再生能源发电的波动性问题，提高能源利用效率。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支撑智能电网：储能技术可以作为智能电网的重要组成部分，提高电网的稳定性和可靠性。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推动能源市场发展：新型储能技术可以为能源市场提供更多的选择和机会，促进市场竞争和产业发展。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展望新型储能技术的未来发展方向和应用前景</a:t>
            </a:r>
            <a:endParaRPr altLang="en-US" lang="zh-CN"/>
          </a:p>
        </p:txBody>
      </p:sp>
      <p:sp>
        <p:nvSpPr>
          <p:cNvPr id="105020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0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未来发展方向：随着技术的不断进步，新型储能技术将朝着更高能量密度、更低成本、更安全可靠的方向发展。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1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1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应用前景：新型储能技术将在能源、交通、工业、家庭等领域得到广泛应用，有效缓解能源危机，提高能源利用效率，促进可持续发展。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2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2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2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政策支持：政府将加大对新型储能技术的支持力度，制定更加优惠的税收政策、补贴政策等，促进新型储能技术的快速发展。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2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3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3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产业链完善：随着新型储能技术的不断发展，将带动相关产业链的完善和发展，包括材料、设备、生产、安装、维护等环节，形成完整的产业生态圈。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3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7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2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2024-01-05T10:22:39Z</dcterms:created>
  <dcterms:modified xsi:type="dcterms:W3CDTF">2024-01-05T10:22:39Z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5e5f4196dc8e40a89b451018b87b5268_21</vt:lpwstr>
  </property>
</Properties>
</file>