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655" r:id="rId1"/>
    <p:sldMasterId id="2147496692" r:id="rId2"/>
  </p:sldMasterIdLst>
  <p:notesMasterIdLst>
    <p:notesMasterId r:id="rId3"/>
  </p:notesMasterIdLst>
  <p:sldIdLst>
    <p:sldId id="6371" r:id="rId4"/>
    <p:sldId id="6374" r:id="rId5"/>
    <p:sldId id="6377" r:id="rId6"/>
    <p:sldId id="6380" r:id="rId7"/>
    <p:sldId id="6386" r:id="rId9"/>
    <p:sldId id="6389" r:id="rId10"/>
    <p:sldId id="6392" r:id="rId11"/>
    <p:sldId id="6395" r:id="rId12"/>
    <p:sldId id="6398" r:id="rId13"/>
    <p:sldId id="6404" r:id="rId15"/>
    <p:sldId id="6407" r:id="rId16"/>
    <p:sldId id="6410" r:id="rId17"/>
    <p:sldId id="6413" r:id="rId18"/>
    <p:sldId id="6416" r:id="rId19"/>
    <p:sldId id="6422" r:id="rId21"/>
    <p:sldId id="6425" r:id="rId22"/>
    <p:sldId id="6428" r:id="rId23"/>
    <p:sldId id="6431" r:id="rId24"/>
    <p:sldId id="6434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656" r:id="rId1"/>
    <p:sldLayoutId id="2147496657" r:id="rId2"/>
    <p:sldLayoutId id="2147496658" r:id="rId3"/>
    <p:sldLayoutId id="2147496659" r:id="rId4"/>
    <p:sldLayoutId id="2147496660" r:id="rId5"/>
    <p:sldLayoutId id="2147496661" r:id="rId6"/>
    <p:sldLayoutId id="2147496662" r:id="rId7"/>
    <p:sldLayoutId id="2147496663" r:id="rId8"/>
    <p:sldLayoutId id="2147496664" r:id="rId9"/>
    <p:sldLayoutId id="2147496665" r:id="rId10"/>
    <p:sldLayoutId id="214749666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693" r:id="rId1"/>
    <p:sldLayoutId id="2147496694" r:id="rId2"/>
    <p:sldLayoutId id="2147496695" r:id="rId3"/>
    <p:sldLayoutId id="2147496696" r:id="rId4"/>
    <p:sldLayoutId id="2147496697" r:id="rId5"/>
    <p:sldLayoutId id="2147496698" r:id="rId6"/>
    <p:sldLayoutId id="2147496699" r:id="rId7"/>
    <p:sldLayoutId id="2147496700" r:id="rId8"/>
    <p:sldLayoutId id="2147496701" r:id="rId9"/>
    <p:sldLayoutId id="2147496702" r:id="rId10"/>
    <p:sldLayoutId id="214749670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城市公共交通行业的成就与展望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695960" y="2700000"/>
            <a:ext cx="2700020" cy="1449705"/>
          </a:xfrm>
          <a:prstGeom prst="rect"/>
          <a:noFill/>
        </p:spPr>
        <p:txBody>
          <a:bodyPr anchor="b" anchorCtr="0" bIns="0" lIns="0" rIns="0" rtlCol="0" tIns="0" wrap="square">
            <a:normAutofit fontScale="99057" lnSpcReduction="10000"/>
          </a:bodyPr>
          <a:p>
            <a:pPr algn="ctr">
              <a:lnSpc>
                <a:spcPct val="100000"/>
              </a:lnSpc>
            </a:pPr>
            <a:r>
              <a:rPr b="1" sz="106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106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695960" y="3463270"/>
            <a:ext cx="2700020" cy="153352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32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32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3366135" y="2700000"/>
            <a:ext cx="2700020" cy="1449705"/>
          </a:xfrm>
          <a:prstGeom prst="rect"/>
          <a:noFill/>
        </p:spPr>
        <p:txBody>
          <a:bodyPr anchor="b" anchorCtr="0" bIns="0" lIns="0" rIns="0" rtlCol="0" tIns="0" wrap="square">
            <a:normAutofit fontScale="99057" lnSpcReduction="10000"/>
          </a:bodyPr>
          <a:p>
            <a:pPr algn="ctr">
              <a:lnSpc>
                <a:spcPct val="100000"/>
              </a:lnSpc>
            </a:pPr>
            <a:r>
              <a:rPr b="1" sz="106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106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3366135" y="3463270"/>
            <a:ext cx="2700020" cy="153352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32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城市公共交通行业的成就</a:t>
            </a:r>
            <a:endParaRPr altLang="en-US" b="1" dirty="0" sz="32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6036310" y="2700000"/>
            <a:ext cx="2700020" cy="1449705"/>
          </a:xfrm>
          <a:prstGeom prst="rect"/>
          <a:noFill/>
        </p:spPr>
        <p:txBody>
          <a:bodyPr anchor="b" anchorCtr="0" bIns="0" lIns="0" rIns="0" rtlCol="0" tIns="0" wrap="square">
            <a:normAutofit fontScale="99057" lnSpcReduction="10000"/>
          </a:bodyPr>
          <a:p>
            <a:pPr algn="ctr">
              <a:lnSpc>
                <a:spcPct val="100000"/>
              </a:lnSpc>
            </a:pPr>
            <a:r>
              <a:rPr b="1" sz="106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106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6036310" y="3463270"/>
            <a:ext cx="2700020" cy="153352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32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城市公共交通行业的发展趋势</a:t>
            </a:r>
            <a:endParaRPr altLang="en-US" b="1" dirty="0" sz="32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8706485" y="2700000"/>
            <a:ext cx="2700020" cy="1449705"/>
          </a:xfrm>
          <a:prstGeom prst="rect"/>
          <a:noFill/>
        </p:spPr>
        <p:txBody>
          <a:bodyPr anchor="b" anchorCtr="0" bIns="0" lIns="0" rIns="0" rtlCol="0" tIns="0" wrap="square">
            <a:normAutofit fontScale="99057" lnSpcReduction="10000"/>
          </a:bodyPr>
          <a:p>
            <a:pPr algn="ctr">
              <a:lnSpc>
                <a:spcPct val="100000"/>
              </a:lnSpc>
            </a:pPr>
            <a:r>
              <a:rPr b="1" sz="106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106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8706485" y="3463270"/>
            <a:ext cx="2700020" cy="153352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32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城市公共交通行业的未来展望</a:t>
            </a:r>
            <a:endParaRPr altLang="en-US" b="1" dirty="0" sz="32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城市公共交通行业的成就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城市公共交通的发展历程</a:t>
            </a:r>
            <a:endParaRPr altLang="en-US" lang="zh-CN"/>
          </a:p>
        </p:txBody>
      </p:sp>
      <p:sp>
        <p:nvSpPr>
          <p:cNvPr id="104897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早期城市公共交通：马车、电车等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7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现代城市公共交通：地铁、公交、出租车等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8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城市公共交通的数字化转型：智能交通系统、电子支付等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8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城市公共交通的绿色出行：新能源公交车、共享单车等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城市公共交通的运营现状</a:t>
            </a:r>
            <a:endParaRPr altLang="en-US" lang="zh-CN"/>
          </a:p>
        </p:txBody>
      </p:sp>
      <p:sp>
        <p:nvSpPr>
          <p:cNvPr id="10490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城市公共交通的覆盖范围：包括地铁、公交、出租车等多种交通方式，覆盖城市各个角落，为市民提供便捷的出行方式。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城市公共交通的运营规模：公共交通线路不断扩展，公交车数量不断增加，地铁线路也在不断延伸，满足市民日益增长的出行需求。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4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城市公共交通的运营效率：通过智能化调度系统，提高公共交通的运营效率，缩短乘客的出行时间。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城市公共交通的票价政策：实行低票价政策，为市民提供实惠的出行方式，同时也有助于缓解城市交通拥堵问题。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城市公共交通的科技创新</a:t>
            </a:r>
            <a:endParaRPr altLang="en-US" lang="zh-CN"/>
          </a:p>
        </p:txBody>
      </p:sp>
      <p:sp>
        <p:nvSpPr>
          <p:cNvPr id="104908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无人驾驶技术：在特定线路或区域内实现无人驾驶，提高安全性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移动支付普及：方便乘客快速、便捷地支付车费，提高乘车体验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智能交通系统：实时监测交通流量，优化调度，提高运营效率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新能源公交车：推广电动、混合动力等环保型公交车，减少排放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城市公共交通的社会影响</a:t>
            </a:r>
            <a:endParaRPr altLang="en-US" lang="zh-CN"/>
          </a:p>
        </p:txBody>
      </p:sp>
      <p:cxnSp>
        <p:nvCxnSpPr>
          <p:cNvPr id="3145729" name="直接连接符 2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419583" y="3724438"/>
            <a:ext cx="7353500" cy="50553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31" name="直接连接符 29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2419583" y="2454620"/>
            <a:ext cx="7353500" cy="8647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33" name="直接连接符 3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19583" y="5068755"/>
            <a:ext cx="7353500" cy="35254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144" name="正文"/>
          <p:cNvSpPr txBox="1"/>
          <p:nvPr>
            <p:custDataLst>
              <p:tags r:id="rId4"/>
            </p:custDataLst>
          </p:nvPr>
        </p:nvSpPr>
        <p:spPr>
          <a:xfrm>
            <a:off x="2657050" y="1793437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正文"/>
          <p:cNvSpPr txBox="1"/>
          <p:nvPr>
            <p:custDataLst>
              <p:tags r:id="rId5"/>
            </p:custDataLst>
          </p:nvPr>
        </p:nvSpPr>
        <p:spPr>
          <a:xfrm>
            <a:off x="2657050" y="3100504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正文"/>
          <p:cNvSpPr txBox="1"/>
          <p:nvPr>
            <p:custDataLst>
              <p:tags r:id="rId6"/>
            </p:custDataLst>
          </p:nvPr>
        </p:nvSpPr>
        <p:spPr>
          <a:xfrm>
            <a:off x="2655719" y="4407572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正文"/>
          <p:cNvSpPr txBox="1"/>
          <p:nvPr>
            <p:custDataLst>
              <p:tags r:id="rId7"/>
            </p:custDataLst>
          </p:nvPr>
        </p:nvSpPr>
        <p:spPr>
          <a:xfrm>
            <a:off x="2655719" y="5714639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标题"/>
          <p:cNvSpPr txBox="1"/>
          <p:nvPr>
            <p:custDataLst>
              <p:tags r:id="rId8"/>
            </p:custDataLst>
          </p:nvPr>
        </p:nvSpPr>
        <p:spPr>
          <a:xfrm>
            <a:off x="2655719" y="2666146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促进环保和可持续发展：公共交通的普及有助于减少私家车的使用，从而降低空气污染和碳排放，推动绿色出行和可持续发展。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154" name="标题"/>
          <p:cNvSpPr txBox="1"/>
          <p:nvPr>
            <p:custDataLst>
              <p:tags r:id="rId9"/>
            </p:custDataLst>
          </p:nvPr>
        </p:nvSpPr>
        <p:spPr>
          <a:xfrm>
            <a:off x="2655054" y="5269637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带动城市经济发展：公共交通的发展促进了城市商业、旅游等产业的发展，为城市经济繁荣做出了贡献。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156" name="标题"/>
          <p:cNvSpPr txBox="1"/>
          <p:nvPr>
            <p:custDataLst>
              <p:tags r:id="rId10"/>
            </p:custDataLst>
          </p:nvPr>
        </p:nvSpPr>
        <p:spPr>
          <a:xfrm>
            <a:off x="2655719" y="3967892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提高市民出行便捷度：公共交通为市民提供了多样化、便捷的出行方式，缩短了通勤时间和距离，提高了生活质量。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158" name="标题"/>
          <p:cNvSpPr txBox="1"/>
          <p:nvPr>
            <p:custDataLst>
              <p:tags r:id="rId11"/>
            </p:custDataLst>
          </p:nvPr>
        </p:nvSpPr>
        <p:spPr>
          <a:xfrm>
            <a:off x="2656385" y="1364400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缓解城市交通压力：公共交通的发展有效减轻了城市道路拥堵现象，提高了交通运行效率。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城市公共交通行业的发展趋势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新能源公共交通的发展</a:t>
            </a:r>
            <a:endParaRPr altLang="en-US" lang="zh-CN"/>
          </a:p>
        </p:txBody>
      </p:sp>
      <p:sp>
        <p:nvSpPr>
          <p:cNvPr id="104925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新能源公共交通的定义和种类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新能源公共交通的发展现状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新能源公共交通的优势和特点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新能源公共交通的发展前景和展望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智能化公共交通的发展</a:t>
            </a:r>
            <a:endParaRPr altLang="en-US" lang="zh-CN"/>
          </a:p>
        </p:txBody>
      </p:sp>
      <p:sp>
        <p:nvSpPr>
          <p:cNvPr id="104931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智能化公共交通的定义和特点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2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智能化公共交通的发展现状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2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智能化公共交通的优势和挑战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3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未来智能化公共交通的发展趋势和展望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共享化公共交通的发展</a:t>
            </a:r>
            <a:endParaRPr altLang="en-US" lang="zh-CN"/>
          </a:p>
        </p:txBody>
      </p:sp>
      <p:sp>
        <p:nvSpPr>
          <p:cNvPr id="10493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共享化公共交通的定义和特点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共享化公共交通的发展现状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共享化公共交通的优势和挑战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共享化公共交通的未来发展趋势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绿色化公共交通的发展</a:t>
            </a:r>
            <a:endParaRPr altLang="en-US" lang="zh-CN"/>
          </a:p>
        </p:txBody>
      </p:sp>
      <p:sp>
        <p:nvSpPr>
          <p:cNvPr id="104943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新能源汽车的推广应用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智能化公共交通系统的建设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绿色出行方式的倡导与推广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公共交通行业与环保产业的融合发展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城市公共交通行业的未来展望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城市公共交通的发展战略</a:t>
            </a:r>
            <a:endParaRPr altLang="en-US" lang="zh-CN"/>
          </a:p>
        </p:txBody>
      </p:sp>
      <p:sp>
        <p:nvSpPr>
          <p:cNvPr id="104953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多元化发展：鼓励公共交通与其他交通方式融合发展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便捷化发展：优化公共交通线路和站点布局，提高出行便捷度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智能化发展：利用先进技术提升公共交通运营效率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绿色化发展：推广清洁能源公共交通工具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城市公共交通的技术创新</a:t>
            </a:r>
            <a:endParaRPr altLang="en-US" lang="zh-CN"/>
          </a:p>
        </p:txBody>
      </p:sp>
      <p:sp>
        <p:nvSpPr>
          <p:cNvPr id="10495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新能源技术：如电动汽车、氢能源等，降低公共交通的碳排放，促进环保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智能化技术：如自动驾驶、智能调度等，提高公共交通的效率和安全性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数字化技术：如大数据、云计算等，提升公共交通的运营效率和服务质量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互联互通技术：如多模式交通、共享单车等，促进不同交通方式的协同发展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城市公共交通的市场拓展</a:t>
            </a:r>
            <a:endParaRPr altLang="en-US" lang="zh-CN"/>
          </a:p>
        </p:txBody>
      </p:sp>
      <p:sp>
        <p:nvSpPr>
          <p:cNvPr id="10496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拓展城市公共交通市场，提高覆盖率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推广新能源公共交通工具，促进环保出行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加强与其他交通方式的衔接，提高出行效率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提升公共交通服务质量，吸引更多乘客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城市公共交通的国际合作与交流</a:t>
            </a:r>
            <a:endParaRPr altLang="en-US" lang="zh-CN"/>
          </a:p>
        </p:txBody>
      </p:sp>
      <p:sp>
        <p:nvSpPr>
          <p:cNvPr id="10497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未来城市公共交通行业的国际合作与交流趋势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推动城市公共交通行业发展的国际合作与交流措施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城市公共交通行业的国际合作现状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国际合作与交流的意义和价值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6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976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976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4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4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4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4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4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4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4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4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4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SLIDE_ID" val="custom20230982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3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3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3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3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3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3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3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3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240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2023-12-17T21:38:36Z</dcterms:created>
  <dcterms:modified xsi:type="dcterms:W3CDTF">2023-12-17T21:38:36Z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d2897e874adb4b888bb9756bd25afbd6_21</vt:lpwstr>
  </property>
</Properties>
</file>