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045" r:id="rId1"/>
    <p:sldMasterId id="2147504082" r:id="rId2"/>
  </p:sldMasterIdLst>
  <p:notesMasterIdLst>
    <p:notesMasterId r:id="rId3"/>
  </p:notesMasterIdLst>
  <p:sldIdLst>
    <p:sldId id="9157" r:id="rId4"/>
    <p:sldId id="9161" r:id="rId5"/>
    <p:sldId id="9164" r:id="rId6"/>
    <p:sldId id="9167" r:id="rId7"/>
    <p:sldId id="9170" r:id="rId8"/>
    <p:sldId id="9173" r:id="rId9"/>
    <p:sldId id="9176" r:id="rId10"/>
    <p:sldId id="9179" r:id="rId11"/>
    <p:sldId id="9182" r:id="rId12"/>
    <p:sldId id="9185" r:id="rId13"/>
    <p:sldId id="9188" r:id="rId14"/>
    <p:sldId id="9191" r:id="rId15"/>
    <p:sldId id="9194" r:id="rId16"/>
    <p:sldId id="9197" r:id="rId17"/>
    <p:sldId id="9200" r:id="rId18"/>
    <p:sldId id="9203" r:id="rId19"/>
    <p:sldId id="9206" r:id="rId20"/>
    <p:sldId id="9209" r:id="rId21"/>
    <p:sldId id="9212" r:id="rId22"/>
    <p:sldId id="9215" r:id="rId23"/>
    <p:sldId id="9218" r:id="rId24"/>
    <p:sldId id="9221" r:id="rId25"/>
    <p:sldId id="9224" r:id="rId26"/>
    <p:sldId id="9227" r:id="rId27"/>
    <p:sldId id="9230" r:id="rId28"/>
    <p:sldId id="9233" r:id="rId29"/>
    <p:sldId id="9236" r:id="rId30"/>
    <p:sldId id="9239" r:id="rId31"/>
    <p:sldId id="9242" r:id="rId32"/>
    <p:sldId id="9245" r:id="rId33"/>
    <p:sldId id="9248" r:id="rId34"/>
    <p:sldId id="9251" r:id="rId35"/>
    <p:sldId id="925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046" r:id="rId1"/>
    <p:sldLayoutId id="2147504047" r:id="rId2"/>
    <p:sldLayoutId id="2147504048" r:id="rId3"/>
    <p:sldLayoutId id="2147504049" r:id="rId4"/>
    <p:sldLayoutId id="2147504050" r:id="rId5"/>
    <p:sldLayoutId id="2147504051" r:id="rId6"/>
    <p:sldLayoutId id="2147504052" r:id="rId7"/>
    <p:sldLayoutId id="2147504053" r:id="rId8"/>
    <p:sldLayoutId id="2147504054" r:id="rId9"/>
    <p:sldLayoutId id="2147504055" r:id="rId10"/>
    <p:sldLayoutId id="21475040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083" r:id="rId1"/>
    <p:sldLayoutId id="2147504084" r:id="rId2"/>
    <p:sldLayoutId id="2147504085" r:id="rId3"/>
    <p:sldLayoutId id="2147504086" r:id="rId4"/>
    <p:sldLayoutId id="2147504087" r:id="rId5"/>
    <p:sldLayoutId id="2147504088" r:id="rId6"/>
    <p:sldLayoutId id="2147504089" r:id="rId7"/>
    <p:sldLayoutId id="2147504090" r:id="rId8"/>
    <p:sldLayoutId id="2147504091" r:id="rId9"/>
    <p:sldLayoutId id="2147504092" r:id="rId10"/>
    <p:sldLayoutId id="21475040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tags" Target="../tags/tag430.xml"/><Relationship Id="rId16" Type="http://schemas.openxmlformats.org/officeDocument/2006/relationships/tags" Target="../tags/tag431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tags" Target="../tags/tag447.xml"/><Relationship Id="rId14" Type="http://schemas.openxmlformats.org/officeDocument/2006/relationships/tags" Target="../tags/tag448.xml"/><Relationship Id="rId15" Type="http://schemas.openxmlformats.org/officeDocument/2006/relationships/tags" Target="../tags/tag449.xml"/><Relationship Id="rId16" Type="http://schemas.openxmlformats.org/officeDocument/2006/relationships/tags" Target="../tags/tag450.xml"/><Relationship Id="rId17" Type="http://schemas.openxmlformats.org/officeDocument/2006/relationships/tags" Target="../tags/tag451.xml"/><Relationship Id="rId18" Type="http://schemas.openxmlformats.org/officeDocument/2006/relationships/tags" Target="../tags/tag452.xml"/><Relationship Id="rId19" Type="http://schemas.openxmlformats.org/officeDocument/2006/relationships/tags" Target="../tags/tag453.xml"/><Relationship Id="rId20" Type="http://schemas.openxmlformats.org/officeDocument/2006/relationships/tags" Target="../tags/tag454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tags" Target="../tags/tag460.xml"/><Relationship Id="rId7" Type="http://schemas.openxmlformats.org/officeDocument/2006/relationships/tags" Target="../tags/tag461.xml"/><Relationship Id="rId8" Type="http://schemas.openxmlformats.org/officeDocument/2006/relationships/tags" Target="../tags/tag462.xml"/><Relationship Id="rId9" Type="http://schemas.openxmlformats.org/officeDocument/2006/relationships/tags" Target="../tags/tag463.xml"/><Relationship Id="rId10" Type="http://schemas.openxmlformats.org/officeDocument/2006/relationships/tags" Target="../tags/tag464.xml"/><Relationship Id="rId11" Type="http://schemas.openxmlformats.org/officeDocument/2006/relationships/tags" Target="../tags/tag465.xml"/><Relationship Id="rId12" Type="http://schemas.openxmlformats.org/officeDocument/2006/relationships/tags" Target="../tags/tag46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小学生课外活动的组织与管理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小学生课外活动的类型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小学生课外活动的组织形式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小学生课外活动的管理原则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小学生课外活动的实施建议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小学生课外活动的评估与反馈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小学生课外活动的意义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培养兴趣爱好</a:t>
            </a:r>
            <a:endParaRPr altLang="en-US" lang="zh-CN"/>
          </a:p>
        </p:txBody>
      </p:sp>
      <p:sp>
        <p:nvSpPr>
          <p:cNvPr id="10489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课外活动有助于发现和培养孩子的兴趣爱好，促进个性发展。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课外活动能够提供多样化的体验，让孩子尝试不同的领域，拓宽视野。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参与课外活动有助于培养孩子的自主性和创新精神，激发内在潜力。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通过课外活动，孩子可以结交志同道合的朋友，共同成长和进步。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课外活动有助于培养学生的团队协作意识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课外活动中的团队合作项目能够锻炼学生的协作能力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课外活动中的团队合作游戏能够增进学生之间的友谊和信任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课外活动中的团队合作项目能够提高学生的沟通与协调能力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提升综合素质</a:t>
            </a:r>
            <a:endParaRPr altLang="en-US" lang="zh-CN"/>
          </a:p>
        </p:txBody>
      </p:sp>
      <p:sp>
        <p:nvSpPr>
          <p:cNvPr id="10490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培养小学生的兴趣爱好和特长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增强小学生的社交能力和团队合作精神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提高小学生的自主创新和动手能力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促进小学生的身心健康和全面发展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促进身心健康</a:t>
            </a:r>
            <a:endParaRPr altLang="en-US" lang="zh-CN"/>
          </a:p>
        </p:txBody>
      </p:sp>
      <p:sp>
        <p:nvSpPr>
          <p:cNvPr id="10491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增强身体素质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提高免疫力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促进心理健康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培养兴趣爱好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小学生课外活动的类型</a:t>
            </a:r>
            <a:endParaRPr altLang="en-US" lang="zh-CN"/>
          </a:p>
        </p:txBody>
      </p:sp>
      <p:sp>
        <p:nvSpPr>
          <p:cNvPr id="10491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文化类活动</a:t>
            </a:r>
            <a:endParaRPr altLang="en-US" lang="zh-CN"/>
          </a:p>
        </p:txBody>
      </p:sp>
      <p:sp>
        <p:nvSpPr>
          <p:cNvPr id="10492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形式：组织文化讲座、展览、演出等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意义：丰富小学生的课余生活，提高综合素质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内容：阅读、写作、绘画、音乐等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目的：培养小学生的文化素养和审美能力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体育类活动</a:t>
            </a:r>
            <a:endParaRPr altLang="en-US" lang="zh-CN"/>
          </a:p>
        </p:txBody>
      </p:sp>
      <p:sp>
        <p:nvSpPr>
          <p:cNvPr id="104930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足球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1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篮球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2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乒乓球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2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游泳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艺术类活动</a:t>
            </a:r>
            <a:endParaRPr altLang="en-US" lang="zh-CN"/>
          </a:p>
        </p:txBody>
      </p:sp>
      <p:sp>
        <p:nvSpPr>
          <p:cNvPr id="10493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绘画：通过绘画表达情感和想象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音乐：学习乐器和唱歌，培养音乐素养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舞蹈：通过舞蹈锻炼身体和内心的效果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戏剧：表演话剧和舞台剧，培养表演能力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科技类活动</a:t>
            </a:r>
            <a:endParaRPr altLang="en-US" lang="zh-CN"/>
          </a:p>
        </p:txBody>
      </p:sp>
      <p:sp>
        <p:nvSpPr>
          <p:cNvPr id="10494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科学实验：进行各种有趣的科学实验，培养小学生的动手能力和科学素养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科技制作：如制作机器人、电路板等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科技竞赛：参加各种科技竞赛，如机器人大赛、科技创新大赛等，提高小学生的竞争力和创新能力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科技讲座：邀请专业人士进行科普讲座，拓宽小学生的知识面和视野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小学生课外活动的组织形式</a:t>
            </a:r>
            <a:endParaRPr altLang="en-US" lang="zh-CN"/>
          </a:p>
        </p:txBody>
      </p:sp>
      <p:sp>
        <p:nvSpPr>
          <p:cNvPr id="104949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学校组织</a:t>
            </a:r>
            <a:endParaRPr altLang="en-US" lang="zh-CN"/>
          </a:p>
        </p:txBody>
      </p:sp>
      <p:sp>
        <p:nvSpPr>
          <p:cNvPr id="10495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组织形式：由学校领导、教师、家长等共同参与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优势：有专业指导，安全可靠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不足：活动数量有限，不能满足所有学生的需求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目的：丰富学生课余生活，促进学生全面发展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家长自发组织</a:t>
            </a:r>
            <a:endParaRPr altLang="en-US" lang="zh-CN"/>
          </a:p>
        </p:txBody>
      </p:sp>
      <p:sp>
        <p:nvSpPr>
          <p:cNvPr id="10496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组织形式：由家长自发组织，利用业余时间开展各种形式的课外活动，如亲子活动、兴趣小组等。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优势：家长对孩子的兴趣和需求比较了解，能够根据孩子的特点开展有针对性的活动。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不足：缺乏专业性和系统性，难以保证活动的质量和效果。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建议：可以与学校、社区等机构合作，共同开展课外活动，提高活动的质量和效果。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社会机构组织</a:t>
            </a:r>
            <a:endParaRPr altLang="en-US" lang="zh-CN"/>
          </a:p>
        </p:txBody>
      </p:sp>
      <p:sp>
        <p:nvSpPr>
          <p:cNvPr id="10496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社区活动中心：提供各种课外活动，如体育、艺术、科技等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公益组织：如志愿者协会、环保组织等，开展有益于社会的课外活动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培训机构：提供各类培训课程，丰富小学生的课余生活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青少年宫：组织各类文化、艺术、科技等课外活动，促进小学生全面发展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学生自主组织</a:t>
            </a:r>
            <a:endParaRPr altLang="en-US" lang="zh-CN"/>
          </a:p>
        </p:txBody>
      </p:sp>
      <p:sp>
        <p:nvSpPr>
          <p:cNvPr id="10497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学生自发成立兴趣小组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学生自愿参加学校社团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学生自主策划主题活动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班级组织各类文体活动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小学生课外活动的管理原则</a:t>
            </a:r>
            <a:endParaRPr altLang="en-US" lang="zh-CN"/>
          </a:p>
        </p:txBody>
      </p:sp>
      <p:sp>
        <p:nvSpPr>
          <p:cNvPr id="104981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安全第一原则</a:t>
            </a:r>
            <a:endParaRPr altLang="en-US" lang="zh-CN"/>
          </a:p>
        </p:txBody>
      </p:sp>
      <p:sp>
        <p:nvSpPr>
          <p:cNvPr id="10498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制定安全管理制度和应急预案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定期进行安全检查和隐患排查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加强安全教育，提高师生安全意识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确保活动场地、设施、器材的安全可靠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教育性原则</a:t>
            </a:r>
            <a:endParaRPr altLang="en-US" lang="zh-CN"/>
          </a:p>
        </p:txBody>
      </p:sp>
      <p:sp>
        <p:nvSpPr>
          <p:cNvPr id="10499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课外活动应有益于学生的身心健康和全面发展。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课外活动应与学校教育目标相一致，有助于提高学生的综合素质。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课外活动应注重培养学生的自主性、创造性和实践能力。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课外活动应注重培养学生的社会责任感和公民意识。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趣味性原则</a:t>
            </a:r>
            <a:endParaRPr altLang="en-US" lang="zh-CN"/>
          </a:p>
        </p:txBody>
      </p:sp>
      <p:sp>
        <p:nvSpPr>
          <p:cNvPr id="10499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难度适中：活动的难度应该适中，既不过于简单也不过于复杂，能够让小学生通过努力完成，增强自信心和成就感。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内容有趣：活动内容应具有趣味性，能够吸引小学生的兴趣和参与意愿。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形式多样：活动的形式应该多样化，可以采用游戏、竞赛、表演等形式，激发小学生的创造力和表现力。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互动性强：活动应该注重互动性，鼓励小学生之间的合作和交流，培养他们的团队合作精神和沟通能力。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全面性原则</a:t>
            </a:r>
            <a:endParaRPr altLang="en-US" lang="zh-CN"/>
          </a:p>
        </p:txBody>
      </p:sp>
      <p:sp>
        <p:nvSpPr>
          <p:cNvPr id="1050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确保每个学生都能参与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关注学生的个性差异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涵盖德、智、体、美等多方面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小学生课外活动的实施建议</a:t>
            </a:r>
            <a:endParaRPr altLang="en-US" lang="zh-CN"/>
          </a:p>
        </p:txBody>
      </p:sp>
      <p:sp>
        <p:nvSpPr>
          <p:cNvPr id="105013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制定详细的活动计划</a:t>
            </a:r>
            <a:endParaRPr altLang="en-US" lang="zh-CN"/>
          </a:p>
        </p:txBody>
      </p:sp>
      <p:sp>
        <p:nvSpPr>
          <p:cNvPr id="1050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确定活动目标：明确活动目的和期望结果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安排活动时间：确保活动时间合理，不影响学生正常学习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制定安全措施：确保活动安全，预防意外事故发生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策划活动内容：根据学生兴趣和需求设计丰富多样的活动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确定合适的活动场地和时间</a:t>
            </a:r>
            <a:endParaRPr altLang="en-US" lang="zh-CN"/>
          </a:p>
        </p:txBody>
      </p:sp>
      <p:sp>
        <p:nvSpPr>
          <p:cNvPr id="10502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确保活动场地和时间符合小学生的需求和兴趣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选择安全、宽敞、设施完善的场地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考虑天气、季节等因素，合理安排时间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场地和时间的选择应具有灵活性和可调整性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确定活动预算和费用分摊方案</a:t>
            </a:r>
            <a:endParaRPr altLang="en-US" lang="zh-CN"/>
          </a:p>
        </p:txBody>
      </p:sp>
      <p:sp>
        <p:nvSpPr>
          <p:cNvPr id="10503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预算调整：在活动实施过程中，根据实际情况对预算进行合理调整，确保各项费用合理使用。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确定活动预算：根据活动规模、场地租赁、设备租赁等因素，制定详细的活动预算，确保各项费用合理分配。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费用分摊方案：根据参与活动的学生的经济状况和家庭背景，制定合理的费用分摊方案，确保每个学生都能承担相应的费用。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费用收缴与使用透明：制定费用收缴和使用方案，确保费用的使用透明、合理，避免浪费和滥用。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确定活动负责人和志愿者</a:t>
            </a:r>
            <a:endParaRPr altLang="en-US" lang="zh-CN"/>
          </a:p>
        </p:txBody>
      </p:sp>
      <p:sp>
        <p:nvSpPr>
          <p:cNvPr id="10504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培训志愿者：对志愿者进行必要的培训，提高服务质量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管理志愿者：合理安排志愿者的分工，确保活动的高效运行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确定活动负责人：负责活动的整体策划和组织，确保活动的顺利进行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招募志愿者：招募有意愿、有能力参与活动的志愿者，协助活动的组织和实施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做好活动宣传和招募工作</a:t>
            </a:r>
            <a:endParaRPr altLang="en-US" lang="zh-CN"/>
          </a:p>
        </p:txBody>
      </p:sp>
      <p:sp>
        <p:nvSpPr>
          <p:cNvPr id="10504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鼓励学生自愿报名参加，并提供必要的报名材料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利用学校广播、海报等方式宣传活动，吸引学生参与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制作详细的招募公告，明确活动时间、地点、内容等信息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在活动前进行适当的培训和指导，确保学生能够顺利参与活动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小学生课外活动的评估与反馈</a:t>
            </a:r>
            <a:endParaRPr altLang="en-US" lang="zh-CN"/>
          </a:p>
        </p:txBody>
      </p:sp>
      <p:sp>
        <p:nvSpPr>
          <p:cNvPr id="105054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活动效果评估</a:t>
            </a:r>
            <a:endParaRPr altLang="en-US" lang="zh-CN"/>
          </a:p>
        </p:txBody>
      </p:sp>
      <p:sp>
        <p:nvSpPr>
          <p:cNvPr id="10505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评估标准：小学生课外活动的目标达成情况、参与度、满意度等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评估结果：对活动效果进行总结和评价，提出改进意见和建议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反馈机制：将评估结果及时反馈给相关人员，以便及时调整和改进活动组织和管理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评估方法：问卷调查、访谈、观察等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活动反馈收集与处理</a:t>
            </a:r>
            <a:endParaRPr altLang="en-US" lang="zh-CN"/>
          </a:p>
        </p:txBody>
      </p:sp>
      <p:sp>
        <p:nvSpPr>
          <p:cNvPr id="10506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处理方式：对收集到的反馈进行整理、分类和归纳，形成处理意见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处理结果：将处理意见反馈给学生和活动组织者，以便改进和优化活动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收集方式：通过问卷调查、访谈、观察等方式收集活动反馈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收集内容：了解学生对活动的满意度、意见和建议等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活动改进建议与措施</a:t>
            </a:r>
            <a:endParaRPr altLang="en-US" lang="zh-CN"/>
          </a:p>
        </p:txBody>
      </p:sp>
      <p:sp>
        <p:nvSpPr>
          <p:cNvPr id="10507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定期评估：对活动进行定期评估，收集反馈意见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及时调整：根据评估结果及时调整活动内容和形式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强化沟通：加强与参与者的沟通，了解他们的需求和意见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创新活动：鼓励创新，不断推出新的活动形式和内容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8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8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5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43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43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7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73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2024-01-03T13:21:43Z</dcterms:created>
  <dcterms:modified xsi:type="dcterms:W3CDTF">2024-01-03T13:21:43Z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26661b0a17da469ea145b5e2b98bc49f_21</vt:lpwstr>
  </property>
</Properties>
</file>