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445" r:id="rId1"/>
    <p:sldMasterId id="2147493482" r:id="rId2"/>
  </p:sldMasterIdLst>
  <p:notesMasterIdLst>
    <p:notesMasterId r:id="rId3"/>
  </p:notesMasterIdLst>
  <p:sldIdLst>
    <p:sldId id="4734" r:id="rId4"/>
    <p:sldId id="4737" r:id="rId5"/>
    <p:sldId id="4740" r:id="rId6"/>
    <p:sldId id="4743" r:id="rId7"/>
    <p:sldId id="4746" r:id="rId8"/>
    <p:sldId id="4749" r:id="rId9"/>
    <p:sldId id="4752" r:id="rId10"/>
    <p:sldId id="4755" r:id="rId11"/>
    <p:sldId id="4758" r:id="rId12"/>
    <p:sldId id="4761" r:id="rId13"/>
    <p:sldId id="4764" r:id="rId14"/>
    <p:sldId id="4767" r:id="rId15"/>
    <p:sldId id="4770" r:id="rId16"/>
    <p:sldId id="4773" r:id="rId17"/>
    <p:sldId id="4776" r:id="rId18"/>
    <p:sldId id="4779" r:id="rId19"/>
    <p:sldId id="4782" r:id="rId20"/>
    <p:sldId id="4785" r:id="rId21"/>
    <p:sldId id="4788" r:id="rId22"/>
    <p:sldId id="4791" r:id="rId23"/>
    <p:sldId id="4794" r:id="rId24"/>
    <p:sldId id="4797" r:id="rId25"/>
    <p:sldId id="4800" r:id="rId26"/>
    <p:sldId id="4803"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446" r:id="rId1"/>
    <p:sldLayoutId id="2147493447" r:id="rId2"/>
    <p:sldLayoutId id="2147493448" r:id="rId3"/>
    <p:sldLayoutId id="2147493449" r:id="rId4"/>
    <p:sldLayoutId id="2147493450" r:id="rId5"/>
    <p:sldLayoutId id="2147493451" r:id="rId6"/>
    <p:sldLayoutId id="2147493452" r:id="rId7"/>
    <p:sldLayoutId id="2147493453" r:id="rId8"/>
    <p:sldLayoutId id="2147493454" r:id="rId9"/>
    <p:sldLayoutId id="2147493455" r:id="rId10"/>
    <p:sldLayoutId id="214749345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483" r:id="rId1"/>
    <p:sldLayoutId id="2147493484" r:id="rId2"/>
    <p:sldLayoutId id="2147493485" r:id="rId3"/>
    <p:sldLayoutId id="2147493486" r:id="rId4"/>
    <p:sldLayoutId id="2147493487" r:id="rId5"/>
    <p:sldLayoutId id="2147493488" r:id="rId6"/>
    <p:sldLayoutId id="2147493489" r:id="rId7"/>
    <p:sldLayoutId id="2147493490" r:id="rId8"/>
    <p:sldLayoutId id="2147493491" r:id="rId9"/>
    <p:sldLayoutId id="2147493492" r:id="rId10"/>
    <p:sldLayoutId id="2147493493"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tags" Target="../tags/tag217.xml"/><Relationship Id="rId18" Type="http://schemas.openxmlformats.org/officeDocument/2006/relationships/tags" Target="../tags/tag218.xml"/><Relationship Id="rId19" Type="http://schemas.openxmlformats.org/officeDocument/2006/relationships/tags" Target="../tags/tag219.xml"/><Relationship Id="rId20" Type="http://schemas.openxmlformats.org/officeDocument/2006/relationships/tags" Target="../tags/tag220.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tags" Target="../tags/tag268.xml"/><Relationship Id="rId18" Type="http://schemas.openxmlformats.org/officeDocument/2006/relationships/tags" Target="../tags/tag269.xml"/><Relationship Id="rId19" Type="http://schemas.openxmlformats.org/officeDocument/2006/relationships/tags" Target="../tags/tag270.xml"/><Relationship Id="rId20" Type="http://schemas.openxmlformats.org/officeDocument/2006/relationships/tags" Target="../tags/tag271.xml"/><Relationship Id="rId21" Type="http://schemas.openxmlformats.org/officeDocument/2006/relationships/tags" Target="../tags/tag272.xml"/><Relationship Id="rId22" Type="http://schemas.openxmlformats.org/officeDocument/2006/relationships/tags" Target="../tags/tag273.xml"/><Relationship Id="rId23" Type="http://schemas.openxmlformats.org/officeDocument/2006/relationships/tags" Target="../tags/tag274.xml"/><Relationship Id="rId24" Type="http://schemas.openxmlformats.org/officeDocument/2006/relationships/tags" Target="../tags/tag275.xml"/><Relationship Id="rId25" Type="http://schemas.openxmlformats.org/officeDocument/2006/relationships/tags" Target="../tags/tag276.xml"/><Relationship Id="rId26" Type="http://schemas.openxmlformats.org/officeDocument/2006/relationships/tags" Target="../tags/tag277.xml"/><Relationship Id="rId27" Type="http://schemas.openxmlformats.org/officeDocument/2006/relationships/tags" Target="../tags/tag278.xml"/><Relationship Id="rId28" Type="http://schemas.openxmlformats.org/officeDocument/2006/relationships/tags" Target="../tags/tag279.xml"/><Relationship Id="rId29" Type="http://schemas.openxmlformats.org/officeDocument/2006/relationships/tags" Target="../tags/tag280.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环境保护与可再生能源</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环境保护的重要性</a:t>
            </a:r>
            <a:endParaRPr altLang="en-US" b="1" dirty="0" sz="20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可再生能源的利用</a:t>
            </a:r>
            <a:endParaRPr altLang="en-US" b="1" dirty="0" sz="20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fontScale="77143"/>
          </a:bodyPr>
          <a:p>
            <a:pPr>
              <a:lnSpc>
                <a:spcPct val="100000"/>
              </a:lnSpc>
            </a:pPr>
            <a:r>
              <a:rPr altLang="en-US" b="1" dirty="0" sz="2800" kern="0" lang="zh-CN" spc="100">
                <a:effectLst/>
                <a:latin typeface="+中文标题" charset="0"/>
                <a:ea typeface="+mj-ea"/>
              </a:rPr>
              <a:t>环境保护与可再生能源的结合</a:t>
            </a:r>
            <a:endParaRPr altLang="en-US" b="1" dirty="0" sz="28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可再生能源的应用实例</a:t>
            </a:r>
            <a:endParaRPr altLang="en-US" b="1" dirty="0" sz="20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未来展望与建议</a:t>
            </a:r>
            <a:endParaRPr altLang="en-US" b="1" dirty="0" sz="20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环境保护的重要性</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环境保护与可持续发展</a:t>
            </a:r>
            <a:endParaRPr altLang="en-US" lang="zh-CN"/>
          </a:p>
        </p:txBody>
      </p:sp>
      <p:sp>
        <p:nvSpPr>
          <p:cNvPr id="1048976"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978"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980"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982"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984"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986"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988"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990"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992"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环境保护是可持续发展的基础，旨在保护自然资源和生态环境，促进人类与自然和谐共处。</a:t>
            </a:r>
            <a:endParaRPr altLang="en-US" dirty="0" sz="1400" lang="zh-CN">
              <a:solidFill>
                <a:schemeClr val="tx1">
                  <a:lumMod val="65000"/>
                  <a:lumOff val="35000"/>
                </a:schemeClr>
              </a:solidFill>
              <a:effectLst/>
              <a:latin typeface="+mn-ea"/>
              <a:cs typeface="mn-cs"/>
              <a:sym typeface="+mn-ea"/>
            </a:endParaRPr>
          </a:p>
        </p:txBody>
      </p:sp>
      <p:sp>
        <p:nvSpPr>
          <p:cNvPr id="1048994"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环境保护对于人类健康、生态平衡和气候变化等方面具有重要意义，是实现可持续发展的必要条件。</a:t>
            </a:r>
            <a:endParaRPr altLang="en-US" dirty="0" sz="1400" lang="zh-CN">
              <a:solidFill>
                <a:schemeClr val="tx1">
                  <a:lumMod val="65000"/>
                  <a:lumOff val="35000"/>
                </a:schemeClr>
              </a:solidFill>
              <a:effectLst/>
              <a:latin typeface="+mn-ea"/>
              <a:cs typeface="mn-cs"/>
              <a:sym typeface="+mn-ea"/>
            </a:endParaRPr>
          </a:p>
        </p:txBody>
      </p:sp>
      <p:sp>
        <p:nvSpPr>
          <p:cNvPr id="1048996"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可再生能源是实现可持续发展的重要手段，通过开发利用太阳能、风能、水能等可再生能源，减少对环境的污染和破坏。</a:t>
            </a:r>
            <a:endParaRPr altLang="en-US" dirty="0" sz="1400" lang="zh-CN">
              <a:solidFill>
                <a:schemeClr val="tx1">
                  <a:lumMod val="65000"/>
                  <a:lumOff val="35000"/>
                </a:schemeClr>
              </a:solidFill>
              <a:effectLst/>
              <a:latin typeface="+mn-ea"/>
              <a:cs typeface="mn-cs"/>
              <a:sym typeface="+mn-ea"/>
            </a:endParaRPr>
          </a:p>
        </p:txBody>
      </p:sp>
      <p:sp>
        <p:nvSpPr>
          <p:cNvPr id="1048998"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环境保护与可持续发展密切相关，只有通过加强环境保护和推广可再生能源，才能实现经济、社会和环境的协调发展。</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环境污染的危害</a:t>
            </a:r>
            <a:endParaRPr altLang="en-US" lang="zh-CN"/>
          </a:p>
        </p:txBody>
      </p:sp>
      <p:sp>
        <p:nvSpPr>
          <p:cNvPr id="104903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空气污染：影响人类健康，导致呼吸道疾病和肺癌等</a:t>
            </a:r>
            <a:endParaRPr altLang="en-US" dirty="0" sz="1200" lang="zh-CN" spc="150">
              <a:solidFill>
                <a:schemeClr val="tx1">
                  <a:lumMod val="65000"/>
                  <a:lumOff val="35000"/>
                </a:schemeClr>
              </a:solidFill>
              <a:latin typeface="+mn-ea"/>
              <a:sym typeface="+mn-ea"/>
            </a:endParaRPr>
          </a:p>
        </p:txBody>
      </p:sp>
      <p:sp>
        <p:nvSpPr>
          <p:cNvPr id="104904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水污染：威胁人类饮用水安全，导致肠道疾病和皮肤疾病等</a:t>
            </a:r>
            <a:endParaRPr altLang="en-US" dirty="0" sz="1200" lang="zh-CN" spc="150">
              <a:solidFill>
                <a:schemeClr val="tx1">
                  <a:lumMod val="65000"/>
                  <a:lumOff val="35000"/>
                </a:schemeClr>
              </a:solidFill>
              <a:latin typeface="+mn-ea"/>
              <a:sym typeface="+mn-ea"/>
            </a:endParaRPr>
          </a:p>
        </p:txBody>
      </p:sp>
      <p:sp>
        <p:nvSpPr>
          <p:cNvPr id="104904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土壤污染：影响农产品质量和安全，威胁人类健康和生态平衡</a:t>
            </a:r>
            <a:endParaRPr altLang="en-US" dirty="0" sz="1200" lang="zh-CN" spc="150">
              <a:solidFill>
                <a:schemeClr val="tx1">
                  <a:lumMod val="65000"/>
                  <a:lumOff val="35000"/>
                </a:schemeClr>
              </a:solidFill>
              <a:latin typeface="+mn-ea"/>
              <a:sym typeface="+mn-ea"/>
            </a:endParaRPr>
          </a:p>
        </p:txBody>
      </p:sp>
      <p:sp>
        <p:nvSpPr>
          <p:cNvPr id="104904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噪音污染：影响人类生活和健康，导致听力下降和心理压力等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环境保护的紧迫性</a:t>
            </a:r>
            <a:endParaRPr altLang="en-US" lang="zh-CN"/>
          </a:p>
        </p:txBody>
      </p:sp>
      <p:sp>
        <p:nvSpPr>
          <p:cNvPr id="104908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资源枯竭：不可再生资源过度消耗，能源危机日益严重</a:t>
            </a:r>
            <a:endParaRPr altLang="en-US" sz="1400" lang="zh-CN" spc="150">
              <a:solidFill>
                <a:schemeClr val="tx1"/>
              </a:solidFill>
              <a:effectLst/>
              <a:latin typeface="+mn-ea"/>
              <a:sym typeface="+mn-ea"/>
            </a:endParaRPr>
          </a:p>
        </p:txBody>
      </p:sp>
      <p:sp>
        <p:nvSpPr>
          <p:cNvPr id="104909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全球气候变化：环境问题加剧，极端天气频发</a:t>
            </a:r>
            <a:endParaRPr altLang="en-US" dirty="0" sz="1400" lang="zh-CN" spc="150">
              <a:solidFill>
                <a:schemeClr val="tx1"/>
              </a:solidFill>
              <a:effectLst/>
              <a:latin typeface="+mn-ea"/>
              <a:sym typeface="+mn-ea"/>
            </a:endParaRPr>
          </a:p>
        </p:txBody>
      </p:sp>
      <p:sp>
        <p:nvSpPr>
          <p:cNvPr id="104909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生物多样性丧失：生态平衡受到破坏，许多物种濒临灭绝</a:t>
            </a:r>
            <a:endParaRPr altLang="en-US" sz="1400" lang="zh-CN" spc="150">
              <a:solidFill>
                <a:schemeClr val="tx1"/>
              </a:solidFill>
              <a:effectLst/>
              <a:latin typeface="+mn-ea"/>
              <a:sym typeface="+mn-ea"/>
            </a:endParaRPr>
          </a:p>
        </p:txBody>
      </p:sp>
      <p:sp>
        <p:nvSpPr>
          <p:cNvPr id="104909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人类健康问题：空气污染、水污染等环境问题对人类健康造成严重影响</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可再生能源的利用</a:t>
            </a:r>
            <a:endParaRPr altLang="en-US" dirty="0" lang="zh-CN">
              <a:solidFill>
                <a:schemeClr val="lt1">
                  <a:lumMod val="100000"/>
                </a:schemeClr>
              </a:solidFill>
            </a:endParaRPr>
          </a:p>
        </p:txBody>
      </p:sp>
      <p:sp>
        <p:nvSpPr>
          <p:cNvPr id="1049138"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0" name="标题 1"/>
          <p:cNvSpPr>
            <a:spLocks noGrp="1"/>
          </p:cNvSpPr>
          <p:nvPr>
            <p:ph type="title"/>
          </p:nvPr>
        </p:nvSpPr>
        <p:spPr/>
        <p:txBody>
          <a:bodyPr/>
          <a:p>
            <a:r>
              <a:rPr altLang="en-US" lang="zh-CN"/>
              <a:t>可再生能源的种类</a:t>
            </a:r>
            <a:endParaRPr altLang="en-US" lang="zh-CN"/>
          </a:p>
        </p:txBody>
      </p:sp>
      <p:sp>
        <p:nvSpPr>
          <p:cNvPr id="10491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水力发电</a:t>
            </a:r>
            <a:endParaRPr altLang="en-US" dirty="0" sz="2000" lang="zh-CN" spc="150">
              <a:solidFill>
                <a:schemeClr val="tx1">
                  <a:lumMod val="85000"/>
                  <a:lumOff val="15000"/>
                </a:schemeClr>
              </a:solidFill>
              <a:latin typeface="+mn-ea"/>
              <a:sym typeface="+mn-ea"/>
            </a:endParaRPr>
          </a:p>
        </p:txBody>
      </p:sp>
      <p:sp>
        <p:nvSpPr>
          <p:cNvPr id="10491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风力发电</a:t>
            </a:r>
            <a:endParaRPr altLang="en-US" dirty="0" sz="2000" lang="zh-CN" spc="150">
              <a:solidFill>
                <a:schemeClr val="tx1">
                  <a:lumMod val="85000"/>
                  <a:lumOff val="15000"/>
                </a:schemeClr>
              </a:solidFill>
              <a:latin typeface="+mn-ea"/>
              <a:sym typeface="+mn-ea"/>
            </a:endParaRPr>
          </a:p>
        </p:txBody>
      </p:sp>
      <p:sp>
        <p:nvSpPr>
          <p:cNvPr id="10491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太阳能发电</a:t>
            </a:r>
            <a:endParaRPr altLang="en-US" dirty="0" sz="2000" lang="zh-CN" spc="150">
              <a:solidFill>
                <a:schemeClr val="tx1">
                  <a:lumMod val="85000"/>
                  <a:lumOff val="15000"/>
                </a:schemeClr>
              </a:solidFill>
              <a:latin typeface="+mn-ea"/>
              <a:sym typeface="+mn-ea"/>
            </a:endParaRPr>
          </a:p>
        </p:txBody>
      </p:sp>
      <p:sp>
        <p:nvSpPr>
          <p:cNvPr id="10492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生物质能发电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可再生能源的优势</a:t>
            </a:r>
            <a:endParaRPr altLang="en-US" lang="zh-CN"/>
          </a:p>
        </p:txBody>
      </p:sp>
      <p:sp>
        <p:nvSpPr>
          <p:cNvPr id="104924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降低能源成本：随着技术进步和规模化生产，可再生能源成本逐渐降低，经济性越来越好。</a:t>
            </a:r>
            <a:endParaRPr altLang="en-US" dirty="0" sz="2400" lang="zh-CN">
              <a:latin typeface="+mn-ea"/>
              <a:ea typeface="+mn-ea"/>
            </a:endParaRPr>
          </a:p>
        </p:txBody>
      </p:sp>
      <p:sp>
        <p:nvSpPr>
          <p:cNvPr id="104926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促进就业：发展可再生能源产业可以创造大量就业机会，提高社会经济效益。</a:t>
            </a:r>
            <a:endParaRPr altLang="en-US" dirty="0" sz="2400" lang="zh-CN">
              <a:latin typeface="+mn-ea"/>
              <a:ea typeface="+mn-ea"/>
            </a:endParaRPr>
          </a:p>
        </p:txBody>
      </p:sp>
      <p:sp>
        <p:nvSpPr>
          <p:cNvPr id="104926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环保：可再生能源不会排放有害物质，对环境友好。</a:t>
            </a:r>
            <a:endParaRPr altLang="en-US" dirty="0" sz="2400" lang="zh-CN">
              <a:latin typeface="+mn-ea"/>
              <a:ea typeface="+mn-ea"/>
            </a:endParaRPr>
          </a:p>
        </p:txBody>
      </p:sp>
      <p:sp>
        <p:nvSpPr>
          <p:cNvPr id="104926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可持续性：可再生能源取之不尽，用之不竭，符合可持续发展理念。</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可再生能源的全球发展趋势</a:t>
            </a:r>
            <a:endParaRPr altLang="en-US" lang="zh-CN"/>
          </a:p>
        </p:txBody>
      </p:sp>
      <p:sp>
        <p:nvSpPr>
          <p:cNvPr id="10493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水能：水能资源有限，但水电技术成熟，是可再生能源的重要来源之一。</a:t>
            </a:r>
            <a:endParaRPr altLang="zh-CN" dirty="0" sz="1600" lang="en-US">
              <a:solidFill>
                <a:schemeClr val="dk1">
                  <a:lumMod val="80000"/>
                  <a:lumOff val="20000"/>
                </a:schemeClr>
              </a:solidFill>
              <a:latin typeface="+mn-ea"/>
              <a:sym typeface="+mn-ea"/>
            </a:endParaRPr>
          </a:p>
        </p:txBody>
      </p:sp>
      <p:sp>
        <p:nvSpPr>
          <p:cNvPr id="10493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太阳能：随着技术进步，太阳能发电成本持续降低，成为最具潜力的可再生能源之一。</a:t>
            </a:r>
            <a:endParaRPr altLang="en-US" dirty="0" lang="zh-CN">
              <a:solidFill>
                <a:schemeClr val="dk1">
                  <a:lumMod val="80000"/>
                  <a:lumOff val="20000"/>
                </a:schemeClr>
              </a:solidFill>
              <a:latin typeface="+mn-ea"/>
              <a:sym typeface="+mn-ea"/>
            </a:endParaRPr>
          </a:p>
        </p:txBody>
      </p:sp>
      <p:sp>
        <p:nvSpPr>
          <p:cNvPr id="10493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风能：风能资源丰富，技术成熟，全球风能产业持续快速发展。</a:t>
            </a:r>
            <a:endParaRPr altLang="en-US" dirty="0" sz="1600" lang="zh-CN">
              <a:solidFill>
                <a:schemeClr val="dk1">
                  <a:lumMod val="80000"/>
                  <a:lumOff val="20000"/>
                </a:schemeClr>
              </a:solidFill>
              <a:latin typeface="+mn-ea"/>
              <a:sym typeface="+mn-ea"/>
            </a:endParaRPr>
          </a:p>
        </p:txBody>
      </p:sp>
      <p:sp>
        <p:nvSpPr>
          <p:cNvPr id="10493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生物质能：生物质能资源丰富，技术不断进步，生物质发电和生物燃料产业持续发展。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74"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环境保护与可再生能源的结合</a:t>
            </a:r>
            <a:endParaRPr altLang="en-US" dirty="0" lang="zh-CN">
              <a:solidFill>
                <a:schemeClr val="lt1">
                  <a:lumMod val="100000"/>
                </a:schemeClr>
              </a:solidFill>
            </a:endParaRPr>
          </a:p>
        </p:txBody>
      </p:sp>
      <p:sp>
        <p:nvSpPr>
          <p:cNvPr id="104937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环保政策对可再生能源的支持</a:t>
            </a:r>
            <a:endParaRPr altLang="en-US" lang="zh-CN"/>
          </a:p>
        </p:txBody>
      </p:sp>
      <p:sp>
        <p:nvSpPr>
          <p:cNvPr id="104942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政府出台相关政策，鼓励可再生能源的开发和利用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建立可再生能源标准，推动能源结构的转型和优化</a:t>
            </a:r>
            <a:endParaRPr dirty="0" sz="2000" err="1">
              <a:solidFill>
                <a:schemeClr val="tx1">
                  <a:lumMod val="75000"/>
                  <a:lumOff val="25000"/>
                </a:schemeClr>
              </a:solidFill>
              <a:latin typeface="+mn-ea"/>
              <a:ea typeface="+mn-ea"/>
              <a:cs typeface="+mn-ea"/>
              <a:sym typeface="+mn-lt"/>
            </a:endParaRPr>
          </a:p>
        </p:txBody>
      </p:sp>
      <p:sp>
        <p:nvSpPr>
          <p:cNvPr id="104944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4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加强环保宣传和教育，提高公众对可再生能源的认知和接受度</a:t>
            </a:r>
            <a:endParaRPr dirty="0" sz="2000" err="1">
              <a:solidFill>
                <a:schemeClr val="tx1">
                  <a:lumMod val="75000"/>
                  <a:lumOff val="25000"/>
                </a:schemeClr>
              </a:solidFill>
              <a:latin typeface="+mn-ea"/>
              <a:ea typeface="+mn-ea"/>
              <a:cs typeface="+mn-ea"/>
              <a:sym typeface="+mn-lt"/>
            </a:endParaRPr>
          </a:p>
        </p:txBody>
      </p:sp>
      <p:sp>
        <p:nvSpPr>
          <p:cNvPr id="1049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提供财政补贴和税收优惠，降低可再生能源的生产成本</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可再生能源在环保方面的贡献</a:t>
            </a:r>
            <a:endParaRPr altLang="en-US" lang="zh-CN"/>
          </a:p>
        </p:txBody>
      </p:sp>
      <p:sp>
        <p:nvSpPr>
          <p:cNvPr id="104949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减少温室气体排放：可再生能源的使用可以显著减少二氧化碳等温室气体的排放，从而减缓全球气候变化。</a:t>
            </a:r>
            <a:endParaRPr altLang="en-US" dirty="0" sz="1200" lang="zh-CN" spc="150">
              <a:solidFill>
                <a:schemeClr val="tx1">
                  <a:lumMod val="85000"/>
                  <a:lumOff val="15000"/>
                </a:schemeClr>
              </a:solidFill>
              <a:latin typeface="+mn-ea"/>
              <a:sym typeface="+mn-ea"/>
            </a:endParaRPr>
          </a:p>
        </p:txBody>
      </p:sp>
      <p:sp>
        <p:nvSpPr>
          <p:cNvPr id="104950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降低空气污染：可再生能源的推广可以降低传统化石能源的使用，从而减少空气污染，改善空气质量。</a:t>
            </a:r>
            <a:endParaRPr altLang="en-US" dirty="0" sz="1200" lang="zh-CN" spc="150">
              <a:solidFill>
                <a:schemeClr val="tx1">
                  <a:lumMod val="85000"/>
                  <a:lumOff val="15000"/>
                </a:schemeClr>
              </a:solidFill>
              <a:latin typeface="+mn-ea"/>
              <a:sym typeface="+mn-ea"/>
            </a:endParaRPr>
          </a:p>
        </p:txBody>
      </p:sp>
      <p:sp>
        <p:nvSpPr>
          <p:cNvPr id="104950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保护生态环境：可再生能源的开发和利用通常与生态保护相协调，有利于保护生态环境和生物多样性。</a:t>
            </a:r>
            <a:endParaRPr altLang="en-US" dirty="0" sz="1200" lang="zh-CN" spc="150">
              <a:solidFill>
                <a:schemeClr val="tx1">
                  <a:lumMod val="85000"/>
                  <a:lumOff val="15000"/>
                </a:schemeClr>
              </a:solidFill>
              <a:latin typeface="+mn-ea"/>
              <a:sym typeface="+mn-ea"/>
            </a:endParaRPr>
          </a:p>
        </p:txBody>
      </p:sp>
      <p:sp>
        <p:nvSpPr>
          <p:cNvPr id="104951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提高能源安全：可再生能源的多样性和可再生性可以降低能源供应的风险，提高能源安全。</a:t>
            </a:r>
            <a:endParaRPr altLang="en-US" dirty="0" sz="1200" lang="zh-CN" spc="150">
              <a:solidFill>
                <a:schemeClr val="tx1">
                  <a:lumMod val="85000"/>
                  <a:lumOff val="15000"/>
                </a:schemeClr>
              </a:solidFill>
              <a:latin typeface="+mn-ea"/>
              <a:sym typeface="+mn-ea"/>
            </a:endParaRPr>
          </a:p>
        </p:txBody>
      </p:sp>
      <p:sp>
        <p:nvSpPr>
          <p:cNvPr id="104951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58" name="标题 1"/>
          <p:cNvSpPr>
            <a:spLocks noGrp="1"/>
          </p:cNvSpPr>
          <p:nvPr>
            <p:ph type="title"/>
          </p:nvPr>
        </p:nvSpPr>
        <p:spPr/>
        <p:txBody>
          <a:bodyPr/>
          <a:p>
            <a:r>
              <a:rPr altLang="en-US" lang="zh-CN"/>
              <a:t>环保与可再生能源的相互促进</a:t>
            </a:r>
            <a:endParaRPr altLang="en-US" lang="zh-CN"/>
          </a:p>
        </p:txBody>
      </p:sp>
      <p:sp>
        <p:nvSpPr>
          <p:cNvPr id="10495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环保与可再生能源的结合有助于推动经济社会的可持续发展，实现经济效益和生态效益的双赢。</a:t>
            </a:r>
            <a:endParaRPr altLang="zh-CN" dirty="0" lang="en-US">
              <a:solidFill>
                <a:schemeClr val="dk1">
                  <a:lumMod val="80000"/>
                  <a:lumOff val="20000"/>
                </a:schemeClr>
              </a:solidFill>
              <a:latin typeface="+mn-ea"/>
              <a:sym typeface="+mn-ea"/>
            </a:endParaRPr>
          </a:p>
        </p:txBody>
      </p:sp>
      <p:sp>
        <p:nvSpPr>
          <p:cNvPr id="10495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环境保护是可再生能源发展的推动力，为其提供了广阔的市场和应用场景。</a:t>
            </a:r>
            <a:endParaRPr altLang="en-US" dirty="0" sz="1600" lang="zh-CN">
              <a:solidFill>
                <a:schemeClr val="dk1">
                  <a:lumMod val="80000"/>
                  <a:lumOff val="20000"/>
                </a:schemeClr>
              </a:solidFill>
              <a:latin typeface="+mn-ea"/>
              <a:sym typeface="+mn-ea"/>
            </a:endParaRPr>
          </a:p>
        </p:txBody>
      </p:sp>
      <p:sp>
        <p:nvSpPr>
          <p:cNvPr id="10495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可再生能源是实现环境保护的有效手段，能够减少对化石燃料的依赖和污染物的排放。</a:t>
            </a:r>
            <a:endParaRPr altLang="en-US" dirty="0" lang="zh-CN">
              <a:solidFill>
                <a:schemeClr val="dk1">
                  <a:lumMod val="80000"/>
                  <a:lumOff val="20000"/>
                </a:schemeClr>
              </a:solidFill>
              <a:latin typeface="+mn-ea"/>
              <a:sym typeface="+mn-ea"/>
            </a:endParaRPr>
          </a:p>
        </p:txBody>
      </p:sp>
      <p:sp>
        <p:nvSpPr>
          <p:cNvPr id="10495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政策支持和技术进步为环保与可再生能源的相互促进提供了有力保障，加速了其发展进程。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可再生能源的应用实例</a:t>
            </a:r>
            <a:endParaRPr altLang="en-US" dirty="0" lang="zh-CN">
              <a:solidFill>
                <a:schemeClr val="lt1">
                  <a:lumMod val="100000"/>
                </a:schemeClr>
              </a:solidFill>
            </a:endParaRPr>
          </a:p>
        </p:txBody>
      </p:sp>
      <p:sp>
        <p:nvSpPr>
          <p:cNvPr id="1049630"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太阳能的应用</a:t>
            </a:r>
            <a:endParaRPr altLang="en-US" lang="zh-CN"/>
          </a:p>
        </p:txBody>
      </p:sp>
      <p:sp>
        <p:nvSpPr>
          <p:cNvPr id="104967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7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7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太阳能电池板：将太阳能转化为电能，为家庭和工业提供电力。</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太阳能烘干：利用太阳能干燥农作物和工业产品，降低能耗和成本。</a:t>
            </a:r>
            <a:endParaRPr altLang="en-US" dirty="0" sz="1200" lang="zh-CN" spc="150">
              <a:solidFill>
                <a:schemeClr val="tx1">
                  <a:lumMod val="65000"/>
                  <a:lumOff val="35000"/>
                </a:schemeClr>
              </a:solidFill>
              <a:latin typeface="+mn-ea"/>
              <a:sym typeface="+mn-ea"/>
            </a:endParaRPr>
          </a:p>
        </p:txBody>
      </p:sp>
      <p:sp>
        <p:nvSpPr>
          <p:cNvPr id="104971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光伏发电：通过光伏效应将太阳能转化为直流电，用于并网发电和离网应用。</a:t>
            </a:r>
            <a:endParaRPr altLang="en-US" dirty="0" sz="1200" lang="zh-CN" spc="150">
              <a:solidFill>
                <a:schemeClr val="tx1">
                  <a:lumMod val="65000"/>
                  <a:lumOff val="35000"/>
                </a:schemeClr>
              </a:solidFill>
              <a:latin typeface="+mn-ea"/>
              <a:sym typeface="+mn-ea"/>
            </a:endParaRPr>
          </a:p>
        </p:txBody>
      </p:sp>
      <p:sp>
        <p:nvSpPr>
          <p:cNvPr id="104971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太阳能热水器：利用太阳能将水加热，用于家庭和商业用途。</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风能的应用</a:t>
            </a:r>
            <a:endParaRPr altLang="en-US" lang="zh-CN"/>
          </a:p>
        </p:txBody>
      </p:sp>
      <p:sp>
        <p:nvSpPr>
          <p:cNvPr id="10497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风力发电：利用风能转化为电能，为家庭和企业提供清洁能源</a:t>
            </a:r>
            <a:endParaRPr altLang="en-US" dirty="0" sz="1200" lang="zh-CN" spc="150">
              <a:solidFill>
                <a:schemeClr val="tx1">
                  <a:lumMod val="65000"/>
                  <a:lumOff val="35000"/>
                </a:schemeClr>
              </a:solidFill>
              <a:latin typeface="+mn-ea"/>
              <a:sym typeface="+mn-ea"/>
            </a:endParaRPr>
          </a:p>
        </p:txBody>
      </p:sp>
      <p:sp>
        <p:nvSpPr>
          <p:cNvPr id="10497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风力泵水：利用风能驱动水泵，为农业灌溉提供动力</a:t>
            </a:r>
            <a:endParaRPr altLang="en-US" dirty="0" sz="1200" lang="zh-CN" spc="150">
              <a:solidFill>
                <a:schemeClr val="tx1">
                  <a:lumMod val="65000"/>
                  <a:lumOff val="35000"/>
                </a:schemeClr>
              </a:solidFill>
              <a:latin typeface="+mn-ea"/>
              <a:sym typeface="+mn-ea"/>
            </a:endParaRPr>
          </a:p>
        </p:txBody>
      </p:sp>
      <p:sp>
        <p:nvSpPr>
          <p:cNvPr id="10497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风能制热：利用风能转化为热能，为家庭供暖提供清洁能源</a:t>
            </a:r>
            <a:endParaRPr altLang="en-US" dirty="0" sz="1200" lang="zh-CN" spc="150">
              <a:solidFill>
                <a:schemeClr val="tx1">
                  <a:lumMod val="65000"/>
                  <a:lumOff val="35000"/>
                </a:schemeClr>
              </a:solidFill>
              <a:latin typeface="+mn-ea"/>
              <a:sym typeface="+mn-ea"/>
            </a:endParaRPr>
          </a:p>
        </p:txBody>
      </p:sp>
      <p:sp>
        <p:nvSpPr>
          <p:cNvPr id="10497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风能驱动船舶：利用风能驱动船舶航行，减少对化石燃料的依赖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00" name="标题 1"/>
          <p:cNvSpPr>
            <a:spLocks noGrp="1"/>
          </p:cNvSpPr>
          <p:nvPr>
            <p:ph type="title"/>
          </p:nvPr>
        </p:nvSpPr>
        <p:spPr/>
        <p:txBody>
          <a:bodyPr/>
          <a:p>
            <a:r>
              <a:rPr altLang="en-US" lang="zh-CN"/>
              <a:t>水能的应用</a:t>
            </a:r>
            <a:endParaRPr altLang="en-US" lang="zh-CN"/>
          </a:p>
        </p:txBody>
      </p:sp>
      <p:sp>
        <p:nvSpPr>
          <p:cNvPr id="10498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水力发电：利用水流驱动涡轮机发电，是可再生能源的重要来源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灌溉：利用水能驱动灌溉机械，为农作物提供必要的水分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航道运输：通过水能驱动船只，实现货物的水上运输</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水产养殖：利用水流为鱼类等水生生物提供适宜的生长环境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62" name="标题 1"/>
          <p:cNvSpPr>
            <a:spLocks noGrp="1"/>
          </p:cNvSpPr>
          <p:nvPr>
            <p:ph type="title"/>
          </p:nvPr>
        </p:nvSpPr>
        <p:spPr/>
        <p:txBody>
          <a:bodyPr/>
          <a:p>
            <a:r>
              <a:rPr altLang="en-US" lang="zh-CN"/>
              <a:t>地热能的应用</a:t>
            </a:r>
            <a:endParaRPr altLang="en-US" lang="zh-CN"/>
          </a:p>
        </p:txBody>
      </p:sp>
      <p:sp>
        <p:nvSpPr>
          <p:cNvPr id="104986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7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地热能用于农业灌溉</a:t>
            </a:r>
            <a:endParaRPr altLang="en-US" dirty="0" sz="2400" lang="zh-CN">
              <a:latin typeface="+mn-ea"/>
              <a:ea typeface="+mn-ea"/>
            </a:endParaRPr>
          </a:p>
        </p:txBody>
      </p:sp>
      <p:sp>
        <p:nvSpPr>
          <p:cNvPr id="104988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地热能用于温泉旅游</a:t>
            </a:r>
            <a:endParaRPr altLang="en-US" dirty="0" sz="2400" lang="zh-CN">
              <a:latin typeface="+mn-ea"/>
              <a:ea typeface="+mn-ea"/>
            </a:endParaRPr>
          </a:p>
        </p:txBody>
      </p:sp>
      <p:sp>
        <p:nvSpPr>
          <p:cNvPr id="104988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地热能用于发电</a:t>
            </a:r>
            <a:endParaRPr altLang="en-US" dirty="0" sz="2400" lang="zh-CN">
              <a:latin typeface="+mn-ea"/>
              <a:ea typeface="+mn-ea"/>
            </a:endParaRPr>
          </a:p>
        </p:txBody>
      </p:sp>
      <p:sp>
        <p:nvSpPr>
          <p:cNvPr id="104988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地热能用于供暖</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2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未来展望与建议</a:t>
            </a:r>
            <a:endParaRPr altLang="en-US" dirty="0" lang="zh-CN">
              <a:solidFill>
                <a:schemeClr val="lt1">
                  <a:lumMod val="100000"/>
                </a:schemeClr>
              </a:solidFill>
            </a:endParaRPr>
          </a:p>
        </p:txBody>
      </p:sp>
      <p:sp>
        <p:nvSpPr>
          <p:cNvPr id="104992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未来可再生能源的发展趋势</a:t>
            </a:r>
            <a:endParaRPr altLang="en-US" lang="zh-CN"/>
          </a:p>
        </p:txBody>
      </p:sp>
      <p:sp>
        <p:nvSpPr>
          <p:cNvPr id="104997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风能：海上风能资源丰富，随着风机大型化和集群效应，海上风电将成为重要能源。</a:t>
            </a:r>
            <a:endParaRPr altLang="en-US" sz="1400" lang="zh-CN" spc="150">
              <a:solidFill>
                <a:schemeClr val="tx1"/>
              </a:solidFill>
              <a:effectLst/>
              <a:latin typeface="+mn-ea"/>
              <a:sym typeface="+mn-ea"/>
            </a:endParaRPr>
          </a:p>
        </p:txBody>
      </p:sp>
      <p:sp>
        <p:nvSpPr>
          <p:cNvPr id="104998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太阳能：随着技术进步，太阳能发电成本持续降低，未来有望成为主流能源之一。</a:t>
            </a:r>
            <a:endParaRPr altLang="en-US" dirty="0" sz="1400" lang="zh-CN" spc="150">
              <a:solidFill>
                <a:schemeClr val="tx1"/>
              </a:solidFill>
              <a:effectLst/>
              <a:latin typeface="+mn-ea"/>
              <a:sym typeface="+mn-ea"/>
            </a:endParaRPr>
          </a:p>
        </p:txBody>
      </p:sp>
      <p:sp>
        <p:nvSpPr>
          <p:cNvPr id="104998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生物质能：利用废弃物和生物质资源进行转化，生产可再生能源，具有广阔的应用前景。</a:t>
            </a:r>
            <a:endParaRPr altLang="en-US" sz="1400" lang="zh-CN" spc="150">
              <a:solidFill>
                <a:schemeClr val="tx1"/>
              </a:solidFill>
              <a:effectLst/>
              <a:latin typeface="+mn-ea"/>
              <a:sym typeface="+mn-ea"/>
            </a:endParaRPr>
          </a:p>
        </p:txBody>
      </p:sp>
      <p:sp>
        <p:nvSpPr>
          <p:cNvPr id="104998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地热能：地热能资源丰富，可用于发电、供暖等领域，未来发展潜力巨大。</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政府与企业如何推动环保与可再生能源的发展</a:t>
            </a:r>
            <a:endParaRPr altLang="en-US" lang="zh-CN"/>
          </a:p>
        </p:txBody>
      </p:sp>
      <p:sp>
        <p:nvSpPr>
          <p:cNvPr id="105002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政府政策支持：制定相关法律法规，鼓励可再生能源的开发和利用</a:t>
            </a:r>
            <a:endParaRPr altLang="en-US" dirty="0" sz="1200" lang="zh-CN" spc="150">
              <a:solidFill>
                <a:schemeClr val="tx1">
                  <a:lumMod val="65000"/>
                  <a:lumOff val="35000"/>
                </a:schemeClr>
              </a:solidFill>
              <a:latin typeface="+mn-ea"/>
              <a:sym typeface="+mn-ea"/>
            </a:endParaRPr>
          </a:p>
        </p:txBody>
      </p:sp>
      <p:sp>
        <p:nvSpPr>
          <p:cNvPr id="105002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企业技术创新：加大研发投入，推动可再生能源技术的进步和成本降低</a:t>
            </a:r>
            <a:endParaRPr altLang="en-US" dirty="0" sz="1200" lang="zh-CN" spc="150">
              <a:solidFill>
                <a:schemeClr val="tx1">
                  <a:lumMod val="65000"/>
                  <a:lumOff val="35000"/>
                </a:schemeClr>
              </a:solidFill>
              <a:latin typeface="+mn-ea"/>
              <a:sym typeface="+mn-ea"/>
            </a:endParaRPr>
          </a:p>
        </p:txBody>
      </p:sp>
      <p:sp>
        <p:nvSpPr>
          <p:cNvPr id="105002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基础设施建设：建设和完善可再生能源的配套设施，提高能源利用效率</a:t>
            </a:r>
            <a:endParaRPr altLang="en-US" dirty="0" sz="1200" lang="zh-CN" spc="150">
              <a:solidFill>
                <a:schemeClr val="tx1">
                  <a:lumMod val="65000"/>
                  <a:lumOff val="35000"/>
                </a:schemeClr>
              </a:solidFill>
              <a:latin typeface="+mn-ea"/>
              <a:sym typeface="+mn-ea"/>
            </a:endParaRPr>
          </a:p>
        </p:txBody>
      </p:sp>
      <p:sp>
        <p:nvSpPr>
          <p:cNvPr id="105003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宣传教育：加强环保意识教育，提高公众对可再生能源的认知和接受度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个人如何参与环保与可再生能源的推广</a:t>
            </a:r>
            <a:endParaRPr altLang="en-US" lang="zh-CN"/>
          </a:p>
        </p:txBody>
      </p:sp>
      <p:sp>
        <p:nvSpPr>
          <p:cNvPr id="105007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了解并关注环保与可再生能源政策，积极参与相关活动。</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在日常生活中，养成节约用水、用电等良好习惯，减少能源消耗。</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优先选择使用可再生能源，如太阳能、风能等，减少对化石燃料的依赖。</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倡导绿色出行，鼓励使用公共交通、骑行或步行，减少汽车尾气排放。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1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116"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11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12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5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0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1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32.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2024-01-06T10:03:36Z</dcterms:created>
  <dcterms:modified xsi:type="dcterms:W3CDTF">2024-01-06T10:03:36Z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53362501841142958ee0d4ce5f2b1c65_21</vt:lpwstr>
  </property>
</Properties>
</file>