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5529" r:id="rId1"/>
    <p:sldMasterId id="2147505566" r:id="rId2"/>
  </p:sldMasterIdLst>
  <p:notesMasterIdLst>
    <p:notesMasterId r:id="rId3"/>
  </p:notesMasterIdLst>
  <p:sldIdLst>
    <p:sldId id="10786" r:id="rId4"/>
    <p:sldId id="10791" r:id="rId5"/>
    <p:sldId id="10795" r:id="rId6"/>
    <p:sldId id="10798" r:id="rId7"/>
    <p:sldId id="10804" r:id="rId9"/>
    <p:sldId id="10807" r:id="rId10"/>
    <p:sldId id="10810" r:id="rId11"/>
    <p:sldId id="10813" r:id="rId12"/>
    <p:sldId id="10819" r:id="rId14"/>
    <p:sldId id="10822" r:id="rId15"/>
    <p:sldId id="10825" r:id="rId16"/>
    <p:sldId id="10828" r:id="rId17"/>
    <p:sldId id="10834" r:id="rId19"/>
    <p:sldId id="10837" r:id="rId20"/>
    <p:sldId id="10840" r:id="rId21"/>
    <p:sldId id="10843" r:id="rId22"/>
    <p:sldId id="10849" r:id="rId24"/>
    <p:sldId id="10852" r:id="rId25"/>
    <p:sldId id="10855" r:id="rId26"/>
    <p:sldId id="10858" r:id="rId27"/>
    <p:sldId id="10864" r:id="rId29"/>
    <p:sldId id="10867" r:id="rId30"/>
    <p:sldId id="10870" r:id="rId31"/>
    <p:sldId id="10873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530" r:id="rId1"/>
    <p:sldLayoutId id="2147505531" r:id="rId2"/>
    <p:sldLayoutId id="2147505532" r:id="rId3"/>
    <p:sldLayoutId id="2147505533" r:id="rId4"/>
    <p:sldLayoutId id="2147505534" r:id="rId5"/>
    <p:sldLayoutId id="2147505535" r:id="rId6"/>
    <p:sldLayoutId id="2147505536" r:id="rId7"/>
    <p:sldLayoutId id="2147505537" r:id="rId8"/>
    <p:sldLayoutId id="2147505538" r:id="rId9"/>
    <p:sldLayoutId id="2147505539" r:id="rId10"/>
    <p:sldLayoutId id="214750554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567" r:id="rId1"/>
    <p:sldLayoutId id="2147505568" r:id="rId2"/>
    <p:sldLayoutId id="2147505569" r:id="rId3"/>
    <p:sldLayoutId id="2147505570" r:id="rId4"/>
    <p:sldLayoutId id="2147505571" r:id="rId5"/>
    <p:sldLayoutId id="2147505572" r:id="rId6"/>
    <p:sldLayoutId id="2147505573" r:id="rId7"/>
    <p:sldLayoutId id="2147505574" r:id="rId8"/>
    <p:sldLayoutId id="2147505575" r:id="rId9"/>
    <p:sldLayoutId id="2147505576" r:id="rId10"/>
    <p:sldLayoutId id="214750557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4.xml"/><Relationship Id="rId2" Type="http://schemas.openxmlformats.org/officeDocument/2006/relationships/tags" Target="../tags/tag755.xml"/><Relationship Id="rId3" Type="http://schemas.openxmlformats.org/officeDocument/2006/relationships/tags" Target="../tags/tag756.xml"/><Relationship Id="rId4" Type="http://schemas.openxmlformats.org/officeDocument/2006/relationships/tags" Target="../tags/tag757.xml"/><Relationship Id="rId5" Type="http://schemas.openxmlformats.org/officeDocument/2006/relationships/tags" Target="../tags/tag758.xml"/><Relationship Id="rId6" Type="http://schemas.openxmlformats.org/officeDocument/2006/relationships/tags" Target="../tags/tag759.xml"/><Relationship Id="rId7" Type="http://schemas.openxmlformats.org/officeDocument/2006/relationships/tags" Target="../tags/tag760.xml"/><Relationship Id="rId8" Type="http://schemas.openxmlformats.org/officeDocument/2006/relationships/tags" Target="../tags/tag761.xml"/><Relationship Id="rId9" Type="http://schemas.openxmlformats.org/officeDocument/2006/relationships/tags" Target="../tags/tag762.xml"/><Relationship Id="rId10" Type="http://schemas.openxmlformats.org/officeDocument/2006/relationships/tags" Target="../tags/tag763.xml"/><Relationship Id="rId11" Type="http://schemas.openxmlformats.org/officeDocument/2006/relationships/tags" Target="../tags/tag764.xml"/><Relationship Id="rId12" Type="http://schemas.openxmlformats.org/officeDocument/2006/relationships/tags" Target="../tags/tag76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6.xml"/><Relationship Id="rId2" Type="http://schemas.openxmlformats.org/officeDocument/2006/relationships/tags" Target="../tags/tag767.xml"/><Relationship Id="rId3" Type="http://schemas.openxmlformats.org/officeDocument/2006/relationships/tags" Target="../tags/tag76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69.xml"/><Relationship Id="rId2" Type="http://schemas.openxmlformats.org/officeDocument/2006/relationships/tags" Target="../tags/tag770.xml"/><Relationship Id="rId3" Type="http://schemas.openxmlformats.org/officeDocument/2006/relationships/tags" Target="../tags/tag771.xml"/><Relationship Id="rId4" Type="http://schemas.openxmlformats.org/officeDocument/2006/relationships/tags" Target="../tags/tag772.xml"/><Relationship Id="rId5" Type="http://schemas.openxmlformats.org/officeDocument/2006/relationships/tags" Target="../tags/tag773.xml"/><Relationship Id="rId6" Type="http://schemas.openxmlformats.org/officeDocument/2006/relationships/tags" Target="../tags/tag774.xml"/><Relationship Id="rId7" Type="http://schemas.openxmlformats.org/officeDocument/2006/relationships/tags" Target="../tags/tag775.xml"/><Relationship Id="rId8" Type="http://schemas.openxmlformats.org/officeDocument/2006/relationships/tags" Target="../tags/tag776.xml"/><Relationship Id="rId9" Type="http://schemas.openxmlformats.org/officeDocument/2006/relationships/tags" Target="../tags/tag777.xml"/><Relationship Id="rId10" Type="http://schemas.openxmlformats.org/officeDocument/2006/relationships/tags" Target="../tags/tag778.xml"/><Relationship Id="rId11" Type="http://schemas.openxmlformats.org/officeDocument/2006/relationships/tags" Target="../tags/tag779.xml"/><Relationship Id="rId12" Type="http://schemas.openxmlformats.org/officeDocument/2006/relationships/tags" Target="../tags/tag780.xml"/><Relationship Id="rId13" Type="http://schemas.openxmlformats.org/officeDocument/2006/relationships/tags" Target="../tags/tag781.xml"/><Relationship Id="rId14" Type="http://schemas.openxmlformats.org/officeDocument/2006/relationships/tags" Target="../tags/tag782.xml"/><Relationship Id="rId15" Type="http://schemas.openxmlformats.org/officeDocument/2006/relationships/tags" Target="../tags/tag783.xml"/><Relationship Id="rId16" Type="http://schemas.openxmlformats.org/officeDocument/2006/relationships/tags" Target="../tags/tag784.xml"/><Relationship Id="rId17" Type="http://schemas.openxmlformats.org/officeDocument/2006/relationships/tags" Target="../tags/tag785.xml"/><Relationship Id="rId18" Type="http://schemas.openxmlformats.org/officeDocument/2006/relationships/tags" Target="../tags/tag786.xml"/><Relationship Id="rId19" Type="http://schemas.openxmlformats.org/officeDocument/2006/relationships/tags" Target="../tags/tag787.xml"/><Relationship Id="rId20" Type="http://schemas.openxmlformats.org/officeDocument/2006/relationships/tags" Target="../tags/tag788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89.xml"/><Relationship Id="rId2" Type="http://schemas.openxmlformats.org/officeDocument/2006/relationships/tags" Target="../tags/tag790.xml"/><Relationship Id="rId3" Type="http://schemas.openxmlformats.org/officeDocument/2006/relationships/tags" Target="../tags/tag791.xml"/><Relationship Id="rId4" Type="http://schemas.openxmlformats.org/officeDocument/2006/relationships/tags" Target="../tags/tag792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93.xml"/><Relationship Id="rId2" Type="http://schemas.openxmlformats.org/officeDocument/2006/relationships/tags" Target="../tags/tag794.xml"/><Relationship Id="rId3" Type="http://schemas.openxmlformats.org/officeDocument/2006/relationships/tags" Target="../tags/tag795.xml"/><Relationship Id="rId4" Type="http://schemas.openxmlformats.org/officeDocument/2006/relationships/tags" Target="../tags/tag796.xml"/><Relationship Id="rId5" Type="http://schemas.openxmlformats.org/officeDocument/2006/relationships/tags" Target="../tags/tag797.xml"/><Relationship Id="rId6" Type="http://schemas.openxmlformats.org/officeDocument/2006/relationships/tags" Target="../tags/tag798.xml"/><Relationship Id="rId7" Type="http://schemas.openxmlformats.org/officeDocument/2006/relationships/tags" Target="../tags/tag799.xml"/><Relationship Id="rId8" Type="http://schemas.openxmlformats.org/officeDocument/2006/relationships/tags" Target="../tags/tag800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01.xml"/><Relationship Id="rId2" Type="http://schemas.openxmlformats.org/officeDocument/2006/relationships/tags" Target="../tags/tag802.xml"/><Relationship Id="rId3" Type="http://schemas.openxmlformats.org/officeDocument/2006/relationships/tags" Target="../tags/tag80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04.xml"/><Relationship Id="rId2" Type="http://schemas.openxmlformats.org/officeDocument/2006/relationships/tags" Target="../tags/tag805.xml"/><Relationship Id="rId3" Type="http://schemas.openxmlformats.org/officeDocument/2006/relationships/tags" Target="../tags/tag806.xml"/><Relationship Id="rId4" Type="http://schemas.openxmlformats.org/officeDocument/2006/relationships/tags" Target="../tags/tag807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08.xml"/><Relationship Id="rId2" Type="http://schemas.openxmlformats.org/officeDocument/2006/relationships/tags" Target="../tags/tag809.xml"/><Relationship Id="rId3" Type="http://schemas.openxmlformats.org/officeDocument/2006/relationships/tags" Target="../tags/tag810.xml"/><Relationship Id="rId4" Type="http://schemas.openxmlformats.org/officeDocument/2006/relationships/tags" Target="../tags/tag811.xml"/><Relationship Id="rId5" Type="http://schemas.openxmlformats.org/officeDocument/2006/relationships/tags" Target="../tags/tag812.xml"/><Relationship Id="rId6" Type="http://schemas.openxmlformats.org/officeDocument/2006/relationships/tags" Target="../tags/tag813.xml"/><Relationship Id="rId7" Type="http://schemas.openxmlformats.org/officeDocument/2006/relationships/tags" Target="../tags/tag814.xml"/><Relationship Id="rId8" Type="http://schemas.openxmlformats.org/officeDocument/2006/relationships/tags" Target="../tags/tag815.xml"/><Relationship Id="rId9" Type="http://schemas.openxmlformats.org/officeDocument/2006/relationships/tags" Target="../tags/tag816.xml"/><Relationship Id="rId10" Type="http://schemas.openxmlformats.org/officeDocument/2006/relationships/tags" Target="../tags/tag817.xml"/><Relationship Id="rId11" Type="http://schemas.openxmlformats.org/officeDocument/2006/relationships/tags" Target="../tags/tag818.xml"/><Relationship Id="rId12" Type="http://schemas.openxmlformats.org/officeDocument/2006/relationships/tags" Target="../tags/tag819.xml"/><Relationship Id="rId13" Type="http://schemas.openxmlformats.org/officeDocument/2006/relationships/tags" Target="../tags/tag820.xml"/><Relationship Id="rId14" Type="http://schemas.openxmlformats.org/officeDocument/2006/relationships/tags" Target="../tags/tag821.xml"/><Relationship Id="rId1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22.xml"/><Relationship Id="rId2" Type="http://schemas.openxmlformats.org/officeDocument/2006/relationships/tags" Target="../tags/tag823.xml"/><Relationship Id="rId3" Type="http://schemas.openxmlformats.org/officeDocument/2006/relationships/tags" Target="../tags/tag824.xml"/><Relationship Id="rId4" Type="http://schemas.openxmlformats.org/officeDocument/2006/relationships/tags" Target="../tags/tag825.xml"/><Relationship Id="rId5" Type="http://schemas.openxmlformats.org/officeDocument/2006/relationships/tags" Target="../tags/tag826.xml"/><Relationship Id="rId6" Type="http://schemas.openxmlformats.org/officeDocument/2006/relationships/tags" Target="../tags/tag827.xml"/><Relationship Id="rId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28.xml"/><Relationship Id="rId2" Type="http://schemas.openxmlformats.org/officeDocument/2006/relationships/tags" Target="../tags/tag829.xml"/><Relationship Id="rId3" Type="http://schemas.openxmlformats.org/officeDocument/2006/relationships/tags" Target="../tags/tag830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31.xml"/><Relationship Id="rId2" Type="http://schemas.openxmlformats.org/officeDocument/2006/relationships/tags" Target="../tags/tag832.xml"/><Relationship Id="rId3" Type="http://schemas.openxmlformats.org/officeDocument/2006/relationships/tags" Target="../tags/tag833.xml"/><Relationship Id="rId4" Type="http://schemas.openxmlformats.org/officeDocument/2006/relationships/tags" Target="../tags/tag834.xml"/><Relationship Id="rId5" Type="http://schemas.openxmlformats.org/officeDocument/2006/relationships/tags" Target="../tags/tag835.xml"/><Relationship Id="rId6" Type="http://schemas.openxmlformats.org/officeDocument/2006/relationships/tags" Target="../tags/tag836.xml"/><Relationship Id="rId7" Type="http://schemas.openxmlformats.org/officeDocument/2006/relationships/tags" Target="../tags/tag837.xml"/><Relationship Id="rId8" Type="http://schemas.openxmlformats.org/officeDocument/2006/relationships/tags" Target="../tags/tag838.xml"/><Relationship Id="rId9" Type="http://schemas.openxmlformats.org/officeDocument/2006/relationships/tags" Target="../tags/tag839.xml"/><Relationship Id="rId10" Type="http://schemas.openxmlformats.org/officeDocument/2006/relationships/tags" Target="../tags/tag840.xml"/><Relationship Id="rId11" Type="http://schemas.openxmlformats.org/officeDocument/2006/relationships/tags" Target="../tags/tag841.xml"/><Relationship Id="rId12" Type="http://schemas.openxmlformats.org/officeDocument/2006/relationships/tags" Target="../tags/tag84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43.xml"/><Relationship Id="rId2" Type="http://schemas.openxmlformats.org/officeDocument/2006/relationships/tags" Target="../tags/tag844.xml"/><Relationship Id="rId3" Type="http://schemas.openxmlformats.org/officeDocument/2006/relationships/tags" Target="../tags/tag845.xml"/><Relationship Id="rId4" Type="http://schemas.openxmlformats.org/officeDocument/2006/relationships/tags" Target="../tags/tag846.xml"/><Relationship Id="rId5" Type="http://schemas.openxmlformats.org/officeDocument/2006/relationships/tags" Target="../tags/tag847.xml"/><Relationship Id="rId6" Type="http://schemas.openxmlformats.org/officeDocument/2006/relationships/tags" Target="../tags/tag848.xml"/><Relationship Id="rId7" Type="http://schemas.openxmlformats.org/officeDocument/2006/relationships/tags" Target="../tags/tag849.xml"/><Relationship Id="rId8" Type="http://schemas.openxmlformats.org/officeDocument/2006/relationships/tags" Target="../tags/tag850.xml"/><Relationship Id="rId9" Type="http://schemas.openxmlformats.org/officeDocument/2006/relationships/tags" Target="../tags/tag851.xml"/><Relationship Id="rId10" Type="http://schemas.openxmlformats.org/officeDocument/2006/relationships/tags" Target="../tags/tag852.xml"/><Relationship Id="rId11" Type="http://schemas.openxmlformats.org/officeDocument/2006/relationships/tags" Target="../tags/tag853.xml"/><Relationship Id="rId12" Type="http://schemas.openxmlformats.org/officeDocument/2006/relationships/tags" Target="../tags/tag85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55.xml"/><Relationship Id="rId2" Type="http://schemas.openxmlformats.org/officeDocument/2006/relationships/tags" Target="../tags/tag856.xml"/><Relationship Id="rId3" Type="http://schemas.openxmlformats.org/officeDocument/2006/relationships/tags" Target="../tags/tag857.xml"/><Relationship Id="rId4" Type="http://schemas.openxmlformats.org/officeDocument/2006/relationships/tags" Target="../tags/tag858.xml"/><Relationship Id="rId5" Type="http://schemas.openxmlformats.org/officeDocument/2006/relationships/tags" Target="../tags/tag859.xml"/><Relationship Id="rId6" Type="http://schemas.openxmlformats.org/officeDocument/2006/relationships/tags" Target="../tags/tag860.xml"/><Relationship Id="rId7" Type="http://schemas.openxmlformats.org/officeDocument/2006/relationships/tags" Target="../tags/tag861.xml"/><Relationship Id="rId8" Type="http://schemas.openxmlformats.org/officeDocument/2006/relationships/tags" Target="../tags/tag862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63.xml"/><Relationship Id="rId2" Type="http://schemas.openxmlformats.org/officeDocument/2006/relationships/tags" Target="../tags/tag864.xml"/><Relationship Id="rId3" Type="http://schemas.openxmlformats.org/officeDocument/2006/relationships/tags" Target="../tags/tag865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866.xml"/><Relationship Id="rId2" Type="http://schemas.openxmlformats.org/officeDocument/2006/relationships/tags" Target="../tags/tag867.xml"/><Relationship Id="rId3" Type="http://schemas.openxmlformats.org/officeDocument/2006/relationships/tags" Target="../tags/tag868.xml"/><Relationship Id="rId4" Type="http://schemas.openxmlformats.org/officeDocument/2006/relationships/tags" Target="../tags/tag869.xml"/><Relationship Id="rId5" Type="http://schemas.openxmlformats.org/officeDocument/2006/relationships/tags" Target="../tags/tag870.xml"/><Relationship Id="rId6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871.xml"/><Relationship Id="rId2" Type="http://schemas.openxmlformats.org/officeDocument/2006/relationships/tags" Target="../tags/tag872.xml"/><Relationship Id="rId3" Type="http://schemas.openxmlformats.org/officeDocument/2006/relationships/tags" Target="../tags/tag873.xml"/><Relationship Id="rId4" Type="http://schemas.openxmlformats.org/officeDocument/2006/relationships/tags" Target="../tags/tag874.xml"/><Relationship Id="rId5" Type="http://schemas.openxmlformats.org/officeDocument/2006/relationships/tags" Target="../tags/tag875.xml"/><Relationship Id="rId6" Type="http://schemas.openxmlformats.org/officeDocument/2006/relationships/tags" Target="../tags/tag876.xml"/><Relationship Id="rId7" Type="http://schemas.openxmlformats.org/officeDocument/2006/relationships/tags" Target="../tags/tag877.xml"/><Relationship Id="rId8" Type="http://schemas.openxmlformats.org/officeDocument/2006/relationships/tags" Target="../tags/tag878.xml"/><Relationship Id="rId9" Type="http://schemas.openxmlformats.org/officeDocument/2006/relationships/tags" Target="../tags/tag879.xml"/><Relationship Id="rId10" Type="http://schemas.openxmlformats.org/officeDocument/2006/relationships/tags" Target="../tags/tag880.xml"/><Relationship Id="rId11" Type="http://schemas.openxmlformats.org/officeDocument/2006/relationships/tags" Target="../tags/tag881.xml"/><Relationship Id="rId12" Type="http://schemas.openxmlformats.org/officeDocument/2006/relationships/tags" Target="../tags/tag882.xml"/><Relationship Id="rId13" Type="http://schemas.openxmlformats.org/officeDocument/2006/relationships/tags" Target="../tags/tag883.xml"/><Relationship Id="rId14" Type="http://schemas.openxmlformats.org/officeDocument/2006/relationships/tags" Target="../tags/tag884.xml"/><Relationship Id="rId15" Type="http://schemas.openxmlformats.org/officeDocument/2006/relationships/tags" Target="../tags/tag885.xml"/><Relationship Id="rId16" Type="http://schemas.openxmlformats.org/officeDocument/2006/relationships/tags" Target="../tags/tag886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887.xml"/><Relationship Id="rId2" Type="http://schemas.openxmlformats.org/officeDocument/2006/relationships/tags" Target="../tags/tag888.xml"/><Relationship Id="rId3" Type="http://schemas.openxmlformats.org/officeDocument/2006/relationships/tags" Target="../tags/tag88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企业管理中的创新创业与企业转型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创新创业在企业管理中的重要性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企业转型在企业管理中的必要性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创新创业与企业转型在企业管理中的实践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创新创业与企业转型在企业管理中的挑战与对策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未来企业管理中创新创业与企业转型的发展趋势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创新创业在企业管理中的重要性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创新创业的定义与意义</a:t>
            </a:r>
            <a:endParaRPr altLang="en-US" lang="zh-CN"/>
          </a:p>
        </p:txBody>
      </p:sp>
      <p:sp>
        <p:nvSpPr>
          <p:cNvPr id="10517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75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5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创新创业的概念解释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7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76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创新创业在企业管理中的重要性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7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76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创新创业对于企业转型的影响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76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77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成功案例分享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企业管理中创新创业的必要性</a:t>
            </a:r>
            <a:endParaRPr altLang="en-US" lang="zh-CN"/>
          </a:p>
        </p:txBody>
      </p:sp>
      <p:sp>
        <p:nvSpPr>
          <p:cNvPr id="105206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6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6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6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7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推动企业发展：创新创业是企业持续发展的动力源泉，能够为企业带来新的增长点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7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适应市场变化：创新创业是企业应对市场变化、提高竞争力的关键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7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提升企业竞争力：通过创新创业，企业可以开发新的产品、服务或业务模式，从而提升市场竞争力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7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增强企业创新能力：创新创业精神是企业创新能力的核心，能够激发员工的创造力和创新思维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创新创业对企业的积极影响</a:t>
            </a:r>
            <a:endParaRPr altLang="en-US" lang="zh-CN"/>
          </a:p>
        </p:txBody>
      </p:sp>
      <p:sp>
        <p:nvSpPr>
          <p:cNvPr id="105236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6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6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推动企业转型升级：创新创业是企业转型的重要动力，能够推动企业从传统模式向创新模式转变，提高企业的竞争力和可持续发展能力。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7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7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增强企业创新能力：创新创业能够激发企业的创新意识和创新精神，推动企业在产品、技术、管理等方面进行创新，提高企业的核心竞争力和市场占有率。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7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8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促进企业人才培养：创新创业需要有一支高素质、专业化的人才队伍，能够促进企业对人才的培养和引进，提高企业的整体素质和创新能力。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8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8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提升企业品牌形象：通过创新创业，企业能够打造具有自主知识产权的品牌，提升企业的品牌形象和市场影响力，增强企业的综合实力。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7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企业转型在企业管理中的必要性</a:t>
            </a:r>
            <a:endParaRPr altLang="en-US" lang="zh-CN"/>
          </a:p>
        </p:txBody>
      </p:sp>
      <p:sp>
        <p:nvSpPr>
          <p:cNvPr id="105267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企业转型的定义与意义</a:t>
            </a:r>
            <a:endParaRPr altLang="en-US" lang="zh-CN"/>
          </a:p>
        </p:txBody>
      </p:sp>
      <p:sp>
        <p:nvSpPr>
          <p:cNvPr id="1053414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3416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2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3418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企业转型的定义：企业转型是指企业为了适应市场变化、提高竞争力、实现可持续发展而进行的内部变革和战略调整。</a:t>
            </a:r>
            <a:endParaRPr altLang="en-US" dirty="0" sz="13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3420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3422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3424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3426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企业转型的意义：企业转型是企业发展的必经之路，它有助于企业适应市场变化、提高竞争力、实现可持续发展。同时，企业转型也是企业创新创业的重要手段，通过转型可以发现新的市场机会、创造新的商业模式、实现企业的跨越式发展。</a:t>
            </a:r>
            <a:endParaRPr altLang="en-US" dirty="0" sz="13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3428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3430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3432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3434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企业转型的必要性：随着市场竞争的加剧和技术的不断进步，企业需要不断进行转型以适应市场变化和满足客户需求。同时，企业转型也是企业实现可持续发展的必要手段，通过转型可以优化资源配置、提高效率、降低成本、增强企业的核心竞争力。</a:t>
            </a:r>
            <a:endParaRPr altLang="en-US" dirty="0" sz="13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3436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3438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3440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3442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75556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企业转型的挑战与对策：企业转型过程中会面临诸多挑战，如观念转变、组织变革、人才流失等。因此，企业需要制定科学合理的转型计划，明确转型目标、路径和时间表；同时需要加强内部管理，提高员工素质和技能水平；还需要积极寻求外部合作和支持，共同推动企业转型发展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3444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企业管理中企业转型的必要性</a:t>
            </a:r>
            <a:endParaRPr altLang="en-US" lang="zh-CN"/>
          </a:p>
        </p:txBody>
      </p:sp>
      <p:sp>
        <p:nvSpPr>
          <p:cNvPr id="105373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适应市场变化：企业转型是企业适应市场变化的重要手段，能够使企业更好地满足客户需求，提高市场竞争力。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3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提升企业竞争力：企业转型可以改变企业的经营模式、组织结构、业务流程等，提高企业的运营效率和市场响应速度，从而提升企业的竞争力。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3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实现可持续发展：企业转型可以推动企业向更加环保、高效、可持续的方向发展，符合社会发展的趋势，有助于实现企业的可持续发展。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3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创新发展：企业转型是企业创新发展的重要途径，可以激发企业的创新活力，推动企业不断探索新的商业模式和市场机会。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2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企业转型对企业的积极影响</a:t>
            </a:r>
            <a:endParaRPr altLang="en-US" lang="zh-CN"/>
          </a:p>
        </p:txBody>
      </p:sp>
      <p:sp>
        <p:nvSpPr>
          <p:cNvPr id="105402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02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03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03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03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促进企业发展：企业转型可以为企业带来新的发展机遇和空间，使其能够更好地满足客户需求，提高市场份额。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3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提升企业竞争力：企业转型可以使其更加适应市场需求，提高产品质量和服务水平，从而增强企业的竞争力。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3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增强企业创新能力：企业转型可以促进企业进行技术创新和模式创新，提高企业的创新能力和市场竞争力。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4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提升企业品牌形象：企业转型可以提升企业的品牌形象和市场地位，使其在行业中更具知名度和影响力。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2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创新创业与企业转型在企业管理中的实践</a:t>
            </a:r>
            <a:endParaRPr altLang="en-US" lang="zh-CN"/>
          </a:p>
        </p:txBody>
      </p:sp>
      <p:sp>
        <p:nvSpPr>
          <p:cNvPr id="10543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6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创新创业在企业实践中的案例分析</a:t>
            </a:r>
            <a:endParaRPr altLang="en-US" lang="zh-CN"/>
          </a:p>
        </p:txBody>
      </p:sp>
      <p:sp>
        <p:nvSpPr>
          <p:cNvPr id="105506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阿里巴巴：通过电子商务平台的创新，实现了从传统商业模式向互联网商业模式的转型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7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腾讯：通过社交平台的创新，实现了从单一的即时通讯软件向综合性互联网公司的转型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7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京东：通过自建物流体系的创新，实现了从电商企业向物流企业的转型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7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美团：通过外卖服务的创新，实现了从传统餐饮企业向互联网外卖平台的转型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企业转型在企业实践中的案例分析</a:t>
            </a:r>
            <a:endParaRPr altLang="en-US" lang="zh-CN"/>
          </a:p>
        </p:txBody>
      </p:sp>
      <p:sp>
        <p:nvSpPr>
          <p:cNvPr id="105536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36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36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36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37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案例四：华为的国际化转型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537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37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37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案例三：腾讯的组织变革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7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38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38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案例二：京东的物流创新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538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38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38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案例一：阿里巴巴的数字化转型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7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创新创业与企业转型在企业实践中的结合应用</a:t>
            </a:r>
            <a:endParaRPr altLang="en-US" lang="zh-CN"/>
          </a:p>
        </p:txBody>
      </p:sp>
      <p:sp>
        <p:nvSpPr>
          <p:cNvPr id="1055676" name="标题"/>
          <p:cNvSpPr txBox="1"/>
          <p:nvPr>
            <p:custDataLst>
              <p:tags r:id="rId1"/>
            </p:custDataLst>
          </p:nvPr>
        </p:nvSpPr>
        <p:spPr>
          <a:xfrm>
            <a:off x="2847485" y="1490400"/>
            <a:ext cx="6491031" cy="511392"/>
          </a:xfrm>
          <a:prstGeom prst="rect"/>
          <a:noFill/>
        </p:spPr>
        <p:txBody>
          <a:bodyPr anchor="b" bIns="0" lIns="0" rIns="0" rtlCol="0" tIns="0" wrap="square">
            <a:normAutofit fontScale="54167"/>
          </a:bodyPr>
          <a:p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创新创业在企业实践中的应用： * 创新思维和方法的引入 * 创业精神和文化的培养 * 创新项目和产品的研发 * 创新组织架构和流程的优化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5678" name="正文"/>
          <p:cNvSpPr txBox="1"/>
          <p:nvPr>
            <p:custDataLst>
              <p:tags r:id="rId2"/>
            </p:custDataLst>
          </p:nvPr>
        </p:nvSpPr>
        <p:spPr>
          <a:xfrm>
            <a:off x="2846818" y="2065453"/>
            <a:ext cx="6491031" cy="934819"/>
          </a:xfrm>
          <a:prstGeom prst="rect"/>
          <a:noFill/>
        </p:spPr>
        <p:txBody>
          <a:bodyPr anchor="t" anchorCtr="0" bIns="0" lIns="0" rIns="0" rtlCol="0" tIns="0" wrap="square">
            <a:normAutofit fontScale="8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创新思维和方法的引入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创业精神和文化的培养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创新项目和产品的研发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创新组织架构和流程的优化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80" name="标题"/>
          <p:cNvSpPr txBox="1"/>
          <p:nvPr>
            <p:custDataLst>
              <p:tags r:id="rId3"/>
            </p:custDataLst>
          </p:nvPr>
        </p:nvSpPr>
        <p:spPr>
          <a:xfrm>
            <a:off x="2848152" y="4740585"/>
            <a:ext cx="6491031" cy="511392"/>
          </a:xfrm>
          <a:prstGeom prst="rect"/>
          <a:noFill/>
        </p:spPr>
        <p:txBody>
          <a:bodyPr anchor="b" bIns="0" lIns="0" rIns="0" rtlCol="0" tIns="0" wrap="square">
            <a:normAutofit fontScale="50000"/>
          </a:bodyPr>
          <a:p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创新创业与企业转型的结合应用： * 创新驱动的企业转型 * 转型过程中的创新创业机会 * 创新创业与转型的协同效应 * 结合应用的实际案例分析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5682" name="正文"/>
          <p:cNvSpPr txBox="1"/>
          <p:nvPr>
            <p:custDataLst>
              <p:tags r:id="rId4"/>
            </p:custDataLst>
          </p:nvPr>
        </p:nvSpPr>
        <p:spPr>
          <a:xfrm>
            <a:off x="2847485" y="5315639"/>
            <a:ext cx="6491031" cy="934819"/>
          </a:xfrm>
          <a:prstGeom prst="rect"/>
          <a:noFill/>
        </p:spPr>
        <p:txBody>
          <a:bodyPr anchor="t" anchorCtr="0" bIns="0" lIns="0" rIns="0" rtlCol="0" tIns="0" wrap="square">
            <a:normAutofit fontScale="8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创新驱动的企业转型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转型过程中的创新创业机会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创新创业与转型的协同效应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结合应用的实际案例分析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84" name="标题"/>
          <p:cNvSpPr txBox="1"/>
          <p:nvPr>
            <p:custDataLst>
              <p:tags r:id="rId5"/>
            </p:custDataLst>
          </p:nvPr>
        </p:nvSpPr>
        <p:spPr>
          <a:xfrm>
            <a:off x="2848152" y="3115493"/>
            <a:ext cx="6491031" cy="51139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企业转型在企业实践中的应用： * 战略转型的推进 * 业务模式的转变 * 组织结构的调整 * 人力资源的优化</a:t>
            </a:r>
            <a:endParaRPr altLang="en-US" b="1" dirty="0" sz="1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5686" name="正文"/>
          <p:cNvSpPr txBox="1"/>
          <p:nvPr>
            <p:custDataLst>
              <p:tags r:id="rId6"/>
            </p:custDataLst>
          </p:nvPr>
        </p:nvSpPr>
        <p:spPr>
          <a:xfrm>
            <a:off x="2847485" y="3690546"/>
            <a:ext cx="6491031" cy="934819"/>
          </a:xfrm>
          <a:prstGeom prst="rect"/>
          <a:noFill/>
        </p:spPr>
        <p:txBody>
          <a:bodyPr anchor="t" anchorCtr="0" bIns="0" lIns="0" rIns="0" rtlCol="0" tIns="0" wrap="square">
            <a:normAutofit fontScale="8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战略转型的推进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业务模式的转变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组织结构的调整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人力资源的优化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97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创新创业与企业转型在企业管理中的挑战与对策</a:t>
            </a:r>
            <a:endParaRPr altLang="en-US" lang="zh-CN"/>
          </a:p>
        </p:txBody>
      </p:sp>
      <p:sp>
        <p:nvSpPr>
          <p:cNvPr id="105597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创新创业在企业管理中的挑战与对策</a:t>
            </a:r>
            <a:endParaRPr altLang="en-US" lang="zh-CN"/>
          </a:p>
        </p:txBody>
      </p:sp>
      <p:sp>
        <p:nvSpPr>
          <p:cNvPr id="105671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1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1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创新创业的挑战：市场变化快速、竞争激烈、技术更新迅速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2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2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2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对策：建立灵活的组织结构、加强创新能力、培养创新人才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2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2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3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企业转型的挑战：员工观念转变困难、资源分配问题、市场不确定性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3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3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3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对策：制定明确的转型战略、建立支持体系、加强员工培训与沟通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企业转型在企业管理中的挑战与对策</a:t>
            </a:r>
            <a:endParaRPr altLang="en-US" lang="zh-CN"/>
          </a:p>
        </p:txBody>
      </p:sp>
      <p:sp>
        <p:nvSpPr>
          <p:cNvPr id="105702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2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02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挑战：企业转型过程中可能面临市场变化、技术更新、人才流失等问题，需要应对各种挑战。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3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3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3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对策：企业需要制定科学合理的转型战略，加强技术创新和人才培养，提高市场竞争力。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3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3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4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创新创业：企业需要积极推动创新创业，鼓励员工提出新的想法和解决方案，提高企业的创新能力和市场适应性。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4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4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4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风险管理：企业需要建立完善的风险管理体系，对转型过程中可能出现的风险进行及时预警和应对，确保企业转型的顺利进行。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创新创业与企业转型在企业管理中的挑战与对策</a:t>
            </a:r>
            <a:endParaRPr altLang="en-US" lang="zh-CN"/>
          </a:p>
        </p:txBody>
      </p:sp>
      <p:sp>
        <p:nvSpPr>
          <p:cNvPr id="1057334" name="正文"/>
          <p:cNvSpPr txBox="1"/>
          <p:nvPr>
            <p:custDataLst>
              <p:tags r:id="rId1"/>
            </p:custDataLst>
          </p:nvPr>
        </p:nvSpPr>
        <p:spPr>
          <a:xfrm>
            <a:off x="4002360" y="5508433"/>
            <a:ext cx="4181876" cy="741763"/>
          </a:xfrm>
          <a:prstGeom prst="rect"/>
          <a:noFill/>
        </p:spPr>
        <p:txBody>
          <a:bodyPr anchor="t" anchorCtr="0" bIns="0" lIns="0" rIns="0" rtlCol="0" tIns="0" wrap="square">
            <a:normAutofit fontScale="8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a. 成功企业创新创业案例</a:t>
            </a:r>
            <a:endParaRPr altLang="en-US" dirty="0" sz="10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b. 成功企业转型实践案例</a:t>
            </a:r>
            <a:endParaRPr altLang="en-US" dirty="0" sz="10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c. 失败企业创新创业与转型案例分析</a:t>
            </a:r>
            <a:endParaRPr altLang="en-US" dirty="0" sz="10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36" name="标题"/>
          <p:cNvSpPr txBox="1"/>
          <p:nvPr>
            <p:custDataLst>
              <p:tags r:id="rId2"/>
            </p:custDataLst>
          </p:nvPr>
        </p:nvSpPr>
        <p:spPr>
          <a:xfrm>
            <a:off x="4002360" y="5095547"/>
            <a:ext cx="4181876" cy="36403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实践案例分享： a. 成功企业创新创业案例 b. 成功企业转型实践案例 c. 失败企业创新创业与转型案例分析</a:t>
            </a:r>
            <a:endParaRPr altLang="en-US" b="1" dirty="0" sz="10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7338" name="正文"/>
          <p:cNvSpPr txBox="1"/>
          <p:nvPr>
            <p:custDataLst>
              <p:tags r:id="rId3"/>
            </p:custDataLst>
          </p:nvPr>
        </p:nvSpPr>
        <p:spPr>
          <a:xfrm>
            <a:off x="4002360" y="1903285"/>
            <a:ext cx="4181876" cy="741763"/>
          </a:xfrm>
          <a:prstGeom prst="rect"/>
          <a:noFill/>
        </p:spPr>
        <p:txBody>
          <a:bodyPr anchor="t" anchorCtr="0" bIns="0" lIns="0" rIns="0" rtlCol="0" tIns="0" wrap="square">
            <a:normAutofit fontScale="8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a. 创新思维与能力培养</a:t>
            </a:r>
            <a:endParaRPr altLang="en-US" dirty="0" sz="10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b. 创业过程中资源整合与风险控制</a:t>
            </a:r>
            <a:endParaRPr altLang="en-US" dirty="0" sz="10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c. 适应市场变化与客户需求</a:t>
            </a:r>
            <a:endParaRPr altLang="en-US" dirty="0" sz="10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40" name="标题"/>
          <p:cNvSpPr txBox="1"/>
          <p:nvPr>
            <p:custDataLst>
              <p:tags r:id="rId4"/>
            </p:custDataLst>
          </p:nvPr>
        </p:nvSpPr>
        <p:spPr>
          <a:xfrm>
            <a:off x="4002360" y="1490400"/>
            <a:ext cx="4181876" cy="36403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创新创业挑战： a. 创新思维与能力培养 b. 创业过程中资源整合与风险控制 c. 适应市场变化与客户需求 </a:t>
            </a:r>
            <a:endParaRPr altLang="en-US" b="1" dirty="0" sz="10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7342" name="正文"/>
          <p:cNvSpPr txBox="1"/>
          <p:nvPr>
            <p:custDataLst>
              <p:tags r:id="rId5"/>
            </p:custDataLst>
          </p:nvPr>
        </p:nvSpPr>
        <p:spPr>
          <a:xfrm>
            <a:off x="4002360" y="3105001"/>
            <a:ext cx="4181876" cy="741763"/>
          </a:xfrm>
          <a:prstGeom prst="rect"/>
          <a:noFill/>
        </p:spPr>
        <p:txBody>
          <a:bodyPr anchor="t" anchorCtr="0" bIns="0" lIns="0" rIns="0" rtlCol="0" tIns="0" wrap="square">
            <a:normAutofit fontScale="8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a. 转型战略规划与实施</a:t>
            </a:r>
            <a:endParaRPr altLang="en-US" dirty="0" sz="10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b. 组织结构调整与流程优化</a:t>
            </a:r>
            <a:endParaRPr altLang="en-US" dirty="0" sz="10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c. 员工培训与文化变革</a:t>
            </a:r>
            <a:endParaRPr altLang="en-US" dirty="0" sz="10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44" name="标题"/>
          <p:cNvSpPr txBox="1"/>
          <p:nvPr>
            <p:custDataLst>
              <p:tags r:id="rId6"/>
            </p:custDataLst>
          </p:nvPr>
        </p:nvSpPr>
        <p:spPr>
          <a:xfrm>
            <a:off x="4002360" y="2692116"/>
            <a:ext cx="4181876" cy="36403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企业转型挑战： a. 转型战略规划与实施 b. 组织结构调整与流程优化 c. 员工培训与文化变革 </a:t>
            </a:r>
            <a:endParaRPr altLang="en-US" b="1" dirty="0" sz="10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7346" name="正文"/>
          <p:cNvSpPr txBox="1"/>
          <p:nvPr>
            <p:custDataLst>
              <p:tags r:id="rId7"/>
            </p:custDataLst>
          </p:nvPr>
        </p:nvSpPr>
        <p:spPr>
          <a:xfrm>
            <a:off x="4002360" y="4306717"/>
            <a:ext cx="4181876" cy="741763"/>
          </a:xfrm>
          <a:prstGeom prst="rect"/>
          <a:noFill/>
        </p:spPr>
        <p:txBody>
          <a:bodyPr anchor="t" anchorCtr="0" bIns="0" lIns="0" rIns="0" rtlCol="0" tIns="0" wrap="square">
            <a:normAutofit fontScale="8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a. 强化创新意识，提高创新能力</a:t>
            </a:r>
            <a:endParaRPr altLang="en-US" dirty="0" sz="10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b. 完善创业支持体系，降低创业风险</a:t>
            </a:r>
            <a:endParaRPr altLang="en-US" dirty="0" sz="10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c. 制定转型战略，明确转型目标</a:t>
            </a:r>
            <a:endParaRPr altLang="en-US" dirty="0" sz="10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48" name="标题"/>
          <p:cNvSpPr txBox="1"/>
          <p:nvPr>
            <p:custDataLst>
              <p:tags r:id="rId8"/>
            </p:custDataLst>
          </p:nvPr>
        </p:nvSpPr>
        <p:spPr>
          <a:xfrm>
            <a:off x="4002360" y="3893832"/>
            <a:ext cx="4181876" cy="364030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r>
              <a:rPr altLang="en-US" b="1" dirty="0" sz="10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对策建议： a. 强化创新意识，提高创新能力 b. 完善创业支持体系，降低创业风险 c. 制定转型战略，明确转型目标 </a:t>
            </a:r>
            <a:endParaRPr altLang="en-US" b="1" dirty="0" sz="10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6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未来企业管理中创新创业与企业转型的发展趋势</a:t>
            </a:r>
            <a:endParaRPr altLang="en-US" lang="zh-CN"/>
          </a:p>
        </p:txBody>
      </p:sp>
      <p:sp>
        <p:nvSpPr>
          <p:cNvPr id="105763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74" name="内容占位符 1"/>
          <p:cNvSpPr>
            <a:spLocks noGrp="1"/>
          </p:cNvSpPr>
          <p:nvPr>
            <p:ph idx="45"/>
          </p:nvPr>
        </p:nvSpPr>
        <p:spPr/>
        <p:txBody>
          <a:bodyPr>
            <a:normAutofit lnSpcReduction="20000"/>
          </a:bodyPr>
          <a:p>
            <a:r>
              <a:rPr altLang="en-US" lang="zh-CN"/>
              <a:t>数字化转型：利用大数据、人工智能等技术提升企业运营效率</a:t>
            </a:r>
            <a:endParaRPr altLang="en-US" lang="zh-CN"/>
          </a:p>
          <a:p>
            <a:r>
              <a:rPr altLang="en-US" lang="zh-CN"/>
              <a:t>平台化发展：构建开放、协作、包容的企业平台，激发员工创造力</a:t>
            </a:r>
            <a:endParaRPr altLang="en-US" lang="zh-CN"/>
          </a:p>
          <a:p>
            <a:r>
              <a:rPr altLang="en-US" lang="zh-CN"/>
              <a:t>敏捷组织：建立快速响应市场变化的组织结构，提高企业竞争力</a:t>
            </a:r>
            <a:endParaRPr altLang="en-US" lang="zh-CN"/>
          </a:p>
          <a:p>
            <a:r>
              <a:rPr altLang="en-US" lang="zh-CN"/>
              <a:t>跨界合作：与其他产业、领域进行跨界合作，拓展业务范围</a:t>
            </a:r>
            <a:endParaRPr altLang="en-US" lang="zh-CN"/>
          </a:p>
          <a:p>
            <a:r>
              <a:rPr altLang="en-US" lang="zh-CN"/>
              <a:t>人才创新：重视人才培养和引进，激发员工创新潜力  未来企业管理中创新创业的发展趋势</a:t>
            </a:r>
            <a:endParaRPr altLang="en-US" lang="zh-CN"/>
          </a:p>
          <a:p>
            <a:pPr lvl="1"/>
            <a:r>
              <a:rPr altLang="en-US" lang="zh-CN"/>
              <a:t>未来企业管理中创新创业的发展趋势</a:t>
            </a:r>
            <a:endParaRPr altLang="en-US" lang="zh-CN"/>
          </a:p>
          <a:p>
            <a:r>
              <a:rPr altLang="en-US" lang="zh-CN"/>
              <a:t>持续创新：不断推动产品、服务、管理等方面的创新，保持竞争优势</a:t>
            </a:r>
            <a:endParaRPr altLang="en-US" lang="zh-CN"/>
          </a:p>
          <a:p>
            <a:r>
              <a:rPr altLang="en-US" lang="zh-CN"/>
              <a:t>开放创新：鼓励企业内部和外部资源进行合作，实现资源共享和互利共赢</a:t>
            </a:r>
            <a:endParaRPr altLang="en-US" lang="zh-CN"/>
          </a:p>
          <a:p>
            <a:r>
              <a:rPr altLang="en-US" lang="zh-CN"/>
              <a:t>创新文化：营造鼓励创新、宽容失败的企业文化，激发员工创新热情</a:t>
            </a:r>
            <a:endParaRPr altLang="en-US" lang="zh-CN"/>
          </a:p>
          <a:p>
            <a:r>
              <a:rPr altLang="en-US" lang="zh-CN"/>
              <a:t>创新战略：制定符合企业发展的创新战略，明确创新目标和路径</a:t>
            </a:r>
            <a:endParaRPr altLang="en-US" lang="zh-CN"/>
          </a:p>
          <a:p>
            <a:r>
              <a:rPr altLang="en-US" lang="zh-CN"/>
              <a:t>创新管理：建立完善的创新管理体系，确保创新活动的顺利进行</a:t>
            </a:r>
            <a:endParaRPr altLang="en-US" lang="zh-CN"/>
          </a:p>
        </p:txBody>
      </p:sp>
      <p:sp>
        <p:nvSpPr>
          <p:cNvPr id="10583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未来企业管理中创新创业的发展趋势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未来企业管理中企业转型的发展趋势</a:t>
            </a:r>
            <a:endParaRPr altLang="en-US" lang="zh-CN"/>
          </a:p>
        </p:txBody>
      </p:sp>
      <p:sp>
        <p:nvSpPr>
          <p:cNvPr id="1058664" name="正文"/>
          <p:cNvSpPr txBox="1"/>
          <p:nvPr>
            <p:custDataLst>
              <p:tags r:id="rId1"/>
            </p:custDataLst>
          </p:nvPr>
        </p:nvSpPr>
        <p:spPr>
          <a:xfrm>
            <a:off x="2880868" y="1490400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数字化转型：利用大数据、人工智能等技术提升企业运营效率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66" name="正文"/>
          <p:cNvSpPr txBox="1"/>
          <p:nvPr>
            <p:custDataLst>
              <p:tags r:id="rId2"/>
            </p:custDataLst>
          </p:nvPr>
        </p:nvSpPr>
        <p:spPr>
          <a:xfrm>
            <a:off x="2880868" y="2467879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智能化转型：通过机器人、自动化设备等实现生产过程的智能化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68" name="正文"/>
          <p:cNvSpPr txBox="1"/>
          <p:nvPr>
            <p:custDataLst>
              <p:tags r:id="rId3"/>
            </p:custDataLst>
          </p:nvPr>
        </p:nvSpPr>
        <p:spPr>
          <a:xfrm>
            <a:off x="2880868" y="3445358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绿色化转型：关注环保、可持续发展，降低企业环境影响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70" name="正文"/>
          <p:cNvSpPr txBox="1"/>
          <p:nvPr>
            <p:custDataLst>
              <p:tags r:id="rId4"/>
            </p:custDataLst>
          </p:nvPr>
        </p:nvSpPr>
        <p:spPr>
          <a:xfrm>
            <a:off x="2880868" y="4422836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平台化转型：构建开放、协作的平台，促进企业与外部资源的互动与共享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72" name="正文"/>
          <p:cNvSpPr txBox="1"/>
          <p:nvPr>
            <p:custDataLst>
              <p:tags r:id="rId5"/>
            </p:custDataLst>
          </p:nvPr>
        </p:nvSpPr>
        <p:spPr>
          <a:xfrm>
            <a:off x="2880868" y="5400315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国际化转型：拓展海外市场，提升企业在全球范围内的竞争力与影响力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9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未来企业管理中创新创业与企业转型的结合发展趋势</a:t>
            </a:r>
            <a:endParaRPr altLang="en-US" lang="zh-CN"/>
          </a:p>
        </p:txBody>
      </p:sp>
      <p:sp>
        <p:nvSpPr>
          <p:cNvPr id="105896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96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96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96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跨界合作与共享经济模式将促进创新创业与转型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96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97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97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97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创新创业将成为企业转型的核心驱动力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97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97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98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98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数字化、智能化技术将加速企业创新创业与转型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98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98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98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99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培养创新人才将成为企业转型的关键要素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27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927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6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6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0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0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3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3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3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3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3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3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4*l_h_f*1_4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赅的意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4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4*l_h_f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赅的意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4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4*l_h_f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赅的意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4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4*l_h_f*1_3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赅的意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4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6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86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8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889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2023-12-19T08:55:39Z</dcterms:created>
  <dcterms:modified xsi:type="dcterms:W3CDTF">2023-12-19T08:55:39Z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62b21b46765649e89d79ba70be68375f_21</vt:lpwstr>
  </property>
</Properties>
</file>