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178" r:id="rId1"/>
    <p:sldMasterId id="2147487215" r:id="rId2"/>
  </p:sldMasterIdLst>
  <p:notesMasterIdLst>
    <p:notesMasterId r:id="rId3"/>
  </p:notesMasterIdLst>
  <p:sldIdLst>
    <p:sldId id="1841" r:id="rId4"/>
    <p:sldId id="1846" r:id="rId5"/>
    <p:sldId id="1850" r:id="rId6"/>
    <p:sldId id="1853" r:id="rId7"/>
    <p:sldId id="1856" r:id="rId8"/>
    <p:sldId id="1859" r:id="rId9"/>
    <p:sldId id="1862" r:id="rId10"/>
    <p:sldId id="1865" r:id="rId11"/>
    <p:sldId id="1868" r:id="rId12"/>
    <p:sldId id="1871" r:id="rId13"/>
    <p:sldId id="1874" r:id="rId14"/>
    <p:sldId id="1877" r:id="rId15"/>
    <p:sldId id="1880" r:id="rId16"/>
    <p:sldId id="1883" r:id="rId17"/>
    <p:sldId id="1886" r:id="rId18"/>
    <p:sldId id="1889" r:id="rId19"/>
    <p:sldId id="1892" r:id="rId20"/>
    <p:sldId id="1895" r:id="rId21"/>
    <p:sldId id="1898" r:id="rId22"/>
    <p:sldId id="1901" r:id="rId23"/>
    <p:sldId id="1904" r:id="rId24"/>
    <p:sldId id="1907" r:id="rId25"/>
    <p:sldId id="1910" r:id="rId26"/>
    <p:sldId id="1913" r:id="rId27"/>
    <p:sldId id="1916" r:id="rId28"/>
    <p:sldId id="1919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3.png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image" Target="../media/image4.png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image" Target="../media/image5.png"/><Relationship Id="rId3" Type="http://schemas.openxmlformats.org/officeDocument/2006/relationships/tags" Target="../tags/tag23.xml"/><Relationship Id="rId4" Type="http://schemas.openxmlformats.org/officeDocument/2006/relationships/image" Target="../media/image6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tags" Target="../tags/tag30.xml"/><Relationship Id="rId12" Type="http://schemas.openxmlformats.org/officeDocument/2006/relationships/tags" Target="../tags/tag31.xml"/><Relationship Id="rId13" Type="http://schemas.openxmlformats.org/officeDocument/2006/relationships/tags" Target="../tags/tag32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image" Target="../media/image7.png"/><Relationship Id="rId4" Type="http://schemas.openxmlformats.org/officeDocument/2006/relationships/tags" Target="../tags/tag35.xml"/><Relationship Id="rId5" Type="http://schemas.openxmlformats.org/officeDocument/2006/relationships/tags" Target="../tags/tag36.xml"/><Relationship Id="rId6" Type="http://schemas.openxmlformats.org/officeDocument/2006/relationships/image" Target="../media/image2.png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tags" Target="../tags/tag39.xml"/><Relationship Id="rId10" Type="http://schemas.openxmlformats.org/officeDocument/2006/relationships/tags" Target="../tags/tag40.xml"/><Relationship Id="rId11" Type="http://schemas.openxmlformats.org/officeDocument/2006/relationships/tags" Target="../tags/tag41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image" Target="../media/image3.png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image" Target="../media/image4.png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3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image" Target="../media/image4.png"/><Relationship Id="rId10" Type="http://schemas.openxmlformats.org/officeDocument/2006/relationships/tags" Target="../tags/tag57.xml"/><Relationship Id="rId11" Type="http://schemas.openxmlformats.org/officeDocument/2006/relationships/tags" Target="../tags/tag58.xml"/><Relationship Id="rId12" Type="http://schemas.openxmlformats.org/officeDocument/2006/relationships/tags" Target="../tags/tag59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3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image" Target="../media/image4.png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4.png"/><Relationship Id="rId3" Type="http://schemas.openxmlformats.org/officeDocument/2006/relationships/tags" Target="../tags/tag67.xml"/><Relationship Id="rId4" Type="http://schemas.openxmlformats.org/officeDocument/2006/relationships/image" Target="../media/image3.png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image" Target="../media/image3.png"/><Relationship Id="rId3" Type="http://schemas.openxmlformats.org/officeDocument/2006/relationships/tags" Target="../tags/tag72.xml"/><Relationship Id="rId4" Type="http://schemas.openxmlformats.org/officeDocument/2006/relationships/tags" Target="../tags/tag73.xml"/><Relationship Id="rId5" Type="http://schemas.openxmlformats.org/officeDocument/2006/relationships/image" Target="../media/image4.png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image" Target="../media/image3.png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image" Target="../media/image4.png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image" Target="../media/image1.png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image" Target="../media/image2.png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tags" Target="../tags/tag94.xml"/><Relationship Id="rId14" Type="http://schemas.openxmlformats.org/officeDocument/2006/relationships/tags" Target="../tags/tag95.xml"/><Relationship Id="rId15" Type="http://schemas.openxmlformats.org/officeDocument/2006/relationships/tags" Target="../tags/tag96.xml"/><Relationship Id="rId16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666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68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5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670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672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4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6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8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361950"/>
          </a:xfrm>
          <a:prstGeom prst="rect"/>
          <a:noFill/>
        </p:spPr>
        <p:txBody>
          <a:bodyPr anchor="t" bIns="45720" lIns="91440" rIns="91440" rtlCol="0" tIns="45720" vert="horz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80" name="副标题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1106170" y="3143250"/>
            <a:ext cx="5610860" cy="902335"/>
          </a:xfrm>
          <a:prstGeom prst="rect"/>
          <a:noFill/>
        </p:spPr>
        <p:txBody>
          <a:bodyPr anchor="t" anchorCtr="0" bIns="0" lIns="10795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1106170" y="995681"/>
            <a:ext cx="5611495" cy="2147570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690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63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VCG41N121564510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2771775"/>
            <a:ext cx="4980305" cy="4086225"/>
          </a:xfrm>
          <a:prstGeom prst="rect"/>
        </p:spPr>
      </p:pic>
      <p:pic>
        <p:nvPicPr>
          <p:cNvPr id="2097167" name="图片 71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1077148">
            <a:off x="8822897" y="-131634"/>
            <a:ext cx="3427141" cy="13031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00" name="副标题"/>
          <p:cNvSpPr txBox="1">
            <a:spLocks noGrp="1"/>
          </p:cNvSpPr>
          <p:nvPr>
            <p:ph type="body" idx="6" hasCustomPrompt="1"/>
            <p:custDataLst>
              <p:tags r:id="rId5"/>
            </p:custDataLst>
          </p:nvPr>
        </p:nvSpPr>
        <p:spPr>
          <a:xfrm>
            <a:off x="494030" y="1307465"/>
            <a:ext cx="2223135" cy="368300"/>
          </a:xfrm>
          <a:prstGeom prst="rect"/>
          <a:noFill/>
        </p:spPr>
        <p:txBody>
          <a:bodyPr anchor="t" anchorCtr="0" bIns="0" lIns="14414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494030" y="327660"/>
            <a:ext cx="2223135" cy="979805"/>
          </a:xfrm>
          <a:prstGeom prst="rect"/>
          <a:noFill/>
        </p:spPr>
        <p:txBody>
          <a:bodyPr anchor="b" anchorCtr="0" bIns="0" lIns="7175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04" name="椭圆 58"/>
          <p:cNvSpPr/>
          <p:nvPr>
            <p:custDataLst>
              <p:tags r:id="rId7"/>
            </p:custDataLst>
          </p:nvPr>
        </p:nvSpPr>
        <p:spPr>
          <a:xfrm>
            <a:off x="11436350" y="544957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06" name="椭圆 59"/>
          <p:cNvSpPr/>
          <p:nvPr>
            <p:custDataLst>
              <p:tags r:id="rId8"/>
            </p:custDataLst>
          </p:nvPr>
        </p:nvSpPr>
        <p:spPr>
          <a:xfrm>
            <a:off x="11436350" y="564451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08" name="椭圆 60"/>
          <p:cNvSpPr/>
          <p:nvPr>
            <p:custDataLst>
              <p:tags r:id="rId9"/>
            </p:custDataLst>
          </p:nvPr>
        </p:nvSpPr>
        <p:spPr>
          <a:xfrm>
            <a:off x="11436350" y="583882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0" name="椭圆 61"/>
          <p:cNvSpPr/>
          <p:nvPr>
            <p:custDataLst>
              <p:tags r:id="rId10"/>
            </p:custDataLst>
          </p:nvPr>
        </p:nvSpPr>
        <p:spPr>
          <a:xfrm>
            <a:off x="11436350" y="603377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28"/>
          <p:cNvSpPr/>
          <p:nvPr>
            <p:custDataLst>
              <p:tags r:id="rId1"/>
            </p:custDataLst>
          </p:nvPr>
        </p:nvSpPr>
        <p:spPr>
          <a:xfrm>
            <a:off x="840740" y="3615055"/>
            <a:ext cx="10354310" cy="1998345"/>
          </a:xfrm>
          <a:prstGeom prst="roundRect">
            <a:avLst>
              <a:gd name="adj" fmla="val 679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69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xmlns:r="http://schemas.openxmlformats.org/officeDocument/2006/relationships" r:embed="rId3"/>
          <a:srcRect/>
          <a:stretch>
            <a:fillRect/>
          </a:stretch>
        </p:blipFill>
        <p:spPr>
          <a:xfrm flipH="1">
            <a:off x="5776686" y="1594582"/>
            <a:ext cx="6415314" cy="5263418"/>
          </a:xfrm>
          <a:prstGeom prst="rect"/>
        </p:spPr>
      </p:pic>
      <p:sp>
        <p:nvSpPr>
          <p:cNvPr id="1048720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996950" y="3731895"/>
            <a:ext cx="5430520" cy="1765300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71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22" name="联系方式"/>
          <p:cNvSpPr txBox="1">
            <a:spLocks noGrp="1"/>
          </p:cNvSpPr>
          <p:nvPr>
            <p:ph type="body" idx="2"/>
            <p:custDataLst>
              <p:tags r:id="rId7"/>
            </p:custDataLst>
          </p:nvPr>
        </p:nvSpPr>
        <p:spPr>
          <a:xfrm>
            <a:off x="1111885" y="323057"/>
            <a:ext cx="1956435" cy="260350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1100" i="0" kern="1200" kumimoji="0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24" name="节编号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863600" y="2158466"/>
            <a:ext cx="7115956" cy="155696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500" strike="noStrike" u="none">
                <a:solidFill>
                  <a:schemeClr val="accent1"/>
                </a:solidFill>
                <a:latin typeface="+mj-ea"/>
                <a:ea typeface="+mj-ea"/>
                <a:cs typeface="+mn-cs"/>
                <a:sym typeface="站酷文艺体" panose="02000603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32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baseline="0" b="0" cap="none" dirty="0" sz="18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cs typeface="MiSans Normal" panose="00000500000000000000" charset="-122"/>
                <a:sym typeface="+mn-ea"/>
              </a:defRPr>
            </a:lvl1pPr>
            <a:lvl2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2pPr>
            <a:lvl3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3pPr>
            <a:lvl4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4pPr>
            <a:lvl5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5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38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15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44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9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xmlns:r="http://schemas.openxmlformats.org/officeDocument/2006/relationships" r:embed="rId9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83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pic>
        <p:nvPicPr>
          <p:cNvPr id="2097187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7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327025"/>
            <a:ext cx="10968990" cy="592963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91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82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969010" y="962025"/>
            <a:ext cx="10608310" cy="398780"/>
          </a:xfrm>
          <a:prstGeom prst="rect"/>
          <a:noFill/>
          <a:ln>
            <a:noFill/>
            <a:prstDash val="sysDash"/>
          </a:ln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95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792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94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9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96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98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0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2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4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627380"/>
          </a:xfrm>
          <a:prstGeom prst="rect"/>
          <a:noFill/>
        </p:spPr>
        <p:txBody>
          <a:bodyPr anchor="t" bIns="45720" lIns="91440" rIns="91440" rtlCol="0" tIns="45720" vert="horz" wrap="square">
            <a:sp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站酷文艺体" panose="02000603000000000000" charset="-122"/>
                <a:ea typeface="站酷文艺体" panose="02000603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806" name="标题"/>
          <p:cNvSpPr txBox="1">
            <a:spLocks noGrp="1"/>
          </p:cNvSpPr>
          <p:nvPr>
            <p:ph type="title" idx="1" hasCustomPrompt="1"/>
            <p:custDataLst>
              <p:tags r:id="rId12"/>
            </p:custDataLst>
          </p:nvPr>
        </p:nvSpPr>
        <p:spPr>
          <a:xfrm>
            <a:off x="1106170" y="1579245"/>
            <a:ext cx="6847840" cy="2820035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image" Target="../media/image3.png"/><Relationship Id="rId14" Type="http://schemas.openxmlformats.org/officeDocument/2006/relationships/tags" Target="../tags/tag98.xml"/><Relationship Id="rId15" Type="http://schemas.openxmlformats.org/officeDocument/2006/relationships/image" Target="../media/image4.png"/><Relationship Id="rId16" Type="http://schemas.openxmlformats.org/officeDocument/2006/relationships/tags" Target="../tags/tag99.xml"/><Relationship Id="rId17" Type="http://schemas.openxmlformats.org/officeDocument/2006/relationships/tags" Target="../tags/tag100.xml"/><Relationship Id="rId18" Type="http://schemas.openxmlformats.org/officeDocument/2006/relationships/tags" Target="../tags/tag101.xml"/><Relationship Id="rId19" Type="http://schemas.openxmlformats.org/officeDocument/2006/relationships/tags" Target="../tags/tag102.xml"/><Relationship Id="rId20" Type="http://schemas.openxmlformats.org/officeDocument/2006/relationships/tags" Target="../tags/tag103.xml"/><Relationship Id="rId21" Type="http://schemas.openxmlformats.org/officeDocument/2006/relationships/tags" Target="../tags/tag104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179" r:id="rId1"/>
    <p:sldLayoutId id="2147487180" r:id="rId2"/>
    <p:sldLayoutId id="2147487181" r:id="rId3"/>
    <p:sldLayoutId id="2147487182" r:id="rId4"/>
    <p:sldLayoutId id="2147487183" r:id="rId5"/>
    <p:sldLayoutId id="2147487184" r:id="rId6"/>
    <p:sldLayoutId id="2147487185" r:id="rId7"/>
    <p:sldLayoutId id="2147487186" r:id="rId8"/>
    <p:sldLayoutId id="2147487187" r:id="rId9"/>
    <p:sldLayoutId id="2147487188" r:id="rId10"/>
    <p:sldLayoutId id="214748718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2097155" name="图片 5"/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xmlns:r="http://schemas.openxmlformats.org/officeDocument/2006/relationships" r:embed="rId1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54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91003"/>
            <a:ext cx="10515600" cy="530927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p>
            <a:pPr fontAlgn="auto" lvl="0" marL="0" marR="0">
              <a:lnSpc>
                <a:spcPct val="11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9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052423"/>
            <a:ext cx="10515600" cy="51245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bg1"/>
              </a:solidFill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216" r:id="rId1"/>
    <p:sldLayoutId id="2147487217" r:id="rId2"/>
    <p:sldLayoutId id="2147487218" r:id="rId3"/>
    <p:sldLayoutId id="2147487219" r:id="rId4"/>
    <p:sldLayoutId id="2147487220" r:id="rId5"/>
    <p:sldLayoutId id="2147487221" r:id="rId6"/>
    <p:sldLayoutId id="2147487222" r:id="rId7"/>
    <p:sldLayoutId id="2147487223" r:id="rId8"/>
    <p:sldLayoutId id="2147487224" r:id="rId9"/>
    <p:sldLayoutId id="2147487225" r:id="rId10"/>
    <p:sldLayoutId id="214748722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rmalizeH="0" spc="0" strike="noStrike" u="none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tags" Target="../tags/tag149.xml"/><Relationship Id="rId14" Type="http://schemas.openxmlformats.org/officeDocument/2006/relationships/tags" Target="../tags/tag150.xml"/><Relationship Id="rId1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tags" Target="../tags/tag191.xml"/><Relationship Id="rId14" Type="http://schemas.openxmlformats.org/officeDocument/2006/relationships/tags" Target="../tags/tag192.xml"/><Relationship Id="rId15" Type="http://schemas.openxmlformats.org/officeDocument/2006/relationships/tags" Target="../tags/tag193.xml"/><Relationship Id="rId16" Type="http://schemas.openxmlformats.org/officeDocument/2006/relationships/tags" Target="../tags/tag194.xml"/><Relationship Id="rId17" Type="http://schemas.openxmlformats.org/officeDocument/2006/relationships/tags" Target="../tags/tag195.xml"/><Relationship Id="rId18" Type="http://schemas.openxmlformats.org/officeDocument/2006/relationships/tags" Target="../tags/tag196.xml"/><Relationship Id="rId19" Type="http://schemas.openxmlformats.org/officeDocument/2006/relationships/tags" Target="../tags/tag197.xml"/><Relationship Id="rId20" Type="http://schemas.openxmlformats.org/officeDocument/2006/relationships/tags" Target="../tags/tag198.xml"/><Relationship Id="rId21" Type="http://schemas.openxmlformats.org/officeDocument/2006/relationships/tags" Target="../tags/tag199.xml"/><Relationship Id="rId22" Type="http://schemas.openxmlformats.org/officeDocument/2006/relationships/tags" Target="../tags/tag200.xml"/><Relationship Id="rId23" Type="http://schemas.openxmlformats.org/officeDocument/2006/relationships/tags" Target="../tags/tag201.xml"/><Relationship Id="rId24" Type="http://schemas.openxmlformats.org/officeDocument/2006/relationships/tags" Target="../tags/tag202.xml"/><Relationship Id="rId25" Type="http://schemas.openxmlformats.org/officeDocument/2006/relationships/tags" Target="../tags/tag203.xml"/><Relationship Id="rId26" Type="http://schemas.openxmlformats.org/officeDocument/2006/relationships/tags" Target="../tags/tag204.xml"/><Relationship Id="rId27" Type="http://schemas.openxmlformats.org/officeDocument/2006/relationships/tags" Target="../tags/tag205.xml"/><Relationship Id="rId28" Type="http://schemas.openxmlformats.org/officeDocument/2006/relationships/tags" Target="../tags/tag206.xml"/><Relationship Id="rId29" Type="http://schemas.openxmlformats.org/officeDocument/2006/relationships/tags" Target="../tags/tag207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tags" Target="../tags/tag260.xml"/><Relationship Id="rId14" Type="http://schemas.openxmlformats.org/officeDocument/2006/relationships/tags" Target="../tags/tag261.xml"/><Relationship Id="rId15" Type="http://schemas.openxmlformats.org/officeDocument/2006/relationships/tags" Target="../tags/tag262.xml"/><Relationship Id="rId16" Type="http://schemas.openxmlformats.org/officeDocument/2006/relationships/tags" Target="../tags/tag263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tags" Target="../tags/tag360.xml"/><Relationship Id="rId10" Type="http://schemas.openxmlformats.org/officeDocument/2006/relationships/tags" Target="../tags/tag361.xml"/><Relationship Id="rId11" Type="http://schemas.openxmlformats.org/officeDocument/2006/relationships/tags" Target="../tags/tag362.xml"/><Relationship Id="rId12" Type="http://schemas.openxmlformats.org/officeDocument/2006/relationships/tags" Target="../tags/tag363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单击此处添加副标题内容</a:t>
            </a:r>
            <a:endParaRPr altLang="en-US" lang="zh-CN"/>
          </a:p>
        </p:txBody>
      </p:sp>
      <p:sp>
        <p:nvSpPr>
          <p:cNvPr id="1048652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提升学生学习兴趣，促进双减教育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文本占位符 1"/>
          <p:cNvSpPr>
            <a:spLocks noGrp="1"/>
          </p:cNvSpPr>
          <p:nvPr>
            <p:ph type="body" idx="6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 O N T E N T S</a:t>
            </a:r>
            <a:endParaRPr altLang="en-US" lang="zh-CN"/>
          </a:p>
        </p:txBody>
      </p:sp>
      <p:sp>
        <p:nvSpPr>
          <p:cNvPr id="1048840" name="标题 2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2" name="矩形: 圆角 28"/>
          <p:cNvSpPr/>
          <p:nvPr>
            <p:custDataLst>
              <p:tags r:id="rId3"/>
            </p:custDataLst>
          </p:nvPr>
        </p:nvSpPr>
        <p:spPr>
          <a:xfrm>
            <a:off x="3818890" y="110299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44" name="序号"/>
          <p:cNvSpPr txBox="1"/>
          <p:nvPr>
            <p:custDataLst>
              <p:tags r:id="rId4"/>
            </p:custDataLst>
          </p:nvPr>
        </p:nvSpPr>
        <p:spPr>
          <a:xfrm>
            <a:off x="3892830" y="114841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6" name="标题"/>
          <p:cNvSpPr txBox="1"/>
          <p:nvPr>
            <p:custDataLst>
              <p:tags r:id="rId5"/>
            </p:custDataLst>
          </p:nvPr>
        </p:nvSpPr>
        <p:spPr>
          <a:xfrm>
            <a:off x="4750004" y="121389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理解双减教育政策</a:t>
            </a:r>
            <a:endParaRPr altLang="en-US" dirty="0" sz="20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8" name="矩形: 圆角 28"/>
          <p:cNvSpPr/>
          <p:nvPr>
            <p:custDataLst>
              <p:tags r:id="rId6"/>
            </p:custDataLst>
          </p:nvPr>
        </p:nvSpPr>
        <p:spPr>
          <a:xfrm>
            <a:off x="3818890" y="213296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7"/>
            </p:custDataLst>
          </p:nvPr>
        </p:nvSpPr>
        <p:spPr>
          <a:xfrm>
            <a:off x="3892830" y="217838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2" name="标题"/>
          <p:cNvSpPr txBox="1"/>
          <p:nvPr>
            <p:custDataLst>
              <p:tags r:id="rId8"/>
            </p:custDataLst>
          </p:nvPr>
        </p:nvSpPr>
        <p:spPr>
          <a:xfrm>
            <a:off x="4750004" y="224386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提升学生学习兴趣的方法</a:t>
            </a:r>
            <a:endParaRPr altLang="en-US" dirty="0" sz="20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4" name="矩形: 圆角 28"/>
          <p:cNvSpPr/>
          <p:nvPr>
            <p:custDataLst>
              <p:tags r:id="rId9"/>
            </p:custDataLst>
          </p:nvPr>
        </p:nvSpPr>
        <p:spPr>
          <a:xfrm>
            <a:off x="3818890" y="316293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0"/>
            </p:custDataLst>
          </p:nvPr>
        </p:nvSpPr>
        <p:spPr>
          <a:xfrm>
            <a:off x="3892830" y="320835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8" name="标题"/>
          <p:cNvSpPr txBox="1"/>
          <p:nvPr>
            <p:custDataLst>
              <p:tags r:id="rId11"/>
            </p:custDataLst>
          </p:nvPr>
        </p:nvSpPr>
        <p:spPr>
          <a:xfrm>
            <a:off x="4750004" y="327383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 fontScale="70000"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结合双减教育政策提升学生学习兴趣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0" name="矩形: 圆角 28"/>
          <p:cNvSpPr/>
          <p:nvPr>
            <p:custDataLst>
              <p:tags r:id="rId12"/>
            </p:custDataLst>
          </p:nvPr>
        </p:nvSpPr>
        <p:spPr>
          <a:xfrm>
            <a:off x="3818890" y="419290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2" name="序号"/>
          <p:cNvSpPr txBox="1"/>
          <p:nvPr>
            <p:custDataLst>
              <p:tags r:id="rId13"/>
            </p:custDataLst>
          </p:nvPr>
        </p:nvSpPr>
        <p:spPr>
          <a:xfrm>
            <a:off x="3892830" y="423832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4" name="标题"/>
          <p:cNvSpPr txBox="1"/>
          <p:nvPr>
            <p:custDataLst>
              <p:tags r:id="rId14"/>
            </p:custDataLst>
          </p:nvPr>
        </p:nvSpPr>
        <p:spPr>
          <a:xfrm>
            <a:off x="4750004" y="430380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促进双减教育政策的实施</a:t>
            </a:r>
            <a:endParaRPr altLang="en-US" dirty="0" sz="20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6" name="矩形: 圆角 28"/>
          <p:cNvSpPr/>
          <p:nvPr>
            <p:custDataLst>
              <p:tags r:id="rId15"/>
            </p:custDataLst>
          </p:nvPr>
        </p:nvSpPr>
        <p:spPr>
          <a:xfrm>
            <a:off x="3818890" y="522287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6"/>
            </p:custDataLst>
          </p:nvPr>
        </p:nvSpPr>
        <p:spPr>
          <a:xfrm>
            <a:off x="3892830" y="526829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0" name="标题"/>
          <p:cNvSpPr txBox="1"/>
          <p:nvPr>
            <p:custDataLst>
              <p:tags r:id="rId17"/>
            </p:custDataLst>
          </p:nvPr>
        </p:nvSpPr>
        <p:spPr>
          <a:xfrm>
            <a:off x="4750004" y="533377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总结与展望</a:t>
            </a:r>
            <a:endParaRPr altLang="en-US" dirty="0" sz="20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0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理解双减教育政策</a:t>
            </a:r>
            <a:endParaRPr altLang="en-US" lang="zh-CN"/>
          </a:p>
        </p:txBody>
      </p:sp>
      <p:sp>
        <p:nvSpPr>
          <p:cNvPr id="104892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8924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双减教育政策的背景和目的</a:t>
            </a:r>
            <a:endParaRPr altLang="en-US" lang="zh-CN"/>
          </a:p>
        </p:txBody>
      </p:sp>
      <p:sp>
        <p:nvSpPr>
          <p:cNvPr id="1048968" name="矩形 5"/>
          <p:cNvSpPr/>
          <p:nvPr>
            <p:custDataLst>
              <p:tags r:id="rId1"/>
            </p:custDataLst>
          </p:nvPr>
        </p:nvSpPr>
        <p:spPr>
          <a:xfrm>
            <a:off x="1074809" y="1499487"/>
            <a:ext cx="4696887" cy="475046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0" name="矩形 10"/>
          <p:cNvSpPr/>
          <p:nvPr>
            <p:custDataLst>
              <p:tags r:id="rId2"/>
            </p:custDataLst>
          </p:nvPr>
        </p:nvSpPr>
        <p:spPr>
          <a:xfrm>
            <a:off x="1717418" y="1490400"/>
            <a:ext cx="964380" cy="500049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2" name="TextBox 2"/>
          <p:cNvSpPr txBox="1"/>
          <p:nvPr>
            <p:custDataLst>
              <p:tags r:id="rId3"/>
            </p:custDataLst>
          </p:nvPr>
        </p:nvSpPr>
        <p:spPr>
          <a:xfrm>
            <a:off x="1355870" y="2805476"/>
            <a:ext cx="4134927" cy="25085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背景：为减轻学生过重作业负担和校外培训负担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74" name="矩形 6"/>
          <p:cNvSpPr/>
          <p:nvPr>
            <p:custDataLst>
              <p:tags r:id="rId4"/>
            </p:custDataLst>
          </p:nvPr>
        </p:nvSpPr>
        <p:spPr>
          <a:xfrm>
            <a:off x="6414304" y="1499487"/>
            <a:ext cx="4696887" cy="475046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6" name="矩形 11"/>
          <p:cNvSpPr/>
          <p:nvPr>
            <p:custDataLst>
              <p:tags r:id="rId5"/>
            </p:custDataLst>
          </p:nvPr>
        </p:nvSpPr>
        <p:spPr>
          <a:xfrm>
            <a:off x="7093263" y="1490400"/>
            <a:ext cx="964380" cy="500049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8" name="TextBox 2"/>
          <p:cNvSpPr txBox="1"/>
          <p:nvPr>
            <p:custDataLst>
              <p:tags r:id="rId6"/>
            </p:custDataLst>
          </p:nvPr>
        </p:nvSpPr>
        <p:spPr>
          <a:xfrm>
            <a:off x="6695365" y="2805476"/>
            <a:ext cx="4134927" cy="25085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目的：提高学校教育教学质量，构建教育良好生态，促进学生全面发展、健康成长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双减教育政策的具体措施</a:t>
            </a:r>
            <a:endParaRPr altLang="en-US" lang="zh-CN"/>
          </a:p>
        </p:txBody>
      </p:sp>
      <p:sp>
        <p:nvSpPr>
          <p:cNvPr id="1049014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6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8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0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2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加强学校教育管理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24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6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8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规范校外培训机构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2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4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减轻学生课业负担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36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8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0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减少作业数量和时长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双减教育政策的影响和意义</a:t>
            </a:r>
            <a:endParaRPr altLang="en-US" lang="zh-CN"/>
          </a:p>
        </p:txBody>
      </p:sp>
      <p:sp>
        <p:nvSpPr>
          <p:cNvPr id="104907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7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减轻学生和家庭的负担，促进学生全面发展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8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8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提高教育质量，增强学生综合素质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8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9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促进教育公平，保障学生接受优质教育的权利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9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9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推动教育改革，促进教育现代化发展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2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提升学生学习兴趣的方法</a:t>
            </a:r>
            <a:endParaRPr altLang="en-US" lang="zh-CN"/>
          </a:p>
        </p:txBody>
      </p:sp>
      <p:sp>
        <p:nvSpPr>
          <p:cNvPr id="104913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136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创新教学方式，增加趣味性</a:t>
            </a:r>
            <a:endParaRPr altLang="en-US" lang="zh-CN"/>
          </a:p>
        </p:txBody>
      </p:sp>
      <p:sp>
        <p:nvSpPr>
          <p:cNvPr id="104918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利用多媒体技术，如视频、动画等，提高学生的学习兴趣。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引入游戏化元素，让学生在轻松愉快的氛围中学习知识。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开展实践活动，让学生亲身体验知识的应用，增强学习的实用性。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创新作业形式，如探究性作业、项目式作业等，增加作业的趣味性。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引导学生发现和解决问题，激发探索欲望</a:t>
            </a:r>
            <a:endParaRPr altLang="en-US" lang="zh-CN"/>
          </a:p>
        </p:txBody>
      </p:sp>
      <p:sp>
        <p:nvSpPr>
          <p:cNvPr id="104923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6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7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7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7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创设问题情境，引导学生主动发现问题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及时反馈与评价，强化学生的自我成就感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开展小组合作，促进学生之间的交流与协作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鼓励自主探究，让学生亲身体验解决问题的过程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建立良好的师生关系，营造积极的学习氛围</a:t>
            </a:r>
            <a:endParaRPr altLang="en-US" lang="zh-CN"/>
          </a:p>
        </p:txBody>
      </p:sp>
      <p:sp>
        <p:nvSpPr>
          <p:cNvPr id="104931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1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2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尊重学生：教师应当尊重学生的个性、兴趣和需求，建立平等、友好的师生关系。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2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2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关注学生情感：教师应当关注学生的情感状态，了解学生的学习压力和焦虑，提供情感支持和鼓励。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3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3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营造积极的学习氛围：教师可以通过组织有趣的学习活动、使用生动的教学方式、鼓励学生参与课堂讨论等方式，营造积极、互动的学习氛围。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3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3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增强学习趣味性：教师可以通过设计有趣的学习任务、使用游戏化学习方式、引入实际应用场景等方式，增强学习的趣味性和实用性。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开展课外活动，拓宽学生视野</a:t>
            </a:r>
            <a:endParaRPr altLang="en-US" lang="zh-CN"/>
          </a:p>
        </p:txBody>
      </p:sp>
      <p:sp>
        <p:nvSpPr>
          <p:cNvPr id="104937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组织兴趣小组：根据学生的兴趣和特长，组织各类兴趣小组，如科学、艺术、体育等，让学生自主选择参与，培养兴趣爱好。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举办知识竞赛：通过举办各类知识竞赛，激发学生学习的积极性，提高学习兴趣。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开展社会实践：组织学生参与社会实践活动，如志愿者服务、社会调查等，让学生了解社会，拓宽视野。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引入科技元素：利用现代科技手段，如虚拟现实、增强现实等技术，为学生提供更加生动、形象的学习体验，提高学习兴趣。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0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结合双减教育政策提升学生学习兴趣</a:t>
            </a:r>
            <a:endParaRPr altLang="en-US" lang="zh-CN"/>
          </a:p>
        </p:txBody>
      </p:sp>
      <p:sp>
        <p:nvSpPr>
          <p:cNvPr id="104943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434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利用双减教育政策减轻学生负担，释放学习热情</a:t>
            </a:r>
            <a:endParaRPr altLang="en-US" lang="zh-CN"/>
          </a:p>
        </p:txBody>
      </p:sp>
      <p:sp>
        <p:nvSpPr>
          <p:cNvPr id="104947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减少作业量：双减政策下，学校应适当减少学生的作业量，让学生有更多时间自主学习和休息。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优化课程设置：结合双减政策，学校可以优化课程设置，提高课堂教学质量，让学生更轻松地掌握知识。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开展课外活动：通过开展丰富多彩的课外活动，如科学实验、社会实践等，让学生在实践中学习，增强学习的趣味性。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家长参与：鼓励家长参与学生的学习过程，与学校合作，共同关注学生的成长，减轻学生的学习压力。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结合双减教育政策调整教学计划，提高学习效果</a:t>
            </a:r>
            <a:endParaRPr altLang="en-US" lang="zh-CN"/>
          </a:p>
        </p:txBody>
      </p:sp>
      <p:sp>
        <p:nvSpPr>
          <p:cNvPr id="104953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创新教学方式：采用多样化的教学方法和手段，如小组合作、探究式学习等，提高学生的学习效果。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调整教学计划：根据双减政策要求，合理安排课程和作业，减轻学生负担。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增加实践活动：通过开展各种有趣、有意义的实践活动，激发学生的学习兴趣和动力。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关注学生个体差异：针对不同学生的特点和需求，制定个性化的教学计划，促进学生的全面发展。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利用双减教育政策提供的资源，丰富学习内容</a:t>
            </a:r>
            <a:endParaRPr altLang="en-US" lang="zh-CN"/>
          </a:p>
        </p:txBody>
      </p:sp>
      <p:sp>
        <p:nvSpPr>
          <p:cNvPr id="104960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0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0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引入课外资源：利用双减教育政策提供的课外资源，如图书馆、科技馆等，丰富学生的学习内容。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1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1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开展多元活动：结合双减教育政策，开展多元化的学习活动，如科学实验、艺术创作等，激发学生的学习兴趣。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1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1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强化实践操作：利用双减教育政策提供的实践机会，让学生亲自动手操作，增强学习的实践性和趣味性。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2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2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提倡自主学习：利用双减教育政策提倡的自主学习方式，引导学生自主选择学习内容，培养学习的主动性和创造性。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结合双减教育政策推进个性化教育，满足学生个性化需求</a:t>
            </a:r>
            <a:endParaRPr altLang="en-US" lang="zh-CN"/>
          </a:p>
        </p:txBody>
      </p:sp>
      <p:sp>
        <p:nvSpPr>
          <p:cNvPr id="104966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6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实施个性化教育：根据学生的兴趣、特长和需求，制定个性化的教育计划，提高学生的学习积极性和主动性。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6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285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丰富课程设置：提供多样化的课程选择，包括艺术、体育、科技等，满足学生的兴趣爱好和特长发展。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7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6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优化作业设计：减少重复性、机械性的作业，增加具有挑战性和创新性的作业，激发学生的思维和创造力。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7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6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提高教师素质：加强教师培训和交流，提高教师的专业素养和教育教学方法，更好地满足学生的个性化需求。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6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促进双减教育政策的实施</a:t>
            </a:r>
            <a:endParaRPr altLang="en-US" lang="zh-CN"/>
          </a:p>
        </p:txBody>
      </p:sp>
      <p:sp>
        <p:nvSpPr>
          <p:cNvPr id="104971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720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加强政策宣传和解读，提高社会认知度</a:t>
            </a:r>
            <a:endParaRPr altLang="en-US" lang="zh-CN"/>
          </a:p>
        </p:txBody>
      </p:sp>
      <p:sp>
        <p:nvSpPr>
          <p:cNvPr id="104976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7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7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制作宣传材料，包括政策解读、案例分析等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制定宣传计划，明确宣传目标和渠道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开展宣传活动，如政策宣讲、座谈会等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利用媒体资源，如电视、广播、报纸等，进行政策宣传和解读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加强学校管理和监督，确保政策落地生根</a:t>
            </a:r>
            <a:endParaRPr altLang="en-US" lang="zh-CN"/>
          </a:p>
        </p:txBody>
      </p:sp>
      <p:sp>
        <p:nvSpPr>
          <p:cNvPr id="104981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制定具体实施方案，明确责任分工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加强学校内部管理，提高教学质量和效果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强化监督机制，定期评估政策执行情况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建立反馈机制，及时调整和完善政策措施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鼓励社会力量参与，形成全社会共同推进的格局</a:t>
            </a:r>
            <a:endParaRPr altLang="en-US" lang="zh-CN"/>
          </a:p>
        </p:txBody>
      </p:sp>
      <p:sp>
        <p:nvSpPr>
          <p:cNvPr id="104987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加强与社区、家庭的合作，共同推进双减教育政策的实施，形成教育合力。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鼓励企业、社会组织和个人参与双减教育政策的实施，形成多元化、开放性的教育体系。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引导社会力量参与双减教育政策的宣传和推广，提高全社会对双减教育政策的认识和支持。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建立健全社会力量参与双减教育政策的机制和渠道，为全社会共同推进双减教育政策提供保障。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持续改进和完善政策，提高实施效果</a:t>
            </a:r>
            <a:endParaRPr altLang="en-US" lang="zh-CN"/>
          </a:p>
        </p:txBody>
      </p:sp>
      <p:sp>
        <p:nvSpPr>
          <p:cNvPr id="104992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针对实施过程中出现的问题，及时调整和完善政策，确保其实施效果。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鼓励学校和教师积极探索新的教育模式和方法，提高教学质量和效果。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加强对学生和家长的宣传和教育，提高他们对政策的认知和支持度。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建立有效的监督和评估机制，对政策实施情况进行定期评估和反馈，及时发现问题并进行改进。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2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  <p:sp>
        <p:nvSpPr>
          <p:cNvPr id="104996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966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250"/>
          </a:bodyPr>
          <a:p>
            <a:r>
              <a:rPr altLang="en-US" lang="zh-CN"/>
              <a:t>总结提升学生学习兴趣和促进双减教育政策的重要性和方法</a:t>
            </a:r>
            <a:endParaRPr altLang="en-US" lang="zh-CN"/>
          </a:p>
        </p:txBody>
      </p:sp>
      <p:sp>
        <p:nvSpPr>
          <p:cNvPr id="105001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提升学生学习兴趣的重要性：培养自主学习能力，提高学习效果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促进双减教育政策的重要性：减轻学生和家长负担，促进教育公平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提升学生学习兴趣的方法：创新教学方式，增加互动性和趣味性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促进双减教育政策的方法：优化作业设计，合理安排课余时间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展望未来双减教育政策的发展趋势和影响</a:t>
            </a:r>
            <a:endParaRPr altLang="en-US" lang="zh-CN"/>
          </a:p>
        </p:txBody>
      </p:sp>
      <p:sp>
        <p:nvSpPr>
          <p:cNvPr id="105006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7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7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政策持续优化：双减政策将进一步得到完善，更加注重学生的全面发展。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7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7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教育资源均衡：通过政策引导，实现教育资源的均衡分配，缩小城乡和校际差距。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8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8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个性化教育崛起：在双减政策下，个性化教育将得到更广泛的应用，满足学生的个性化需求。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8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9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家校共育强化：双减政策将促进家校共育的进一步发展，形成教育合力。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倡导全社会共同关注和支持双减教育政策的推进和实施</a:t>
            </a:r>
            <a:endParaRPr altLang="en-US" lang="zh-CN"/>
          </a:p>
        </p:txBody>
      </p:sp>
      <p:sp>
        <p:nvSpPr>
          <p:cNvPr id="105012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2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提升学生学习兴趣，促进双减教育政策的实施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3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3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政府、学校、家庭、社会共同参与，形成教育合力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3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4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关注学生身心健康，减轻学业负担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4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4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倡导多元化评价，促进学生全面发展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2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>
          <a:xfrm>
            <a:off x="1463143" y="6107907"/>
            <a:ext cx="1752600" cy="363176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018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</a:t>
            </a:r>
            <a:endParaRPr altLang="en-US" lang="zh-CN"/>
          </a:p>
          <a:p>
            <a:r>
              <a:rPr altLang="en-US" lang="zh-CN"/>
              <a:t>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 O N T E N T 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UNIT_SUBTYPE" val="d"/>
  <p:tag name="KSO_WM_UNIT_PRESET_TEXT" val="https://www.docer.com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3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 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0"/>
  <p:tag name="KSO_WM_SPECIAL_SOURCE" val="bdnull"/>
  <p:tag name="KSO_WM_TEMPLATE_THUMBS_INDEX" val="1、9"/>
</p:tagLst>
</file>

<file path=ppt/tags/tag10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1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1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  <p:tag name="KSO_WM_UNIT_PRESET_TEXT" val="单击此处添加副标题内容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1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08.xml><?xml version="1.0" encoding="utf-8"?>
<p:tagLst xmlns:p="http://schemas.openxmlformats.org/presentationml/2006/main">
  <p:tag name="KSO_WM_SLIDE_ID" val="custom2023030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52.5&quot;,&quot;top&quot;:&quot;72.25&quot;,&quot;width&quot;:&quot;514.2&quot;,&quot;height&quot;:&quot;263.3&quot;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5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DIAGRAM_GROUP_CODE" val="l1-1"/>
  <p:tag name="KSO_WM_UNIT_PRESET_TEXT" val="C O N T E N T S"/>
</p:tagLst>
</file>

<file path=ppt/tags/tag11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5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1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0_5*l_h_i*1_1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1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2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0_5*l_h_i*1_2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2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3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0_5*l_h_i*1_3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3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4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0_5*l_h_i*1_4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4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5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0_5*l_h_i*1_5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5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SLIDE_ID" val="custom2023030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300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8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2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0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4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6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66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3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35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9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9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91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25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32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27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9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3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9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感谢 您的观看"/>
</p:tagLst>
</file>

<file path=ppt/tags/tag366.xml><?xml version="1.0" encoding="utf-8"?>
<p:tagLst xmlns:p="http://schemas.openxmlformats.org/presentationml/2006/main">
  <p:tag name="KSO_WM_SLIDE_ID" val="custom2023030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67.99992&quot;,&quot;top&quot;:&quot;112.45&quot;,&quot;width&quot;:&quot;558.2858&quot;,&quot;height&quot;:&quot;274.9786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anchor="ctr" rtlCol="0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2024-01-03T14:39:35Z</dcterms:created>
  <dcterms:modified xsi:type="dcterms:W3CDTF">2024-01-03T14:39:35Z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235c795d55244007bc1a161274fe3ce7_21</vt:lpwstr>
  </property>
</Properties>
</file>