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256" r:id="rId1"/>
    <p:sldMasterId id="2147488293" r:id="rId2"/>
  </p:sldMasterIdLst>
  <p:notesMasterIdLst>
    <p:notesMasterId r:id="rId3"/>
  </p:notesMasterIdLst>
  <p:sldIdLst>
    <p:sldId id="2365" r:id="rId4"/>
    <p:sldId id="2369" r:id="rId5"/>
    <p:sldId id="2373" r:id="rId6"/>
    <p:sldId id="2376" r:id="rId7"/>
    <p:sldId id="2379" r:id="rId8"/>
    <p:sldId id="2382" r:id="rId9"/>
    <p:sldId id="2385" r:id="rId10"/>
    <p:sldId id="2388" r:id="rId11"/>
    <p:sldId id="2391" r:id="rId12"/>
    <p:sldId id="2394" r:id="rId13"/>
    <p:sldId id="2397" r:id="rId14"/>
    <p:sldId id="2400" r:id="rId15"/>
    <p:sldId id="2403" r:id="rId16"/>
    <p:sldId id="2406" r:id="rId17"/>
    <p:sldId id="2409" r:id="rId18"/>
    <p:sldId id="2412" r:id="rId19"/>
    <p:sldId id="2415" r:id="rId20"/>
    <p:sldId id="2418" r:id="rId21"/>
    <p:sldId id="2421" r:id="rId22"/>
    <p:sldId id="2424" r:id="rId23"/>
    <p:sldId id="2427" r:id="rId24"/>
    <p:sldId id="2430" r:id="rId25"/>
    <p:sldId id="2433" r:id="rId26"/>
    <p:sldId id="2436" r:id="rId27"/>
    <p:sldId id="2439" r:id="rId28"/>
    <p:sldId id="2442" r:id="rId29"/>
    <p:sldId id="2445" r:id="rId30"/>
    <p:sldId id="2448" r:id="rId31"/>
    <p:sldId id="2451" r:id="rId32"/>
    <p:sldId id="2454" r:id="rId33"/>
    <p:sldId id="2457" r:id="rId34"/>
    <p:sldId id="2460" r:id="rId35"/>
    <p:sldId id="2463"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tags" Target="../tags/tag12.xml"/><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jpe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image" Target="../media/image4.jpeg"/><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tags" Target="../tags/tag28.xml"/><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1.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tags" Target="../tags/tag62.xml"/><Relationship Id="rId8" Type="http://schemas.openxmlformats.org/officeDocument/2006/relationships/tags" Target="../tags/tag63.xml"/><Relationship Id="rId9" Type="http://schemas.openxmlformats.org/officeDocument/2006/relationships/tags" Target="../tags/tag64.xml"/><Relationship Id="rId10" Type="http://schemas.openxmlformats.org/officeDocument/2006/relationships/tags" Target="../tags/tag65.xml"/><Relationship Id="rId11" Type="http://schemas.openxmlformats.org/officeDocument/2006/relationships/image" Target="../media/image2.png"/><Relationship Id="rId12" Type="http://schemas.openxmlformats.org/officeDocument/2006/relationships/tags" Target="../tags/tag66.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黑暗里有星球  描述已自动生成"/>
          <p:cNvPicPr>
            <a:picLocks noChangeAspect="1"/>
          </p:cNvPicPr>
          <p:nvPr userDrawn="1">
            <p:custDataLst>
              <p:tags r:id="rId1"/>
            </p:custDataLst>
          </p:nvPr>
        </p:nvPicPr>
        <p:blipFill>
          <a:blip xmlns:r="http://schemas.openxmlformats.org/officeDocument/2006/relationships" r:embed="rId2" cstate="print"/>
          <a:srcRect b="9485"/>
          <a:stretch>
            <a:fillRect/>
          </a:stretch>
        </p:blipFill>
        <p:spPr>
          <a:xfrm>
            <a:off x="3425" y="0"/>
            <a:ext cx="12188575" cy="6858000"/>
          </a:xfrm>
          <a:custGeom>
            <a:avLst/>
            <a:gdLst>
              <a:gd name="connsiteX0" fmla="*/ 0 w 12188575"/>
              <a:gd name="connsiteY0" fmla="*/ 0 h 6858000"/>
              <a:gd name="connsiteX1" fmla="*/ 12188575 w 12188575"/>
              <a:gd name="connsiteY1" fmla="*/ 0 h 6858000"/>
              <a:gd name="connsiteX2" fmla="*/ 12188575 w 12188575"/>
              <a:gd name="connsiteY2" fmla="*/ 6858000 h 6858000"/>
              <a:gd name="connsiteX3" fmla="*/ 0 w 121885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575" h="6858000">
                <a:moveTo>
                  <a:pt x="0" y="0"/>
                </a:moveTo>
                <a:lnTo>
                  <a:pt x="12188575" y="0"/>
                </a:lnTo>
                <a:lnTo>
                  <a:pt x="12188575" y="6858000"/>
                </a:lnTo>
                <a:lnTo>
                  <a:pt x="0" y="6858000"/>
                </a:lnTo>
                <a:close/>
              </a:path>
            </a:pathLst>
          </a:custGeom>
        </p:spPr>
      </p:pic>
      <p:pic>
        <p:nvPicPr>
          <p:cNvPr id="2097157" name="图片 7"/>
          <p:cNvPicPr>
            <a:picLocks noChangeAspect="1"/>
          </p:cNvPicPr>
          <p:nvPr userDrawn="1">
            <p:custDataLst>
              <p:tags r:id="rId3"/>
            </p:custDataLst>
          </p:nvPr>
        </p:nvPicPr>
        <p:blipFill>
          <a:blip xmlns:r="http://schemas.openxmlformats.org/officeDocument/2006/relationships" r:embed="rId4"/>
          <a:stretch>
            <a:fillRect/>
          </a:stretch>
        </p:blipFill>
        <p:spPr>
          <a:xfrm>
            <a:off x="234986" y="1303986"/>
            <a:ext cx="1535822" cy="1510300"/>
          </a:xfrm>
          <a:prstGeom prst="rect"/>
        </p:spPr>
      </p:pic>
      <p:sp>
        <p:nvSpPr>
          <p:cNvPr id="1048670" name="标题 1"/>
          <p:cNvSpPr>
            <a:spLocks noGrp="1"/>
          </p:cNvSpPr>
          <p:nvPr>
            <p:ph type="ctrTitle"/>
            <p:custDataLst>
              <p:tags r:id="rId5"/>
            </p:custDataLst>
          </p:nvPr>
        </p:nvSpPr>
        <p:spPr>
          <a:xfrm>
            <a:off x="838199" y="1761445"/>
            <a:ext cx="6120000" cy="1800000"/>
          </a:xfrm>
        </p:spPr>
        <p:txBody>
          <a:bodyPr anchor="b">
            <a:normAutofit/>
          </a:bodyPr>
          <a:lstStyle>
            <a:lvl1pPr algn="l">
              <a:lnSpc>
                <a:spcPct val="100000"/>
              </a:lnSpc>
              <a:defRPr sz="5400">
                <a:gradFill>
                  <a:gsLst>
                    <a:gs pos="0">
                      <a:schemeClr val="tx1"/>
                    </a:gs>
                    <a:gs pos="100000">
                      <a:schemeClr val="accent3"/>
                    </a:gs>
                  </a:gsLst>
                  <a:lin ang="2700000" scaled="0"/>
                </a:gradFill>
                <a:latin typeface="+mj-ea"/>
                <a:ea typeface="+mj-ea"/>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6"/>
            </p:custDataLst>
          </p:nvPr>
        </p:nvSpPr>
        <p:spPr>
          <a:xfrm>
            <a:off x="838199" y="3719265"/>
            <a:ext cx="6120000" cy="972000"/>
          </a:xfrm>
        </p:spPr>
        <p:txBody>
          <a:bodyPr>
            <a:normAutofit/>
          </a:bodyPr>
          <a:lstStyle>
            <a:lvl1pPr algn="l" indent="0" marL="0">
              <a:lnSpc>
                <a:spcPct val="100000"/>
              </a:lnSpc>
              <a:buNone/>
              <a:defRPr sz="2000">
                <a:solidFill>
                  <a:schemeClr val="tx1">
                    <a:lumMod val="6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7"/>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8"/>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9"/>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10"/>
            </p:custDataLst>
          </p:nvPr>
        </p:nvSpPr>
        <p:spPr>
          <a:xfrm>
            <a:off x="838199" y="424490"/>
            <a:ext cx="2743199" cy="504000"/>
          </a:xfrm>
        </p:spPr>
        <p:txBody>
          <a:bodyPr anchor="ctr">
            <a:normAutofit/>
          </a:bodyPr>
          <a:lstStyle>
            <a:lvl1pPr indent="0" marL="0">
              <a:lnSpc>
                <a:spcPct val="100000"/>
              </a:lnSpc>
              <a:buNone/>
              <a:defRPr sz="1200">
                <a:solidFill>
                  <a:schemeClr val="tx1"/>
                </a:solidFill>
              </a:defRPr>
            </a:lvl1pPr>
          </a:lstStyle>
          <a:p>
            <a:pPr lvl="0"/>
            <a:r>
              <a:rPr altLang="en-US" dirty="0" lang="zh-CN"/>
              <a:t>公司名占位符</a:t>
            </a:r>
            <a:endParaRPr altLang="en-US" dirty="0" lang="zh-CN"/>
          </a:p>
        </p:txBody>
      </p:sp>
      <p:sp>
        <p:nvSpPr>
          <p:cNvPr id="1048682" name="文本占位符 17"/>
          <p:cNvSpPr>
            <a:spLocks noGrp="1"/>
          </p:cNvSpPr>
          <p:nvPr>
            <p:ph type="body" sz="quarter" idx="15" hasCustomPrompt="1"/>
            <p:custDataLst>
              <p:tags r:id="rId11"/>
            </p:custDataLst>
          </p:nvPr>
        </p:nvSpPr>
        <p:spPr>
          <a:xfrm>
            <a:off x="8850824" y="424490"/>
            <a:ext cx="2743200" cy="504000"/>
          </a:xfrm>
        </p:spPr>
        <p:txBody>
          <a:bodyPr anchor="ctr">
            <a:normAutofit/>
          </a:bodyPr>
          <a:lstStyle>
            <a:lvl1pPr algn="r" indent="0" marL="0">
              <a:lnSpc>
                <a:spcPct val="100000"/>
              </a:lnSpc>
              <a:buNone/>
              <a:defRPr sz="1200">
                <a:solidFill>
                  <a:schemeClr val="tx1"/>
                </a:solidFill>
              </a:defRPr>
            </a:lvl1pPr>
          </a:lstStyle>
          <a:p>
            <a:pPr lvl="0"/>
            <a:r>
              <a:rPr altLang="en-US" dirty="0" lang="zh-CN"/>
              <a:t>年号占位符</a:t>
            </a:r>
            <a:endParaRPr altLang="en-US" dirty="0" lang="zh-CN"/>
          </a:p>
        </p:txBody>
      </p:sp>
      <p:sp>
        <p:nvSpPr>
          <p:cNvPr id="1048684" name="文本占位符 23"/>
          <p:cNvSpPr>
            <a:spLocks noGrp="1"/>
          </p:cNvSpPr>
          <p:nvPr>
            <p:ph type="body" sz="quarter" idx="17" hasCustomPrompt="1"/>
            <p:custDataLst>
              <p:tags r:id="rId12"/>
            </p:custDataLst>
          </p:nvPr>
        </p:nvSpPr>
        <p:spPr>
          <a:xfrm>
            <a:off x="838199" y="4799265"/>
            <a:ext cx="1620000" cy="396000"/>
          </a:xfrm>
          <a:prstGeom prst="roundRect">
            <a:avLst>
              <a:gd name="adj" fmla="val 50000"/>
            </a:avLst>
          </a:prstGeom>
          <a:gradFill flip="none" rotWithShape="1">
            <a:gsLst>
              <a:gs pos="0">
                <a:schemeClr val="accent2"/>
              </a:gs>
              <a:gs pos="100000">
                <a:schemeClr val="accent3"/>
              </a:gs>
            </a:gsLst>
            <a:lin ang="2700000" scaled="0"/>
          </a:gradFill>
        </p:spPr>
        <p:txBody>
          <a:bodyPr anchor="ctr">
            <a:normAutofit/>
          </a:bodyPr>
          <a:lstStyle>
            <a:lvl1pPr algn="ctr" indent="0" marL="0">
              <a:lnSpc>
                <a:spcPct val="100000"/>
              </a:lnSpc>
              <a:buNone/>
              <a:defRPr sz="1200">
                <a:solidFill>
                  <a:schemeClr val="dk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1"/>
          <p:cNvSpPr>
            <a:spLocks noGrp="1"/>
          </p:cNvSpPr>
          <p:nvPr>
            <p:ph type="title" hasCustomPrompt="1"/>
            <p:custDataLst>
              <p:tags r:id="rId3"/>
            </p:custDataLst>
          </p:nvPr>
        </p:nvSpPr>
        <p:spPr>
          <a:xfrm>
            <a:off x="6096000" y="1818936"/>
            <a:ext cx="5512904" cy="1081088"/>
          </a:xfrm>
        </p:spPr>
        <p:txBody>
          <a:bodyPr anchor="b">
            <a:noAutofit/>
          </a:bodyPr>
          <a:lstStyle>
            <a:lvl1pPr>
              <a:defRPr sz="7200"/>
            </a:lvl1pPr>
          </a:lstStyle>
          <a:p>
            <a:r>
              <a:rPr altLang="en-US" dirty="0" lang="zh-CN"/>
              <a:t>标题</a:t>
            </a:r>
            <a:endParaRPr altLang="en-US" dirty="0" lang="zh-CN"/>
          </a:p>
        </p:txBody>
      </p:sp>
      <p:sp>
        <p:nvSpPr>
          <p:cNvPr id="104869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7"/>
          <p:cNvSpPr>
            <a:spLocks noGrp="1"/>
          </p:cNvSpPr>
          <p:nvPr>
            <p:ph type="ftr" sz="quarter" idx="11"/>
            <p:custDataLst>
              <p:tags r:id="rId5"/>
            </p:custDataLst>
          </p:nvPr>
        </p:nvSpPr>
        <p:spPr/>
        <p:txBody>
          <a:bodyPr/>
          <a:p>
            <a:endParaRPr altLang="en-US" lang="zh-CN"/>
          </a:p>
        </p:txBody>
      </p:sp>
      <p:sp>
        <p:nvSpPr>
          <p:cNvPr id="104870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4" name="标题 1"/>
          <p:cNvSpPr>
            <a:spLocks noGrp="1"/>
          </p:cNvSpPr>
          <p:nvPr>
            <p:ph type="title"/>
            <p:custDataLst>
              <p:tags r:id="rId3"/>
            </p:custDataLst>
          </p:nvPr>
        </p:nvSpPr>
        <p:spPr>
          <a:xfrm>
            <a:off x="835800" y="3148536"/>
            <a:ext cx="6477000" cy="1676364"/>
          </a:xfrm>
        </p:spPr>
        <p:txBody>
          <a:bodyPr anchor="t" anchorCtr="0"/>
          <a:lstStyle>
            <a:lvl1pPr algn="l">
              <a:defRPr sz="5400"/>
            </a:lvl1pPr>
          </a:lstStyle>
          <a:p>
            <a:r>
              <a:rPr altLang="en-US" dirty="0" lang="zh-CN"/>
              <a:t>单击此处编辑母版标题样式</a:t>
            </a:r>
            <a:endParaRPr altLang="en-US" dirty="0" lang="zh-CN"/>
          </a:p>
        </p:txBody>
      </p:sp>
      <p:sp>
        <p:nvSpPr>
          <p:cNvPr id="104870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8" name="页脚占位符 4"/>
          <p:cNvSpPr>
            <a:spLocks noGrp="1"/>
          </p:cNvSpPr>
          <p:nvPr>
            <p:ph type="ftr" sz="quarter" idx="11"/>
            <p:custDataLst>
              <p:tags r:id="rId5"/>
            </p:custDataLst>
          </p:nvPr>
        </p:nvSpPr>
        <p:spPr/>
        <p:txBody>
          <a:bodyPr/>
          <a:p>
            <a:endParaRPr altLang="en-US" lang="zh-CN"/>
          </a:p>
        </p:txBody>
      </p:sp>
      <p:sp>
        <p:nvSpPr>
          <p:cNvPr id="104871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2" name="文本占位符 7"/>
          <p:cNvSpPr>
            <a:spLocks noGrp="1"/>
          </p:cNvSpPr>
          <p:nvPr>
            <p:ph type="body" sz="quarter" idx="13" hasCustomPrompt="1"/>
            <p:custDataLst>
              <p:tags r:id="rId7"/>
            </p:custDataLst>
          </p:nvPr>
        </p:nvSpPr>
        <p:spPr>
          <a:xfrm>
            <a:off x="835800" y="547607"/>
            <a:ext cx="6477000" cy="2244193"/>
          </a:xfrm>
        </p:spPr>
        <p:txBody>
          <a:bodyPr anchor="b">
            <a:noAutofit/>
          </a:bodyPr>
          <a:lstStyle>
            <a:lvl1pPr algn="l" indent="0" marL="0">
              <a:buNone/>
              <a:defRPr sz="8000">
                <a:gradFill>
                  <a:gsLst>
                    <a:gs pos="0">
                      <a:schemeClr val="tx1"/>
                    </a:gs>
                    <a:gs pos="100000">
                      <a:schemeClr val="accent1"/>
                    </a:gs>
                  </a:gsLst>
                  <a:lin ang="4800000" scaled="0"/>
                </a:gradFill>
                <a:latin typeface="+mn-ea"/>
                <a:ea typeface="+mn-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1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2" name="页脚占位符 5"/>
          <p:cNvSpPr>
            <a:spLocks noGrp="1"/>
          </p:cNvSpPr>
          <p:nvPr>
            <p:ph type="ftr" sz="quarter" idx="11"/>
            <p:custDataLst>
              <p:tags r:id="rId5"/>
            </p:custDataLst>
          </p:nvPr>
        </p:nvSpPr>
        <p:spPr/>
        <p:txBody>
          <a:bodyPr/>
          <a:p>
            <a:endParaRPr altLang="en-US" lang="zh-CN"/>
          </a:p>
        </p:txBody>
      </p:sp>
      <p:sp>
        <p:nvSpPr>
          <p:cNvPr id="104872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2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38" name="页脚占位符 7"/>
          <p:cNvSpPr>
            <a:spLocks noGrp="1"/>
          </p:cNvSpPr>
          <p:nvPr>
            <p:ph type="ftr" sz="quarter" idx="11"/>
            <p:custDataLst>
              <p:tags r:id="rId7"/>
            </p:custDataLst>
          </p:nvPr>
        </p:nvSpPr>
        <p:spPr/>
        <p:txBody>
          <a:bodyPr/>
          <a:p>
            <a:endParaRPr altLang="en-US" lang="zh-CN"/>
          </a:p>
        </p:txBody>
      </p:sp>
      <p:sp>
        <p:nvSpPr>
          <p:cNvPr id="104874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4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6" name="页脚占位符 3"/>
          <p:cNvSpPr>
            <a:spLocks noGrp="1"/>
          </p:cNvSpPr>
          <p:nvPr>
            <p:ph type="ftr" sz="quarter" idx="11"/>
            <p:custDataLst>
              <p:tags r:id="rId3"/>
            </p:custDataLst>
          </p:nvPr>
        </p:nvSpPr>
        <p:spPr/>
        <p:txBody>
          <a:bodyPr/>
          <a:p>
            <a:endParaRPr altLang="en-US" lang="zh-CN"/>
          </a:p>
        </p:txBody>
      </p:sp>
      <p:sp>
        <p:nvSpPr>
          <p:cNvPr id="104874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2" name="页脚占位符 2"/>
          <p:cNvSpPr>
            <a:spLocks noGrp="1"/>
          </p:cNvSpPr>
          <p:nvPr>
            <p:ph type="ftr" sz="quarter" idx="11"/>
            <p:custDataLst>
              <p:tags r:id="rId2"/>
            </p:custDataLst>
          </p:nvPr>
        </p:nvSpPr>
        <p:spPr/>
        <p:txBody>
          <a:bodyPr/>
          <a:p>
            <a:endParaRPr altLang="en-US" lang="zh-CN"/>
          </a:p>
        </p:txBody>
      </p:sp>
      <p:sp>
        <p:nvSpPr>
          <p:cNvPr id="104875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5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0" name="页脚占位符 4"/>
          <p:cNvSpPr>
            <a:spLocks noGrp="1"/>
          </p:cNvSpPr>
          <p:nvPr>
            <p:ph type="ftr" sz="quarter" idx="11"/>
            <p:custDataLst>
              <p:tags r:id="rId3"/>
            </p:custDataLst>
          </p:nvPr>
        </p:nvSpPr>
        <p:spPr/>
        <p:txBody>
          <a:bodyPr/>
          <a:p>
            <a:endParaRPr altLang="en-US" lang="zh-CN"/>
          </a:p>
        </p:txBody>
      </p:sp>
      <p:sp>
        <p:nvSpPr>
          <p:cNvPr id="104876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6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6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6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0" name="页脚占位符 7"/>
          <p:cNvSpPr>
            <a:spLocks noGrp="1"/>
          </p:cNvSpPr>
          <p:nvPr>
            <p:ph type="ftr" sz="quarter" idx="11"/>
            <p:custDataLst>
              <p:tags r:id="rId4"/>
            </p:custDataLst>
          </p:nvPr>
        </p:nvSpPr>
        <p:spPr/>
        <p:txBody>
          <a:bodyPr/>
          <a:p>
            <a:endParaRPr altLang="en-US" lang="zh-CN"/>
          </a:p>
        </p:txBody>
      </p:sp>
      <p:sp>
        <p:nvSpPr>
          <p:cNvPr id="104877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6" descr="黑暗里有星球  描述已自动生成"/>
          <p:cNvPicPr>
            <a:picLocks noChangeAspect="1"/>
          </p:cNvPicPr>
          <p:nvPr userDrawn="1">
            <p:custDataLst>
              <p:tags r:id="rId1"/>
            </p:custDataLst>
          </p:nvPr>
        </p:nvPicPr>
        <p:blipFill>
          <a:blip xmlns:r="http://schemas.openxmlformats.org/officeDocument/2006/relationships" r:embed="rId2" cstate="print"/>
          <a:srcRect b="9485"/>
          <a:stretch>
            <a:fillRect/>
          </a:stretch>
        </p:blipFill>
        <p:spPr>
          <a:xfrm>
            <a:off x="3425" y="0"/>
            <a:ext cx="12188575" cy="6858000"/>
          </a:xfrm>
          <a:custGeom>
            <a:avLst/>
            <a:gdLst>
              <a:gd name="connsiteX0" fmla="*/ 0 w 12188575"/>
              <a:gd name="connsiteY0" fmla="*/ 0 h 6858000"/>
              <a:gd name="connsiteX1" fmla="*/ 12188575 w 12188575"/>
              <a:gd name="connsiteY1" fmla="*/ 0 h 6858000"/>
              <a:gd name="connsiteX2" fmla="*/ 12188575 w 12188575"/>
              <a:gd name="connsiteY2" fmla="*/ 6858000 h 6858000"/>
              <a:gd name="connsiteX3" fmla="*/ 0 w 121885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575" h="6858000">
                <a:moveTo>
                  <a:pt x="0" y="0"/>
                </a:moveTo>
                <a:lnTo>
                  <a:pt x="12188575" y="0"/>
                </a:lnTo>
                <a:lnTo>
                  <a:pt x="12188575" y="6858000"/>
                </a:lnTo>
                <a:lnTo>
                  <a:pt x="0" y="6858000"/>
                </a:lnTo>
                <a:close/>
              </a:path>
            </a:pathLst>
          </a:custGeom>
          <a:gradFill flip="none" rotWithShape="1">
            <a:gsLst>
              <a:gs pos="0">
                <a:schemeClr val="accent2"/>
              </a:gs>
              <a:gs pos="100000">
                <a:schemeClr val="accent3"/>
              </a:gs>
            </a:gsLst>
            <a:lin ang="2700000" scaled="0"/>
          </a:gradFill>
        </p:spPr>
      </p:pic>
      <p:sp>
        <p:nvSpPr>
          <p:cNvPr id="1048774" name="副标题 2"/>
          <p:cNvSpPr>
            <a:spLocks noGrp="1"/>
          </p:cNvSpPr>
          <p:nvPr>
            <p:ph type="subTitle" idx="1"/>
            <p:custDataLst>
              <p:tags r:id="rId3"/>
            </p:custDataLst>
          </p:nvPr>
        </p:nvSpPr>
        <p:spPr>
          <a:xfrm>
            <a:off x="838200" y="3719265"/>
            <a:ext cx="6120000" cy="972000"/>
          </a:xfrm>
        </p:spPr>
        <p:txBody>
          <a:bodyPr>
            <a:normAutofit/>
          </a:bodyPr>
          <a:lstStyle>
            <a:lvl1pPr algn="l" indent="0" marL="0">
              <a:lnSpc>
                <a:spcPct val="100000"/>
              </a:lnSpc>
              <a:buNone/>
              <a:defRPr sz="2000">
                <a:solidFill>
                  <a:schemeClr val="tx1">
                    <a:lumMod val="6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77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78" name="页脚占位符 4"/>
          <p:cNvSpPr>
            <a:spLocks noGrp="1"/>
          </p:cNvSpPr>
          <p:nvPr>
            <p:ph type="ftr" sz="quarter" idx="11"/>
            <p:custDataLst>
              <p:tags r:id="rId5"/>
            </p:custDataLst>
          </p:nvPr>
        </p:nvSpPr>
        <p:spPr/>
        <p:txBody>
          <a:bodyPr/>
          <a:p>
            <a:endParaRPr altLang="en-US" lang="zh-CN"/>
          </a:p>
        </p:txBody>
      </p:sp>
      <p:sp>
        <p:nvSpPr>
          <p:cNvPr id="1048780"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2" name="文本占位符 9"/>
          <p:cNvSpPr>
            <a:spLocks noGrp="1"/>
          </p:cNvSpPr>
          <p:nvPr>
            <p:ph type="body" sz="quarter" idx="13" hasCustomPrompt="1"/>
            <p:custDataLst>
              <p:tags r:id="rId7"/>
            </p:custDataLst>
          </p:nvPr>
        </p:nvSpPr>
        <p:spPr>
          <a:xfrm>
            <a:off x="838799" y="424490"/>
            <a:ext cx="2657069" cy="504000"/>
          </a:xfrm>
        </p:spPr>
        <p:txBody>
          <a:bodyPr anchor="ctr">
            <a:normAutofit/>
          </a:bodyPr>
          <a:lstStyle>
            <a:lvl1pPr indent="0" marL="0">
              <a:lnSpc>
                <a:spcPct val="100000"/>
              </a:lnSpc>
              <a:buNone/>
              <a:defRPr sz="1200">
                <a:solidFill>
                  <a:schemeClr val="tx1"/>
                </a:solidFill>
              </a:defRPr>
            </a:lvl1pPr>
          </a:lstStyle>
          <a:p>
            <a:pPr lvl="0"/>
            <a:r>
              <a:rPr altLang="en-US" dirty="0" lang="zh-CN"/>
              <a:t>公司名占位符</a:t>
            </a:r>
            <a:endParaRPr altLang="en-US" dirty="0" lang="zh-CN"/>
          </a:p>
        </p:txBody>
      </p:sp>
      <p:sp>
        <p:nvSpPr>
          <p:cNvPr id="1048784" name="文本占位符 17"/>
          <p:cNvSpPr>
            <a:spLocks noGrp="1"/>
          </p:cNvSpPr>
          <p:nvPr>
            <p:ph type="body" sz="quarter" idx="15" hasCustomPrompt="1"/>
            <p:custDataLst>
              <p:tags r:id="rId8"/>
            </p:custDataLst>
          </p:nvPr>
        </p:nvSpPr>
        <p:spPr>
          <a:xfrm>
            <a:off x="8852400" y="424490"/>
            <a:ext cx="2743200" cy="504000"/>
          </a:xfrm>
        </p:spPr>
        <p:txBody>
          <a:bodyPr anchor="ctr">
            <a:normAutofit/>
          </a:bodyPr>
          <a:lstStyle>
            <a:lvl1pPr algn="r" indent="0" marL="0">
              <a:lnSpc>
                <a:spcPct val="100000"/>
              </a:lnSpc>
              <a:buNone/>
              <a:defRPr sz="1200">
                <a:solidFill>
                  <a:schemeClr val="tx1"/>
                </a:solidFill>
              </a:defRPr>
            </a:lvl1pPr>
          </a:lstStyle>
          <a:p>
            <a:pPr lvl="0"/>
            <a:r>
              <a:rPr altLang="en-US" dirty="0" lang="zh-CN"/>
              <a:t>年号占位符</a:t>
            </a:r>
            <a:endParaRPr altLang="en-US" dirty="0" lang="zh-CN"/>
          </a:p>
        </p:txBody>
      </p:sp>
      <p:sp>
        <p:nvSpPr>
          <p:cNvPr id="1048786" name="文本占位符 23"/>
          <p:cNvSpPr>
            <a:spLocks noGrp="1"/>
          </p:cNvSpPr>
          <p:nvPr>
            <p:ph type="body" sz="quarter" idx="17" hasCustomPrompt="1"/>
            <p:custDataLst>
              <p:tags r:id="rId9"/>
            </p:custDataLst>
          </p:nvPr>
        </p:nvSpPr>
        <p:spPr>
          <a:xfrm>
            <a:off x="838200" y="4799265"/>
            <a:ext cx="1620000" cy="396000"/>
          </a:xfrm>
          <a:prstGeom prst="roundRect">
            <a:avLst>
              <a:gd name="adj" fmla="val 50000"/>
            </a:avLst>
          </a:prstGeom>
          <a:gradFill>
            <a:gsLst>
              <a:gs pos="0">
                <a:schemeClr val="accent2"/>
              </a:gs>
              <a:gs pos="100000">
                <a:schemeClr val="accent3"/>
              </a:gs>
            </a:gsLst>
            <a:lin ang="2700000" scaled="0"/>
          </a:gradFill>
        </p:spPr>
        <p:txBody>
          <a:bodyPr anchor="ctr">
            <a:normAutofit/>
          </a:bodyPr>
          <a:lstStyle>
            <a:lvl1pPr algn="ctr" indent="0" marL="0">
              <a:lnSpc>
                <a:spcPct val="100000"/>
              </a:lnSpc>
              <a:buNone/>
              <a:defRPr sz="1200">
                <a:solidFill>
                  <a:schemeClr val="dk1">
                    <a:lumMod val="100000"/>
                  </a:schemeClr>
                </a:solidFill>
              </a:defRPr>
            </a:lvl1pPr>
          </a:lstStyle>
          <a:p>
            <a:pPr lvl="0"/>
            <a:r>
              <a:rPr altLang="en-US" dirty="0" lang="zh-CN"/>
              <a:t>署名占位符</a:t>
            </a:r>
            <a:endParaRPr altLang="en-US" dirty="0" lang="zh-CN"/>
          </a:p>
        </p:txBody>
      </p:sp>
      <p:pic>
        <p:nvPicPr>
          <p:cNvPr id="2097165" name="图片 7"/>
          <p:cNvPicPr>
            <a:picLocks noChangeAspect="1"/>
          </p:cNvPicPr>
          <p:nvPr userDrawn="1">
            <p:custDataLst>
              <p:tags r:id="rId10"/>
            </p:custDataLst>
          </p:nvPr>
        </p:nvPicPr>
        <p:blipFill>
          <a:blip xmlns:r="http://schemas.openxmlformats.org/officeDocument/2006/relationships" r:embed="rId11"/>
          <a:stretch>
            <a:fillRect/>
          </a:stretch>
        </p:blipFill>
        <p:spPr>
          <a:xfrm>
            <a:off x="234986" y="1303986"/>
            <a:ext cx="1535822" cy="1510300"/>
          </a:xfrm>
          <a:prstGeom prst="rect"/>
        </p:spPr>
      </p:pic>
      <p:sp>
        <p:nvSpPr>
          <p:cNvPr id="1048788" name="标题 1"/>
          <p:cNvSpPr>
            <a:spLocks noGrp="1"/>
          </p:cNvSpPr>
          <p:nvPr>
            <p:ph type="ctrTitle"/>
            <p:custDataLst>
              <p:tags r:id="rId12"/>
            </p:custDataLst>
          </p:nvPr>
        </p:nvSpPr>
        <p:spPr>
          <a:xfrm>
            <a:off x="838200" y="1775265"/>
            <a:ext cx="6120000" cy="1800000"/>
          </a:xfrm>
        </p:spPr>
        <p:txBody>
          <a:bodyPr anchor="b">
            <a:normAutofit/>
          </a:bodyPr>
          <a:lstStyle>
            <a:lvl1pPr algn="l">
              <a:lnSpc>
                <a:spcPct val="100000"/>
              </a:lnSpc>
              <a:defRPr sz="5400">
                <a:gradFill>
                  <a:gsLst>
                    <a:gs pos="0">
                      <a:schemeClr val="tx1"/>
                    </a:gs>
                    <a:gs pos="100000">
                      <a:schemeClr val="accent3"/>
                    </a:gs>
                  </a:gsLst>
                  <a:lin ang="2700000" scaled="0"/>
                </a:gradFill>
              </a:defRPr>
            </a:lvl1pPr>
          </a:lstStyle>
          <a:p>
            <a:r>
              <a:rPr altLang="en-US" dirty="0" lang="zh-CN"/>
              <a:t>单击此处编辑母版标题样式</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7.xml"/><Relationship Id="rId13" Type="http://schemas.openxmlformats.org/officeDocument/2006/relationships/image" Target="../media/image2.png"/><Relationship Id="rId14" Type="http://schemas.openxmlformats.org/officeDocument/2006/relationships/tags" Target="../tags/tag68.xml"/><Relationship Id="rId15" Type="http://schemas.openxmlformats.org/officeDocument/2006/relationships/tags" Target="../tags/tag69.xml"/><Relationship Id="rId16" Type="http://schemas.openxmlformats.org/officeDocument/2006/relationships/tags" Target="../tags/tag70.xml"/><Relationship Id="rId17" Type="http://schemas.openxmlformats.org/officeDocument/2006/relationships/tags" Target="../tags/tag71.xml"/><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257" r:id="rId1"/>
    <p:sldLayoutId id="2147488258" r:id="rId2"/>
    <p:sldLayoutId id="2147488259" r:id="rId3"/>
    <p:sldLayoutId id="2147488260" r:id="rId4"/>
    <p:sldLayoutId id="2147488261" r:id="rId5"/>
    <p:sldLayoutId id="2147488262" r:id="rId6"/>
    <p:sldLayoutId id="2147488263" r:id="rId7"/>
    <p:sldLayoutId id="2147488264" r:id="rId8"/>
    <p:sldLayoutId id="2147488265" r:id="rId9"/>
    <p:sldLayoutId id="2147488266" r:id="rId10"/>
    <p:sldLayoutId id="214748826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rotWithShape="1">
          <a:blip xmlns:r="http://schemas.openxmlformats.org/officeDocument/2006/relationships" r:embed="rId13"/>
          <a:srcRect t="63612" r="46047" b="5777"/>
          <a:stretch>
            <a:fillRect/>
          </a:stretch>
        </p:blipFill>
        <p:spPr>
          <a:xfrm flipH="1">
            <a:off x="42" y="0"/>
            <a:ext cx="5970229" cy="3331028"/>
          </a:xfrm>
          <a:custGeom>
            <a:avLst/>
            <a:gdLst>
              <a:gd name="connsiteX0" fmla="*/ 0 w 5970229"/>
              <a:gd name="connsiteY0" fmla="*/ 0 h 3331028"/>
              <a:gd name="connsiteX1" fmla="*/ 5970229 w 5970229"/>
              <a:gd name="connsiteY1" fmla="*/ 0 h 3331028"/>
              <a:gd name="connsiteX2" fmla="*/ 5970229 w 5970229"/>
              <a:gd name="connsiteY2" fmla="*/ 3331028 h 3331028"/>
              <a:gd name="connsiteX3" fmla="*/ 0 w 5970229"/>
              <a:gd name="connsiteY3" fmla="*/ 3331028 h 3331028"/>
            </a:gdLst>
            <a:ahLst/>
            <a:cxnLst>
              <a:cxn ang="0">
                <a:pos x="connsiteX0" y="connsiteY0"/>
              </a:cxn>
              <a:cxn ang="0">
                <a:pos x="connsiteX1" y="connsiteY1"/>
              </a:cxn>
              <a:cxn ang="0">
                <a:pos x="connsiteX2" y="connsiteY2"/>
              </a:cxn>
              <a:cxn ang="0">
                <a:pos x="connsiteX3" y="connsiteY3"/>
              </a:cxn>
            </a:cxnLst>
            <a:rect l="l" t="t" r="r" b="b"/>
            <a:pathLst>
              <a:path w="5970229" h="3331028">
                <a:moveTo>
                  <a:pt x="0" y="0"/>
                </a:moveTo>
                <a:lnTo>
                  <a:pt x="5970229" y="0"/>
                </a:lnTo>
                <a:lnTo>
                  <a:pt x="5970229" y="3331028"/>
                </a:lnTo>
                <a:lnTo>
                  <a:pt x="0" y="3331028"/>
                </a:lnTo>
                <a:close/>
              </a:path>
            </a:pathLst>
          </a:custGeom>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294" r:id="rId1"/>
    <p:sldLayoutId id="2147488295" r:id="rId2"/>
    <p:sldLayoutId id="2147488296" r:id="rId3"/>
    <p:sldLayoutId id="2147488297" r:id="rId4"/>
    <p:sldLayoutId id="2147488298" r:id="rId5"/>
    <p:sldLayoutId id="2147488299" r:id="rId6"/>
    <p:sldLayoutId id="2147488300" r:id="rId7"/>
    <p:sldLayoutId id="2147488301" r:id="rId8"/>
    <p:sldLayoutId id="2147488302" r:id="rId9"/>
    <p:sldLayoutId id="2147488303" r:id="rId10"/>
    <p:sldLayoutId id="2147488304" r:id="rId11"/>
  </p:sldLayoutIdLst>
  <p:txStyles>
    <p:titleStyle>
      <a:lvl1pPr algn="l" defTabSz="914400" eaLnBrk="1" hangingPunct="1" latinLnBrk="0" rtl="0">
        <a:lnSpc>
          <a:spcPct val="100000"/>
        </a:lnSpc>
        <a:spcBef>
          <a:spcPct val="0"/>
        </a:spcBef>
        <a:buNone/>
        <a:defRPr b="1" sz="3200" kern="1200">
          <a:gradFill>
            <a:gsLst>
              <a:gs pos="0">
                <a:schemeClr val="tx1"/>
              </a:gs>
              <a:gs pos="100000">
                <a:schemeClr val="accent1"/>
              </a:gs>
            </a:gsLst>
            <a:lin ang="48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tags" Target="../tags/tag75.xml"/><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tags" Target="../tags/tag81.xml"/><Relationship Id="rId3" Type="http://schemas.openxmlformats.org/officeDocument/2006/relationships/tags" Target="../tags/tag82.xml"/><Relationship Id="rId4" Type="http://schemas.openxmlformats.org/officeDocument/2006/relationships/tags" Target="../tags/tag83.xml"/><Relationship Id="rId5" Type="http://schemas.openxmlformats.org/officeDocument/2006/relationships/tags" Target="../tags/tag84.xml"/><Relationship Id="rId6" Type="http://schemas.openxmlformats.org/officeDocument/2006/relationships/tags" Target="../tags/tag85.xml"/><Relationship Id="rId7" Type="http://schemas.openxmlformats.org/officeDocument/2006/relationships/tags" Target="../tags/tag86.xml"/><Relationship Id="rId8" Type="http://schemas.openxmlformats.org/officeDocument/2006/relationships/tags" Target="../tags/tag87.xml"/><Relationship Id="rId9" Type="http://schemas.openxmlformats.org/officeDocument/2006/relationships/tags" Target="../tags/tag88.xml"/><Relationship Id="rId10" Type="http://schemas.openxmlformats.org/officeDocument/2006/relationships/tags" Target="../tags/tag89.xml"/><Relationship Id="rId11" Type="http://schemas.openxmlformats.org/officeDocument/2006/relationships/tags" Target="../tags/tag90.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ags" Target="../tags/tag98.xml"/><Relationship Id="rId20" Type="http://schemas.openxmlformats.org/officeDocument/2006/relationships/slideLayout" Target="../slideLayouts/slideLayout14.xml"/><Relationship Id="rId21"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tags" Target="../tags/tag275.xml"/><Relationship Id="rId14" Type="http://schemas.openxmlformats.org/officeDocument/2006/relationships/tags" Target="../tags/tag276.xml"/><Relationship Id="rId15" Type="http://schemas.openxmlformats.org/officeDocument/2006/relationships/tags" Target="../tags/tag277.xml"/><Relationship Id="rId16" Type="http://schemas.openxmlformats.org/officeDocument/2006/relationships/tags" Target="../tags/tag278.xml"/><Relationship Id="rId17" Type="http://schemas.openxmlformats.org/officeDocument/2006/relationships/tags" Target="../tags/tag279.xml"/><Relationship Id="rId18" Type="http://schemas.openxmlformats.org/officeDocument/2006/relationships/tags" Target="../tags/tag280.xml"/><Relationship Id="rId19" Type="http://schemas.openxmlformats.org/officeDocument/2006/relationships/tags" Target="../tags/tag281.xml"/><Relationship Id="rId20" Type="http://schemas.openxmlformats.org/officeDocument/2006/relationships/tags" Target="../tags/tag282.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tags" Target="../tags/tag346.xml"/><Relationship Id="rId14" Type="http://schemas.openxmlformats.org/officeDocument/2006/relationships/tags" Target="../tags/tag347.xml"/><Relationship Id="rId15" Type="http://schemas.openxmlformats.org/officeDocument/2006/relationships/tags" Target="../tags/tag348.xml"/><Relationship Id="rId16" Type="http://schemas.openxmlformats.org/officeDocument/2006/relationships/tags" Target="../tags/tag349.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tags" Target="../tags/tag365.xml"/><Relationship Id="rId14" Type="http://schemas.openxmlformats.org/officeDocument/2006/relationships/tags" Target="../tags/tag366.xml"/><Relationship Id="rId15" Type="http://schemas.openxmlformats.org/officeDocument/2006/relationships/tags" Target="../tags/tag367.xml"/><Relationship Id="rId16" Type="http://schemas.openxmlformats.org/officeDocument/2006/relationships/tags" Target="../tags/tag368.xml"/><Relationship Id="rId17" Type="http://schemas.openxmlformats.org/officeDocument/2006/relationships/tags" Target="../tags/tag369.xml"/><Relationship Id="rId18" Type="http://schemas.openxmlformats.org/officeDocument/2006/relationships/tags" Target="../tags/tag370.xml"/><Relationship Id="rId19" Type="http://schemas.openxmlformats.org/officeDocument/2006/relationships/tags" Target="../tags/tag371.xml"/><Relationship Id="rId20" Type="http://schemas.openxmlformats.org/officeDocument/2006/relationships/tags" Target="../tags/tag372.xml"/><Relationship Id="rId21" Type="http://schemas.openxmlformats.org/officeDocument/2006/relationships/tags" Target="../tags/tag373.xml"/><Relationship Id="rId22" Type="http://schemas.openxmlformats.org/officeDocument/2006/relationships/tags" Target="../tags/tag374.xml"/><Relationship Id="rId23" Type="http://schemas.openxmlformats.org/officeDocument/2006/relationships/tags" Target="../tags/tag375.xml"/><Relationship Id="rId24" Type="http://schemas.openxmlformats.org/officeDocument/2006/relationships/tags" Target="../tags/tag376.xml"/><Relationship Id="rId25" Type="http://schemas.openxmlformats.org/officeDocument/2006/relationships/tags" Target="../tags/tag377.xml"/><Relationship Id="rId26" Type="http://schemas.openxmlformats.org/officeDocument/2006/relationships/tags" Target="../tags/tag378.xml"/><Relationship Id="rId27" Type="http://schemas.openxmlformats.org/officeDocument/2006/relationships/tags" Target="../tags/tag379.xml"/><Relationship Id="rId28" Type="http://schemas.openxmlformats.org/officeDocument/2006/relationships/tags" Target="../tags/tag380.xml"/><Relationship Id="rId29" Type="http://schemas.openxmlformats.org/officeDocument/2006/relationships/tags" Target="../tags/tag381.xml"/><Relationship Id="rId30"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tags" Target="../tags/tag386.xml"/><Relationship Id="rId6" Type="http://schemas.openxmlformats.org/officeDocument/2006/relationships/tags" Target="../tags/tag387.xml"/><Relationship Id="rId7" Type="http://schemas.openxmlformats.org/officeDocument/2006/relationships/tags" Target="../tags/tag388.xml"/><Relationship Id="rId8" Type="http://schemas.openxmlformats.org/officeDocument/2006/relationships/tags" Target="../tags/tag389.xml"/><Relationship Id="rId9" Type="http://schemas.openxmlformats.org/officeDocument/2006/relationships/tags" Target="../tags/tag390.xml"/><Relationship Id="rId10" Type="http://schemas.openxmlformats.org/officeDocument/2006/relationships/tags" Target="../tags/tag391.xml"/><Relationship Id="rId11" Type="http://schemas.openxmlformats.org/officeDocument/2006/relationships/tags" Target="../tags/tag392.xml"/><Relationship Id="rId12" Type="http://schemas.openxmlformats.org/officeDocument/2006/relationships/tags" Target="../tags/tag393.xml"/><Relationship Id="rId13" Type="http://schemas.openxmlformats.org/officeDocument/2006/relationships/tags" Target="../tags/tag394.xml"/><Relationship Id="rId14" Type="http://schemas.openxmlformats.org/officeDocument/2006/relationships/tags" Target="../tags/tag395.xml"/><Relationship Id="rId15" Type="http://schemas.openxmlformats.org/officeDocument/2006/relationships/tags" Target="../tags/tag396.xml"/><Relationship Id="rId16" Type="http://schemas.openxmlformats.org/officeDocument/2006/relationships/tags" Target="../tags/tag397.xml"/><Relationship Id="rId17" Type="http://schemas.openxmlformats.org/officeDocument/2006/relationships/tags" Target="../tags/tag398.xml"/><Relationship Id="rId18" Type="http://schemas.openxmlformats.org/officeDocument/2006/relationships/tags" Target="../tags/tag399.xml"/><Relationship Id="rId19"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tags" Target="../tags/tag403.xml"/><Relationship Id="rId5" Type="http://schemas.openxmlformats.org/officeDocument/2006/relationships/tags" Target="../tags/tag404.xml"/><Relationship Id="rId6" Type="http://schemas.openxmlformats.org/officeDocument/2006/relationships/tags" Target="../tags/tag405.xml"/><Relationship Id="rId7" Type="http://schemas.openxmlformats.org/officeDocument/2006/relationships/tags" Target="../tags/tag406.xml"/><Relationship Id="rId8" Type="http://schemas.openxmlformats.org/officeDocument/2006/relationships/tags" Target="../tags/tag407.xml"/><Relationship Id="rId9" Type="http://schemas.openxmlformats.org/officeDocument/2006/relationships/tags" Target="../tags/tag408.xml"/><Relationship Id="rId10" Type="http://schemas.openxmlformats.org/officeDocument/2006/relationships/tags" Target="../tags/tag409.xml"/><Relationship Id="rId11" Type="http://schemas.openxmlformats.org/officeDocument/2006/relationships/tags" Target="../tags/tag410.xml"/><Relationship Id="rId12" Type="http://schemas.openxmlformats.org/officeDocument/2006/relationships/tags" Target="../tags/tag411.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12.xml"/><Relationship Id="rId2" Type="http://schemas.openxmlformats.org/officeDocument/2006/relationships/tags" Target="../tags/tag413.xml"/><Relationship Id="rId3" Type="http://schemas.openxmlformats.org/officeDocument/2006/relationships/tags" Target="../tags/tag414.xml"/><Relationship Id="rId4" Type="http://schemas.openxmlformats.org/officeDocument/2006/relationships/tags" Target="../tags/tag415.xml"/><Relationship Id="rId5"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16.xml"/><Relationship Id="rId2" Type="http://schemas.openxmlformats.org/officeDocument/2006/relationships/tags" Target="../tags/tag417.xml"/><Relationship Id="rId3" Type="http://schemas.openxmlformats.org/officeDocument/2006/relationships/tags" Target="../tags/tag418.xml"/><Relationship Id="rId4" Type="http://schemas.openxmlformats.org/officeDocument/2006/relationships/tags" Target="../tags/tag419.xml"/><Relationship Id="rId5" Type="http://schemas.openxmlformats.org/officeDocument/2006/relationships/tags" Target="../tags/tag420.xml"/><Relationship Id="rId6" Type="http://schemas.openxmlformats.org/officeDocument/2006/relationships/tags" Target="../tags/tag421.xml"/><Relationship Id="rId7"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199" y="1761445"/>
            <a:ext cx="6120000" cy="1800000"/>
          </a:xfrm>
        </p:spPr>
        <p:txBody>
          <a:bodyPr>
            <a:normAutofit fontScale="95556"/>
          </a:bodyPr>
          <a:p>
            <a:r>
              <a:rPr altLang="en-US" dirty="0" lang="zh-CN"/>
              <a:t>互联网金融引领2024年普惠金融发展</a:t>
            </a:r>
            <a:endParaRPr altLang="en-US" dirty="0" lang="zh-CN"/>
          </a:p>
        </p:txBody>
      </p:sp>
      <p:sp>
        <p:nvSpPr>
          <p:cNvPr id="1048650" name="副标题"/>
          <p:cNvSpPr>
            <a:spLocks noGrp="1"/>
          </p:cNvSpPr>
          <p:nvPr>
            <p:ph type="subTitle" idx="1"/>
            <p:custDataLst>
              <p:tags r:id="rId2"/>
            </p:custDataLst>
          </p:nvPr>
        </p:nvSpPr>
        <p:spPr>
          <a:xfrm>
            <a:off x="838199" y="3719265"/>
            <a:ext cx="6120000" cy="972000"/>
          </a:xfrm>
        </p:spPr>
        <p:txBody>
          <a:bodyPr/>
          <a:p>
            <a:r>
              <a:rPr altLang="en-US" dirty="0" lang="zh-CN"/>
              <a:t>单击此处添加副标题</a:t>
            </a:r>
            <a:endParaRPr altLang="en-US" dirty="0" lang="zh-CN"/>
          </a:p>
        </p:txBody>
      </p:sp>
      <p:sp>
        <p:nvSpPr>
          <p:cNvPr id="1048652" name="公司名"/>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en-US" dirty="0" lang="zh-CN"/>
          </a:p>
        </p:txBody>
      </p:sp>
      <p:sp>
        <p:nvSpPr>
          <p:cNvPr id="1048654" name="年份"/>
          <p:cNvSpPr>
            <a:spLocks noGrp="1"/>
          </p:cNvSpPr>
          <p:nvPr>
            <p:ph type="body" sz="quarter" idx="15"/>
            <p:custDataLst>
              <p:tags r:id="rId4"/>
            </p:custDataLst>
          </p:nvPr>
        </p:nvSpPr>
        <p:spPr>
          <a:xfrm>
            <a:off x="8850824" y="504000"/>
            <a:ext cx="2743200" cy="504000"/>
          </a:xfrm>
        </p:spPr>
        <p:txBody>
          <a:bodyPr/>
          <a:p>
            <a:r>
              <a:rPr altLang="zh-CN" dirty="0" lang="en-US"/>
              <a:t>20XX</a:t>
            </a:r>
            <a:endParaRPr altLang="en-US" dirty="0" lang="zh-CN"/>
          </a:p>
        </p:txBody>
      </p:sp>
      <p:sp>
        <p:nvSpPr>
          <p:cNvPr id="1048656" name="署名"/>
          <p:cNvSpPr>
            <a:spLocks noGrp="1"/>
          </p:cNvSpPr>
          <p:nvPr>
            <p:ph type="body" sz="quarter" idx="17"/>
            <p:custDataLst>
              <p:tags r:id="rId5"/>
            </p:custDataLst>
          </p:nvPr>
        </p:nvSpPr>
        <p:spPr>
          <a:xfrm>
            <a:off x="838199" y="4799265"/>
            <a:ext cx="1620000" cy="396000"/>
          </a:xfrm>
        </p:spPr>
        <p:txBody>
          <a:bodyPr>
            <a:normAutofit/>
          </a:bodyPr>
          <a:p>
            <a:r>
              <a:rPr altLang="en-US" lang="zh-CN">
                <a:solidFill>
                  <a:schemeClr val="dk1">
                    <a:lumMod val="100000"/>
                  </a:schemeClr>
                </a:solidFill>
              </a:rPr>
              <a:t>汇报人：</a:t>
            </a:r>
            <a:r>
              <a:rPr altLang="zh-CN" lang="en-US">
                <a:solidFill>
                  <a:schemeClr val="dk1">
                    <a:lumMod val="100000"/>
                  </a:schemeClr>
                </a:solidFill>
              </a:rPr>
              <a:t>XX</a:t>
            </a:r>
            <a:endParaRPr altLang="en-US" dirty="0" lang="zh-CN">
              <a:solidFill>
                <a:schemeClr val="dk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06" name="矩形: 圆角 8"/>
          <p:cNvSpPr/>
          <p:nvPr>
            <p:custDataLst>
              <p:tags r:id="rId1"/>
            </p:custDataLst>
          </p:nvPr>
        </p:nvSpPr>
        <p:spPr>
          <a:xfrm>
            <a:off x="635285" y="2900363"/>
            <a:ext cx="10921429" cy="3715122"/>
          </a:xfrm>
          <a:prstGeom prst="roundRect">
            <a:avLst>
              <a:gd name="adj" fmla="val 4409"/>
            </a:avLst>
          </a:prstGeom>
          <a:solidFill>
            <a:schemeClr val="bg1">
              <a:lumMod val="85000"/>
              <a:lumOff val="15000"/>
            </a:schemeClr>
          </a:solidFill>
          <a:ln w="6350">
            <a:solidFill>
              <a:schemeClr val="bg1">
                <a:lumMod val="50000"/>
                <a:lumOff val="50000"/>
              </a:schemeClr>
            </a:solidFill>
            <a:prstDash val="solid"/>
          </a:ln>
          <a:effectLst>
            <a:outerShdw algn="ctr" blurRad="190500" dist="88900" rotWithShape="0">
              <a:schemeClr val="bg2">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ea typeface="微软雅黑" panose="020B0503020204020204" charset="-122"/>
              <a:cs typeface="微软雅黑" panose="020B0503020204020204" charset="-122"/>
            </a:endParaRPr>
          </a:p>
        </p:txBody>
      </p:sp>
      <p:sp>
        <p:nvSpPr>
          <p:cNvPr id="1048808" name="标题"/>
          <p:cNvSpPr>
            <a:spLocks noGrp="1"/>
          </p:cNvSpPr>
          <p:nvPr>
            <p:ph type="title"/>
            <p:custDataLst>
              <p:tags r:id="rId2"/>
            </p:custDataLst>
          </p:nvPr>
        </p:nvSpPr>
        <p:spPr>
          <a:xfrm>
            <a:off x="6096000" y="1818936"/>
            <a:ext cx="5512904" cy="1081088"/>
          </a:xfrm>
        </p:spPr>
        <p:txBody>
          <a:bodyPr/>
          <a:p>
            <a:r>
              <a:rPr altLang="zh-CN" dirty="0" lang="en-US"/>
              <a:t>目录</a:t>
            </a:r>
            <a:endParaRPr altLang="zh-CN" dirty="0" lang="en-US"/>
          </a:p>
        </p:txBody>
      </p:sp>
      <p:sp>
        <p:nvSpPr>
          <p:cNvPr id="1048810" name="序号"/>
          <p:cNvSpPr txBox="1"/>
          <p:nvPr>
            <p:custDataLst>
              <p:tags r:id="rId3"/>
            </p:custDataLst>
          </p:nvPr>
        </p:nvSpPr>
        <p:spPr>
          <a:xfrm>
            <a:off x="1399930"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One</a:t>
            </a:r>
            <a:endParaRPr dirty="0" sz="1200" lang="en-US">
              <a:solidFill>
                <a:schemeClr val="dk1">
                  <a:lumMod val="100000"/>
                </a:schemeClr>
              </a:solidFill>
              <a:latin typeface="+mj-ea"/>
              <a:ea typeface="+mj-ea"/>
            </a:endParaRPr>
          </a:p>
        </p:txBody>
      </p:sp>
      <p:sp>
        <p:nvSpPr>
          <p:cNvPr id="1048812" name="项标题"/>
          <p:cNvSpPr txBox="1"/>
          <p:nvPr>
            <p:custDataLst>
              <p:tags r:id="rId4"/>
            </p:custDataLst>
          </p:nvPr>
        </p:nvSpPr>
        <p:spPr>
          <a:xfrm>
            <a:off x="1399928" y="3867561"/>
            <a:ext cx="2631771" cy="901217"/>
          </a:xfrm>
          <a:prstGeom prst="rect"/>
          <a:noFill/>
        </p:spPr>
        <p:txBody>
          <a:bodyPr anchor="t" anchorCtr="0" bIns="0" lIns="0" rIns="0" rtlCol="0" tIns="0" wrap="square">
            <a:normAutofit/>
          </a:bodyPr>
          <a:p>
            <a:pPr>
              <a:lnSpc>
                <a:spcPct val="100000"/>
              </a:lnSpc>
            </a:pPr>
            <a:r>
              <a:rPr altLang="en-US" b="1" dirty="0" sz="1900" lang="zh-CN" spc="300">
                <a:gradFill>
                  <a:gsLst>
                    <a:gs pos="0">
                      <a:schemeClr val="tx1"/>
                    </a:gs>
                    <a:gs pos="100000">
                      <a:schemeClr val="accent1"/>
                    </a:gs>
                  </a:gsLst>
                  <a:lin ang="4800000" scaled="0"/>
                </a:gradFill>
                <a:latin typeface="+mj-ea"/>
                <a:ea typeface="+mj-ea"/>
              </a:rPr>
              <a:t>互联网金融的发展历程</a:t>
            </a:r>
            <a:endParaRPr altLang="en-US" b="1" dirty="0" sz="1900" lang="zh-CN" spc="300">
              <a:gradFill>
                <a:gsLst>
                  <a:gs pos="0">
                    <a:schemeClr val="tx1"/>
                  </a:gs>
                  <a:gs pos="100000">
                    <a:schemeClr val="accent1"/>
                  </a:gs>
                </a:gsLst>
                <a:lin ang="4800000" scaled="0"/>
              </a:gradFill>
              <a:latin typeface="+mj-ea"/>
              <a:ea typeface="+mj-ea"/>
            </a:endParaRPr>
          </a:p>
        </p:txBody>
      </p:sp>
      <p:sp>
        <p:nvSpPr>
          <p:cNvPr id="1048814" name="序号"/>
          <p:cNvSpPr txBox="1"/>
          <p:nvPr>
            <p:custDataLst>
              <p:tags r:id="rId5"/>
            </p:custDataLst>
          </p:nvPr>
        </p:nvSpPr>
        <p:spPr>
          <a:xfrm>
            <a:off x="5091845"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Two</a:t>
            </a:r>
            <a:endParaRPr dirty="0" sz="1200" lang="en-US">
              <a:solidFill>
                <a:schemeClr val="dk1">
                  <a:lumMod val="100000"/>
                </a:schemeClr>
              </a:solidFill>
              <a:latin typeface="+mj-ea"/>
              <a:ea typeface="+mj-ea"/>
            </a:endParaRPr>
          </a:p>
        </p:txBody>
      </p:sp>
      <p:sp>
        <p:nvSpPr>
          <p:cNvPr id="1048816" name="项标题"/>
          <p:cNvSpPr txBox="1"/>
          <p:nvPr>
            <p:custDataLst>
              <p:tags r:id="rId6"/>
            </p:custDataLst>
          </p:nvPr>
        </p:nvSpPr>
        <p:spPr>
          <a:xfrm>
            <a:off x="5091844" y="3867561"/>
            <a:ext cx="2631600" cy="901217"/>
          </a:xfrm>
          <a:prstGeom prst="rect"/>
          <a:noFill/>
        </p:spPr>
        <p:txBody>
          <a:bodyPr anchor="t" anchorCtr="0" bIns="0" lIns="0" rIns="0" rtlCol="0" tIns="0" wrap="square">
            <a:normAutofit/>
          </a:bodyPr>
          <a:p>
            <a:pPr>
              <a:lnSpc>
                <a:spcPct val="100000"/>
              </a:lnSpc>
            </a:pPr>
            <a:r>
              <a:rPr altLang="en-US" b="1" dirty="0" sz="1900" lang="zh-CN" spc="300">
                <a:gradFill>
                  <a:gsLst>
                    <a:gs pos="0">
                      <a:schemeClr val="tx1"/>
                    </a:gs>
                    <a:gs pos="100000">
                      <a:schemeClr val="accent1"/>
                    </a:gs>
                  </a:gsLst>
                  <a:lin ang="4800000" scaled="0"/>
                </a:gradFill>
                <a:latin typeface="+mj-ea"/>
                <a:ea typeface="+mj-ea"/>
              </a:rPr>
              <a:t>2024年普惠金融的发展现状</a:t>
            </a:r>
            <a:endParaRPr altLang="en-US" b="1" dirty="0" sz="1900" lang="zh-CN" spc="300">
              <a:gradFill>
                <a:gsLst>
                  <a:gs pos="0">
                    <a:schemeClr val="tx1"/>
                  </a:gs>
                  <a:gs pos="100000">
                    <a:schemeClr val="accent1"/>
                  </a:gs>
                </a:gsLst>
                <a:lin ang="4800000" scaled="0"/>
              </a:gradFill>
              <a:latin typeface="+mj-ea"/>
              <a:ea typeface="+mj-ea"/>
            </a:endParaRPr>
          </a:p>
        </p:txBody>
      </p:sp>
      <p:sp>
        <p:nvSpPr>
          <p:cNvPr id="1048818" name="序号"/>
          <p:cNvSpPr txBox="1"/>
          <p:nvPr>
            <p:custDataLst>
              <p:tags r:id="rId7"/>
            </p:custDataLst>
          </p:nvPr>
        </p:nvSpPr>
        <p:spPr>
          <a:xfrm>
            <a:off x="8526136"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Three</a:t>
            </a:r>
            <a:endParaRPr dirty="0" sz="1200" lang="en-US">
              <a:solidFill>
                <a:schemeClr val="dk1">
                  <a:lumMod val="100000"/>
                </a:schemeClr>
              </a:solidFill>
              <a:latin typeface="+mj-ea"/>
              <a:ea typeface="+mj-ea"/>
            </a:endParaRPr>
          </a:p>
        </p:txBody>
      </p:sp>
      <p:sp>
        <p:nvSpPr>
          <p:cNvPr id="1048820" name="项标题"/>
          <p:cNvSpPr txBox="1"/>
          <p:nvPr>
            <p:custDataLst>
              <p:tags r:id="rId8"/>
            </p:custDataLst>
          </p:nvPr>
        </p:nvSpPr>
        <p:spPr>
          <a:xfrm>
            <a:off x="8526135" y="3867561"/>
            <a:ext cx="2631600" cy="901217"/>
          </a:xfrm>
          <a:prstGeom prst="rect"/>
          <a:noFill/>
        </p:spPr>
        <p:txBody>
          <a:bodyPr anchor="t" anchorCtr="0" bIns="0" lIns="0" rIns="0" rtlCol="0" tIns="0" wrap="square">
            <a:normAutofit/>
          </a:bodyPr>
          <a:p>
            <a:pPr>
              <a:lnSpc>
                <a:spcPct val="100000"/>
              </a:lnSpc>
            </a:pPr>
            <a:r>
              <a:rPr altLang="en-US" b="1" dirty="0" sz="1900" lang="zh-CN" spc="300">
                <a:gradFill>
                  <a:gsLst>
                    <a:gs pos="0">
                      <a:schemeClr val="tx1"/>
                    </a:gs>
                    <a:gs pos="100000">
                      <a:schemeClr val="accent1"/>
                    </a:gs>
                  </a:gsLst>
                  <a:lin ang="4800000" scaled="0"/>
                </a:gradFill>
                <a:latin typeface="+mj-ea"/>
                <a:ea typeface="+mj-ea"/>
              </a:rPr>
              <a:t>互联网金融在普惠金融中的角色</a:t>
            </a:r>
            <a:endParaRPr altLang="en-US" b="1" dirty="0" sz="1900" lang="zh-CN" spc="300">
              <a:gradFill>
                <a:gsLst>
                  <a:gs pos="0">
                    <a:schemeClr val="tx1"/>
                  </a:gs>
                  <a:gs pos="100000">
                    <a:schemeClr val="accent1"/>
                  </a:gs>
                </a:gsLst>
                <a:lin ang="4800000" scaled="0"/>
              </a:gradFill>
              <a:latin typeface="+mj-ea"/>
              <a:ea typeface="+mj-ea"/>
            </a:endParaRPr>
          </a:p>
        </p:txBody>
      </p:sp>
      <p:sp>
        <p:nvSpPr>
          <p:cNvPr id="1048822" name="序号"/>
          <p:cNvSpPr txBox="1"/>
          <p:nvPr>
            <p:custDataLst>
              <p:tags r:id="rId9"/>
            </p:custDataLst>
          </p:nvPr>
        </p:nvSpPr>
        <p:spPr>
          <a:xfrm>
            <a:off x="1399930"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altLang="zh-CN" dirty="0" sz="1200" lang="en-US">
                <a:solidFill>
                  <a:schemeClr val="dk1">
                    <a:lumMod val="100000"/>
                  </a:schemeClr>
                </a:solidFill>
                <a:latin typeface="+mj-ea"/>
                <a:ea typeface="+mj-ea"/>
              </a:rPr>
              <a:t>Part Four</a:t>
            </a:r>
            <a:endParaRPr altLang="zh-CN" dirty="0" sz="1200" lang="en-US">
              <a:solidFill>
                <a:schemeClr val="dk1">
                  <a:lumMod val="100000"/>
                </a:schemeClr>
              </a:solidFill>
              <a:latin typeface="+mj-ea"/>
              <a:ea typeface="+mj-ea"/>
            </a:endParaRPr>
          </a:p>
        </p:txBody>
      </p:sp>
      <p:sp>
        <p:nvSpPr>
          <p:cNvPr id="1048824" name="项标题"/>
          <p:cNvSpPr txBox="1"/>
          <p:nvPr>
            <p:custDataLst>
              <p:tags r:id="rId10"/>
            </p:custDataLst>
          </p:nvPr>
        </p:nvSpPr>
        <p:spPr>
          <a:xfrm>
            <a:off x="1399928" y="5479324"/>
            <a:ext cx="2631771" cy="901217"/>
          </a:xfrm>
          <a:prstGeom prst="rect"/>
          <a:noFill/>
        </p:spPr>
        <p:txBody>
          <a:bodyPr anchor="t" anchorCtr="0" bIns="0" lIns="0" rIns="0" rtlCol="0" tIns="0" wrap="square">
            <a:normAutofit/>
          </a:bodyPr>
          <a:p>
            <a:pPr>
              <a:lnSpc>
                <a:spcPct val="100000"/>
              </a:lnSpc>
            </a:pPr>
            <a:r>
              <a:rPr altLang="en-US" b="1" dirty="0" sz="1900" lang="zh-CN" spc="300">
                <a:gradFill>
                  <a:gsLst>
                    <a:gs pos="0">
                      <a:schemeClr val="tx1"/>
                    </a:gs>
                    <a:gs pos="100000">
                      <a:schemeClr val="accent1"/>
                    </a:gs>
                  </a:gsLst>
                  <a:lin ang="4800000" scaled="0"/>
                </a:gradFill>
                <a:latin typeface="+mj-ea"/>
                <a:ea typeface="+mj-ea"/>
              </a:rPr>
              <a:t>案例分析：互联网金融如何助力普惠金融发展</a:t>
            </a:r>
            <a:endParaRPr altLang="en-US" b="1" dirty="0" sz="1900" lang="zh-CN" spc="300">
              <a:gradFill>
                <a:gsLst>
                  <a:gs pos="0">
                    <a:schemeClr val="tx1"/>
                  </a:gs>
                  <a:gs pos="100000">
                    <a:schemeClr val="accent1"/>
                  </a:gs>
                </a:gsLst>
                <a:lin ang="4800000" scaled="0"/>
              </a:gradFill>
              <a:latin typeface="+mj-ea"/>
              <a:ea typeface="+mj-ea"/>
            </a:endParaRPr>
          </a:p>
        </p:txBody>
      </p:sp>
      <p:sp>
        <p:nvSpPr>
          <p:cNvPr id="1048826" name="序号"/>
          <p:cNvSpPr txBox="1"/>
          <p:nvPr>
            <p:custDataLst>
              <p:tags r:id="rId11"/>
            </p:custDataLst>
          </p:nvPr>
        </p:nvSpPr>
        <p:spPr>
          <a:xfrm>
            <a:off x="5091845"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Five</a:t>
            </a:r>
            <a:endParaRPr dirty="0" sz="1200" lang="en-US">
              <a:solidFill>
                <a:schemeClr val="dk1">
                  <a:lumMod val="100000"/>
                </a:schemeClr>
              </a:solidFill>
              <a:latin typeface="+mj-ea"/>
              <a:ea typeface="+mj-ea"/>
            </a:endParaRPr>
          </a:p>
        </p:txBody>
      </p:sp>
      <p:sp>
        <p:nvSpPr>
          <p:cNvPr id="1048828" name="项标题"/>
          <p:cNvSpPr txBox="1"/>
          <p:nvPr>
            <p:custDataLst>
              <p:tags r:id="rId12"/>
            </p:custDataLst>
          </p:nvPr>
        </p:nvSpPr>
        <p:spPr>
          <a:xfrm>
            <a:off x="5091844" y="5479324"/>
            <a:ext cx="2631600" cy="901217"/>
          </a:xfrm>
          <a:prstGeom prst="rect"/>
          <a:noFill/>
        </p:spPr>
        <p:txBody>
          <a:bodyPr anchor="t" anchorCtr="0" bIns="0" lIns="0" rIns="0" rtlCol="0" tIns="0" wrap="square">
            <a:normAutofit/>
          </a:bodyPr>
          <a:p>
            <a:pPr>
              <a:lnSpc>
                <a:spcPct val="100000"/>
              </a:lnSpc>
            </a:pPr>
            <a:r>
              <a:rPr altLang="en-US" b="1" dirty="0" sz="1900" lang="zh-CN" spc="300">
                <a:gradFill>
                  <a:gsLst>
                    <a:gs pos="0">
                      <a:schemeClr val="tx1"/>
                    </a:gs>
                    <a:gs pos="100000">
                      <a:schemeClr val="accent1"/>
                    </a:gs>
                  </a:gsLst>
                  <a:lin ang="4800000" scaled="0"/>
                </a:gradFill>
                <a:latin typeface="+mj-ea"/>
                <a:ea typeface="+mj-ea"/>
              </a:rPr>
              <a:t>政策与监管环境对互联网金融和普惠金融的影响</a:t>
            </a:r>
            <a:endParaRPr altLang="en-US" b="1" dirty="0" sz="1900" lang="zh-CN" spc="300">
              <a:gradFill>
                <a:gsLst>
                  <a:gs pos="0">
                    <a:schemeClr val="tx1"/>
                  </a:gs>
                  <a:gs pos="100000">
                    <a:schemeClr val="accent1"/>
                  </a:gs>
                </a:gsLst>
                <a:lin ang="4800000" scaled="0"/>
              </a:gradFill>
              <a:latin typeface="+mj-ea"/>
              <a:ea typeface="+mj-ea"/>
            </a:endParaRPr>
          </a:p>
        </p:txBody>
      </p:sp>
      <p:sp>
        <p:nvSpPr>
          <p:cNvPr id="1048830" name="序号"/>
          <p:cNvSpPr txBox="1"/>
          <p:nvPr>
            <p:custDataLst>
              <p:tags r:id="rId13"/>
            </p:custDataLst>
          </p:nvPr>
        </p:nvSpPr>
        <p:spPr>
          <a:xfrm>
            <a:off x="8526136"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Six</a:t>
            </a:r>
            <a:endParaRPr altLang="zh-CN" dirty="0" sz="1200" lang="en-US">
              <a:solidFill>
                <a:schemeClr val="dk1">
                  <a:lumMod val="100000"/>
                </a:schemeClr>
              </a:solidFill>
              <a:latin typeface="+mj-ea"/>
              <a:ea typeface="+mj-ea"/>
            </a:endParaRPr>
          </a:p>
        </p:txBody>
      </p:sp>
      <p:sp>
        <p:nvSpPr>
          <p:cNvPr id="1048832" name="项标题"/>
          <p:cNvSpPr txBox="1"/>
          <p:nvPr>
            <p:custDataLst>
              <p:tags r:id="rId14"/>
            </p:custDataLst>
          </p:nvPr>
        </p:nvSpPr>
        <p:spPr>
          <a:xfrm>
            <a:off x="8526135" y="5479324"/>
            <a:ext cx="2631600" cy="901217"/>
          </a:xfrm>
          <a:prstGeom prst="rect"/>
          <a:noFill/>
        </p:spPr>
        <p:txBody>
          <a:bodyPr anchor="t" anchorCtr="0" bIns="0" lIns="0" rIns="0" rtlCol="0" tIns="0" wrap="square">
            <a:normAutofit fontScale="80000"/>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结论：互联网金融引领2024年普惠金融发展的前景与展望</a:t>
            </a:r>
            <a:endParaRPr altLang="en-US" b="1" dirty="0" sz="2400" lang="zh-CN" spc="300">
              <a:gradFill>
                <a:gsLst>
                  <a:gs pos="0">
                    <a:schemeClr val="tx1"/>
                  </a:gs>
                  <a:gs pos="100000">
                    <a:schemeClr val="accent1"/>
                  </a:gs>
                </a:gsLst>
                <a:lin ang="4800000" scaled="0"/>
              </a:gradFill>
              <a:latin typeface="+mj-ea"/>
              <a:ea typeface="+mj-ea"/>
            </a:endParaRPr>
          </a:p>
        </p:txBody>
      </p:sp>
      <p:cxnSp>
        <p:nvCxnSpPr>
          <p:cNvPr id="3145729" name="直接连接符 1"/>
          <p:cNvCxnSpPr>
            <a:cxnSpLocks/>
          </p:cNvCxnSpPr>
          <p:nvPr>
            <p:custDataLst>
              <p:tags r:id="rId15"/>
            </p:custDataLst>
          </p:nvPr>
        </p:nvCxnSpPr>
        <p:spPr>
          <a:xfrm flipV="1">
            <a:off x="4468557" y="332756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1" name="直接连接符 2"/>
          <p:cNvCxnSpPr>
            <a:cxnSpLocks/>
          </p:cNvCxnSpPr>
          <p:nvPr>
            <p:custDataLst>
              <p:tags r:id="rId16"/>
            </p:custDataLst>
          </p:nvPr>
        </p:nvCxnSpPr>
        <p:spPr>
          <a:xfrm flipV="1">
            <a:off x="7974045" y="332756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3" name="直接连接符 4"/>
          <p:cNvCxnSpPr>
            <a:cxnSpLocks/>
          </p:cNvCxnSpPr>
          <p:nvPr>
            <p:custDataLst>
              <p:tags r:id="rId17"/>
            </p:custDataLst>
          </p:nvPr>
        </p:nvCxnSpPr>
        <p:spPr>
          <a:xfrm flipV="1">
            <a:off x="4460818" y="508241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5" name="直接连接符 7"/>
          <p:cNvCxnSpPr>
            <a:cxnSpLocks/>
          </p:cNvCxnSpPr>
          <p:nvPr>
            <p:custDataLst>
              <p:tags r:id="rId18"/>
            </p:custDataLst>
          </p:nvPr>
        </p:nvCxnSpPr>
        <p:spPr>
          <a:xfrm flipV="1">
            <a:off x="7966306" y="508241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2" name="标题"/>
          <p:cNvSpPr>
            <a:spLocks noGrp="1"/>
          </p:cNvSpPr>
          <p:nvPr>
            <p:ph type="title"/>
            <p:custDataLst>
              <p:tags r:id="rId1"/>
            </p:custDataLst>
          </p:nvPr>
        </p:nvSpPr>
        <p:spPr>
          <a:xfrm>
            <a:off x="835800" y="3148536"/>
            <a:ext cx="6477000" cy="1676364"/>
          </a:xfrm>
        </p:spPr>
        <p:txBody>
          <a:bodyPr/>
          <a:p>
            <a:r>
              <a:rPr altLang="en-US" dirty="0" lang="zh-CN"/>
              <a:t>互联网金融的发展历程</a:t>
            </a:r>
            <a:endParaRPr altLang="en-US" dirty="0" lang="zh-CN"/>
          </a:p>
        </p:txBody>
      </p:sp>
      <p:sp>
        <p:nvSpPr>
          <p:cNvPr id="1048864" name="节编号"/>
          <p:cNvSpPr>
            <a:spLocks noGrp="1"/>
          </p:cNvSpPr>
          <p:nvPr>
            <p:ph type="body" sz="quarter" idx="13"/>
            <p:custDataLst>
              <p:tags r:id="rId2"/>
            </p:custDataLst>
          </p:nvPr>
        </p:nvSpPr>
        <p:spPr>
          <a:xfrm>
            <a:off x="835800" y="1567800"/>
            <a:ext cx="6477000" cy="1224000"/>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8" name="标题 1"/>
          <p:cNvSpPr>
            <a:spLocks noGrp="1"/>
          </p:cNvSpPr>
          <p:nvPr>
            <p:ph type="title"/>
          </p:nvPr>
        </p:nvSpPr>
        <p:spPr/>
        <p:txBody>
          <a:bodyPr/>
          <a:p>
            <a:r>
              <a:rPr altLang="en-US" lang="zh-CN"/>
              <a:t>互联网金融的兴起</a:t>
            </a:r>
            <a:endParaRPr altLang="en-US" lang="zh-CN"/>
          </a:p>
        </p:txBody>
      </p:sp>
      <p:sp>
        <p:nvSpPr>
          <p:cNvPr id="104890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互联网技术的普及和发展为金融业提供了新的平台和渠道</a:t>
            </a:r>
            <a:endParaRPr altLang="en-US" dirty="0" sz="1200" lang="zh-CN" spc="150">
              <a:solidFill>
                <a:schemeClr val="tx1">
                  <a:lumMod val="85000"/>
                  <a:lumOff val="15000"/>
                </a:schemeClr>
              </a:solidFill>
              <a:latin typeface="+mn-ea"/>
              <a:sym typeface="+mn-ea"/>
            </a:endParaRPr>
          </a:p>
        </p:txBody>
      </p:sp>
      <p:sp>
        <p:nvSpPr>
          <p:cNvPr id="104890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传统金融业的不足和局限性促使互联网金融的兴起</a:t>
            </a:r>
            <a:endParaRPr altLang="en-US" dirty="0" sz="1200" lang="zh-CN" spc="150">
              <a:solidFill>
                <a:schemeClr val="tx1">
                  <a:lumMod val="85000"/>
                  <a:lumOff val="15000"/>
                </a:schemeClr>
              </a:solidFill>
              <a:latin typeface="+mn-ea"/>
              <a:sym typeface="+mn-ea"/>
            </a:endParaRPr>
          </a:p>
        </p:txBody>
      </p:sp>
      <p:sp>
        <p:nvSpPr>
          <p:cNvPr id="104890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政策支持和监管环境的逐步完善为互联网金融的发展提供了保障</a:t>
            </a:r>
            <a:endParaRPr altLang="en-US" dirty="0" sz="1200" lang="zh-CN" spc="150">
              <a:solidFill>
                <a:schemeClr val="tx1">
                  <a:lumMod val="85000"/>
                  <a:lumOff val="15000"/>
                </a:schemeClr>
              </a:solidFill>
              <a:latin typeface="+mn-ea"/>
              <a:sym typeface="+mn-ea"/>
            </a:endParaRPr>
          </a:p>
        </p:txBody>
      </p:sp>
      <p:sp>
        <p:nvSpPr>
          <p:cNvPr id="104891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消费者对金融服务的需求升级和个性化推动了互联网金融的创新和发展</a:t>
            </a:r>
            <a:endParaRPr altLang="en-US" dirty="0" sz="1200" lang="zh-CN" spc="150">
              <a:solidFill>
                <a:schemeClr val="tx1">
                  <a:lumMod val="85000"/>
                  <a:lumOff val="15000"/>
                </a:schemeClr>
              </a:solidFill>
              <a:latin typeface="+mn-ea"/>
              <a:sym typeface="+mn-ea"/>
            </a:endParaRPr>
          </a:p>
        </p:txBody>
      </p:sp>
      <p:sp>
        <p:nvSpPr>
          <p:cNvPr id="104892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56" name="标题 1"/>
          <p:cNvSpPr>
            <a:spLocks noGrp="1"/>
          </p:cNvSpPr>
          <p:nvPr>
            <p:ph type="title"/>
          </p:nvPr>
        </p:nvSpPr>
        <p:spPr/>
        <p:txBody>
          <a:bodyPr/>
          <a:p>
            <a:r>
              <a:rPr altLang="en-US" lang="zh-CN"/>
              <a:t>互联网金融的发展阶段</a:t>
            </a:r>
            <a:endParaRPr altLang="en-US" lang="zh-CN"/>
          </a:p>
        </p:txBody>
      </p:sp>
      <p:sp>
        <p:nvSpPr>
          <p:cNvPr id="104895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起步阶段：20世纪90年代末至21世纪初，互联网技术的发展为互联网金融提供了基础。</a:t>
            </a:r>
            <a:endParaRPr altLang="en-US" dirty="0" sz="2000" lang="zh-CN" spc="150">
              <a:solidFill>
                <a:schemeClr val="tx1">
                  <a:lumMod val="85000"/>
                  <a:lumOff val="15000"/>
                </a:schemeClr>
              </a:solidFill>
              <a:latin typeface="+mn-ea"/>
              <a:sym typeface="+mn-ea"/>
            </a:endParaRPr>
          </a:p>
        </p:txBody>
      </p:sp>
      <p:sp>
        <p:nvSpPr>
          <p:cNvPr id="104896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探索阶段：2005年至2012年，第三方支付、P2P网贷等互联网金融模式开始出现并逐渐发展。</a:t>
            </a:r>
            <a:endParaRPr altLang="en-US" dirty="0" sz="2000" lang="zh-CN" spc="150">
              <a:solidFill>
                <a:schemeClr val="tx1">
                  <a:lumMod val="85000"/>
                  <a:lumOff val="15000"/>
                </a:schemeClr>
              </a:solidFill>
              <a:latin typeface="+mn-ea"/>
              <a:sym typeface="+mn-ea"/>
            </a:endParaRPr>
          </a:p>
        </p:txBody>
      </p:sp>
      <p:sp>
        <p:nvSpPr>
          <p:cNvPr id="104897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成长阶段：2013年至2016年，移动互联网的普及推动了互联网金融的迅猛发展。</a:t>
            </a:r>
            <a:endParaRPr altLang="en-US" dirty="0" sz="2000" lang="zh-CN" spc="150">
              <a:solidFill>
                <a:schemeClr val="tx1">
                  <a:lumMod val="85000"/>
                  <a:lumOff val="15000"/>
                </a:schemeClr>
              </a:solidFill>
              <a:latin typeface="+mn-ea"/>
              <a:sym typeface="+mn-ea"/>
            </a:endParaRPr>
          </a:p>
        </p:txBody>
      </p:sp>
      <p:sp>
        <p:nvSpPr>
          <p:cNvPr id="104897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成熟阶段：2017年至今，金融科技、区块链等新兴技术进一步提升了互联网金融的效率和安全性。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4" name="标题 1"/>
          <p:cNvSpPr>
            <a:spLocks noGrp="1"/>
          </p:cNvSpPr>
          <p:nvPr>
            <p:ph type="title"/>
          </p:nvPr>
        </p:nvSpPr>
        <p:spPr/>
        <p:txBody>
          <a:bodyPr/>
          <a:p>
            <a:r>
              <a:rPr altLang="en-US" lang="zh-CN"/>
              <a:t>互联网金融的崛起背景</a:t>
            </a:r>
            <a:endParaRPr altLang="en-US" lang="zh-CN"/>
          </a:p>
        </p:txBody>
      </p:sp>
      <p:sp>
        <p:nvSpPr>
          <p:cNvPr id="104901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互联网技术的普及和发展</a:t>
            </a:r>
            <a:endParaRPr altLang="en-US" dirty="0" sz="1200" lang="zh-CN" spc="150">
              <a:solidFill>
                <a:schemeClr val="tx1">
                  <a:lumMod val="85000"/>
                  <a:lumOff val="15000"/>
                </a:schemeClr>
              </a:solidFill>
              <a:latin typeface="+mn-ea"/>
              <a:sym typeface="+mn-ea"/>
            </a:endParaRPr>
          </a:p>
        </p:txBody>
      </p:sp>
      <p:sp>
        <p:nvSpPr>
          <p:cNvPr id="104901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2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2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传统金融服务的不足</a:t>
            </a:r>
            <a:endParaRPr altLang="en-US" dirty="0" sz="1200" lang="zh-CN" spc="150">
              <a:solidFill>
                <a:schemeClr val="tx1">
                  <a:lumMod val="85000"/>
                  <a:lumOff val="15000"/>
                </a:schemeClr>
              </a:solidFill>
              <a:latin typeface="+mn-ea"/>
              <a:sym typeface="+mn-ea"/>
            </a:endParaRPr>
          </a:p>
        </p:txBody>
      </p:sp>
      <p:sp>
        <p:nvSpPr>
          <p:cNvPr id="104902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2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2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政策支持和鼓励创新</a:t>
            </a:r>
            <a:endParaRPr altLang="en-US" dirty="0" sz="1200" lang="zh-CN" spc="150">
              <a:solidFill>
                <a:schemeClr val="tx1">
                  <a:lumMod val="85000"/>
                  <a:lumOff val="15000"/>
                </a:schemeClr>
              </a:solidFill>
              <a:latin typeface="+mn-ea"/>
              <a:sym typeface="+mn-ea"/>
            </a:endParaRPr>
          </a:p>
        </p:txBody>
      </p:sp>
      <p:sp>
        <p:nvSpPr>
          <p:cNvPr id="104903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消费者需求的变化和提升</a:t>
            </a:r>
            <a:endParaRPr altLang="en-US" dirty="0" sz="1200" lang="zh-CN" spc="150">
              <a:solidFill>
                <a:schemeClr val="tx1">
                  <a:lumMod val="85000"/>
                  <a:lumOff val="15000"/>
                </a:schemeClr>
              </a:solidFill>
              <a:latin typeface="+mn-ea"/>
              <a:sym typeface="+mn-ea"/>
            </a:endParaRPr>
          </a:p>
        </p:txBody>
      </p:sp>
      <p:sp>
        <p:nvSpPr>
          <p:cNvPr id="104903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2" name="标题 1"/>
          <p:cNvSpPr>
            <a:spLocks noGrp="1"/>
          </p:cNvSpPr>
          <p:nvPr>
            <p:ph type="title"/>
          </p:nvPr>
        </p:nvSpPr>
        <p:spPr/>
        <p:txBody>
          <a:bodyPr/>
          <a:p>
            <a:r>
              <a:rPr altLang="en-US" lang="zh-CN"/>
              <a:t>互联网金融的优势</a:t>
            </a:r>
            <a:endParaRPr altLang="en-US" lang="zh-CN"/>
          </a:p>
        </p:txBody>
      </p:sp>
      <p:sp>
        <p:nvSpPr>
          <p:cNvPr id="104907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7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7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便捷性：互联网金融提供了线上化的金融服务，用户可以随时随地享受金融服务。</a:t>
            </a:r>
            <a:endParaRPr altLang="en-US" dirty="0" sz="2000" lang="zh-CN" spc="200">
              <a:solidFill>
                <a:schemeClr val="tx1">
                  <a:lumMod val="85000"/>
                  <a:lumOff val="15000"/>
                </a:schemeClr>
              </a:solidFill>
              <a:latin typeface="+mn-ea"/>
              <a:sym typeface="+mn-ea"/>
            </a:endParaRPr>
          </a:p>
        </p:txBody>
      </p:sp>
      <p:sp>
        <p:nvSpPr>
          <p:cNvPr id="104908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8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8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成本低：互联网金融降低了交易成本，提高了金融服务的效率。</a:t>
            </a:r>
            <a:endParaRPr altLang="en-US" dirty="0" sz="2000" lang="zh-CN" spc="200">
              <a:solidFill>
                <a:schemeClr val="tx1">
                  <a:lumMod val="85000"/>
                  <a:lumOff val="15000"/>
                </a:schemeClr>
              </a:solidFill>
              <a:latin typeface="+mn-ea"/>
              <a:sym typeface="+mn-ea"/>
            </a:endParaRPr>
          </a:p>
        </p:txBody>
      </p:sp>
      <p:sp>
        <p:nvSpPr>
          <p:cNvPr id="104908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8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9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覆盖广：互联网金融可以覆盖到传统金融无法触及的领域，为更多人提供金融服务。</a:t>
            </a:r>
            <a:endParaRPr altLang="en-US" dirty="0" sz="2000" lang="zh-CN" spc="200">
              <a:solidFill>
                <a:schemeClr val="tx1">
                  <a:lumMod val="85000"/>
                  <a:lumOff val="15000"/>
                </a:schemeClr>
              </a:solidFill>
              <a:latin typeface="+mn-ea"/>
              <a:sym typeface="+mn-ea"/>
            </a:endParaRPr>
          </a:p>
        </p:txBody>
      </p:sp>
      <p:sp>
        <p:nvSpPr>
          <p:cNvPr id="104909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9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信息透明：互联网金融通过数据分析和算法等技术手段，提高了信息透明度，降低了信息不对称的风险。</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0" name="标题"/>
          <p:cNvSpPr>
            <a:spLocks noGrp="1"/>
          </p:cNvSpPr>
          <p:nvPr>
            <p:ph type="title"/>
            <p:custDataLst>
              <p:tags r:id="rId1"/>
            </p:custDataLst>
          </p:nvPr>
        </p:nvSpPr>
        <p:spPr>
          <a:xfrm>
            <a:off x="835800" y="3148536"/>
            <a:ext cx="6477000" cy="1676364"/>
          </a:xfrm>
        </p:spPr>
        <p:txBody>
          <a:bodyPr/>
          <a:p>
            <a:r>
              <a:rPr altLang="en-US" dirty="0" lang="zh-CN"/>
              <a:t>2024年普惠金融的发展现状</a:t>
            </a:r>
            <a:endParaRPr altLang="en-US" dirty="0" lang="zh-CN"/>
          </a:p>
        </p:txBody>
      </p:sp>
      <p:sp>
        <p:nvSpPr>
          <p:cNvPr id="1049132" name="节编号"/>
          <p:cNvSpPr>
            <a:spLocks noGrp="1"/>
          </p:cNvSpPr>
          <p:nvPr>
            <p:ph type="body" sz="quarter" idx="13"/>
            <p:custDataLst>
              <p:tags r:id="rId2"/>
            </p:custDataLst>
          </p:nvPr>
        </p:nvSpPr>
        <p:spPr>
          <a:xfrm>
            <a:off x="835800" y="1567800"/>
            <a:ext cx="6477000" cy="1224000"/>
          </a:xfrm>
        </p:spPr>
        <p:txBody>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6" name="标题 1"/>
          <p:cNvSpPr>
            <a:spLocks noGrp="1"/>
          </p:cNvSpPr>
          <p:nvPr>
            <p:ph type="title"/>
          </p:nvPr>
        </p:nvSpPr>
        <p:spPr/>
        <p:txBody>
          <a:bodyPr/>
          <a:p>
            <a:r>
              <a:rPr altLang="en-US" lang="zh-CN"/>
              <a:t>普惠金融的定义</a:t>
            </a:r>
            <a:endParaRPr altLang="en-US" lang="zh-CN"/>
          </a:p>
        </p:txBody>
      </p:sp>
      <p:sp>
        <p:nvSpPr>
          <p:cNvPr id="104916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7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普惠金融是指以可负担的成本为有金融服务需求的社会各阶层和群体提供适当的、有效的金融服务。</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7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7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普惠金融强调金融服务的普及性、可得性和便利性，旨在帮助弱势群体获得更好的金融服务。</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8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8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普惠金融的发展对于推动经济发展、减少贫困和促进社会公平具有重要意义。</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8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8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随着互联网金融的兴起，普惠金融在2024年得到了更广泛的发展和应用，为更多人提供了便捷、低成本的金融服务。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24" name="标题 1"/>
          <p:cNvSpPr>
            <a:spLocks noGrp="1"/>
          </p:cNvSpPr>
          <p:nvPr>
            <p:ph type="title"/>
          </p:nvPr>
        </p:nvSpPr>
        <p:spPr/>
        <p:txBody>
          <a:bodyPr/>
          <a:p>
            <a:r>
              <a:rPr altLang="en-US" lang="zh-CN"/>
              <a:t>普惠金融的发展历程</a:t>
            </a:r>
            <a:endParaRPr altLang="en-US" lang="zh-CN"/>
          </a:p>
        </p:txBody>
      </p:sp>
      <p:sp>
        <p:nvSpPr>
          <p:cNvPr id="104922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2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3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2024年普惠金融的发展现状：覆盖面广、服务效率高、产品多样化</a:t>
            </a:r>
            <a:endParaRPr altLang="en-US" dirty="0" sz="2000" lang="zh-CN" spc="200">
              <a:solidFill>
                <a:schemeClr val="tx1">
                  <a:lumMod val="85000"/>
                  <a:lumOff val="15000"/>
                </a:schemeClr>
              </a:solidFill>
              <a:latin typeface="+mn-ea"/>
              <a:sym typeface="+mn-ea"/>
            </a:endParaRPr>
          </a:p>
        </p:txBody>
      </p:sp>
      <p:sp>
        <p:nvSpPr>
          <p:cNvPr id="104923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3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2024年普惠金融的挑战：风险控制、技术更新、市场竞争</a:t>
            </a:r>
            <a:endParaRPr altLang="en-US" dirty="0" sz="2000" lang="zh-CN" spc="200">
              <a:solidFill>
                <a:schemeClr val="tx1">
                  <a:lumMod val="85000"/>
                  <a:lumOff val="15000"/>
                </a:schemeClr>
              </a:solidFill>
              <a:latin typeface="+mn-ea"/>
              <a:sym typeface="+mn-ea"/>
            </a:endParaRPr>
          </a:p>
        </p:txBody>
      </p:sp>
      <p:sp>
        <p:nvSpPr>
          <p:cNvPr id="104923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4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互联网金融在普惠金融中的作用：降低成本、提高效率、创新产品</a:t>
            </a:r>
            <a:endParaRPr altLang="en-US" dirty="0" sz="2000" lang="zh-CN" spc="200">
              <a:solidFill>
                <a:schemeClr val="tx1">
                  <a:lumMod val="85000"/>
                  <a:lumOff val="15000"/>
                </a:schemeClr>
              </a:solidFill>
              <a:latin typeface="+mn-ea"/>
              <a:sym typeface="+mn-ea"/>
            </a:endParaRPr>
          </a:p>
        </p:txBody>
      </p:sp>
      <p:sp>
        <p:nvSpPr>
          <p:cNvPr id="104924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4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未来普惠金融的发展趋势：数字化、智能化、全球化</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2" name="标题 1"/>
          <p:cNvSpPr>
            <a:spLocks noGrp="1"/>
          </p:cNvSpPr>
          <p:nvPr>
            <p:ph type="title"/>
          </p:nvPr>
        </p:nvSpPr>
        <p:spPr/>
        <p:txBody>
          <a:bodyPr/>
          <a:p>
            <a:r>
              <a:rPr altLang="en-US" lang="zh-CN"/>
              <a:t>普惠金融的瓶颈与挑战</a:t>
            </a:r>
            <a:endParaRPr altLang="en-US" lang="zh-CN"/>
          </a:p>
        </p:txBody>
      </p:sp>
      <p:sp>
        <p:nvSpPr>
          <p:cNvPr id="1049284" name="矩形: 圆角 23"/>
          <p:cNvSpPr/>
          <p:nvPr>
            <p:custDataLst>
              <p:tags r:id="rId1"/>
            </p:custDataLst>
          </p:nvPr>
        </p:nvSpPr>
        <p:spPr>
          <a:xfrm>
            <a:off x="838200" y="1633668"/>
            <a:ext cx="4980109" cy="2018799"/>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286" name="矩形: 圆角 27"/>
          <p:cNvSpPr/>
          <p:nvPr>
            <p:custDataLst>
              <p:tags r:id="rId2"/>
            </p:custDataLst>
          </p:nvPr>
        </p:nvSpPr>
        <p:spPr>
          <a:xfrm>
            <a:off x="6374200" y="1633668"/>
            <a:ext cx="4980109" cy="2018799"/>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288" name="矩形: 圆角 6"/>
          <p:cNvSpPr/>
          <p:nvPr>
            <p:custDataLst>
              <p:tags r:id="rId3"/>
            </p:custDataLst>
          </p:nvPr>
        </p:nvSpPr>
        <p:spPr>
          <a:xfrm>
            <a:off x="838200" y="3889098"/>
            <a:ext cx="4980209" cy="2018625"/>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290" name="矩形: 圆角 9"/>
          <p:cNvSpPr/>
          <p:nvPr>
            <p:custDataLst>
              <p:tags r:id="rId4"/>
            </p:custDataLst>
          </p:nvPr>
        </p:nvSpPr>
        <p:spPr>
          <a:xfrm>
            <a:off x="1017173" y="4105205"/>
            <a:ext cx="2262126" cy="51744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292" name="正文"/>
          <p:cNvSpPr txBox="1"/>
          <p:nvPr>
            <p:custDataLst>
              <p:tags r:id="rId5"/>
            </p:custDataLst>
          </p:nvPr>
        </p:nvSpPr>
        <p:spPr>
          <a:xfrm>
            <a:off x="1017173" y="4732221"/>
            <a:ext cx="4797166" cy="1176111"/>
          </a:xfrm>
          <a:prstGeom prst="rect"/>
          <a:noFill/>
        </p:spPr>
        <p:txBody>
          <a:bodyPr anchor="t" anchorCtr="0" bIns="0" lIns="90000" rIns="90000" rtlCol="0" tIns="144145" wrap="square">
            <a:normAutofit/>
          </a:bodyPr>
          <a:p>
            <a:pPr>
              <a:lnSpc>
                <a:spcPct val="130000"/>
              </a:lnSpc>
              <a:spcAft>
                <a:spcPts val="1000"/>
              </a:spcAft>
            </a:pPr>
            <a:r>
              <a:rPr altLang="en-US" sz="1600" lang="zh-CN">
                <a:solidFill>
                  <a:schemeClr val="tx1">
                    <a:lumMod val="65000"/>
                    <a:lumOff val="35000"/>
                  </a:schemeClr>
                </a:solidFill>
                <a:latin typeface="+mn-ea"/>
              </a:rPr>
              <a:t>服务成本高昂：为了覆盖更广泛的地区和人群，普惠金融机构需要投入大量的人力、物力和财力，导致服务成本居高不下。</a:t>
            </a:r>
            <a:endParaRPr altLang="en-US" sz="1600" lang="zh-CN">
              <a:solidFill>
                <a:schemeClr val="tx1">
                  <a:lumMod val="65000"/>
                  <a:lumOff val="35000"/>
                </a:schemeClr>
              </a:solidFill>
              <a:latin typeface="+mn-ea"/>
            </a:endParaRPr>
          </a:p>
        </p:txBody>
      </p:sp>
      <p:sp>
        <p:nvSpPr>
          <p:cNvPr id="1049294" name="矩形: 圆角 24"/>
          <p:cNvSpPr/>
          <p:nvPr>
            <p:custDataLst>
              <p:tags r:id="rId6"/>
            </p:custDataLst>
          </p:nvPr>
        </p:nvSpPr>
        <p:spPr>
          <a:xfrm>
            <a:off x="1017173" y="1849775"/>
            <a:ext cx="2262025" cy="51768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gs>
                <a:gs pos="100000">
                  <a:schemeClr val="accent1">
                    <a:lumMod val="5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a:r>
              <a:rPr altLang="en-US" b="1" dirty="0" sz="2200" lang="zh-CN" spc="300">
                <a:solidFill>
                  <a:schemeClr val="accent1"/>
                </a:solidFill>
                <a:latin typeface="+mj-ea"/>
              </a:rPr>
              <a:t>添加标题</a:t>
            </a:r>
            <a:endParaRPr altLang="en-US" b="1" dirty="0" sz="2200" lang="zh-CN" spc="300">
              <a:solidFill>
                <a:schemeClr val="accent1"/>
              </a:solidFill>
              <a:latin typeface="+mj-ea"/>
            </a:endParaRPr>
          </a:p>
        </p:txBody>
      </p:sp>
      <p:sp>
        <p:nvSpPr>
          <p:cNvPr id="1049296" name="正文"/>
          <p:cNvSpPr txBox="1"/>
          <p:nvPr>
            <p:custDataLst>
              <p:tags r:id="rId7"/>
            </p:custDataLst>
          </p:nvPr>
        </p:nvSpPr>
        <p:spPr>
          <a:xfrm>
            <a:off x="1017173" y="2476182"/>
            <a:ext cx="4797166" cy="1176049"/>
          </a:xfrm>
          <a:prstGeom prst="rect"/>
          <a:noFill/>
        </p:spPr>
        <p:txBody>
          <a:bodyPr anchor="t" anchorCtr="0" bIns="0" lIns="90000" rIns="90000" rtlCol="0" tIns="144145" wrap="square">
            <a:normAutofit/>
          </a:bodyPr>
          <a:p>
            <a:pPr>
              <a:lnSpc>
                <a:spcPct val="130000"/>
              </a:lnSpc>
              <a:spcAft>
                <a:spcPts val="1000"/>
              </a:spcAft>
            </a:pPr>
            <a:r>
              <a:rPr altLang="en-US" dirty="0" sz="1600" lang="zh-CN">
                <a:solidFill>
                  <a:schemeClr val="tx1">
                    <a:lumMod val="65000"/>
                    <a:lumOff val="35000"/>
                  </a:schemeClr>
                </a:solidFill>
                <a:latin typeface="+mn-ea"/>
              </a:rPr>
              <a:t>覆盖面有限：普惠金融的目标是为广大人民群众提供金融服务，但目前仍有大量人群无法获得基本的金融服务。</a:t>
            </a:r>
            <a:endParaRPr altLang="en-US" dirty="0" sz="1600" lang="zh-CN">
              <a:solidFill>
                <a:schemeClr val="tx1">
                  <a:lumMod val="65000"/>
                  <a:lumOff val="35000"/>
                </a:schemeClr>
              </a:solidFill>
              <a:latin typeface="+mn-ea"/>
            </a:endParaRPr>
          </a:p>
        </p:txBody>
      </p:sp>
      <p:sp>
        <p:nvSpPr>
          <p:cNvPr id="1049298" name="矩形: 圆角 28"/>
          <p:cNvSpPr/>
          <p:nvPr>
            <p:custDataLst>
              <p:tags r:id="rId8"/>
            </p:custDataLst>
          </p:nvPr>
        </p:nvSpPr>
        <p:spPr>
          <a:xfrm>
            <a:off x="6553174" y="1849775"/>
            <a:ext cx="2262025" cy="51768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300" name="正文"/>
          <p:cNvSpPr txBox="1"/>
          <p:nvPr>
            <p:custDataLst>
              <p:tags r:id="rId9"/>
            </p:custDataLst>
          </p:nvPr>
        </p:nvSpPr>
        <p:spPr>
          <a:xfrm>
            <a:off x="6553174" y="2476182"/>
            <a:ext cx="4797166" cy="1176049"/>
          </a:xfrm>
          <a:prstGeom prst="rect"/>
          <a:noFill/>
        </p:spPr>
        <p:txBody>
          <a:bodyPr anchor="t" anchorCtr="0" bIns="0" lIns="90000" rIns="90000" rtlCol="0" tIns="144145" wrap="square">
            <a:normAutofit/>
          </a:bodyPr>
          <a:p>
            <a:pPr>
              <a:lnSpc>
                <a:spcPct val="130000"/>
              </a:lnSpc>
              <a:spcAft>
                <a:spcPts val="1000"/>
              </a:spcAft>
            </a:pPr>
            <a:r>
              <a:rPr altLang="en-US" dirty="0" sz="1600" lang="zh-CN">
                <a:solidFill>
                  <a:schemeClr val="tx1">
                    <a:lumMod val="65000"/>
                    <a:lumOff val="35000"/>
                  </a:schemeClr>
                </a:solidFill>
                <a:latin typeface="+mn-ea"/>
              </a:rPr>
              <a:t>风险控制难度大：普惠金融面向的客户群体通常较为复杂，信用记录不全，风险评估难度大，需要更加精细化的风险控制策略。</a:t>
            </a:r>
            <a:endParaRPr altLang="en-US" dirty="0" sz="1600" lang="zh-CN">
              <a:solidFill>
                <a:schemeClr val="tx1">
                  <a:lumMod val="65000"/>
                  <a:lumOff val="35000"/>
                </a:schemeClr>
              </a:solidFill>
              <a:latin typeface="+mn-ea"/>
            </a:endParaRPr>
          </a:p>
        </p:txBody>
      </p:sp>
      <p:sp>
        <p:nvSpPr>
          <p:cNvPr id="1049302" name="矩形: 圆角 6"/>
          <p:cNvSpPr/>
          <p:nvPr>
            <p:custDataLst>
              <p:tags r:id="rId10"/>
            </p:custDataLst>
          </p:nvPr>
        </p:nvSpPr>
        <p:spPr>
          <a:xfrm>
            <a:off x="6373591" y="3889098"/>
            <a:ext cx="4980209" cy="2018625"/>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304" name="矩形: 圆角 9"/>
          <p:cNvSpPr/>
          <p:nvPr>
            <p:custDataLst>
              <p:tags r:id="rId11"/>
            </p:custDataLst>
          </p:nvPr>
        </p:nvSpPr>
        <p:spPr>
          <a:xfrm>
            <a:off x="6552565" y="4105205"/>
            <a:ext cx="2262126" cy="51744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306" name="正文"/>
          <p:cNvSpPr txBox="1"/>
          <p:nvPr>
            <p:custDataLst>
              <p:tags r:id="rId12"/>
            </p:custDataLst>
          </p:nvPr>
        </p:nvSpPr>
        <p:spPr>
          <a:xfrm>
            <a:off x="6552565" y="4732221"/>
            <a:ext cx="4797166" cy="1176111"/>
          </a:xfrm>
          <a:prstGeom prst="rect"/>
          <a:noFill/>
        </p:spPr>
        <p:txBody>
          <a:bodyPr anchor="t" anchorCtr="0" bIns="0" lIns="90000" rIns="90000" rtlCol="0" tIns="144145" wrap="square">
            <a:normAutofit fontScale="95556"/>
          </a:bodyPr>
          <a:p>
            <a:pPr>
              <a:lnSpc>
                <a:spcPct val="130000"/>
              </a:lnSpc>
              <a:spcAft>
                <a:spcPts val="1000"/>
              </a:spcAft>
            </a:pPr>
            <a:r>
              <a:rPr altLang="en-US" lang="zh-CN">
                <a:solidFill>
                  <a:schemeClr val="tx1">
                    <a:lumMod val="65000"/>
                    <a:lumOff val="35000"/>
                  </a:schemeClr>
                </a:solidFill>
                <a:latin typeface="+mn-ea"/>
              </a:rPr>
              <a:t>监管政策尚不完善：目前对于普惠金融的监管政策尚处于摸索阶段，存在一定的监管空白和不确定性，给普惠金融机构带来了一定的合规风险。</a:t>
            </a:r>
            <a:endParaRPr altLang="en-US" lang="zh-CN">
              <a:solidFill>
                <a:schemeClr val="tx1">
                  <a:lumMod val="65000"/>
                  <a:lumOff val="35000"/>
                </a:schemeClr>
              </a:solidFill>
              <a:latin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0" name="标题 1"/>
          <p:cNvSpPr>
            <a:spLocks noGrp="1"/>
          </p:cNvSpPr>
          <p:nvPr>
            <p:ph type="title"/>
          </p:nvPr>
        </p:nvSpPr>
        <p:spPr/>
        <p:txBody>
          <a:bodyPr/>
          <a:p>
            <a:r>
              <a:rPr altLang="en-US" lang="zh-CN"/>
              <a:t>普惠金融的创新模式</a:t>
            </a:r>
            <a:endParaRPr altLang="en-US" lang="zh-CN"/>
          </a:p>
        </p:txBody>
      </p:sp>
      <p:sp>
        <p:nvSpPr>
          <p:cNvPr id="104934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互联网金融的发展</a:t>
            </a:r>
            <a:endParaRPr altLang="en-US" dirty="0" sz="1200" lang="zh-CN" spc="150">
              <a:solidFill>
                <a:schemeClr val="tx1">
                  <a:lumMod val="65000"/>
                  <a:lumOff val="35000"/>
                </a:schemeClr>
              </a:solidFill>
              <a:latin typeface="+mn-ea"/>
              <a:sym typeface="+mn-ea"/>
            </a:endParaRPr>
          </a:p>
        </p:txBody>
      </p:sp>
      <p:sp>
        <p:nvSpPr>
          <p:cNvPr id="104934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数字货币的兴起</a:t>
            </a:r>
            <a:endParaRPr altLang="en-US" dirty="0" sz="1200" lang="zh-CN" spc="150">
              <a:solidFill>
                <a:schemeClr val="tx1">
                  <a:lumMod val="65000"/>
                  <a:lumOff val="35000"/>
                </a:schemeClr>
              </a:solidFill>
              <a:latin typeface="+mn-ea"/>
              <a:sym typeface="+mn-ea"/>
            </a:endParaRPr>
          </a:p>
        </p:txBody>
      </p:sp>
      <p:sp>
        <p:nvSpPr>
          <p:cNvPr id="104934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区块链技术的应用</a:t>
            </a:r>
            <a:endParaRPr altLang="en-US" dirty="0" sz="1200" lang="zh-CN" spc="150">
              <a:solidFill>
                <a:schemeClr val="tx1">
                  <a:lumMod val="65000"/>
                  <a:lumOff val="35000"/>
                </a:schemeClr>
              </a:solidFill>
              <a:latin typeface="+mn-ea"/>
              <a:sym typeface="+mn-ea"/>
            </a:endParaRPr>
          </a:p>
        </p:txBody>
      </p:sp>
      <p:sp>
        <p:nvSpPr>
          <p:cNvPr id="104934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大数据风控的优化</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2" name="标题"/>
          <p:cNvSpPr>
            <a:spLocks noGrp="1"/>
          </p:cNvSpPr>
          <p:nvPr>
            <p:ph type="title"/>
            <p:custDataLst>
              <p:tags r:id="rId1"/>
            </p:custDataLst>
          </p:nvPr>
        </p:nvSpPr>
        <p:spPr>
          <a:xfrm>
            <a:off x="835800" y="3148536"/>
            <a:ext cx="6477000" cy="1676364"/>
          </a:xfrm>
        </p:spPr>
        <p:txBody>
          <a:bodyPr/>
          <a:p>
            <a:r>
              <a:rPr altLang="en-US" dirty="0" lang="zh-CN"/>
              <a:t>互联网金融在普惠金融中的角色</a:t>
            </a:r>
            <a:endParaRPr altLang="en-US" dirty="0" lang="zh-CN"/>
          </a:p>
        </p:txBody>
      </p:sp>
      <p:sp>
        <p:nvSpPr>
          <p:cNvPr id="1049384" name="节编号"/>
          <p:cNvSpPr>
            <a:spLocks noGrp="1"/>
          </p:cNvSpPr>
          <p:nvPr>
            <p:ph type="body" sz="quarter" idx="13"/>
            <p:custDataLst>
              <p:tags r:id="rId2"/>
            </p:custDataLst>
          </p:nvPr>
        </p:nvSpPr>
        <p:spPr>
          <a:xfrm>
            <a:off x="835800" y="1567800"/>
            <a:ext cx="6477000" cy="1224000"/>
          </a:xfrm>
        </p:spPr>
        <p:txBody>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8" name="标题 1"/>
          <p:cNvSpPr>
            <a:spLocks noGrp="1"/>
          </p:cNvSpPr>
          <p:nvPr>
            <p:ph type="title"/>
          </p:nvPr>
        </p:nvSpPr>
        <p:spPr/>
        <p:txBody>
          <a:bodyPr/>
          <a:p>
            <a:r>
              <a:rPr altLang="en-US" lang="zh-CN"/>
              <a:t>互联网金融的优势在普惠金融中的体现</a:t>
            </a:r>
            <a:endParaRPr altLang="en-US" lang="zh-CN"/>
          </a:p>
        </p:txBody>
      </p:sp>
      <p:sp>
        <p:nvSpPr>
          <p:cNvPr id="104942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2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覆盖广泛：互联网金融能够覆盖传统金融无法触及的长尾市场，为更多人提供金融服务。</a:t>
            </a:r>
            <a:endParaRPr altLang="en-US" dirty="0" sz="2000" lang="zh-CN" spc="200">
              <a:solidFill>
                <a:schemeClr val="tx1">
                  <a:lumMod val="85000"/>
                  <a:lumOff val="15000"/>
                </a:schemeClr>
              </a:solidFill>
              <a:latin typeface="+mn-ea"/>
              <a:sym typeface="+mn-ea"/>
            </a:endParaRPr>
          </a:p>
        </p:txBody>
      </p:sp>
      <p:sp>
        <p:nvSpPr>
          <p:cNvPr id="104942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成本低廉：互联网金融利用先进的技术降低运营成本，使得金融服务更加经济实惠。</a:t>
            </a:r>
            <a:endParaRPr altLang="en-US" dirty="0" sz="2000" lang="zh-CN" spc="200">
              <a:solidFill>
                <a:schemeClr val="tx1">
                  <a:lumMod val="85000"/>
                  <a:lumOff val="15000"/>
                </a:schemeClr>
              </a:solidFill>
              <a:latin typeface="+mn-ea"/>
              <a:sym typeface="+mn-ea"/>
            </a:endParaRPr>
          </a:p>
        </p:txBody>
      </p:sp>
      <p:sp>
        <p:nvSpPr>
          <p:cNvPr id="104943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灵活便捷：互联网金融产品和服务灵活多样，用户可以随时随地享受金融服务，无需繁琐的线下流程。</a:t>
            </a:r>
            <a:endParaRPr altLang="en-US" dirty="0" sz="2000" lang="zh-CN" spc="200">
              <a:solidFill>
                <a:schemeClr val="tx1">
                  <a:lumMod val="85000"/>
                  <a:lumOff val="15000"/>
                </a:schemeClr>
              </a:solidFill>
              <a:latin typeface="+mn-ea"/>
              <a:sym typeface="+mn-ea"/>
            </a:endParaRPr>
          </a:p>
        </p:txBody>
      </p:sp>
      <p:sp>
        <p:nvSpPr>
          <p:cNvPr id="104943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4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风险可控：通过大数据和人工智能等技术，互联网金融可以有效控制风险，保障金融安全。</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6" name="标题 1"/>
          <p:cNvSpPr>
            <a:spLocks noGrp="1"/>
          </p:cNvSpPr>
          <p:nvPr>
            <p:ph type="title"/>
          </p:nvPr>
        </p:nvSpPr>
        <p:spPr/>
        <p:txBody>
          <a:bodyPr/>
          <a:p>
            <a:r>
              <a:rPr altLang="en-US" lang="zh-CN"/>
              <a:t>互联网金融如何助力普惠金融发展</a:t>
            </a:r>
            <a:endParaRPr altLang="en-US" lang="zh-CN"/>
          </a:p>
        </p:txBody>
      </p:sp>
      <p:sp>
        <p:nvSpPr>
          <p:cNvPr id="104947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降低金融服务门槛：互联网金融使得金融服务更加普及，覆盖更多的人群，特别是传统金融服务难以触及的群体。</a:t>
            </a:r>
            <a:endParaRPr altLang="en-US" dirty="0" lang="zh-CN" spc="150">
              <a:solidFill>
                <a:schemeClr val="tx1">
                  <a:lumMod val="75000"/>
                  <a:lumOff val="25000"/>
                </a:schemeClr>
              </a:solidFill>
              <a:latin typeface="+mn-ea"/>
              <a:sym typeface="+mn-ea"/>
            </a:endParaRPr>
          </a:p>
        </p:txBody>
      </p:sp>
      <p:sp>
        <p:nvSpPr>
          <p:cNvPr id="104948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提高金融服务效率：互联网金融利用先进的技术手段，提高了金融服务效率，使得用户可以更加便捷地获取金融服务。</a:t>
            </a:r>
            <a:endParaRPr altLang="en-US" dirty="0" sz="2000" lang="zh-CN" spc="150">
              <a:solidFill>
                <a:schemeClr val="tx1">
                  <a:lumMod val="75000"/>
                  <a:lumOff val="25000"/>
                </a:schemeClr>
              </a:solidFill>
              <a:latin typeface="+mn-ea"/>
              <a:sym typeface="+mn-ea"/>
            </a:endParaRPr>
          </a:p>
        </p:txBody>
      </p:sp>
      <p:sp>
        <p:nvSpPr>
          <p:cNvPr id="104948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降低金融服务成本：互联网金融通过技术手段降低了金融服务成本，使得金融机构可以更加高效地为用户提供服务。</a:t>
            </a:r>
            <a:endParaRPr altLang="en-US" dirty="0" sz="2000" lang="zh-CN" spc="150">
              <a:solidFill>
                <a:schemeClr val="tx1">
                  <a:lumMod val="75000"/>
                  <a:lumOff val="25000"/>
                </a:schemeClr>
              </a:solidFill>
              <a:latin typeface="+mn-ea"/>
              <a:sym typeface="+mn-ea"/>
            </a:endParaRPr>
          </a:p>
        </p:txBody>
      </p:sp>
      <p:sp>
        <p:nvSpPr>
          <p:cNvPr id="104949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拓宽金融服务渠道：互联网金融通过线上渠道，拓宽了金融服务渠道，使得用户可以随时随地获取金融服务。</a:t>
            </a:r>
            <a:endParaRPr altLang="en-US" dirty="0" lang="zh-CN" spc="150">
              <a:solidFill>
                <a:schemeClr val="tx1">
                  <a:lumMod val="75000"/>
                  <a:lumOff val="25000"/>
                </a:schemeClr>
              </a:solidFill>
              <a:latin typeface="+mn-ea"/>
              <a:sym typeface="+mn-ea"/>
            </a:endParaRPr>
          </a:p>
        </p:txBody>
      </p:sp>
      <p:sp>
        <p:nvSpPr>
          <p:cNvPr id="104950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4" name="标题 1"/>
          <p:cNvSpPr>
            <a:spLocks noGrp="1"/>
          </p:cNvSpPr>
          <p:nvPr>
            <p:ph type="title"/>
          </p:nvPr>
        </p:nvSpPr>
        <p:spPr/>
        <p:txBody>
          <a:bodyPr/>
          <a:p>
            <a:r>
              <a:rPr altLang="en-US" lang="zh-CN"/>
              <a:t>互联网金融在普惠金融中的创新模式</a:t>
            </a:r>
            <a:endParaRPr altLang="en-US" lang="zh-CN"/>
          </a:p>
        </p:txBody>
      </p:sp>
      <p:sp>
        <p:nvSpPr>
          <p:cNvPr id="104953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互联网众筹：通过互联网平台，向广大投资者募集资金，支持小微企业和创业项目，降低融资门槛。</a:t>
            </a:r>
            <a:endParaRPr altLang="en-US" dirty="0" sz="1200" lang="zh-CN" spc="150">
              <a:solidFill>
                <a:schemeClr val="tx1">
                  <a:lumMod val="85000"/>
                  <a:lumOff val="15000"/>
                </a:schemeClr>
              </a:solidFill>
              <a:latin typeface="+mn-ea"/>
              <a:sym typeface="+mn-ea"/>
            </a:endParaRPr>
          </a:p>
        </p:txBody>
      </p:sp>
      <p:sp>
        <p:nvSpPr>
          <p:cNvPr id="104953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P2P网贷：个人对个人借贷平台，投资者可以通过平台出借资金，借款人可以通过平台获得低成本的融资服务。</a:t>
            </a:r>
            <a:endParaRPr altLang="en-US" dirty="0" sz="1200" lang="zh-CN" spc="150">
              <a:solidFill>
                <a:schemeClr val="tx1">
                  <a:lumMod val="85000"/>
                  <a:lumOff val="15000"/>
                </a:schemeClr>
              </a:solidFill>
              <a:latin typeface="+mn-ea"/>
              <a:sym typeface="+mn-ea"/>
            </a:endParaRPr>
          </a:p>
        </p:txBody>
      </p:sp>
      <p:sp>
        <p:nvSpPr>
          <p:cNvPr id="104954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数字货币：如比特币等，通过去中心化的方式，降低交易成本，提高金融服务的普及率。</a:t>
            </a:r>
            <a:endParaRPr altLang="en-US" dirty="0" sz="1200" lang="zh-CN" spc="150">
              <a:solidFill>
                <a:schemeClr val="tx1">
                  <a:lumMod val="85000"/>
                  <a:lumOff val="15000"/>
                </a:schemeClr>
              </a:solidFill>
              <a:latin typeface="+mn-ea"/>
              <a:sym typeface="+mn-ea"/>
            </a:endParaRPr>
          </a:p>
        </p:txBody>
      </p:sp>
      <p:sp>
        <p:nvSpPr>
          <p:cNvPr id="104955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大数据风控：利用大数据技术对借款人进行信用评估，降低风险，提高金融服务的安全性和可靠性。</a:t>
            </a:r>
            <a:endParaRPr altLang="en-US" dirty="0" sz="1200" lang="zh-CN" spc="150">
              <a:solidFill>
                <a:schemeClr val="tx1">
                  <a:lumMod val="85000"/>
                  <a:lumOff val="15000"/>
                </a:schemeClr>
              </a:solidFill>
              <a:latin typeface="+mn-ea"/>
              <a:sym typeface="+mn-ea"/>
            </a:endParaRPr>
          </a:p>
        </p:txBody>
      </p:sp>
      <p:sp>
        <p:nvSpPr>
          <p:cNvPr id="104955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92" name="标题 1"/>
          <p:cNvSpPr>
            <a:spLocks noGrp="1"/>
          </p:cNvSpPr>
          <p:nvPr>
            <p:ph type="title"/>
          </p:nvPr>
        </p:nvSpPr>
        <p:spPr/>
        <p:txBody>
          <a:bodyPr/>
          <a:p>
            <a:r>
              <a:rPr altLang="en-US" lang="zh-CN"/>
              <a:t>互联网金融在普惠金融中的未来展望</a:t>
            </a:r>
            <a:endParaRPr altLang="en-US" lang="zh-CN"/>
          </a:p>
        </p:txBody>
      </p:sp>
      <p:sp>
        <p:nvSpPr>
          <p:cNvPr id="104959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数字货币的普及将进一步推动互联网金融的发展</a:t>
            </a:r>
            <a:endParaRPr altLang="en-US" dirty="0" sz="1200" lang="zh-CN" spc="150">
              <a:solidFill>
                <a:schemeClr val="tx1">
                  <a:lumMod val="65000"/>
                  <a:lumOff val="35000"/>
                </a:schemeClr>
              </a:solidFill>
              <a:latin typeface="+mn-ea"/>
              <a:sym typeface="+mn-ea"/>
            </a:endParaRPr>
          </a:p>
        </p:txBody>
      </p:sp>
      <p:sp>
        <p:nvSpPr>
          <p:cNvPr id="104959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区块链技术将为普惠金融提供更安全、更高效的解决方案</a:t>
            </a:r>
            <a:endParaRPr altLang="en-US" dirty="0" sz="1200" lang="zh-CN" spc="150">
              <a:solidFill>
                <a:schemeClr val="tx1">
                  <a:lumMod val="65000"/>
                  <a:lumOff val="35000"/>
                </a:schemeClr>
              </a:solidFill>
              <a:latin typeface="+mn-ea"/>
              <a:sym typeface="+mn-ea"/>
            </a:endParaRPr>
          </a:p>
        </p:txBody>
      </p:sp>
      <p:sp>
        <p:nvSpPr>
          <p:cNvPr id="104959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人工智能和大数据将助力普惠金融更精准地服务小微企业和农村用户</a:t>
            </a:r>
            <a:endParaRPr altLang="en-US" dirty="0" sz="1200" lang="zh-CN" spc="150">
              <a:solidFill>
                <a:schemeClr val="tx1">
                  <a:lumMod val="65000"/>
                  <a:lumOff val="35000"/>
                </a:schemeClr>
              </a:solidFill>
              <a:latin typeface="+mn-ea"/>
              <a:sym typeface="+mn-ea"/>
            </a:endParaRPr>
          </a:p>
        </p:txBody>
      </p:sp>
      <p:sp>
        <p:nvSpPr>
          <p:cNvPr id="104960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互联网金融将与传统的金融机构更深度地融合，共同推动普惠金融的可持续发展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4" name="标题"/>
          <p:cNvSpPr>
            <a:spLocks noGrp="1"/>
          </p:cNvSpPr>
          <p:nvPr>
            <p:ph type="title"/>
            <p:custDataLst>
              <p:tags r:id="rId1"/>
            </p:custDataLst>
          </p:nvPr>
        </p:nvSpPr>
        <p:spPr>
          <a:xfrm>
            <a:off x="835800" y="3148536"/>
            <a:ext cx="6477000" cy="1676364"/>
          </a:xfrm>
        </p:spPr>
        <p:txBody>
          <a:bodyPr>
            <a:normAutofit fontScale="93704"/>
          </a:bodyPr>
          <a:p>
            <a:r>
              <a:rPr altLang="en-US" dirty="0" lang="zh-CN"/>
              <a:t>案例分析：互联网金融如何助力普惠金融发展</a:t>
            </a:r>
            <a:endParaRPr altLang="en-US" dirty="0" lang="zh-CN"/>
          </a:p>
        </p:txBody>
      </p:sp>
      <p:sp>
        <p:nvSpPr>
          <p:cNvPr id="1049636" name="节编号"/>
          <p:cNvSpPr>
            <a:spLocks noGrp="1"/>
          </p:cNvSpPr>
          <p:nvPr>
            <p:ph type="body" sz="quarter" idx="13"/>
            <p:custDataLst>
              <p:tags r:id="rId2"/>
            </p:custDataLst>
          </p:nvPr>
        </p:nvSpPr>
        <p:spPr>
          <a:xfrm>
            <a:off x="835800" y="1567800"/>
            <a:ext cx="6477000" cy="1224000"/>
          </a:xfrm>
        </p:spPr>
        <p:txBody>
          <a:bodyPr/>
          <a:p>
            <a:r>
              <a:rPr altLang="zh-CN" dirty="0" lang="en-US"/>
              <a:t>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0" name="标题 1"/>
          <p:cNvSpPr>
            <a:spLocks noGrp="1"/>
          </p:cNvSpPr>
          <p:nvPr>
            <p:ph type="title"/>
          </p:nvPr>
        </p:nvSpPr>
        <p:spPr/>
        <p:txBody>
          <a:bodyPr/>
          <a:p>
            <a:r>
              <a:rPr altLang="en-US" lang="zh-CN"/>
              <a:t>某知名互联网金融平台的普惠金融实践</a:t>
            </a:r>
            <a:endParaRPr altLang="en-US" lang="zh-CN"/>
          </a:p>
        </p:txBody>
      </p:sp>
      <p:sp>
        <p:nvSpPr>
          <p:cNvPr id="104967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平台名称：提供金融服务的知名互联网平台</a:t>
            </a:r>
            <a:endParaRPr altLang="en-US" dirty="0" sz="1200" lang="zh-CN" spc="150">
              <a:solidFill>
                <a:schemeClr val="tx1">
                  <a:lumMod val="85000"/>
                  <a:lumOff val="15000"/>
                </a:schemeClr>
              </a:solidFill>
              <a:latin typeface="+mn-ea"/>
              <a:sym typeface="+mn-ea"/>
            </a:endParaRPr>
          </a:p>
        </p:txBody>
      </p:sp>
      <p:sp>
        <p:nvSpPr>
          <p:cNvPr id="104967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服务对象：小微企业、农民、城镇低收入人群等</a:t>
            </a:r>
            <a:endParaRPr altLang="en-US" dirty="0" sz="1200" lang="zh-CN" spc="150">
              <a:solidFill>
                <a:schemeClr val="tx1">
                  <a:lumMod val="85000"/>
                  <a:lumOff val="15000"/>
                </a:schemeClr>
              </a:solidFill>
              <a:latin typeface="+mn-ea"/>
              <a:sym typeface="+mn-ea"/>
            </a:endParaRPr>
          </a:p>
        </p:txBody>
      </p:sp>
      <p:sp>
        <p:nvSpPr>
          <p:cNvPr id="104968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产品特点：低门槛、灵活性、高收益</a:t>
            </a:r>
            <a:endParaRPr altLang="en-US" dirty="0" sz="1200" lang="zh-CN" spc="150">
              <a:solidFill>
                <a:schemeClr val="tx1">
                  <a:lumMod val="85000"/>
                  <a:lumOff val="15000"/>
                </a:schemeClr>
              </a:solidFill>
              <a:latin typeface="+mn-ea"/>
              <a:sym typeface="+mn-ea"/>
            </a:endParaRPr>
          </a:p>
        </p:txBody>
      </p:sp>
      <p:sp>
        <p:nvSpPr>
          <p:cNvPr id="104968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助力普惠金融发展：通过技术创新、模式创新等方式，解决传统金融服务的不足，提高金融服务覆盖面和可得性</a:t>
            </a:r>
            <a:endParaRPr altLang="en-US" dirty="0" sz="1200" lang="zh-CN" spc="150">
              <a:solidFill>
                <a:schemeClr val="tx1">
                  <a:lumMod val="85000"/>
                  <a:lumOff val="15000"/>
                </a:schemeClr>
              </a:solidFill>
              <a:latin typeface="+mn-ea"/>
              <a:sym typeface="+mn-ea"/>
            </a:endParaRPr>
          </a:p>
        </p:txBody>
      </p:sp>
      <p:sp>
        <p:nvSpPr>
          <p:cNvPr id="104969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28" name="标题 1"/>
          <p:cNvSpPr>
            <a:spLocks noGrp="1"/>
          </p:cNvSpPr>
          <p:nvPr>
            <p:ph type="title"/>
          </p:nvPr>
        </p:nvSpPr>
        <p:spPr/>
        <p:txBody>
          <a:bodyPr/>
          <a:p>
            <a:r>
              <a:rPr altLang="en-US" lang="zh-CN"/>
              <a:t>某知名电商平台的普惠金融实践</a:t>
            </a:r>
            <a:endParaRPr altLang="en-US" lang="zh-CN"/>
          </a:p>
        </p:txBody>
      </p:sp>
      <p:sp>
        <p:nvSpPr>
          <p:cNvPr id="104973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电商平台提供小额贷款、理财等服务，满足小微企业和个人消费者的金融需求。</a:t>
            </a:r>
            <a:endParaRPr altLang="en-US" dirty="0" sz="1200" lang="zh-CN" spc="150">
              <a:solidFill>
                <a:schemeClr val="tx1">
                  <a:lumMod val="85000"/>
                  <a:lumOff val="15000"/>
                </a:schemeClr>
              </a:solidFill>
              <a:latin typeface="+mn-ea"/>
              <a:sym typeface="+mn-ea"/>
            </a:endParaRPr>
          </a:p>
        </p:txBody>
      </p:sp>
      <p:sp>
        <p:nvSpPr>
          <p:cNvPr id="104973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通过大数据、云计算等技术手段，实现快速审批、风险控制等功能，提高金融服务效率。</a:t>
            </a:r>
            <a:endParaRPr altLang="en-US" dirty="0" sz="1200" lang="zh-CN" spc="150">
              <a:solidFill>
                <a:schemeClr val="tx1">
                  <a:lumMod val="85000"/>
                  <a:lumOff val="15000"/>
                </a:schemeClr>
              </a:solidFill>
              <a:latin typeface="+mn-ea"/>
              <a:sym typeface="+mn-ea"/>
            </a:endParaRPr>
          </a:p>
        </p:txBody>
      </p:sp>
      <p:sp>
        <p:nvSpPr>
          <p:cNvPr id="104973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与传统金融机构合作，共同推进普惠金融业务，扩大金融服务覆盖面。</a:t>
            </a:r>
            <a:endParaRPr altLang="en-US" dirty="0" sz="1200" lang="zh-CN" spc="150">
              <a:solidFill>
                <a:schemeClr val="tx1">
                  <a:lumMod val="85000"/>
                  <a:lumOff val="15000"/>
                </a:schemeClr>
              </a:solidFill>
              <a:latin typeface="+mn-ea"/>
              <a:sym typeface="+mn-ea"/>
            </a:endParaRPr>
          </a:p>
        </p:txBody>
      </p:sp>
      <p:sp>
        <p:nvSpPr>
          <p:cNvPr id="104974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电商平台还通过提供保险、征信等金融服务，进一步完善普惠金融体系。</a:t>
            </a:r>
            <a:endParaRPr altLang="en-US" dirty="0" sz="1200" lang="zh-CN" spc="150">
              <a:solidFill>
                <a:schemeClr val="tx1">
                  <a:lumMod val="85000"/>
                  <a:lumOff val="15000"/>
                </a:schemeClr>
              </a:solidFill>
              <a:latin typeface="+mn-ea"/>
              <a:sym typeface="+mn-ea"/>
            </a:endParaRPr>
          </a:p>
        </p:txBody>
      </p:sp>
      <p:sp>
        <p:nvSpPr>
          <p:cNvPr id="104975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86" name="标题 1"/>
          <p:cNvSpPr>
            <a:spLocks noGrp="1"/>
          </p:cNvSpPr>
          <p:nvPr>
            <p:ph type="title"/>
          </p:nvPr>
        </p:nvSpPr>
        <p:spPr/>
        <p:txBody>
          <a:bodyPr/>
          <a:p>
            <a:r>
              <a:rPr altLang="en-US" lang="zh-CN"/>
              <a:t>某知名支付平台的普惠金融实践</a:t>
            </a:r>
            <a:endParaRPr altLang="en-US" lang="zh-CN"/>
          </a:p>
        </p:txBody>
      </p:sp>
      <p:sp>
        <p:nvSpPr>
          <p:cNvPr id="1049788" name="Freeform 27"/>
          <p:cNvSpPr/>
          <p:nvPr>
            <p:custDataLst>
              <p:tags r:id="rId1"/>
            </p:custDataLst>
          </p:nvPr>
        </p:nvSpPr>
        <p:spPr bwMode="auto">
          <a:xfrm>
            <a:off x="838200"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790" name="矩形: 圆角 32"/>
          <p:cNvSpPr/>
          <p:nvPr>
            <p:custDataLst>
              <p:tags r:id="rId2"/>
            </p:custDataLst>
          </p:nvPr>
        </p:nvSpPr>
        <p:spPr>
          <a:xfrm flipH="1">
            <a:off x="962839"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2" name="任意多边形: 形状 33"/>
          <p:cNvSpPr/>
          <p:nvPr>
            <p:custDataLst>
              <p:tags r:id="rId3"/>
            </p:custDataLst>
          </p:nvPr>
        </p:nvSpPr>
        <p:spPr bwMode="auto">
          <a:xfrm>
            <a:off x="838200"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794" name="正文"/>
          <p:cNvSpPr txBox="1"/>
          <p:nvPr>
            <p:custDataLst>
              <p:tags r:id="rId4"/>
            </p:custDataLst>
          </p:nvPr>
        </p:nvSpPr>
        <p:spPr>
          <a:xfrm>
            <a:off x="1092440"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平台背景：介绍该支付平台的成立背景和发展历程，强调其在互联网金融行业中的地位和影响力。</a:t>
            </a:r>
            <a:endParaRPr altLang="en-US" dirty="0" sz="1600" lang="zh-CN" spc="150">
              <a:solidFill>
                <a:schemeClr val="tx1">
                  <a:lumMod val="65000"/>
                  <a:lumOff val="35000"/>
                </a:schemeClr>
              </a:solidFill>
              <a:latin typeface="+mn-ea"/>
            </a:endParaRPr>
          </a:p>
        </p:txBody>
      </p:sp>
      <p:sp>
        <p:nvSpPr>
          <p:cNvPr id="1049796" name="标题"/>
          <p:cNvSpPr txBox="1"/>
          <p:nvPr>
            <p:custDataLst>
              <p:tags r:id="rId5"/>
            </p:custDataLst>
          </p:nvPr>
        </p:nvSpPr>
        <p:spPr>
          <a:xfrm>
            <a:off x="905170"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798" name="Freeform 27"/>
          <p:cNvSpPr/>
          <p:nvPr>
            <p:custDataLst>
              <p:tags r:id="rId6"/>
            </p:custDataLst>
          </p:nvPr>
        </p:nvSpPr>
        <p:spPr bwMode="auto">
          <a:xfrm>
            <a:off x="3585228"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800" name="矩形: 圆角 38"/>
          <p:cNvSpPr/>
          <p:nvPr>
            <p:custDataLst>
              <p:tags r:id="rId7"/>
            </p:custDataLst>
          </p:nvPr>
        </p:nvSpPr>
        <p:spPr>
          <a:xfrm flipH="1">
            <a:off x="3709868"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02" name="任意多边形: 形状 39"/>
          <p:cNvSpPr/>
          <p:nvPr>
            <p:custDataLst>
              <p:tags r:id="rId8"/>
            </p:custDataLst>
          </p:nvPr>
        </p:nvSpPr>
        <p:spPr bwMode="auto">
          <a:xfrm>
            <a:off x="3585228"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804" name="正文"/>
          <p:cNvSpPr txBox="1"/>
          <p:nvPr>
            <p:custDataLst>
              <p:tags r:id="rId9"/>
            </p:custDataLst>
          </p:nvPr>
        </p:nvSpPr>
        <p:spPr>
          <a:xfrm>
            <a:off x="3839468"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普惠金融实践：详细介绍该支付平台在普惠金融方面的具体做法和措施，如降低金融服务门槛、提高金融服务可得性、优化金融服务体验等。</a:t>
            </a:r>
            <a:endParaRPr altLang="en-US" dirty="0" sz="1600" lang="zh-CN" spc="150">
              <a:solidFill>
                <a:schemeClr val="tx1">
                  <a:lumMod val="65000"/>
                  <a:lumOff val="35000"/>
                </a:schemeClr>
              </a:solidFill>
              <a:latin typeface="+mn-ea"/>
            </a:endParaRPr>
          </a:p>
        </p:txBody>
      </p:sp>
      <p:sp>
        <p:nvSpPr>
          <p:cNvPr id="1049806" name="标题"/>
          <p:cNvSpPr txBox="1"/>
          <p:nvPr>
            <p:custDataLst>
              <p:tags r:id="rId10"/>
            </p:custDataLst>
          </p:nvPr>
        </p:nvSpPr>
        <p:spPr>
          <a:xfrm>
            <a:off x="3652199"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808" name="Freeform 27"/>
          <p:cNvSpPr/>
          <p:nvPr>
            <p:custDataLst>
              <p:tags r:id="rId11"/>
            </p:custDataLst>
          </p:nvPr>
        </p:nvSpPr>
        <p:spPr bwMode="auto">
          <a:xfrm>
            <a:off x="6332257"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810" name="矩形: 圆角 68"/>
          <p:cNvSpPr/>
          <p:nvPr>
            <p:custDataLst>
              <p:tags r:id="rId12"/>
            </p:custDataLst>
          </p:nvPr>
        </p:nvSpPr>
        <p:spPr>
          <a:xfrm flipH="1">
            <a:off x="6456896"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2" name="任意多边形: 形状 69"/>
          <p:cNvSpPr/>
          <p:nvPr>
            <p:custDataLst>
              <p:tags r:id="rId13"/>
            </p:custDataLst>
          </p:nvPr>
        </p:nvSpPr>
        <p:spPr bwMode="auto">
          <a:xfrm>
            <a:off x="6332257"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814" name="正文"/>
          <p:cNvSpPr txBox="1"/>
          <p:nvPr>
            <p:custDataLst>
              <p:tags r:id="rId14"/>
            </p:custDataLst>
          </p:nvPr>
        </p:nvSpPr>
        <p:spPr>
          <a:xfrm>
            <a:off x="6586496"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创新与技术应用：强调该支付平台在技术创新和金融科技方面的探索和应用，如何通过大数据、人工智能等技术手段提高金融服务效率和风险控制能力。</a:t>
            </a:r>
            <a:endParaRPr altLang="en-US" dirty="0" sz="1600" lang="zh-CN" spc="150">
              <a:solidFill>
                <a:schemeClr val="tx1">
                  <a:lumMod val="65000"/>
                  <a:lumOff val="35000"/>
                </a:schemeClr>
              </a:solidFill>
              <a:latin typeface="+mn-ea"/>
            </a:endParaRPr>
          </a:p>
        </p:txBody>
      </p:sp>
      <p:sp>
        <p:nvSpPr>
          <p:cNvPr id="1049816" name="标题"/>
          <p:cNvSpPr txBox="1"/>
          <p:nvPr>
            <p:custDataLst>
              <p:tags r:id="rId15"/>
            </p:custDataLst>
          </p:nvPr>
        </p:nvSpPr>
        <p:spPr>
          <a:xfrm>
            <a:off x="6399227"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818" name="Freeform 27"/>
          <p:cNvSpPr/>
          <p:nvPr>
            <p:custDataLst>
              <p:tags r:id="rId16"/>
            </p:custDataLst>
          </p:nvPr>
        </p:nvSpPr>
        <p:spPr bwMode="auto">
          <a:xfrm>
            <a:off x="9079285"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820" name="矩形: 圆角 74"/>
          <p:cNvSpPr/>
          <p:nvPr>
            <p:custDataLst>
              <p:tags r:id="rId17"/>
            </p:custDataLst>
          </p:nvPr>
        </p:nvSpPr>
        <p:spPr>
          <a:xfrm flipH="1">
            <a:off x="9204545"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2" name="任意多边形: 形状 75"/>
          <p:cNvSpPr/>
          <p:nvPr>
            <p:custDataLst>
              <p:tags r:id="rId18"/>
            </p:custDataLst>
          </p:nvPr>
        </p:nvSpPr>
        <p:spPr bwMode="auto">
          <a:xfrm>
            <a:off x="9079285"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824" name="正文"/>
          <p:cNvSpPr txBox="1"/>
          <p:nvPr>
            <p:custDataLst>
              <p:tags r:id="rId19"/>
            </p:custDataLst>
          </p:nvPr>
        </p:nvSpPr>
        <p:spPr>
          <a:xfrm>
            <a:off x="9333525"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成效与影响：分析该支付平台在普惠金融实践中所取得的成效和影响，包括对行业的推动作用和对社会经济发展的贡献。</a:t>
            </a:r>
            <a:endParaRPr altLang="en-US" dirty="0" sz="1600" lang="zh-CN" spc="150">
              <a:solidFill>
                <a:schemeClr val="tx1">
                  <a:lumMod val="65000"/>
                  <a:lumOff val="35000"/>
                </a:schemeClr>
              </a:solidFill>
              <a:latin typeface="+mn-ea"/>
            </a:endParaRPr>
          </a:p>
        </p:txBody>
      </p:sp>
      <p:sp>
        <p:nvSpPr>
          <p:cNvPr id="1049826" name="标题"/>
          <p:cNvSpPr txBox="1"/>
          <p:nvPr>
            <p:custDataLst>
              <p:tags r:id="rId20"/>
            </p:custDataLst>
          </p:nvPr>
        </p:nvSpPr>
        <p:spPr>
          <a:xfrm>
            <a:off x="9146876"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60" name="标题 1"/>
          <p:cNvSpPr>
            <a:spLocks noGrp="1"/>
          </p:cNvSpPr>
          <p:nvPr>
            <p:ph type="title"/>
          </p:nvPr>
        </p:nvSpPr>
        <p:spPr/>
        <p:txBody>
          <a:bodyPr/>
          <a:p>
            <a:r>
              <a:rPr altLang="en-US" lang="zh-CN"/>
              <a:t>某知名P2P平台的普惠金融实践</a:t>
            </a:r>
            <a:endParaRPr altLang="en-US" lang="zh-CN"/>
          </a:p>
        </p:txBody>
      </p:sp>
      <p:sp>
        <p:nvSpPr>
          <p:cNvPr id="1049862" name="梯形 7"/>
          <p:cNvSpPr/>
          <p:nvPr>
            <p:custDataLst>
              <p:tags r:id="rId1"/>
            </p:custDataLst>
          </p:nvPr>
        </p:nvSpPr>
        <p:spPr>
          <a:xfrm flipV="1">
            <a:off x="838200"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864" name="任意多边形: 形状 9"/>
          <p:cNvSpPr/>
          <p:nvPr>
            <p:custDataLst>
              <p:tags r:id="rId2"/>
            </p:custDataLst>
          </p:nvPr>
        </p:nvSpPr>
        <p:spPr>
          <a:xfrm>
            <a:off x="916166"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866" name="矩形: 圆顶角 10"/>
          <p:cNvSpPr/>
          <p:nvPr>
            <p:custDataLst>
              <p:tags r:id="rId3"/>
            </p:custDataLst>
          </p:nvPr>
        </p:nvSpPr>
        <p:spPr>
          <a:xfrm flipH="1">
            <a:off x="838200"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868" name="正文"/>
          <p:cNvSpPr txBox="1"/>
          <p:nvPr>
            <p:custDataLst>
              <p:tags r:id="rId4"/>
            </p:custDataLst>
          </p:nvPr>
        </p:nvSpPr>
        <p:spPr>
          <a:xfrm>
            <a:off x="961239"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平台名称：某知名P2P平台</a:t>
            </a:r>
            <a:endParaRPr altLang="en-US" sz="1600" lang="zh-CN" spc="150">
              <a:solidFill>
                <a:schemeClr val="tx1">
                  <a:lumMod val="65000"/>
                  <a:lumOff val="35000"/>
                </a:schemeClr>
              </a:solidFill>
              <a:latin typeface="+mn-ea"/>
            </a:endParaRPr>
          </a:p>
        </p:txBody>
      </p:sp>
      <p:sp>
        <p:nvSpPr>
          <p:cNvPr id="1049870" name="梯形 40"/>
          <p:cNvSpPr/>
          <p:nvPr>
            <p:custDataLst>
              <p:tags r:id="rId5"/>
            </p:custDataLst>
          </p:nvPr>
        </p:nvSpPr>
        <p:spPr>
          <a:xfrm flipV="1">
            <a:off x="354567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872" name="任意多边形: 形状 41"/>
          <p:cNvSpPr/>
          <p:nvPr>
            <p:custDataLst>
              <p:tags r:id="rId6"/>
            </p:custDataLst>
          </p:nvPr>
        </p:nvSpPr>
        <p:spPr>
          <a:xfrm>
            <a:off x="3623640"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874" name="矩形: 圆顶角 42"/>
          <p:cNvSpPr/>
          <p:nvPr>
            <p:custDataLst>
              <p:tags r:id="rId7"/>
            </p:custDataLst>
          </p:nvPr>
        </p:nvSpPr>
        <p:spPr>
          <a:xfrm flipH="1">
            <a:off x="354567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876" name="正文"/>
          <p:cNvSpPr txBox="1"/>
          <p:nvPr>
            <p:custDataLst>
              <p:tags r:id="rId8"/>
            </p:custDataLst>
          </p:nvPr>
        </p:nvSpPr>
        <p:spPr>
          <a:xfrm>
            <a:off x="3668714"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业务模式：通过互联网技术，为小微企业和个人提供低成本、高效的金融服务</a:t>
            </a:r>
            <a:endParaRPr altLang="en-US" sz="1600" lang="zh-CN" spc="150">
              <a:solidFill>
                <a:schemeClr val="tx1">
                  <a:lumMod val="65000"/>
                  <a:lumOff val="35000"/>
                </a:schemeClr>
              </a:solidFill>
              <a:latin typeface="+mn-ea"/>
            </a:endParaRPr>
          </a:p>
        </p:txBody>
      </p:sp>
      <p:sp>
        <p:nvSpPr>
          <p:cNvPr id="1049878" name="梯形 46"/>
          <p:cNvSpPr/>
          <p:nvPr>
            <p:custDataLst>
              <p:tags r:id="rId9"/>
            </p:custDataLst>
          </p:nvPr>
        </p:nvSpPr>
        <p:spPr>
          <a:xfrm flipV="1">
            <a:off x="6253149"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880" name="任意多边形: 形状 47"/>
          <p:cNvSpPr/>
          <p:nvPr>
            <p:custDataLst>
              <p:tags r:id="rId10"/>
            </p:custDataLst>
          </p:nvPr>
        </p:nvSpPr>
        <p:spPr>
          <a:xfrm>
            <a:off x="6331115"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882" name="矩形: 圆顶角 48"/>
          <p:cNvSpPr/>
          <p:nvPr>
            <p:custDataLst>
              <p:tags r:id="rId11"/>
            </p:custDataLst>
          </p:nvPr>
        </p:nvSpPr>
        <p:spPr>
          <a:xfrm flipH="1">
            <a:off x="6253149"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884" name="正文"/>
          <p:cNvSpPr txBox="1"/>
          <p:nvPr>
            <p:custDataLst>
              <p:tags r:id="rId12"/>
            </p:custDataLst>
          </p:nvPr>
        </p:nvSpPr>
        <p:spPr>
          <a:xfrm>
            <a:off x="6376189" y="2925866"/>
            <a:ext cx="2147853" cy="2565101"/>
          </a:xfrm>
          <a:prstGeom prst="rect"/>
          <a:noFill/>
        </p:spPr>
        <p:txBody>
          <a:bodyPr anchor="t" anchorCtr="0" bIns="46800" lIns="90000" rIns="90000" rtlCol="0" tIns="46800" wrap="square">
            <a:normAutofit fontScale="93750" lnSpcReduction="20000"/>
          </a:bodyPr>
          <a:p>
            <a:pPr algn="ctr" fontAlgn="auto" indent="0">
              <a:lnSpc>
                <a:spcPct val="130000"/>
              </a:lnSpc>
              <a:spcAft>
                <a:spcPts val="1000"/>
              </a:spcAft>
            </a:pPr>
            <a:r>
              <a:rPr altLang="en-US" sz="1600" lang="zh-CN" spc="150">
                <a:solidFill>
                  <a:schemeClr val="tx1">
                    <a:lumMod val="65000"/>
                    <a:lumOff val="35000"/>
                  </a:schemeClr>
                </a:solidFill>
                <a:latin typeface="+mn-ea"/>
              </a:rPr>
              <a:t>普惠金融实践：推出多种期限和利率的理财产品，满足不同用户需求；提供小额贷款服务，助力小微企业发展；通过大数据风控技术，降低风险，提高贷款审批效率</a:t>
            </a:r>
            <a:endParaRPr altLang="en-US" sz="1600" lang="zh-CN" spc="150">
              <a:solidFill>
                <a:schemeClr val="tx1">
                  <a:lumMod val="65000"/>
                  <a:lumOff val="35000"/>
                </a:schemeClr>
              </a:solidFill>
              <a:latin typeface="+mn-ea"/>
            </a:endParaRPr>
          </a:p>
        </p:txBody>
      </p:sp>
      <p:sp>
        <p:nvSpPr>
          <p:cNvPr id="1049886" name="梯形 52"/>
          <p:cNvSpPr/>
          <p:nvPr>
            <p:custDataLst>
              <p:tags r:id="rId13"/>
            </p:custDataLst>
          </p:nvPr>
        </p:nvSpPr>
        <p:spPr>
          <a:xfrm flipV="1">
            <a:off x="896001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888" name="任意多边形: 形状 53"/>
          <p:cNvSpPr/>
          <p:nvPr>
            <p:custDataLst>
              <p:tags r:id="rId14"/>
            </p:custDataLst>
          </p:nvPr>
        </p:nvSpPr>
        <p:spPr>
          <a:xfrm>
            <a:off x="9038589"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890" name="矩形: 圆顶角 54"/>
          <p:cNvSpPr/>
          <p:nvPr>
            <p:custDataLst>
              <p:tags r:id="rId15"/>
            </p:custDataLst>
          </p:nvPr>
        </p:nvSpPr>
        <p:spPr>
          <a:xfrm flipH="1">
            <a:off x="896001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892" name="正文"/>
          <p:cNvSpPr txBox="1"/>
          <p:nvPr>
            <p:custDataLst>
              <p:tags r:id="rId16"/>
            </p:custDataLst>
          </p:nvPr>
        </p:nvSpPr>
        <p:spPr>
          <a:xfrm>
            <a:off x="9083054"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dirty="0" sz="1600" lang="zh-CN" spc="150">
                <a:solidFill>
                  <a:schemeClr val="tx1">
                    <a:lumMod val="65000"/>
                    <a:lumOff val="35000"/>
                  </a:schemeClr>
                </a:solidFill>
                <a:latin typeface="+mn-ea"/>
              </a:rPr>
              <a:t>成效：在互联网金融领域取得显著成绩，成为普惠金融发展的典范之一</a:t>
            </a:r>
            <a:endParaRPr altLang="en-US" dirty="0" sz="1600" lang="zh-CN" spc="150">
              <a:solidFill>
                <a:schemeClr val="tx1">
                  <a:lumMod val="65000"/>
                  <a:lumOff val="35000"/>
                </a:schemeClr>
              </a:solidFill>
              <a:latin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26" name="标题"/>
          <p:cNvSpPr>
            <a:spLocks noGrp="1"/>
          </p:cNvSpPr>
          <p:nvPr>
            <p:ph type="title"/>
            <p:custDataLst>
              <p:tags r:id="rId1"/>
            </p:custDataLst>
          </p:nvPr>
        </p:nvSpPr>
        <p:spPr>
          <a:xfrm>
            <a:off x="835800" y="3148536"/>
            <a:ext cx="6477000" cy="1676364"/>
          </a:xfrm>
        </p:spPr>
        <p:txBody>
          <a:bodyPr>
            <a:normAutofit fontScale="90000"/>
          </a:bodyPr>
          <a:p>
            <a:r>
              <a:rPr altLang="en-US" dirty="0" lang="zh-CN"/>
              <a:t>政策与监管环境对互联网金融和普惠金融的影响</a:t>
            </a:r>
            <a:endParaRPr altLang="en-US" dirty="0" lang="zh-CN"/>
          </a:p>
        </p:txBody>
      </p:sp>
      <p:sp>
        <p:nvSpPr>
          <p:cNvPr id="1049928" name="节编号"/>
          <p:cNvSpPr>
            <a:spLocks noGrp="1"/>
          </p:cNvSpPr>
          <p:nvPr>
            <p:ph type="body" sz="quarter" idx="13"/>
            <p:custDataLst>
              <p:tags r:id="rId2"/>
            </p:custDataLst>
          </p:nvPr>
        </p:nvSpPr>
        <p:spPr>
          <a:xfrm>
            <a:off x="835800" y="1567800"/>
            <a:ext cx="6477000" cy="1224000"/>
          </a:xfrm>
        </p:spPr>
        <p:txBody>
          <a:bodyPr/>
          <a:p>
            <a:r>
              <a:rPr altLang="zh-CN" dirty="0" lang="en-US"/>
              <a:t>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62" name="标题 1"/>
          <p:cNvSpPr>
            <a:spLocks noGrp="1"/>
          </p:cNvSpPr>
          <p:nvPr>
            <p:ph type="title"/>
          </p:nvPr>
        </p:nvSpPr>
        <p:spPr/>
        <p:txBody>
          <a:bodyPr/>
          <a:p>
            <a:r>
              <a:rPr altLang="en-US" lang="zh-CN"/>
              <a:t>国家对互联网金融和普惠金融的政策支持</a:t>
            </a:r>
            <a:endParaRPr altLang="en-US" lang="zh-CN"/>
          </a:p>
        </p:txBody>
      </p:sp>
      <p:sp>
        <p:nvSpPr>
          <p:cNvPr id="1049964" name="正文"/>
          <p:cNvSpPr txBox="1"/>
          <p:nvPr>
            <p:custDataLst>
              <p:tags r:id="rId1"/>
            </p:custDataLst>
          </p:nvPr>
        </p:nvSpPr>
        <p:spPr>
          <a:xfrm>
            <a:off x="3493911" y="188880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政策支持：国家出台了一系列政策，鼓励互联网金融和普惠金融的发展，包括降低市场准入门槛、提供财政补贴等。</a:t>
            </a:r>
            <a:endParaRPr altLang="en-US" dirty="0" sz="1200" lang="zh-CN" spc="150">
              <a:solidFill>
                <a:schemeClr val="tx1">
                  <a:lumMod val="65000"/>
                  <a:lumOff val="35000"/>
                </a:schemeClr>
              </a:solidFill>
              <a:latin typeface="+mn-ea"/>
              <a:sym typeface="+mn-ea"/>
            </a:endParaRPr>
          </a:p>
        </p:txBody>
      </p:sp>
      <p:sp>
        <p:nvSpPr>
          <p:cNvPr id="1049966" name="标题"/>
          <p:cNvSpPr txBox="1"/>
          <p:nvPr>
            <p:custDataLst>
              <p:tags r:id="rId2"/>
            </p:custDataLst>
          </p:nvPr>
        </p:nvSpPr>
        <p:spPr>
          <a:xfrm>
            <a:off x="3493911" y="1364400"/>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968" name="正文"/>
          <p:cNvSpPr txBox="1"/>
          <p:nvPr>
            <p:custDataLst>
              <p:tags r:id="rId3"/>
            </p:custDataLst>
          </p:nvPr>
        </p:nvSpPr>
        <p:spPr>
          <a:xfrm>
            <a:off x="3493911" y="310687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监管环境：政府加强对互联网金融和普惠金融的监管，确保其合规发展，保护消费者权益。</a:t>
            </a:r>
            <a:endParaRPr altLang="en-US" dirty="0" sz="1200" lang="zh-CN" spc="150">
              <a:solidFill>
                <a:schemeClr val="tx1">
                  <a:lumMod val="65000"/>
                  <a:lumOff val="35000"/>
                </a:schemeClr>
              </a:solidFill>
              <a:latin typeface="+mn-ea"/>
              <a:sym typeface="+mn-ea"/>
            </a:endParaRPr>
          </a:p>
        </p:txBody>
      </p:sp>
      <p:sp>
        <p:nvSpPr>
          <p:cNvPr id="1049970" name="标题"/>
          <p:cNvSpPr txBox="1"/>
          <p:nvPr>
            <p:custDataLst>
              <p:tags r:id="rId4"/>
            </p:custDataLst>
          </p:nvPr>
        </p:nvSpPr>
        <p:spPr>
          <a:xfrm>
            <a:off x="3493911" y="258246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972" name="正文"/>
          <p:cNvSpPr txBox="1"/>
          <p:nvPr>
            <p:custDataLst>
              <p:tags r:id="rId5"/>
            </p:custDataLst>
          </p:nvPr>
        </p:nvSpPr>
        <p:spPr>
          <a:xfrm>
            <a:off x="3493911" y="432493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法律法规：国家制定了一系列法律法规，规范互联网金融和普惠金融的发展，保障市场公平竞争。</a:t>
            </a:r>
            <a:endParaRPr altLang="en-US" dirty="0" sz="1200" lang="zh-CN" spc="150">
              <a:solidFill>
                <a:schemeClr val="tx1">
                  <a:lumMod val="65000"/>
                  <a:lumOff val="35000"/>
                </a:schemeClr>
              </a:solidFill>
              <a:latin typeface="+mn-ea"/>
              <a:sym typeface="+mn-ea"/>
            </a:endParaRPr>
          </a:p>
        </p:txBody>
      </p:sp>
      <p:sp>
        <p:nvSpPr>
          <p:cNvPr id="1049974" name="标题"/>
          <p:cNvSpPr txBox="1"/>
          <p:nvPr>
            <p:custDataLst>
              <p:tags r:id="rId6"/>
            </p:custDataLst>
          </p:nvPr>
        </p:nvSpPr>
        <p:spPr>
          <a:xfrm>
            <a:off x="3493911" y="380053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976" name="正文"/>
          <p:cNvSpPr txBox="1"/>
          <p:nvPr>
            <p:custDataLst>
              <p:tags r:id="rId7"/>
            </p:custDataLst>
          </p:nvPr>
        </p:nvSpPr>
        <p:spPr>
          <a:xfrm>
            <a:off x="3493911" y="554300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税收优惠：政府对互联网金融和普惠金融实行税收优惠政策，降低其运营成本，促进其发展。</a:t>
            </a:r>
            <a:endParaRPr altLang="en-US" dirty="0" sz="1200" lang="zh-CN" spc="150">
              <a:solidFill>
                <a:schemeClr val="tx1">
                  <a:lumMod val="65000"/>
                  <a:lumOff val="35000"/>
                </a:schemeClr>
              </a:solidFill>
              <a:latin typeface="+mn-ea"/>
              <a:sym typeface="+mn-ea"/>
            </a:endParaRPr>
          </a:p>
        </p:txBody>
      </p:sp>
      <p:sp>
        <p:nvSpPr>
          <p:cNvPr id="1049978" name="标题"/>
          <p:cNvSpPr txBox="1"/>
          <p:nvPr>
            <p:custDataLst>
              <p:tags r:id="rId8"/>
            </p:custDataLst>
          </p:nvPr>
        </p:nvSpPr>
        <p:spPr>
          <a:xfrm>
            <a:off x="3493911" y="5018608"/>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12" name="标题 1"/>
          <p:cNvSpPr>
            <a:spLocks noGrp="1"/>
          </p:cNvSpPr>
          <p:nvPr>
            <p:ph type="title"/>
          </p:nvPr>
        </p:nvSpPr>
        <p:spPr/>
        <p:txBody>
          <a:bodyPr/>
          <a:p>
            <a:r>
              <a:rPr altLang="en-US" lang="zh-CN"/>
              <a:t>监管环境对互联网金融和普惠金融的影响</a:t>
            </a:r>
            <a:endParaRPr altLang="en-US" lang="zh-CN"/>
          </a:p>
        </p:txBody>
      </p:sp>
      <p:sp>
        <p:nvSpPr>
          <p:cNvPr id="105001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政策与监管环境对互联网金融和普惠金融的发展具有重要影响，能够规范市场秩序，促进公平竞争。</a:t>
            </a:r>
            <a:endParaRPr altLang="en-US" dirty="0" sz="2000" lang="zh-CN" spc="150">
              <a:solidFill>
                <a:schemeClr val="tx1">
                  <a:lumMod val="85000"/>
                  <a:lumOff val="15000"/>
                </a:schemeClr>
              </a:solidFill>
              <a:latin typeface="+mn-ea"/>
              <a:sym typeface="+mn-ea"/>
            </a:endParaRPr>
          </a:p>
        </p:txBody>
      </p:sp>
      <p:sp>
        <p:nvSpPr>
          <p:cNvPr id="105002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监管环境的变化可以引导互联网金融和普惠金融的发展方向，推动金融创新和服务升级。</a:t>
            </a:r>
            <a:endParaRPr altLang="en-US" dirty="0" sz="2000" lang="zh-CN" spc="150">
              <a:solidFill>
                <a:schemeClr val="tx1">
                  <a:lumMod val="85000"/>
                  <a:lumOff val="15000"/>
                </a:schemeClr>
              </a:solidFill>
              <a:latin typeface="+mn-ea"/>
              <a:sym typeface="+mn-ea"/>
            </a:endParaRPr>
          </a:p>
        </p:txBody>
      </p:sp>
      <p:sp>
        <p:nvSpPr>
          <p:cNvPr id="105002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有效的监管环境可以降低金融风险，保护消费者权益，提升普惠金融的覆盖率和渗透率。</a:t>
            </a:r>
            <a:endParaRPr altLang="en-US" dirty="0" sz="2000" lang="zh-CN" spc="150">
              <a:solidFill>
                <a:schemeClr val="tx1">
                  <a:lumMod val="85000"/>
                  <a:lumOff val="15000"/>
                </a:schemeClr>
              </a:solidFill>
              <a:latin typeface="+mn-ea"/>
              <a:sym typeface="+mn-ea"/>
            </a:endParaRPr>
          </a:p>
        </p:txBody>
      </p:sp>
      <p:sp>
        <p:nvSpPr>
          <p:cNvPr id="105003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政策与监管环境的不断完善将为互联网金融和普惠金融的发展提供更加广阔的空间和机遇。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70" name="标题 1"/>
          <p:cNvSpPr>
            <a:spLocks noGrp="1"/>
          </p:cNvSpPr>
          <p:nvPr>
            <p:ph type="title"/>
          </p:nvPr>
        </p:nvSpPr>
        <p:spPr/>
        <p:txBody>
          <a:bodyPr/>
          <a:p>
            <a:r>
              <a:rPr altLang="en-US" lang="zh-CN"/>
              <a:t>政策与监管环境下互联网金融和普惠金融的发展趋势</a:t>
            </a:r>
            <a:endParaRPr altLang="en-US" lang="zh-CN"/>
          </a:p>
        </p:txBody>
      </p:sp>
      <p:sp>
        <p:nvSpPr>
          <p:cNvPr id="105007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7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7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7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8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8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8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8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8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技术驱动：大数据、云计算、区块链等技术的发展，为互联网金融和普惠金融提供了新的发展动力，提高了金融服务效率和质量。</a:t>
            </a:r>
            <a:endParaRPr altLang="en-US" dirty="0" sz="2400" lang="zh-CN">
              <a:latin typeface="+mn-ea"/>
              <a:ea typeface="+mn-ea"/>
            </a:endParaRPr>
          </a:p>
        </p:txBody>
      </p:sp>
      <p:sp>
        <p:nvSpPr>
          <p:cNvPr id="105009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跨界融合：互联网金融和普惠金融与电商、物流等行业的跨界融合，拓展了金融服务的应用场景，提高了金融服务的覆盖面和渗透率。</a:t>
            </a:r>
            <a:endParaRPr altLang="en-US" dirty="0" sz="2400" lang="zh-CN">
              <a:latin typeface="+mn-ea"/>
              <a:ea typeface="+mn-ea"/>
            </a:endParaRPr>
          </a:p>
        </p:txBody>
      </p:sp>
      <p:sp>
        <p:nvSpPr>
          <p:cNvPr id="105009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政策支持：政府出台了一系列政策，鼓励互联网金融和普惠金融的发展，为小微企业和农村地区提供金融服务。</a:t>
            </a:r>
            <a:endParaRPr altLang="en-US" dirty="0" sz="2400" lang="zh-CN">
              <a:latin typeface="+mn-ea"/>
              <a:ea typeface="+mn-ea"/>
            </a:endParaRPr>
          </a:p>
        </p:txBody>
      </p:sp>
      <p:sp>
        <p:nvSpPr>
          <p:cNvPr id="105009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监管创新：监管机构在互联网金融和普惠金融领域进行了创新，探索适应新业态的监管模式，促进金融服务的公平性和普惠性。</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28" name="标题 1"/>
          <p:cNvSpPr>
            <a:spLocks noGrp="1"/>
          </p:cNvSpPr>
          <p:nvPr>
            <p:ph type="title"/>
          </p:nvPr>
        </p:nvSpPr>
        <p:spPr/>
        <p:txBody>
          <a:bodyPr/>
          <a:p>
            <a:r>
              <a:rPr altLang="en-US" lang="zh-CN"/>
              <a:t>政策与监管环境下互联网金融和普惠金融的创新方向</a:t>
            </a:r>
            <a:endParaRPr altLang="en-US" lang="zh-CN"/>
          </a:p>
        </p:txBody>
      </p:sp>
      <p:sp>
        <p:nvSpPr>
          <p:cNvPr id="105013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普惠金融在政策与监管环境下的创新方向</a:t>
            </a:r>
            <a:endParaRPr altLang="zh-CN" dirty="0" lang="en-US">
              <a:solidFill>
                <a:schemeClr val="dk1">
                  <a:lumMod val="80000"/>
                  <a:lumOff val="20000"/>
                </a:schemeClr>
              </a:solidFill>
              <a:latin typeface="+mn-ea"/>
              <a:sym typeface="+mn-ea"/>
            </a:endParaRPr>
          </a:p>
        </p:txBody>
      </p:sp>
      <p:sp>
        <p:nvSpPr>
          <p:cNvPr id="105013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政策与监管环境对互联网金融和普惠金融的影响</a:t>
            </a:r>
            <a:endParaRPr altLang="en-US" dirty="0" lang="zh-CN">
              <a:solidFill>
                <a:schemeClr val="dk1">
                  <a:lumMod val="80000"/>
                  <a:lumOff val="20000"/>
                </a:schemeClr>
              </a:solidFill>
              <a:latin typeface="+mn-ea"/>
              <a:sym typeface="+mn-ea"/>
            </a:endParaRPr>
          </a:p>
        </p:txBody>
      </p:sp>
      <p:sp>
        <p:nvSpPr>
          <p:cNvPr id="105014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互联网金融在政策与监管环境下的创新方向</a:t>
            </a:r>
            <a:endParaRPr altLang="en-US" dirty="0" lang="zh-CN">
              <a:solidFill>
                <a:schemeClr val="dk1">
                  <a:lumMod val="80000"/>
                  <a:lumOff val="20000"/>
                </a:schemeClr>
              </a:solidFill>
              <a:latin typeface="+mn-ea"/>
              <a:sym typeface="+mn-ea"/>
            </a:endParaRPr>
          </a:p>
        </p:txBody>
      </p:sp>
      <p:sp>
        <p:nvSpPr>
          <p:cNvPr id="105015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政策与监管环境下互联网金融和普惠金融的未来发展趋势</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94" name="标题"/>
          <p:cNvSpPr>
            <a:spLocks noGrp="1"/>
          </p:cNvSpPr>
          <p:nvPr>
            <p:ph type="title"/>
            <p:custDataLst>
              <p:tags r:id="rId1"/>
            </p:custDataLst>
          </p:nvPr>
        </p:nvSpPr>
        <p:spPr>
          <a:xfrm>
            <a:off x="835800" y="3148536"/>
            <a:ext cx="6477000" cy="1676364"/>
          </a:xfrm>
        </p:spPr>
        <p:txBody>
          <a:bodyPr>
            <a:normAutofit fontScale="90000"/>
          </a:bodyPr>
          <a:p>
            <a:r>
              <a:rPr altLang="en-US" dirty="0" lang="zh-CN"/>
              <a:t>结论：互联网金融引领2024年普惠金融发展的前景与展望</a:t>
            </a:r>
            <a:endParaRPr altLang="en-US" dirty="0" lang="zh-CN"/>
          </a:p>
        </p:txBody>
      </p:sp>
      <p:sp>
        <p:nvSpPr>
          <p:cNvPr id="1050196" name="节编号"/>
          <p:cNvSpPr>
            <a:spLocks noGrp="1"/>
          </p:cNvSpPr>
          <p:nvPr>
            <p:ph type="body" sz="quarter" idx="13"/>
            <p:custDataLst>
              <p:tags r:id="rId2"/>
            </p:custDataLst>
          </p:nvPr>
        </p:nvSpPr>
        <p:spPr>
          <a:xfrm>
            <a:off x="835800" y="1567800"/>
            <a:ext cx="6477000" cy="1224000"/>
          </a:xfrm>
        </p:spPr>
        <p:txBody>
          <a:bodyPr/>
          <a:p>
            <a:r>
              <a:rPr altLang="zh-CN" dirty="0" lang="en-US"/>
              <a:t>06</a:t>
            </a:r>
            <a:endParaRPr altLang="zh-CN" dirty="0" lang="en-US"/>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30" name="标题 1"/>
          <p:cNvSpPr>
            <a:spLocks noGrp="1"/>
          </p:cNvSpPr>
          <p:nvPr>
            <p:ph type="title"/>
          </p:nvPr>
        </p:nvSpPr>
        <p:spPr/>
        <p:txBody>
          <a:bodyPr/>
          <a:p>
            <a:r>
              <a:rPr altLang="en-US" lang="zh-CN"/>
              <a:t>互联网金融在普惠金融中的前景展望</a:t>
            </a:r>
            <a:endParaRPr altLang="en-US" lang="zh-CN"/>
          </a:p>
        </p:txBody>
      </p:sp>
      <p:sp>
        <p:nvSpPr>
          <p:cNvPr id="105023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4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4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6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6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6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6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互联网金融将进一步扩大普惠金融覆盖范围，提高金融服务可得性。</a:t>
            </a:r>
            <a:endParaRPr altLang="en-US" dirty="0" sz="1200" lang="zh-CN" spc="150">
              <a:solidFill>
                <a:schemeClr val="tx1">
                  <a:lumMod val="65000"/>
                  <a:lumOff val="35000"/>
                </a:schemeClr>
              </a:solidFill>
              <a:latin typeface="+mn-ea"/>
              <a:sym typeface="+mn-ea"/>
            </a:endParaRPr>
          </a:p>
        </p:txBody>
      </p:sp>
      <p:sp>
        <p:nvSpPr>
          <p:cNvPr id="105027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互联网金融将加强风险管理，保障普惠金融可持续发展。</a:t>
            </a:r>
            <a:endParaRPr altLang="en-US" dirty="0" sz="1200" lang="zh-CN" spc="150">
              <a:solidFill>
                <a:schemeClr val="tx1">
                  <a:lumMod val="65000"/>
                  <a:lumOff val="35000"/>
                </a:schemeClr>
              </a:solidFill>
              <a:latin typeface="+mn-ea"/>
              <a:sym typeface="+mn-ea"/>
            </a:endParaRPr>
          </a:p>
        </p:txBody>
      </p:sp>
      <p:sp>
        <p:nvSpPr>
          <p:cNvPr id="105027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互联网金融将促进普惠金融创新发展，满足多样化金融需求。</a:t>
            </a:r>
            <a:endParaRPr altLang="en-US" dirty="0" sz="1200" lang="zh-CN" spc="150">
              <a:solidFill>
                <a:schemeClr val="tx1">
                  <a:lumMod val="65000"/>
                  <a:lumOff val="35000"/>
                </a:schemeClr>
              </a:solidFill>
              <a:latin typeface="+mn-ea"/>
              <a:sym typeface="+mn-ea"/>
            </a:endParaRPr>
          </a:p>
        </p:txBody>
      </p:sp>
      <p:sp>
        <p:nvSpPr>
          <p:cNvPr id="105027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互联网金融将推动普惠金融数字化转型，提升服务效率和用户体验。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08" name="标题 1"/>
          <p:cNvSpPr>
            <a:spLocks noGrp="1"/>
          </p:cNvSpPr>
          <p:nvPr>
            <p:ph type="title"/>
          </p:nvPr>
        </p:nvSpPr>
        <p:spPr/>
        <p:txBody>
          <a:bodyPr/>
          <a:p>
            <a:r>
              <a:rPr altLang="en-US" lang="zh-CN"/>
              <a:t>互联网金融在普惠金融中的创新方向与机遇</a:t>
            </a:r>
            <a:endParaRPr altLang="en-US" lang="zh-CN"/>
          </a:p>
        </p:txBody>
      </p:sp>
      <p:sp>
        <p:nvSpPr>
          <p:cNvPr id="1050310" name="圆角矩形 26"/>
          <p:cNvSpPr/>
          <p:nvPr>
            <p:custDataLst>
              <p:tags r:id="rId1"/>
            </p:custDataLst>
          </p:nvPr>
        </p:nvSpPr>
        <p:spPr>
          <a:xfrm>
            <a:off x="838200" y="2008440"/>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12" name="圆角矩形 28"/>
          <p:cNvSpPr/>
          <p:nvPr>
            <p:custDataLst>
              <p:tags r:id="rId2"/>
            </p:custDataLst>
          </p:nvPr>
        </p:nvSpPr>
        <p:spPr>
          <a:xfrm>
            <a:off x="840048" y="2008440"/>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314" name="文本框 31"/>
          <p:cNvSpPr txBox="1"/>
          <p:nvPr>
            <p:custDataLst>
              <p:tags r:id="rId3"/>
            </p:custDataLst>
          </p:nvPr>
        </p:nvSpPr>
        <p:spPr>
          <a:xfrm>
            <a:off x="938002" y="2379311"/>
            <a:ext cx="1393537" cy="3123446"/>
          </a:xfrm>
          <a:prstGeom prst="rect"/>
          <a:noFill/>
        </p:spPr>
        <p:txBody>
          <a:bodyPr anchor="t" anchorCtr="0" rtlCol="0" wrap="square">
            <a:normAutofit lnSpcReduction="20000"/>
          </a:bodyPr>
          <a:p>
            <a:pPr algn="just" fontAlgn="auto">
              <a:lnSpc>
                <a:spcPct val="120000"/>
              </a:lnSpc>
            </a:pPr>
            <a:r>
              <a:rPr altLang="en-US" dirty="0" sz="2000" lang="zh-CN" spc="200">
                <a:solidFill>
                  <a:schemeClr val="tx1">
                    <a:lumMod val="85000"/>
                    <a:lumOff val="15000"/>
                  </a:schemeClr>
                </a:solidFill>
                <a:latin typeface="+mn-ea"/>
                <a:sym typeface="+mn-ea"/>
              </a:rPr>
              <a:t>创新方向：利用大数据、云计算等技术提升风控能力，降低运营成本</a:t>
            </a:r>
            <a:endParaRPr altLang="en-US" dirty="0" sz="2000" lang="zh-CN" spc="200">
              <a:solidFill>
                <a:schemeClr val="tx1">
                  <a:lumMod val="85000"/>
                  <a:lumOff val="15000"/>
                </a:schemeClr>
              </a:solidFill>
              <a:latin typeface="+mn-ea"/>
              <a:sym typeface="+mn-ea"/>
            </a:endParaRPr>
          </a:p>
        </p:txBody>
      </p:sp>
      <p:sp>
        <p:nvSpPr>
          <p:cNvPr id="1050316" name="圆角矩形 29"/>
          <p:cNvSpPr/>
          <p:nvPr>
            <p:custDataLst>
              <p:tags r:id="rId4"/>
            </p:custDataLst>
          </p:nvPr>
        </p:nvSpPr>
        <p:spPr>
          <a:xfrm>
            <a:off x="2622938" y="2008440"/>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18" name="圆角矩形 32"/>
          <p:cNvSpPr/>
          <p:nvPr>
            <p:custDataLst>
              <p:tags r:id="rId5"/>
            </p:custDataLst>
          </p:nvPr>
        </p:nvSpPr>
        <p:spPr>
          <a:xfrm>
            <a:off x="2624786" y="2008440"/>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20" name="文本框 34"/>
          <p:cNvSpPr txBox="1"/>
          <p:nvPr>
            <p:custDataLst>
              <p:tags r:id="rId6"/>
            </p:custDataLst>
          </p:nvPr>
        </p:nvSpPr>
        <p:spPr>
          <a:xfrm>
            <a:off x="2722740" y="2379311"/>
            <a:ext cx="1393537" cy="3124678"/>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创新方向：开发个性化金融产品，满足不同用户需求</a:t>
            </a:r>
            <a:endParaRPr altLang="en-US" dirty="0" sz="2000" lang="zh-CN" spc="200">
              <a:solidFill>
                <a:schemeClr val="tx1">
                  <a:lumMod val="85000"/>
                  <a:lumOff val="15000"/>
                </a:schemeClr>
              </a:solidFill>
              <a:latin typeface="+mn-ea"/>
              <a:sym typeface="+mn-ea"/>
            </a:endParaRPr>
          </a:p>
        </p:txBody>
      </p:sp>
      <p:sp>
        <p:nvSpPr>
          <p:cNvPr id="1050322" name="圆角矩形 3"/>
          <p:cNvSpPr/>
          <p:nvPr>
            <p:custDataLst>
              <p:tags r:id="rId7"/>
            </p:custDataLst>
          </p:nvPr>
        </p:nvSpPr>
        <p:spPr>
          <a:xfrm>
            <a:off x="4407676" y="2008440"/>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24" name="圆角矩形 4"/>
          <p:cNvSpPr/>
          <p:nvPr>
            <p:custDataLst>
              <p:tags r:id="rId8"/>
            </p:custDataLst>
          </p:nvPr>
        </p:nvSpPr>
        <p:spPr>
          <a:xfrm>
            <a:off x="4409524" y="2008440"/>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26" name="文本框 5"/>
          <p:cNvSpPr txBox="1"/>
          <p:nvPr>
            <p:custDataLst>
              <p:tags r:id="rId9"/>
            </p:custDataLst>
          </p:nvPr>
        </p:nvSpPr>
        <p:spPr>
          <a:xfrm>
            <a:off x="4507478" y="2379311"/>
            <a:ext cx="1393537" cy="3124678"/>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创新方向：加强金融科技与监管科技的融合，提升监管效率</a:t>
            </a:r>
            <a:endParaRPr altLang="en-US" dirty="0" sz="2000" lang="zh-CN" spc="200">
              <a:solidFill>
                <a:schemeClr val="tx1">
                  <a:lumMod val="85000"/>
                  <a:lumOff val="15000"/>
                </a:schemeClr>
              </a:solidFill>
              <a:latin typeface="+mn-ea"/>
              <a:sym typeface="+mn-ea"/>
            </a:endParaRPr>
          </a:p>
        </p:txBody>
      </p:sp>
      <p:sp>
        <p:nvSpPr>
          <p:cNvPr id="1050328" name="圆角矩形 8"/>
          <p:cNvSpPr/>
          <p:nvPr>
            <p:custDataLst>
              <p:tags r:id="rId10"/>
            </p:custDataLst>
          </p:nvPr>
        </p:nvSpPr>
        <p:spPr>
          <a:xfrm>
            <a:off x="6192414" y="2008440"/>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30" name="圆角矩形 9"/>
          <p:cNvSpPr/>
          <p:nvPr>
            <p:custDataLst>
              <p:tags r:id="rId11"/>
            </p:custDataLst>
          </p:nvPr>
        </p:nvSpPr>
        <p:spPr>
          <a:xfrm>
            <a:off x="6194262" y="2008440"/>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32" name="文本框 10"/>
          <p:cNvSpPr txBox="1"/>
          <p:nvPr>
            <p:custDataLst>
              <p:tags r:id="rId12"/>
            </p:custDataLst>
          </p:nvPr>
        </p:nvSpPr>
        <p:spPr>
          <a:xfrm>
            <a:off x="6292216" y="2379311"/>
            <a:ext cx="1393537" cy="3124678"/>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机遇：把握政策红利，积极参与普惠金融发展进程</a:t>
            </a:r>
            <a:endParaRPr altLang="en-US" dirty="0" sz="2000" lang="zh-CN" spc="200">
              <a:solidFill>
                <a:schemeClr val="tx1">
                  <a:lumMod val="85000"/>
                  <a:lumOff val="15000"/>
                </a:schemeClr>
              </a:solidFill>
              <a:latin typeface="+mn-ea"/>
              <a:sym typeface="+mn-ea"/>
            </a:endParaRPr>
          </a:p>
        </p:txBody>
      </p:sp>
      <p:sp>
        <p:nvSpPr>
          <p:cNvPr id="1050334" name="圆角矩形 6"/>
          <p:cNvSpPr/>
          <p:nvPr>
            <p:custDataLst>
              <p:tags r:id="rId13"/>
            </p:custDataLst>
          </p:nvPr>
        </p:nvSpPr>
        <p:spPr>
          <a:xfrm>
            <a:off x="7977152" y="2009672"/>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36" name="圆角矩形 7"/>
          <p:cNvSpPr/>
          <p:nvPr>
            <p:custDataLst>
              <p:tags r:id="rId14"/>
            </p:custDataLst>
          </p:nvPr>
        </p:nvSpPr>
        <p:spPr>
          <a:xfrm>
            <a:off x="7979000" y="2009672"/>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38" name="文本框 11"/>
          <p:cNvSpPr txBox="1"/>
          <p:nvPr>
            <p:custDataLst>
              <p:tags r:id="rId15"/>
            </p:custDataLst>
          </p:nvPr>
        </p:nvSpPr>
        <p:spPr>
          <a:xfrm>
            <a:off x="8076954" y="2380543"/>
            <a:ext cx="1393537" cy="3124678"/>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机遇：与实体经济深度融合，推动经济发展</a:t>
            </a:r>
            <a:endParaRPr altLang="en-US" dirty="0" sz="2000" lang="zh-CN" spc="200">
              <a:solidFill>
                <a:schemeClr val="tx1">
                  <a:lumMod val="85000"/>
                  <a:lumOff val="15000"/>
                </a:schemeClr>
              </a:solidFill>
              <a:latin typeface="+mn-ea"/>
              <a:sym typeface="+mn-ea"/>
            </a:endParaRPr>
          </a:p>
        </p:txBody>
      </p:sp>
      <p:sp>
        <p:nvSpPr>
          <p:cNvPr id="1050340" name="圆角矩形 16"/>
          <p:cNvSpPr/>
          <p:nvPr>
            <p:custDataLst>
              <p:tags r:id="rId16"/>
            </p:custDataLst>
          </p:nvPr>
        </p:nvSpPr>
        <p:spPr>
          <a:xfrm>
            <a:off x="9761890" y="2009672"/>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42" name="圆角矩形 17"/>
          <p:cNvSpPr/>
          <p:nvPr>
            <p:custDataLst>
              <p:tags r:id="rId17"/>
            </p:custDataLst>
          </p:nvPr>
        </p:nvSpPr>
        <p:spPr>
          <a:xfrm>
            <a:off x="9763738" y="2009672"/>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44" name="文本框 18"/>
          <p:cNvSpPr txBox="1"/>
          <p:nvPr>
            <p:custDataLst>
              <p:tags r:id="rId18"/>
            </p:custDataLst>
          </p:nvPr>
        </p:nvSpPr>
        <p:spPr>
          <a:xfrm>
            <a:off x="9861692" y="2380543"/>
            <a:ext cx="1393537" cy="3124678"/>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机遇：提升金融服务覆盖率，助力全面脱贫与乡村振兴</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78" name="标题 1"/>
          <p:cNvSpPr>
            <a:spLocks noGrp="1"/>
          </p:cNvSpPr>
          <p:nvPr>
            <p:ph type="title"/>
          </p:nvPr>
        </p:nvSpPr>
        <p:spPr/>
        <p:txBody>
          <a:bodyPr/>
          <a:p>
            <a:r>
              <a:rPr altLang="en-US" lang="zh-CN"/>
              <a:t>互联网金融在普惠金融中的挑战与应对策略</a:t>
            </a:r>
            <a:endParaRPr altLang="en-US" lang="zh-CN"/>
          </a:p>
        </p:txBody>
      </p:sp>
      <p:sp>
        <p:nvSpPr>
          <p:cNvPr id="105038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挑战：如何解决普惠金融覆盖面不足的问题</a:t>
            </a:r>
            <a:endParaRPr altLang="en-US" dirty="0" sz="2000" lang="zh-CN" spc="150">
              <a:solidFill>
                <a:schemeClr val="tx1">
                  <a:lumMod val="85000"/>
                  <a:lumOff val="15000"/>
                </a:schemeClr>
              </a:solidFill>
              <a:latin typeface="+mn-ea"/>
              <a:sym typeface="+mn-ea"/>
            </a:endParaRPr>
          </a:p>
        </p:txBody>
      </p:sp>
      <p:sp>
        <p:nvSpPr>
          <p:cNvPr id="105038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挑战：如何降低金融服务成本和提高服务效率</a:t>
            </a:r>
            <a:endParaRPr altLang="en-US" dirty="0" sz="2000" lang="zh-CN" spc="150">
              <a:solidFill>
                <a:schemeClr val="tx1">
                  <a:lumMod val="85000"/>
                  <a:lumOff val="15000"/>
                </a:schemeClr>
              </a:solidFill>
              <a:latin typeface="+mn-ea"/>
              <a:sym typeface="+mn-ea"/>
            </a:endParaRPr>
          </a:p>
        </p:txBody>
      </p:sp>
      <p:sp>
        <p:nvSpPr>
          <p:cNvPr id="105039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应对策略：利用大数据和人工智能等技术手段提升风控能力</a:t>
            </a:r>
            <a:endParaRPr altLang="en-US" dirty="0" sz="2000" lang="zh-CN" spc="150">
              <a:solidFill>
                <a:schemeClr val="tx1">
                  <a:lumMod val="85000"/>
                  <a:lumOff val="15000"/>
                </a:schemeClr>
              </a:solidFill>
              <a:latin typeface="+mn-ea"/>
              <a:sym typeface="+mn-ea"/>
            </a:endParaRPr>
          </a:p>
        </p:txBody>
      </p:sp>
      <p:sp>
        <p:nvSpPr>
          <p:cNvPr id="105039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0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0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应对策略：加强监管和政策支持，促进普惠金融的可持续发展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36" name="标题 1"/>
          <p:cNvSpPr>
            <a:spLocks noGrp="1"/>
          </p:cNvSpPr>
          <p:nvPr>
            <p:ph type="title"/>
          </p:nvPr>
        </p:nvSpPr>
        <p:spPr/>
        <p:txBody>
          <a:bodyPr/>
          <a:p>
            <a:r>
              <a:rPr altLang="en-US" lang="zh-CN"/>
              <a:t>未来互联网金融与普惠金融的融合发展模式</a:t>
            </a:r>
            <a:endParaRPr altLang="en-US" lang="zh-CN"/>
          </a:p>
        </p:txBody>
      </p:sp>
      <p:sp>
        <p:nvSpPr>
          <p:cNvPr id="105043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互联网金融将继续发挥其优势，为普惠金融提供更多元化的服务。</a:t>
            </a:r>
            <a:endParaRPr altLang="en-US" dirty="0" sz="1200" lang="zh-CN" spc="150">
              <a:solidFill>
                <a:schemeClr val="tx1">
                  <a:lumMod val="65000"/>
                  <a:lumOff val="35000"/>
                </a:schemeClr>
              </a:solidFill>
              <a:latin typeface="+mn-ea"/>
              <a:sym typeface="+mn-ea"/>
            </a:endParaRPr>
          </a:p>
        </p:txBody>
      </p:sp>
      <p:sp>
        <p:nvSpPr>
          <p:cNvPr id="105044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未来普惠金融将更加注重风险管理，与互联网金融形成互补。</a:t>
            </a:r>
            <a:endParaRPr altLang="en-US" dirty="0" sz="1200" lang="zh-CN" spc="150">
              <a:solidFill>
                <a:schemeClr val="tx1">
                  <a:lumMod val="65000"/>
                  <a:lumOff val="35000"/>
                </a:schemeClr>
              </a:solidFill>
              <a:latin typeface="+mn-ea"/>
              <a:sym typeface="+mn-ea"/>
            </a:endParaRPr>
          </a:p>
        </p:txBody>
      </p:sp>
      <p:sp>
        <p:nvSpPr>
          <p:cNvPr id="105044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政策监管将逐步完善，为互联网金融和普惠金融的融合发展提供保障。</a:t>
            </a:r>
            <a:endParaRPr altLang="en-US" dirty="0" sz="1200" lang="zh-CN" spc="150">
              <a:solidFill>
                <a:schemeClr val="tx1">
                  <a:lumMod val="65000"/>
                  <a:lumOff val="35000"/>
                </a:schemeClr>
              </a:solidFill>
              <a:latin typeface="+mn-ea"/>
              <a:sym typeface="+mn-ea"/>
            </a:endParaRPr>
          </a:p>
        </p:txBody>
      </p:sp>
      <p:sp>
        <p:nvSpPr>
          <p:cNvPr id="105044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未来普惠金融将更加注重科技的应用，提高服务效率和用户体验。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78" name="标题"/>
          <p:cNvSpPr>
            <a:spLocks noGrp="1"/>
          </p:cNvSpPr>
          <p:nvPr>
            <p:ph type="ctrTitle"/>
            <p:custDataLst>
              <p:tags r:id="rId1"/>
            </p:custDataLst>
          </p:nvPr>
        </p:nvSpPr>
        <p:spPr/>
        <p:txBody>
          <a:bodyPr/>
          <a:p>
            <a:r>
              <a:rPr altLang="en-US" dirty="0" lang="zh-CN"/>
              <a:t>演讲完毕</a:t>
            </a:r>
            <a:br>
              <a:rPr altLang="zh-CN" dirty="0" lang="en-US"/>
            </a:br>
            <a:r>
              <a:rPr altLang="en-US" dirty="0" lang="zh-CN"/>
              <a:t>感谢您的观看</a:t>
            </a:r>
            <a:endParaRPr altLang="en-US" dirty="0" lang="zh-CN"/>
          </a:p>
        </p:txBody>
      </p:sp>
      <p:sp>
        <p:nvSpPr>
          <p:cNvPr id="1050480" name="副标题"/>
          <p:cNvSpPr>
            <a:spLocks noGrp="1"/>
          </p:cNvSpPr>
          <p:nvPr>
            <p:ph type="subTitle" idx="1"/>
            <p:custDataLst>
              <p:tags r:id="rId2"/>
            </p:custDataLst>
          </p:nvPr>
        </p:nvSpPr>
        <p:spPr/>
        <p:txBody>
          <a:bodyPr/>
          <a:p>
            <a:r>
              <a:rPr altLang="zh-CN" dirty="0" lang="en-US"/>
              <a:t>Thank you</a:t>
            </a:r>
            <a:endParaRPr altLang="zh-CN" dirty="0" lang="en-US"/>
          </a:p>
        </p:txBody>
      </p:sp>
      <p:sp>
        <p:nvSpPr>
          <p:cNvPr id="1050482" name="公司名"/>
          <p:cNvSpPr>
            <a:spLocks noGrp="1"/>
          </p:cNvSpPr>
          <p:nvPr>
            <p:ph type="body" sz="quarter" idx="13"/>
            <p:custDataLst>
              <p:tags r:id="rId3"/>
            </p:custDataLst>
          </p:nvPr>
        </p:nvSpPr>
        <p:spPr/>
        <p:txBody>
          <a:bodyPr/>
          <a:p>
            <a:r>
              <a:rPr altLang="zh-CN" dirty="0" lang="en-US"/>
              <a:t>YOUR LOGO</a:t>
            </a:r>
            <a:endParaRPr altLang="en-US" dirty="0" lang="zh-CN"/>
          </a:p>
        </p:txBody>
      </p:sp>
      <p:sp>
        <p:nvSpPr>
          <p:cNvPr id="1050484" name="署名"/>
          <p:cNvSpPr>
            <a:spLocks noGrp="1"/>
          </p:cNvSpPr>
          <p:nvPr>
            <p:ph type="body" sz="quarter" idx="15"/>
            <p:custDataLst>
              <p:tags r:id="rId4"/>
            </p:custDataLst>
          </p:nvPr>
        </p:nvSpPr>
        <p:spPr/>
        <p:txBody>
          <a:bodyPr>
            <a:normAutofit/>
          </a:bodyPr>
          <a:p>
            <a:r>
              <a:rPr altLang="zh-CN" dirty="0" lang="en-US"/>
              <a:t>20XX</a:t>
            </a:r>
            <a:endParaRPr altLang="en-US" dirty="0" lang="zh-CN"/>
          </a:p>
        </p:txBody>
      </p:sp>
      <p:sp>
        <p:nvSpPr>
          <p:cNvPr id="1050486" name="文本占位符 19"/>
          <p:cNvSpPr>
            <a:spLocks noGrp="1"/>
          </p:cNvSpPr>
          <p:nvPr>
            <p:ph type="body" sz="quarter" idx="17"/>
            <p:custDataLst>
              <p:tags r:id="rId5"/>
            </p:custDataLst>
          </p:nvPr>
        </p:nvSpPr>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3"/>
  <p:tag name="KSO_WM_UNIT_SUBTYPE" val="g"/>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SUBTYPE" val="e"/>
  <p:tag name="KSO_WM_UNIT_PRESET_TEXT" val="年号占位符"/>
  <p:tag name="KSO_WM_UNIT_NOCLEAR" val="0"/>
  <p:tag name="KSO_WM_UNIT_VALUE" val="8"/>
  <p:tag name="KSO_WM_UNIT_TYPE" val="f"/>
  <p:tag name="KSO_WM_UNIT_INDEX" val="2"/>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3"/>
  <p:tag name="KSO_WM_UNIT_SUBTYPE" val="g"/>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SUBTYPE" val="e"/>
  <p:tag name="KSO_WM_UNIT_PRESET_TEXT" val="年号占位符"/>
  <p:tag name="KSO_WM_UNIT_NOCLEAR" val="0"/>
  <p:tag name="KSO_WM_UNIT_VALUE" val="8"/>
  <p:tag name="KSO_WM_UNIT_TYPE" val="f"/>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1"/>
  <p:tag name="KSO_WM_TEMPLATE_THUMBS_INDEX" val="1、9"/>
</p:tagLst>
</file>

<file path=ppt/tags/tag7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1_1*a*1"/>
  <p:tag name="KSO_WM_TEMPLATE_CATEGORY" val="custom"/>
  <p:tag name="KSO_WM_TEMPLATE_INDEX" val="20230981"/>
  <p:tag name="KSO_WM_UNIT_LAYERLEVEL" val="1"/>
  <p:tag name="KSO_WM_TAG_VERSION" val="1.0"/>
  <p:tag name="KSO_WM_BEAUTIFY_FLAG" val="#wm#"/>
  <p:tag name="KSO_WM_UNIT_PRESET_TEXT" val="单击此处 添加文档标题"/>
</p:tagLst>
</file>

<file path=ppt/tags/tag7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1_1*b*1"/>
  <p:tag name="KSO_WM_TEMPLATE_CATEGORY" val="custom"/>
  <p:tag name="KSO_WM_TEMPLATE_INDEX" val="20230981"/>
  <p:tag name="KSO_WM_UNIT_LAYERLEVEL" val="1"/>
  <p:tag name="KSO_WM_TAG_VERSION" val="1.0"/>
  <p:tag name="KSO_WM_BEAUTIFY_FLAG" val="#wm#"/>
  <p:tag name="KSO_WM_UNIT_PRESET_TEXT" val="单击此处添加副标题"/>
</p:tagLst>
</file>

<file path=ppt/tags/tag76.xml><?xml version="1.0" encoding="utf-8"?>
<p:tagLst xmlns:p="http://schemas.openxmlformats.org/presentationml/2006/main">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2"/>
  <p:tag name="KSO_WM_UNIT_ID" val="custom20230981_1*f*2"/>
  <p:tag name="KSO_WM_TEMPLATE_CATEGORY" val="custom"/>
  <p:tag name="KSO_WM_TEMPLATE_INDEX" val="20230981"/>
  <p:tag name="KSO_WM_UNIT_LAYERLEVEL" val="1"/>
  <p:tag name="KSO_WM_TAG_VERSION" val="1.0"/>
  <p:tag name="KSO_WM_BEAUTIFY_FLAG" val="#wm#"/>
  <p:tag name="KSO_WM_UNIT_SUBTYPE" val="g"/>
  <p:tag name="KSO_WM_UNIT_PRESET_TEXT" val="YOUR LOGO"/>
</p:tagLst>
</file>

<file path=ppt/tags/tag77.xml><?xml version="1.0" encoding="utf-8"?>
<p:tagLst xmlns:p="http://schemas.openxmlformats.org/presentationml/2006/main">
  <p:tag name="KSO_WM_UNIT_SUBTYPE" val="e"/>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1"/>
  <p:tag name="KSO_WM_UNIT_ID" val="custom20230981_1*f*1"/>
  <p:tag name="KSO_WM_TEMPLATE_CATEGORY" val="custom"/>
  <p:tag name="KSO_WM_TEMPLATE_INDEX" val="20230981"/>
  <p:tag name="KSO_WM_UNIT_LAYERLEVEL" val="1"/>
  <p:tag name="KSO_WM_TAG_VERSION" val="1.0"/>
  <p:tag name="KSO_WM_BEAUTIFY_FLAG" val="#wm#"/>
  <p:tag name="KSO_WM_UNIT_PRESET_TEXT" val="20XX"/>
</p:tagLst>
</file>

<file path=ppt/tags/tag78.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3"/>
  <p:tag name="KSO_WM_UNIT_ID" val="custom20230981_1*f*3"/>
  <p:tag name="KSO_WM_TEMPLATE_CATEGORY" val="custom"/>
  <p:tag name="KSO_WM_TEMPLATE_INDEX" val="20230981"/>
  <p:tag name="KSO_WM_UNIT_LAYERLEVEL" val="1"/>
  <p:tag name="KSO_WM_TAG_VERSION" val="1.0"/>
  <p:tag name="KSO_WM_BEAUTIFY_FLAG" val="#wm#"/>
  <p:tag name="KSO_WM_UNIT_PRESET_TEXT" val="汇报人：WPS"/>
</p:tagLst>
</file>

<file path=ppt/tags/tag79.xml><?xml version="1.0" encoding="utf-8"?>
<p:tagLst xmlns:p="http://schemas.openxmlformats.org/presentationml/2006/main">
  <p:tag name="KSO_WM_SLIDE_ID" val="custom2023098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1"/>
  <p:tag name="KSO_WM_SLIDE_LAYOUT" val="a_b_f"/>
  <p:tag name="KSO_WM_SLIDE_LAYOUT_CNT" val="1_1_3"/>
  <p:tag name="KSO_WM_SLIDE_TYPE" val="title"/>
  <p:tag name="KSO_WM_SLIDE_SUBTYPE" val="pureTxt"/>
  <p:tag name="KSO_WM_TEMPLATE_THUMBS_INDEX" val="1、9"/>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i*1_1"/>
  <p:tag name="KSO_WM_TEMPLATE_CATEGORY" val="custom"/>
  <p:tag name="KSO_WM_TEMPLATE_INDEX" val="20230981"/>
  <p:tag name="KSO_WM_UNIT_LAYERLEVEL" val="1_1"/>
  <p:tag name="KSO_WM_TAG_VERSION" val="1.0"/>
  <p:tag name="KSO_WM_BEAUTIFY_FLAG" val="#wm#"/>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92.529296875,&quot;width&quot;:859.9550170898438}"/>
  <p:tag name="KSO_WM_DIAGRAM_COLOR_MATCH_VALUE" val="{&quot;shape&quot;:{&quot;fill&quot;:{&quot;solid&quot;:{&quot;brightness&quot;:0.15000000596046448,&quot;colorType&quot;:1,&quot;foreColorIndex&quot;:14,&quot;transparency&quot;:0},&quot;type&quot;:1},&quot;glow&quot;:{&quot;colorType&quot;:0},&quot;line&quot;:{&quot;solidLine&quot;:{&quot;brightness&quot;:0.5,&quot;colorType&quot;:1,&quot;foreColorIndex&quot;:14,&quot;transparency&quot;:0},&quot;type&quot;:1},&quot;shadow&quot;:{&quot;brightness&quot;:-0.5,&quot;colorType&quot;:1,&quot;foreColorIndex&quot;:16,&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a*1"/>
  <p:tag name="KSO_WM_TEMPLATE_CATEGORY" val="custom"/>
  <p:tag name="KSO_WM_TEMPLATE_INDEX" val="20230981"/>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1_6*l_h_i*1_1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On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1_6*l_h_a*1_1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1_6*l_h_i*1_2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Two"/>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1_6*l_h_a*1_2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1_6*l_h_i*1_3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Thre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1_6*l_h_a*1_3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1_6*l_h_i*1_4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Four"/>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1_6*l_h_a*1_4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1_6*l_h_i*1_5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Fiv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1_6*l_h_a*1_5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1_6*l_h_i*1_6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Six"/>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1_6*l_h_a*1_6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2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3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5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6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8.xml><?xml version="1.0" encoding="utf-8"?>
<p:tagLst xmlns:p="http://schemas.openxmlformats.org/presentationml/2006/main">
  <p:tag name="KSO_WM_SLIDE_ID" val="custom20230981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1"/>
  <p:tag name="KSO_WM_SLIDE_LAYOUT" val="a_l"/>
  <p:tag name="KSO_WM_SLIDE_LAYOUT_CNT" val="1_1"/>
  <p:tag name="KSO_WM_SLIDE_TYPE" val="contents"/>
  <p:tag name="KSO_WM_SLIDE_SUBTYPE" val="diag"/>
  <p:tag name="KSO_WM_DIAGRAM_GROUP_CODE" val="l1-1"/>
  <p:tag name="KSO_WM_SLIDE_DIAGTYPE" val="l"/>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01.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52.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6_3*l_h_a*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6_3*l_h_f*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6_3*l_h_a*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5,&quot;colorType&quot;:1,&quot;foreColorIndex&quot;:5,&quot;pos&quot;:1,&quot;transparency&quot;:0},{&quot;brightness&quot;:0.800000011920929,&quot;colorType&quot;:1,&quot;foreColorIndex&quot;:5,&quot;pos&quot;:0,&quot;transparency&quot;:0},{&quot;brightness&quot;:0,&quot;colorType&quot;:1,&quot;foreColorIndex&quot;:5,&quot;pos&quot;:0.699999988079071,&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6_3*l_h_f*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6_3*l_h_a*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6_3*l_h_f*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6_3*l_h_i*1_4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6_3*l_h_a*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6_3*l_h_f*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5.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38.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01.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5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52.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5*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5*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5*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5*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5*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5*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5*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5*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5*l_h_f*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5*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5*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5*l_h_f*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5*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5*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5*l_h_f*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9_5*l_h_i*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9_5*l_h_i*1_6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9_5*l_h_f*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演讲完毕 感谢您的观看"/>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b*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f*2"/>
  <p:tag name="KSO_WM_TEMPLATE_CATEGORY" val="custom"/>
  <p:tag name="KSO_WM_TEMPLATE_INDEX" val="20230981"/>
  <p:tag name="KSO_WM_UNIT_LAYERLEVEL" val="1"/>
  <p:tag name="KSO_WM_TAG_VERSION" val="1.0"/>
  <p:tag name="KSO_WM_BEAUTIFY_FLAG" val="#wm#"/>
  <p:tag name="KSO_WM_UNIT_NOCLEAR" val="0"/>
  <p:tag name="KSO_WM_UNIT_VALUE" val="32"/>
  <p:tag name="KSO_WM_UNIT_TYPE" val="f"/>
  <p:tag name="KSO_WM_UNIT_INDEX" val="2"/>
  <p:tag name="KSO_WM_UNIT_SUBTYPE" val="g"/>
  <p:tag name="KSO_WM_UNIT_PRESET_TEXT" val="YOUR LOGO"/>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f*3"/>
  <p:tag name="KSO_WM_TEMPLATE_CATEGORY" val="custom"/>
  <p:tag name="KSO_WM_TEMPLATE_INDEX" val="20230981"/>
  <p:tag name="KSO_WM_UNIT_LAYERLEVEL" val="1"/>
  <p:tag name="KSO_WM_TAG_VERSION" val="1.0"/>
  <p:tag name="KSO_WM_BEAUTIFY_FLAG" val="#wm#"/>
  <p:tag name="KSO_WM_UNIT_SUBTYPE" val="e"/>
  <p:tag name="KSO_WM_UNIT_NOCLEAR" val="0"/>
  <p:tag name="KSO_WM_UNIT_VALUE" val="32"/>
  <p:tag name="KSO_WM_UNIT_TYPE" val="f"/>
  <p:tag name="KSO_WM_UNIT_INDEX" val="3"/>
  <p:tag name="KSO_WM_UNIT_PRESET_TEXT" val="20XX"/>
</p:tagLst>
</file>

<file path=ppt/tags/tag420.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81_9*f*1"/>
  <p:tag name="KSO_WM_TEMPLATE_CATEGORY" val="custom"/>
  <p:tag name="KSO_WM_TEMPLATE_INDEX" val="20230981"/>
  <p:tag name="KSO_WM_UNIT_LAYERLEVEL" val="1"/>
  <p:tag name="KSO_WM_TAG_VERSION" val="1.0"/>
  <p:tag name="KSO_WM_BEAUTIFY_FLAG" val="#wm#"/>
  <p:tag name="KSO_WM_UNIT_PRESET_TEXT" val="汇报人：WPS"/>
</p:tagLst>
</file>

<file path=ppt/tags/tag421.xml><?xml version="1.0" encoding="utf-8"?>
<p:tagLst xmlns:p="http://schemas.openxmlformats.org/presentationml/2006/main">
  <p:tag name="KSO_WM_SLIDE_ID" val="custom2023098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1"/>
  <p:tag name="KSO_WM_SLIDE_TYPE" val="endPage"/>
  <p:tag name="KSO_WM_SLIDE_SUBTYPE" val="pureTxt"/>
  <p:tag name="KSO_WM_SLIDE_LAYOUT" val="a_b_f"/>
  <p:tag name="KSO_WM_SLIDE_LAYOUT_CNT" val="1_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黑金">
      <a:dk1>
        <a:srgbClr val="000000"/>
      </a:dk1>
      <a:lt1>
        <a:srgbClr val="FFFFFF"/>
      </a:lt1>
      <a:dk2>
        <a:srgbClr val="261300"/>
      </a:dk2>
      <a:lt2>
        <a:srgbClr val="F5F7FF"/>
      </a:lt2>
      <a:accent1>
        <a:srgbClr val="FFA649"/>
      </a:accent1>
      <a:accent2>
        <a:srgbClr val="FFAD69"/>
      </a:accent2>
      <a:accent3>
        <a:srgbClr val="FFCA92"/>
      </a:accent3>
      <a:accent4>
        <a:srgbClr val="E6B074"/>
      </a:accent4>
      <a:accent5>
        <a:srgbClr val="C6917C"/>
      </a:accent5>
      <a:accent6>
        <a:srgbClr val="DD6523"/>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2024-01-06T09:27:09Z</dcterms:created>
  <dcterms:modified xsi:type="dcterms:W3CDTF">2024-01-06T09:27:09Z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836f8817ad76452fb0bc8350cdb8ccc3_21</vt:lpwstr>
  </property>
</Properties>
</file>