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27"/>
  </p:handoutMasterIdLst>
  <p:sldIdLst>
    <p:sldId id="428" r:id="rId3"/>
    <p:sldId id="316" r:id="rId4"/>
    <p:sldId id="405" r:id="rId5"/>
    <p:sldId id="406" r:id="rId6"/>
    <p:sldId id="407" r:id="rId7"/>
    <p:sldId id="408" r:id="rId9"/>
    <p:sldId id="409" r:id="rId10"/>
    <p:sldId id="410" r:id="rId11"/>
    <p:sldId id="411" r:id="rId12"/>
    <p:sldId id="412" r:id="rId13"/>
    <p:sldId id="425" r:id="rId14"/>
    <p:sldId id="414" r:id="rId15"/>
    <p:sldId id="415" r:id="rId16"/>
    <p:sldId id="416" r:id="rId17"/>
    <p:sldId id="417" r:id="rId18"/>
    <p:sldId id="418" r:id="rId19"/>
    <p:sldId id="419" r:id="rId20"/>
    <p:sldId id="420" r:id="rId21"/>
    <p:sldId id="421" r:id="rId22"/>
    <p:sldId id="422" r:id="rId23"/>
    <p:sldId id="426" r:id="rId24"/>
    <p:sldId id="424" r:id="rId25"/>
    <p:sldId id="302" r:id="rId26"/>
  </p:sldIdLst>
  <p:sldSz cx="12192000" cy="6858000"/>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56AD"/>
    <a:srgbClr val="E6FBFE"/>
    <a:srgbClr val="57D2E3"/>
    <a:srgbClr val="21B1C5"/>
    <a:srgbClr val="B2F3FC"/>
    <a:srgbClr val="4BCFE1"/>
    <a:srgbClr val="5BADF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47" autoAdjust="0"/>
  </p:normalViewPr>
  <p:slideViewPr>
    <p:cSldViewPr snapToGrid="0" showGuides="1">
      <p:cViewPr varScale="1">
        <p:scale>
          <a:sx n="76" d="100"/>
          <a:sy n="76" d="100"/>
        </p:scale>
        <p:origin x="1026" y="96"/>
      </p:cViewPr>
      <p:guideLst>
        <p:guide orient="horz" pos="2160"/>
        <p:guide pos="388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60223978-00F3-446A-B3B1-AF0CFAA94FB7}"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pPr>
              <a:defRPr/>
            </a:pPr>
            <a:fld id="{2BA75364-FC86-4038-8B6A-C71A1C454C4A}"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fld id="{1045ACC4-E321-411C-A379-68F80F8AC75C}" type="slidenum">
              <a:rPr lang="en-US" altLang="zh-CN" sz="1200" b="0" smtClean="0">
                <a:solidFill>
                  <a:schemeClr val="tx1"/>
                </a:solidFill>
                <a:ea typeface="微软雅黑" panose="020B0503020204020204" pitchFamily="34" charset="-122"/>
              </a:rPr>
            </a:fld>
            <a:endParaRPr lang="en-US" altLang="zh-CN" sz="1200" b="0" dirty="0" smtClean="0">
              <a:solidFill>
                <a:schemeClr val="tx1"/>
              </a:solidFill>
              <a:ea typeface="微软雅黑" panose="020B0503020204020204" pitchFamily="34" charset="-122"/>
            </a:endParaRPr>
          </a:p>
        </p:txBody>
      </p:sp>
      <p:sp>
        <p:nvSpPr>
          <p:cNvPr id="24579" name="Rectangle 2"/>
          <p:cNvSpPr>
            <a:spLocks noGrp="1" noRot="1" noChangeAspect="1" noChangeArrowheads="1" noTextEdit="1"/>
          </p:cNvSpPr>
          <p:nvPr>
            <p:ph type="sldImg"/>
          </p:nvPr>
        </p:nvSpPr>
        <p:spPr/>
      </p:sp>
      <p:sp>
        <p:nvSpPr>
          <p:cNvPr id="24580"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ln>
            <a:solidFill>
              <a:srgbClr val="000000">
                <a:alpha val="100000"/>
              </a:srgbClr>
            </a:solidFill>
            <a:miter lim="800000"/>
          </a:ln>
        </p:spPr>
      </p:sp>
      <p:sp>
        <p:nvSpPr>
          <p:cNvPr id="717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a:p>
        </p:txBody>
      </p:sp>
      <p:sp>
        <p:nvSpPr>
          <p:cNvPr id="7172"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a:fld id="{9A0DB2DC-4C9A-4742-B13C-FB6460FD3503}" type="slidenum">
              <a:rPr lang="zh-CN" altLang="en-US" sz="1200"/>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7" name="文本占位符 6"/>
          <p:cNvSpPr>
            <a:spLocks noGrp="1"/>
          </p:cNvSpPr>
          <p:nvPr>
            <p:ph type="body" sz="quarter" idx="10"/>
          </p:nvPr>
        </p:nvSpPr>
        <p:spPr>
          <a:xfrm>
            <a:off x="3925413" y="3429000"/>
            <a:ext cx="5010150" cy="1792288"/>
          </a:xfrm>
          <a:prstGeom prst="rect">
            <a:avLst/>
          </a:prstGeom>
        </p:spPr>
        <p:txBody>
          <a:bodyPr/>
          <a:lstStyle>
            <a:lvl1pPr marL="0" indent="0">
              <a:buNone/>
              <a:defRPr sz="4400" b="1">
                <a:solidFill>
                  <a:srgbClr val="61BB54"/>
                </a:solidFill>
                <a:latin typeface="微软雅黑" panose="020B0503020204020204" pitchFamily="34" charset="-122"/>
                <a:ea typeface="微软雅黑" panose="020B0503020204020204" pitchFamily="34" charset="-122"/>
              </a:defRPr>
            </a:lvl1pPr>
          </a:lstStyle>
          <a:p>
            <a:pPr lvl="0"/>
            <a:r>
              <a:rPr lang="zh-CN" altLang="en-US" smtClean="0"/>
              <a:t>单击此处编辑母版文本样式</a:t>
            </a:r>
            <a:endParaRPr lang="zh-CN" altLang="en-US" smtClean="0"/>
          </a:p>
        </p:txBody>
      </p:sp>
      <p:sp>
        <p:nvSpPr>
          <p:cNvPr id="4" name="文本占位符 6"/>
          <p:cNvSpPr>
            <a:spLocks noGrp="1"/>
          </p:cNvSpPr>
          <p:nvPr>
            <p:ph type="body" sz="quarter" idx="11"/>
          </p:nvPr>
        </p:nvSpPr>
        <p:spPr>
          <a:xfrm>
            <a:off x="3590924" y="4063931"/>
            <a:ext cx="5010150" cy="1792288"/>
          </a:xfrm>
          <a:prstGeom prst="rect">
            <a:avLst/>
          </a:prstGeom>
        </p:spPr>
        <p:txBody>
          <a:bodyPr/>
          <a:lstStyle>
            <a:lvl1pPr marL="0" indent="0" algn="ctr">
              <a:buNone/>
              <a:defRPr sz="2400" b="1">
                <a:solidFill>
                  <a:srgbClr val="61BB54"/>
                </a:solidFill>
                <a:latin typeface="微软雅黑" panose="020B0503020204020204" pitchFamily="34" charset="-122"/>
                <a:ea typeface="微软雅黑" panose="020B0503020204020204" pitchFamily="34" charset="-122"/>
              </a:defRPr>
            </a:lvl1pPr>
          </a:lstStyle>
          <a:p>
            <a:pPr lvl="0"/>
            <a:r>
              <a:rPr lang="zh-CN" altLang="en-US" smtClean="0"/>
              <a:t>单击此处编辑母版文本样式</a:t>
            </a:r>
            <a:endParaRPr lang="zh-CN" altLang="en-US" smtClean="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2" name="矩形 1"/>
          <p:cNvSpPr/>
          <p:nvPr/>
        </p:nvSpPr>
        <p:spPr>
          <a:xfrm>
            <a:off x="0" y="0"/>
            <a:ext cx="12192000" cy="5987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21"/>
          <p:cNvPicPr>
            <a:picLocks noChangeAspect="1"/>
          </p:cNvPicPr>
          <p:nvPr/>
        </p:nvPicPr>
        <p:blipFill>
          <a:blip r:embed="rId2" cstate="print"/>
          <a:srcRect t="11633" r="14514" b="75572"/>
          <a:stretch>
            <a:fillRect/>
          </a:stretch>
        </p:blipFill>
        <p:spPr>
          <a:xfrm>
            <a:off x="2233613" y="1085"/>
            <a:ext cx="9958387" cy="520700"/>
          </a:xfrm>
          <a:prstGeom prst="rect">
            <a:avLst/>
          </a:prstGeom>
          <a:noFill/>
          <a:ln w="9525">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accent2"/>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77" y="-4696"/>
            <a:ext cx="12200351" cy="6862696"/>
          </a:xfrm>
          <a:prstGeom prst="rect">
            <a:avLst/>
          </a:prstGeom>
        </p:spPr>
      </p:pic>
      <p:sp>
        <p:nvSpPr>
          <p:cNvPr id="13" name="矩形 12"/>
          <p:cNvSpPr/>
          <p:nvPr/>
        </p:nvSpPr>
        <p:spPr>
          <a:xfrm>
            <a:off x="0" y="2844800"/>
            <a:ext cx="12192000" cy="2423886"/>
          </a:xfrm>
          <a:prstGeom prst="rect">
            <a:avLst/>
          </a:prstGeom>
          <a:solidFill>
            <a:schemeClr val="bg1">
              <a:alpha val="4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4146015" y="3548911"/>
            <a:ext cx="5373666" cy="1015663"/>
          </a:xfrm>
          <a:prstGeom prst="rect">
            <a:avLst/>
          </a:prstGeom>
          <a:noFill/>
        </p:spPr>
        <p:txBody>
          <a:bodyPr wrap="square" rtlCol="0">
            <a:spAutoFit/>
          </a:bodyPr>
          <a:lstStyle/>
          <a:p>
            <a:r>
              <a:rPr lang="zh-CN" altLang="en-US" sz="6000" b="1" dirty="0" smtClean="0">
                <a:latin typeface="微软雅黑" panose="020B0503020204020204" pitchFamily="34" charset="-122"/>
                <a:ea typeface="微软雅黑" panose="020B0503020204020204" pitchFamily="34" charset="-122"/>
              </a:rPr>
              <a:t>谢 谢 观 赏</a:t>
            </a:r>
            <a:endParaRPr lang="zh-CN" altLang="en-US" sz="6000" b="1" dirty="0">
              <a:latin typeface="微软雅黑" panose="020B0503020204020204" pitchFamily="34" charset="-122"/>
              <a:ea typeface="微软雅黑" panose="020B0503020204020204" pitchFamily="34" charset="-122"/>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4417" y="457200"/>
            <a:ext cx="10972800" cy="6059488"/>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1524000" y="457201"/>
            <a:ext cx="9855200" cy="487363"/>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sz="quarter" idx="1"/>
          </p:nvPr>
        </p:nvSpPr>
        <p:spPr>
          <a:xfrm>
            <a:off x="624417" y="1268414"/>
            <a:ext cx="5384800" cy="2547937"/>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quarter" idx="2"/>
          </p:nvPr>
        </p:nvSpPr>
        <p:spPr>
          <a:xfrm>
            <a:off x="6212417" y="1268414"/>
            <a:ext cx="5384800" cy="2547937"/>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内容占位符 4"/>
          <p:cNvSpPr>
            <a:spLocks noGrp="1"/>
          </p:cNvSpPr>
          <p:nvPr>
            <p:ph sz="quarter" idx="3"/>
          </p:nvPr>
        </p:nvSpPr>
        <p:spPr>
          <a:xfrm>
            <a:off x="624417" y="3968750"/>
            <a:ext cx="5384800" cy="2547938"/>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内容占位符 5"/>
          <p:cNvSpPr>
            <a:spLocks noGrp="1"/>
          </p:cNvSpPr>
          <p:nvPr>
            <p:ph sz="quarter" idx="4"/>
          </p:nvPr>
        </p:nvSpPr>
        <p:spPr>
          <a:xfrm>
            <a:off x="6212417" y="3968750"/>
            <a:ext cx="5384800" cy="2547938"/>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57200"/>
            <a:ext cx="10972800" cy="1371600"/>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sz="half" idx="1"/>
          </p:nvPr>
        </p:nvSpPr>
        <p:spPr>
          <a:xfrm>
            <a:off x="609600" y="1981200"/>
            <a:ext cx="5384800" cy="3886200"/>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97600" y="1981200"/>
            <a:ext cx="5384800" cy="3886200"/>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Rectangle 4"/>
          <p:cNvSpPr>
            <a:spLocks noGrp="1" noChangeArrowheads="1"/>
          </p:cNvSpPr>
          <p:nvPr>
            <p:ph type="dt" sz="half" idx="10"/>
          </p:nvPr>
        </p:nvSpPr>
        <p:spPr>
          <a:xfrm>
            <a:off x="609600" y="6245225"/>
            <a:ext cx="2844800" cy="47625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Rectangle 5"/>
          <p:cNvSpPr>
            <a:spLocks noGrp="1" noChangeArrowheads="1"/>
          </p:cNvSpPr>
          <p:nvPr>
            <p:ph type="ftr" sz="quarter" idx="11"/>
          </p:nvPr>
        </p:nvSpPr>
        <p:spPr>
          <a:xfrm>
            <a:off x="4165600" y="6245225"/>
            <a:ext cx="3860800" cy="47625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7" name="Rectangle 6"/>
          <p:cNvSpPr>
            <a:spLocks noGrp="1" noChangeArrowheads="1"/>
          </p:cNvSpPr>
          <p:nvPr>
            <p:ph type="sldNum" sz="quarter" idx="12"/>
          </p:nvPr>
        </p:nvSpPr>
        <p:spPr>
          <a:xfrm>
            <a:off x="8737600" y="6245225"/>
            <a:ext cx="2844800" cy="476250"/>
          </a:xfrm>
          <a:prstGeom prst="rect">
            <a:avLst/>
          </a:prstGeom>
        </p:spPr>
        <p:txBody>
          <a:bodyPr/>
          <a:lstStyle>
            <a:lvl1pPr>
              <a:defRPr>
                <a:ea typeface="微软雅黑" panose="020B0503020204020204" pitchFamily="34" charset="-122"/>
              </a:defRPr>
            </a:lvl1pPr>
          </a:lstStyle>
          <a:p>
            <a:pPr>
              <a:defRPr/>
            </a:pPr>
            <a:fld id="{3EB2962C-E7F1-4658-A963-8B03EEFF23AD}" type="slidenum">
              <a:rPr lang="en-US" altLang="zh-CN" smtClean="0"/>
            </a:fld>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1524000" y="457201"/>
            <a:ext cx="9855200" cy="487363"/>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endParaRPr lang="zh-CN" altLang="en-US" dirty="0"/>
          </a:p>
        </p:txBody>
      </p:sp>
      <p:sp>
        <p:nvSpPr>
          <p:cNvPr id="3" name="文本占位符 2"/>
          <p:cNvSpPr>
            <a:spLocks noGrp="1"/>
          </p:cNvSpPr>
          <p:nvPr>
            <p:ph type="body" sz="half" idx="1"/>
          </p:nvPr>
        </p:nvSpPr>
        <p:spPr>
          <a:xfrm>
            <a:off x="624417" y="1268414"/>
            <a:ext cx="5384800" cy="5248275"/>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quarter" idx="2"/>
          </p:nvPr>
        </p:nvSpPr>
        <p:spPr>
          <a:xfrm>
            <a:off x="6212417" y="1268414"/>
            <a:ext cx="5384800" cy="2547937"/>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内容占位符 4"/>
          <p:cNvSpPr>
            <a:spLocks noGrp="1"/>
          </p:cNvSpPr>
          <p:nvPr>
            <p:ph sz="quarter" idx="3"/>
          </p:nvPr>
        </p:nvSpPr>
        <p:spPr>
          <a:xfrm>
            <a:off x="6212417" y="3968750"/>
            <a:ext cx="5384800" cy="2547938"/>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623913" y="3352800"/>
            <a:ext cx="5010150" cy="1792288"/>
          </a:xfrm>
        </p:spPr>
        <p:txBody>
          <a:bodyPr/>
          <a:lstStyle/>
          <a:p>
            <a:r>
              <a:rPr lang="zh-CN" altLang="en-US" dirty="0"/>
              <a:t>化学肥料</a:t>
            </a:r>
            <a:endParaRPr lang="zh-CN" altLang="en-US" dirty="0"/>
          </a:p>
          <a:p>
            <a:endParaRPr lang="zh-CN" altLang="en-US" dirty="0"/>
          </a:p>
        </p:txBody>
      </p:sp>
      <p:sp>
        <p:nvSpPr>
          <p:cNvPr id="3" name="文本占位符 2"/>
          <p:cNvSpPr>
            <a:spLocks noGrp="1"/>
          </p:cNvSpPr>
          <p:nvPr>
            <p:ph type="body" sz="quarter" idx="11"/>
          </p:nvPr>
        </p:nvSpPr>
        <p:spPr>
          <a:xfrm>
            <a:off x="3273424" y="4063931"/>
            <a:ext cx="5010150" cy="1792288"/>
          </a:xfrm>
        </p:spPr>
        <p:txBody>
          <a:bodyPr/>
          <a:lstStyle/>
          <a:p>
            <a:r>
              <a:rPr lang="zh-CN" altLang="en-US" dirty="0"/>
              <a:t>讲授</a:t>
            </a:r>
            <a:r>
              <a:rPr lang="zh-CN" altLang="en-US" dirty="0" smtClean="0"/>
              <a:t>式课件</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40691"/>
          <p:cNvSpPr txBox="1">
            <a:spLocks noChangeArrowheads="1"/>
          </p:cNvSpPr>
          <p:nvPr/>
        </p:nvSpPr>
        <p:spPr bwMode="auto">
          <a:xfrm>
            <a:off x="546824" y="1320752"/>
            <a:ext cx="2701344" cy="584775"/>
          </a:xfrm>
          <a:prstGeom prst="rect">
            <a:avLst/>
          </a:prstGeom>
          <a:noFill/>
          <a:ln w="9525">
            <a:noFill/>
            <a:miter lim="800000"/>
          </a:ln>
        </p:spPr>
        <p:txBody>
          <a:bodyPr wrap="square">
            <a:spAutoFit/>
          </a:bodyPr>
          <a:lstStyle/>
          <a:p>
            <a:pPr>
              <a:spcBef>
                <a:spcPct val="50000"/>
              </a:spcBef>
            </a:pP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a:t>
            </a: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学习目标</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89707" y="2238680"/>
            <a:ext cx="10530326" cy="3970318"/>
          </a:xfrm>
          <a:prstGeom prst="rect">
            <a:avLst/>
          </a:prstGeom>
          <a:noFill/>
        </p:spPr>
        <p:txBody>
          <a:bodyPr wrap="square" rtlCol="0">
            <a:spAutoFit/>
          </a:bodyPr>
          <a:lstStyle/>
          <a:p>
            <a:r>
              <a:rPr lang="en-US" altLang="zh-CN" sz="2800" dirty="0">
                <a:ea typeface="微软雅黑" panose="020B0503020204020204" pitchFamily="34" charset="-122"/>
              </a:rPr>
              <a:t>1</a:t>
            </a:r>
            <a:r>
              <a:rPr lang="zh-CN" altLang="zh-CN" sz="2800" dirty="0" smtClean="0">
                <a:ea typeface="微软雅黑" panose="020B0503020204020204" pitchFamily="34" charset="-122"/>
              </a:rPr>
              <a:t>、了解</a:t>
            </a:r>
            <a:r>
              <a:rPr lang="zh-CN" altLang="zh-CN" sz="2800" dirty="0">
                <a:ea typeface="微软雅黑" panose="020B0503020204020204" pitchFamily="34" charset="-122"/>
              </a:rPr>
              <a:t>化学元素对植物生长的重要性</a:t>
            </a:r>
            <a:r>
              <a:rPr lang="zh-CN" altLang="zh-CN" sz="2800" dirty="0" smtClean="0">
                <a:ea typeface="微软雅黑" panose="020B0503020204020204" pitchFamily="34" charset="-122"/>
              </a:rPr>
              <a:t>。</a:t>
            </a:r>
            <a:endParaRPr lang="en-US" altLang="zh-CN" sz="2800" dirty="0" smtClean="0">
              <a:ea typeface="微软雅黑" panose="020B0503020204020204" pitchFamily="34" charset="-122"/>
            </a:endParaRPr>
          </a:p>
          <a:p>
            <a:r>
              <a:rPr lang="en-US" altLang="zh-CN" sz="2800" dirty="0" smtClean="0">
                <a:ea typeface="微软雅黑" panose="020B0503020204020204" pitchFamily="34" charset="-122"/>
              </a:rPr>
              <a:t>2</a:t>
            </a:r>
            <a:r>
              <a:rPr lang="zh-CN" altLang="en-US" sz="2800" dirty="0" smtClean="0">
                <a:ea typeface="微软雅黑" panose="020B0503020204020204" pitchFamily="34" charset="-122"/>
              </a:rPr>
              <a:t>、</a:t>
            </a:r>
            <a:r>
              <a:rPr lang="zh-CN" altLang="zh-CN" sz="2800" dirty="0" smtClean="0">
                <a:ea typeface="微软雅黑" panose="020B0503020204020204" pitchFamily="34" charset="-122"/>
              </a:rPr>
              <a:t>了解</a:t>
            </a:r>
            <a:r>
              <a:rPr lang="zh-CN" altLang="zh-CN" sz="2800" dirty="0">
                <a:ea typeface="微软雅黑" panose="020B0503020204020204" pitchFamily="34" charset="-122"/>
              </a:rPr>
              <a:t>常见化肥的种类并能举例</a:t>
            </a:r>
            <a:r>
              <a:rPr lang="zh-CN" altLang="zh-CN" sz="2800" dirty="0" smtClean="0">
                <a:ea typeface="微软雅黑" panose="020B0503020204020204" pitchFamily="34" charset="-122"/>
              </a:rPr>
              <a:t>。</a:t>
            </a:r>
            <a:endParaRPr lang="en-US" altLang="zh-CN" sz="2800" dirty="0" smtClean="0">
              <a:ea typeface="微软雅黑" panose="020B0503020204020204" pitchFamily="34" charset="-122"/>
            </a:endParaRPr>
          </a:p>
          <a:p>
            <a:r>
              <a:rPr lang="en-US" altLang="zh-CN" sz="2800" dirty="0" smtClean="0">
                <a:ea typeface="微软雅黑" panose="020B0503020204020204" pitchFamily="34" charset="-122"/>
              </a:rPr>
              <a:t>3</a:t>
            </a:r>
            <a:r>
              <a:rPr lang="zh-CN" altLang="en-US" sz="2800" dirty="0" smtClean="0">
                <a:ea typeface="微软雅黑" panose="020B0503020204020204" pitchFamily="34" charset="-122"/>
              </a:rPr>
              <a:t>、</a:t>
            </a:r>
            <a:r>
              <a:rPr lang="zh-CN" altLang="zh-CN" sz="2800" dirty="0" smtClean="0">
                <a:ea typeface="微软雅黑" panose="020B0503020204020204" pitchFamily="34" charset="-122"/>
              </a:rPr>
              <a:t>通过</a:t>
            </a:r>
            <a:r>
              <a:rPr lang="zh-CN" altLang="zh-CN" sz="2800" dirty="0">
                <a:ea typeface="微软雅黑" panose="020B0503020204020204" pitchFamily="34" charset="-122"/>
              </a:rPr>
              <a:t>观察和探究常见的化肥，了解化肥对人类生活的影响和对环境的影响。</a:t>
            </a:r>
            <a:endParaRPr lang="zh-CN" altLang="zh-CN" sz="2800" dirty="0">
              <a:ea typeface="微软雅黑" panose="020B0503020204020204" pitchFamily="34" charset="-122"/>
            </a:endParaRPr>
          </a:p>
          <a:p>
            <a:r>
              <a:rPr lang="en-US" altLang="zh-CN" sz="2800" dirty="0" smtClean="0">
                <a:ea typeface="微软雅黑" panose="020B0503020204020204" pitchFamily="34" charset="-122"/>
              </a:rPr>
              <a:t>4</a:t>
            </a:r>
            <a:r>
              <a:rPr lang="zh-CN" altLang="en-US" sz="2800" dirty="0" smtClean="0">
                <a:ea typeface="微软雅黑" panose="020B0503020204020204" pitchFamily="34" charset="-122"/>
              </a:rPr>
              <a:t>、</a:t>
            </a:r>
            <a:r>
              <a:rPr lang="zh-CN" altLang="zh-CN" sz="2800" dirty="0" smtClean="0">
                <a:ea typeface="微软雅黑" panose="020B0503020204020204" pitchFamily="34" charset="-122"/>
              </a:rPr>
              <a:t>探究</a:t>
            </a:r>
            <a:r>
              <a:rPr lang="zh-CN" altLang="zh-CN" sz="2800" dirty="0">
                <a:ea typeface="微软雅黑" panose="020B0503020204020204" pitchFamily="34" charset="-122"/>
              </a:rPr>
              <a:t>初步区分氮肥、磷肥、钾肥的方法</a:t>
            </a:r>
            <a:r>
              <a:rPr lang="zh-CN" altLang="zh-CN" sz="2800" dirty="0" smtClean="0">
                <a:ea typeface="微软雅黑" panose="020B0503020204020204" pitchFamily="34" charset="-122"/>
              </a:rPr>
              <a:t>。</a:t>
            </a:r>
            <a:endParaRPr lang="en-US" altLang="zh-CN" sz="2800" dirty="0" smtClean="0">
              <a:ea typeface="微软雅黑" panose="020B0503020204020204" pitchFamily="34" charset="-122"/>
            </a:endParaRPr>
          </a:p>
          <a:p>
            <a:r>
              <a:rPr lang="en-US" altLang="zh-CN" sz="2800" dirty="0" smtClean="0">
                <a:ea typeface="微软雅黑" panose="020B0503020204020204" pitchFamily="34" charset="-122"/>
              </a:rPr>
              <a:t>5</a:t>
            </a:r>
            <a:r>
              <a:rPr lang="zh-CN" altLang="en-US" sz="2800" dirty="0" smtClean="0">
                <a:ea typeface="微软雅黑" panose="020B0503020204020204" pitchFamily="34" charset="-122"/>
              </a:rPr>
              <a:t>、</a:t>
            </a:r>
            <a:r>
              <a:rPr lang="zh-CN" altLang="zh-CN" sz="2800" dirty="0" smtClean="0">
                <a:ea typeface="微软雅黑" panose="020B0503020204020204" pitchFamily="34" charset="-122"/>
              </a:rPr>
              <a:t>了解</a:t>
            </a:r>
            <a:r>
              <a:rPr lang="zh-CN" altLang="zh-CN" sz="2800" dirty="0">
                <a:ea typeface="微软雅黑" panose="020B0503020204020204" pitchFamily="34" charset="-122"/>
              </a:rPr>
              <a:t>常见化肥在使用和贮藏过程中应注意的问题。</a:t>
            </a:r>
            <a:endParaRPr lang="zh-CN" altLang="zh-CN" sz="2800" dirty="0">
              <a:ea typeface="微软雅黑" panose="020B0503020204020204" pitchFamily="34" charset="-122"/>
            </a:endParaRPr>
          </a:p>
          <a:p>
            <a:r>
              <a:rPr lang="en-US" altLang="zh-CN" sz="2800" dirty="0">
                <a:ea typeface="微软雅黑" panose="020B0503020204020204" pitchFamily="34" charset="-122"/>
              </a:rPr>
              <a:t>6</a:t>
            </a:r>
            <a:r>
              <a:rPr lang="zh-CN" altLang="zh-CN" sz="2800" dirty="0" smtClean="0">
                <a:ea typeface="微软雅黑" panose="020B0503020204020204" pitchFamily="34" charset="-122"/>
              </a:rPr>
              <a:t>、体会</a:t>
            </a:r>
            <a:r>
              <a:rPr lang="zh-CN" altLang="zh-CN" sz="2800" dirty="0">
                <a:ea typeface="微软雅黑" panose="020B0503020204020204" pitchFamily="34" charset="-122"/>
              </a:rPr>
              <a:t>化学是有用的，同时了解科学进步对提高人类生活质量所作出的巨大贡献，以及在化学发展中尚有许多需要解决的问题。</a:t>
            </a:r>
            <a:endParaRPr lang="zh-CN" altLang="zh-CN" sz="2800" dirty="0">
              <a:ea typeface="微软雅黑" panose="020B0503020204020204" pitchFamily="34" charset="-122"/>
            </a:endParaRPr>
          </a:p>
          <a:p>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4" name="Group 2"/>
          <p:cNvGrpSpPr/>
          <p:nvPr/>
        </p:nvGrpSpPr>
        <p:grpSpPr bwMode="auto">
          <a:xfrm>
            <a:off x="1678518" y="1371574"/>
            <a:ext cx="8868833" cy="4319587"/>
            <a:chOff x="105" y="0"/>
            <a:chExt cx="3870" cy="3057"/>
          </a:xfrm>
        </p:grpSpPr>
        <p:grpSp>
          <p:nvGrpSpPr>
            <p:cNvPr id="3125" name="Group 3"/>
            <p:cNvGrpSpPr/>
            <p:nvPr/>
          </p:nvGrpSpPr>
          <p:grpSpPr bwMode="auto">
            <a:xfrm>
              <a:off x="105" y="0"/>
              <a:ext cx="3870" cy="2809"/>
              <a:chOff x="105" y="0"/>
              <a:chExt cx="3870" cy="2809"/>
            </a:xfrm>
          </p:grpSpPr>
          <p:grpSp>
            <p:nvGrpSpPr>
              <p:cNvPr id="3166" name="Group 4"/>
              <p:cNvGrpSpPr/>
              <p:nvPr/>
            </p:nvGrpSpPr>
            <p:grpSpPr bwMode="auto">
              <a:xfrm>
                <a:off x="105" y="0"/>
                <a:ext cx="3870" cy="2428"/>
                <a:chOff x="105" y="0"/>
                <a:chExt cx="3870" cy="2428"/>
              </a:xfrm>
            </p:grpSpPr>
            <p:grpSp>
              <p:nvGrpSpPr>
                <p:cNvPr id="3183" name="Group 5"/>
                <p:cNvGrpSpPr/>
                <p:nvPr/>
              </p:nvGrpSpPr>
              <p:grpSpPr bwMode="auto">
                <a:xfrm>
                  <a:off x="105" y="0"/>
                  <a:ext cx="3870" cy="2016"/>
                  <a:chOff x="105" y="0"/>
                  <a:chExt cx="3870" cy="2016"/>
                </a:xfrm>
              </p:grpSpPr>
              <p:grpSp>
                <p:nvGrpSpPr>
                  <p:cNvPr id="3188" name="Group 6"/>
                  <p:cNvGrpSpPr/>
                  <p:nvPr/>
                </p:nvGrpSpPr>
                <p:grpSpPr bwMode="auto">
                  <a:xfrm>
                    <a:off x="105" y="96"/>
                    <a:ext cx="3735" cy="1920"/>
                    <a:chOff x="-144" y="576"/>
                    <a:chExt cx="3735" cy="1920"/>
                  </a:xfrm>
                </p:grpSpPr>
                <p:grpSp>
                  <p:nvGrpSpPr>
                    <p:cNvPr id="3227" name="Group 7"/>
                    <p:cNvGrpSpPr/>
                    <p:nvPr/>
                  </p:nvGrpSpPr>
                  <p:grpSpPr bwMode="auto">
                    <a:xfrm>
                      <a:off x="-105" y="576"/>
                      <a:ext cx="3696" cy="1920"/>
                      <a:chOff x="-105" y="576"/>
                      <a:chExt cx="3696" cy="1920"/>
                    </a:xfrm>
                  </p:grpSpPr>
                  <p:sp>
                    <p:nvSpPr>
                      <p:cNvPr id="3243" name="Rectangle 8"/>
                      <p:cNvSpPr>
                        <a:spLocks noChangeArrowheads="1"/>
                      </p:cNvSpPr>
                      <p:nvPr/>
                    </p:nvSpPr>
                    <p:spPr bwMode="auto">
                      <a:xfrm>
                        <a:off x="-105" y="2208"/>
                        <a:ext cx="3696" cy="96"/>
                      </a:xfrm>
                      <a:prstGeom prst="rect">
                        <a:avLst/>
                      </a:prstGeom>
                      <a:gradFill rotWithShape="1">
                        <a:gsLst>
                          <a:gs pos="0">
                            <a:srgbClr val="C5C000"/>
                          </a:gs>
                          <a:gs pos="50000">
                            <a:srgbClr val="006600"/>
                          </a:gs>
                          <a:gs pos="100000">
                            <a:srgbClr val="C5C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44" name="Oval 9"/>
                      <p:cNvSpPr>
                        <a:spLocks noChangeArrowheads="1"/>
                      </p:cNvSpPr>
                      <p:nvPr/>
                    </p:nvSpPr>
                    <p:spPr bwMode="auto">
                      <a:xfrm>
                        <a:off x="2784" y="768"/>
                        <a:ext cx="480" cy="480"/>
                      </a:xfrm>
                      <a:prstGeom prst="ellipse">
                        <a:avLst/>
                      </a:prstGeom>
                      <a:gradFill rotWithShape="1">
                        <a:gsLst>
                          <a:gs pos="0">
                            <a:srgbClr val="FC6232"/>
                          </a:gs>
                          <a:gs pos="100000">
                            <a:srgbClr val="FF0000"/>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nvGrpSpPr>
                      <p:cNvPr id="3245" name="Group 10"/>
                      <p:cNvGrpSpPr/>
                      <p:nvPr/>
                    </p:nvGrpSpPr>
                    <p:grpSpPr bwMode="auto">
                      <a:xfrm>
                        <a:off x="777" y="576"/>
                        <a:ext cx="1938" cy="1920"/>
                        <a:chOff x="777" y="576"/>
                        <a:chExt cx="1938" cy="1920"/>
                      </a:xfrm>
                    </p:grpSpPr>
                    <p:grpSp>
                      <p:nvGrpSpPr>
                        <p:cNvPr id="3246" name="Group 11"/>
                        <p:cNvGrpSpPr/>
                        <p:nvPr/>
                      </p:nvGrpSpPr>
                      <p:grpSpPr bwMode="auto">
                        <a:xfrm>
                          <a:off x="777" y="576"/>
                          <a:ext cx="1938" cy="1920"/>
                          <a:chOff x="777" y="576"/>
                          <a:chExt cx="1938" cy="1920"/>
                        </a:xfrm>
                      </p:grpSpPr>
                      <p:sp>
                        <p:nvSpPr>
                          <p:cNvPr id="3250" name="AutoShape 12"/>
                          <p:cNvSpPr>
                            <a:spLocks noChangeArrowheads="1"/>
                          </p:cNvSpPr>
                          <p:nvPr/>
                        </p:nvSpPr>
                        <p:spPr bwMode="auto">
                          <a:xfrm flipV="1">
                            <a:off x="1728" y="1392"/>
                            <a:ext cx="48" cy="1104"/>
                          </a:xfrm>
                          <a:custGeom>
                            <a:avLst/>
                            <a:gdLst>
                              <a:gd name="T0" fmla="*/ 0 w 21600"/>
                              <a:gd name="T1" fmla="*/ 1 h 21600"/>
                              <a:gd name="T2" fmla="*/ 0 w 21600"/>
                              <a:gd name="T3" fmla="*/ 3 h 21600"/>
                              <a:gd name="T4" fmla="*/ 0 w 21600"/>
                              <a:gd name="T5" fmla="*/ 1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nvGrpSpPr>
                          <p:cNvPr id="3251" name="Group 13"/>
                          <p:cNvGrpSpPr/>
                          <p:nvPr/>
                        </p:nvGrpSpPr>
                        <p:grpSpPr bwMode="auto">
                          <a:xfrm>
                            <a:off x="777" y="576"/>
                            <a:ext cx="1938" cy="1392"/>
                            <a:chOff x="777" y="576"/>
                            <a:chExt cx="1938" cy="1392"/>
                          </a:xfrm>
                        </p:grpSpPr>
                        <p:sp>
                          <p:nvSpPr>
                            <p:cNvPr id="3252" name="AutoShape 14"/>
                            <p:cNvSpPr>
                              <a:spLocks noChangeArrowheads="1"/>
                            </p:cNvSpPr>
                            <p:nvPr/>
                          </p:nvSpPr>
                          <p:spPr bwMode="auto">
                            <a:xfrm rot="6513254">
                              <a:off x="993" y="1272"/>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53" name="AutoShape 15"/>
                            <p:cNvSpPr>
                              <a:spLocks noChangeArrowheads="1"/>
                            </p:cNvSpPr>
                            <p:nvPr/>
                          </p:nvSpPr>
                          <p:spPr bwMode="auto">
                            <a:xfrm rot="15086746" flipH="1">
                              <a:off x="2019" y="1272"/>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54" name="AutoShape 16"/>
                            <p:cNvSpPr>
                              <a:spLocks noChangeArrowheads="1"/>
                            </p:cNvSpPr>
                            <p:nvPr/>
                          </p:nvSpPr>
                          <p:spPr bwMode="auto">
                            <a:xfrm rot="10800000">
                              <a:off x="1515" y="576"/>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55" name="Line 17"/>
                            <p:cNvSpPr>
                              <a:spLocks noChangeShapeType="1"/>
                            </p:cNvSpPr>
                            <p:nvPr/>
                          </p:nvSpPr>
                          <p:spPr bwMode="auto">
                            <a:xfrm>
                              <a:off x="1755" y="594"/>
                              <a:ext cx="0"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56" name="Line 18"/>
                            <p:cNvSpPr>
                              <a:spLocks noChangeShapeType="1"/>
                            </p:cNvSpPr>
                            <p:nvPr/>
                          </p:nvSpPr>
                          <p:spPr bwMode="auto">
                            <a:xfrm rot="4325685">
                              <a:off x="2276" y="1312"/>
                              <a:ext cx="1"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57" name="Line 19"/>
                            <p:cNvSpPr>
                              <a:spLocks noChangeShapeType="1"/>
                            </p:cNvSpPr>
                            <p:nvPr/>
                          </p:nvSpPr>
                          <p:spPr bwMode="auto">
                            <a:xfrm rot="17274315" flipH="1">
                              <a:off x="1214" y="1312"/>
                              <a:ext cx="1"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3247" name="Group 20"/>
                        <p:cNvGrpSpPr/>
                        <p:nvPr/>
                      </p:nvGrpSpPr>
                      <p:grpSpPr bwMode="auto">
                        <a:xfrm>
                          <a:off x="1585" y="1845"/>
                          <a:ext cx="335" cy="74"/>
                          <a:chOff x="1585" y="1845"/>
                          <a:chExt cx="335" cy="74"/>
                        </a:xfrm>
                      </p:grpSpPr>
                      <p:sp>
                        <p:nvSpPr>
                          <p:cNvPr id="3248" name="AutoShape 21"/>
                          <p:cNvSpPr>
                            <a:spLocks noChangeArrowheads="1"/>
                          </p:cNvSpPr>
                          <p:nvPr/>
                        </p:nvSpPr>
                        <p:spPr bwMode="auto">
                          <a:xfrm rot="6797968" flipH="1">
                            <a:off x="1649" y="1797"/>
                            <a:ext cx="58" cy="1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529 h 21600"/>
                              <a:gd name="T14" fmla="*/ 17131 w 21600"/>
                              <a:gd name="T15" fmla="*/ 170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49" name="AutoShape 22"/>
                          <p:cNvSpPr>
                            <a:spLocks noChangeArrowheads="1"/>
                          </p:cNvSpPr>
                          <p:nvPr/>
                        </p:nvSpPr>
                        <p:spPr bwMode="auto">
                          <a:xfrm rot="-6797968">
                            <a:off x="1798" y="1781"/>
                            <a:ext cx="58" cy="1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529 h 21600"/>
                              <a:gd name="T14" fmla="*/ 17131 w 21600"/>
                              <a:gd name="T15" fmla="*/ 170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grpSp>
                <p:grpSp>
                  <p:nvGrpSpPr>
                    <p:cNvPr id="3228" name="Group 23"/>
                    <p:cNvGrpSpPr/>
                    <p:nvPr/>
                  </p:nvGrpSpPr>
                  <p:grpSpPr bwMode="auto">
                    <a:xfrm>
                      <a:off x="-144" y="816"/>
                      <a:ext cx="1248" cy="1392"/>
                      <a:chOff x="-144" y="816"/>
                      <a:chExt cx="1248" cy="1392"/>
                    </a:xfrm>
                  </p:grpSpPr>
                  <p:sp>
                    <p:nvSpPr>
                      <p:cNvPr id="3229" name="AutoShape 24"/>
                      <p:cNvSpPr>
                        <a:spLocks noChangeArrowheads="1"/>
                      </p:cNvSpPr>
                      <p:nvPr/>
                    </p:nvSpPr>
                    <p:spPr bwMode="auto">
                      <a:xfrm rot="21006288" flipV="1">
                        <a:off x="-144" y="816"/>
                        <a:ext cx="1056" cy="672"/>
                      </a:xfrm>
                      <a:prstGeom prst="cloudCallout">
                        <a:avLst>
                          <a:gd name="adj1" fmla="val -34014"/>
                          <a:gd name="adj2" fmla="val 2306"/>
                        </a:avLst>
                      </a:prstGeom>
                      <a:gradFill rotWithShape="1">
                        <a:gsLst>
                          <a:gs pos="0">
                            <a:srgbClr val="96AB94"/>
                          </a:gs>
                          <a:gs pos="17000">
                            <a:srgbClr val="D4DEFF"/>
                          </a:gs>
                          <a:gs pos="47000">
                            <a:srgbClr val="D4DEFF"/>
                          </a:gs>
                          <a:gs pos="100000">
                            <a:srgbClr val="8488C4"/>
                          </a:gs>
                        </a:gsLst>
                        <a:lin ang="5400000" scaled="1"/>
                      </a:grad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p>
                        <a:pPr algn="ctr"/>
                        <a:endParaRPr lang="zh-CN" altLang="zh-CN" sz="2400" dirty="0">
                          <a:latin typeface="微软雅黑" panose="020B0503020204020204" pitchFamily="34" charset="-122"/>
                          <a:ea typeface="微软雅黑" panose="020B0503020204020204" pitchFamily="34" charset="-122"/>
                        </a:endParaRPr>
                      </a:p>
                    </p:txBody>
                  </p:sp>
                  <p:grpSp>
                    <p:nvGrpSpPr>
                      <p:cNvPr id="3230" name="Group 25"/>
                      <p:cNvGrpSpPr/>
                      <p:nvPr/>
                    </p:nvGrpSpPr>
                    <p:grpSpPr bwMode="auto">
                      <a:xfrm>
                        <a:off x="-144" y="1488"/>
                        <a:ext cx="1248" cy="720"/>
                        <a:chOff x="-144" y="1488"/>
                        <a:chExt cx="1248" cy="720"/>
                      </a:xfrm>
                    </p:grpSpPr>
                    <p:sp>
                      <p:nvSpPr>
                        <p:cNvPr id="3231" name="Line 26"/>
                        <p:cNvSpPr>
                          <a:spLocks noChangeShapeType="1"/>
                        </p:cNvSpPr>
                        <p:nvPr/>
                      </p:nvSpPr>
                      <p:spPr bwMode="auto">
                        <a:xfrm>
                          <a:off x="-14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2" name="Line 27"/>
                        <p:cNvSpPr>
                          <a:spLocks noChangeShapeType="1"/>
                        </p:cNvSpPr>
                        <p:nvPr/>
                      </p:nvSpPr>
                      <p:spPr bwMode="auto">
                        <a:xfrm>
                          <a:off x="-4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3" name="Line 28"/>
                        <p:cNvSpPr>
                          <a:spLocks noChangeShapeType="1"/>
                        </p:cNvSpPr>
                        <p:nvPr/>
                      </p:nvSpPr>
                      <p:spPr bwMode="auto">
                        <a:xfrm>
                          <a:off x="4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4" name="Line 29"/>
                        <p:cNvSpPr>
                          <a:spLocks noChangeShapeType="1"/>
                        </p:cNvSpPr>
                        <p:nvPr/>
                      </p:nvSpPr>
                      <p:spPr bwMode="auto">
                        <a:xfrm>
                          <a:off x="14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5" name="Line 30"/>
                        <p:cNvSpPr>
                          <a:spLocks noChangeShapeType="1"/>
                        </p:cNvSpPr>
                        <p:nvPr/>
                      </p:nvSpPr>
                      <p:spPr bwMode="auto">
                        <a:xfrm>
                          <a:off x="240"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6" name="Line 31"/>
                        <p:cNvSpPr>
                          <a:spLocks noChangeShapeType="1"/>
                        </p:cNvSpPr>
                        <p:nvPr/>
                      </p:nvSpPr>
                      <p:spPr bwMode="auto">
                        <a:xfrm>
                          <a:off x="336"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7" name="Line 32"/>
                        <p:cNvSpPr>
                          <a:spLocks noChangeShapeType="1"/>
                        </p:cNvSpPr>
                        <p:nvPr/>
                      </p:nvSpPr>
                      <p:spPr bwMode="auto">
                        <a:xfrm>
                          <a:off x="432"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8" name="Line 33"/>
                        <p:cNvSpPr>
                          <a:spLocks noChangeShapeType="1"/>
                        </p:cNvSpPr>
                        <p:nvPr/>
                      </p:nvSpPr>
                      <p:spPr bwMode="auto">
                        <a:xfrm>
                          <a:off x="52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39" name="Line 34"/>
                        <p:cNvSpPr>
                          <a:spLocks noChangeShapeType="1"/>
                        </p:cNvSpPr>
                        <p:nvPr/>
                      </p:nvSpPr>
                      <p:spPr bwMode="auto">
                        <a:xfrm>
                          <a:off x="62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40" name="Line 35"/>
                        <p:cNvSpPr>
                          <a:spLocks noChangeShapeType="1"/>
                        </p:cNvSpPr>
                        <p:nvPr/>
                      </p:nvSpPr>
                      <p:spPr bwMode="auto">
                        <a:xfrm>
                          <a:off x="720"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41" name="Line 36"/>
                        <p:cNvSpPr>
                          <a:spLocks noChangeShapeType="1"/>
                        </p:cNvSpPr>
                        <p:nvPr/>
                      </p:nvSpPr>
                      <p:spPr bwMode="auto">
                        <a:xfrm>
                          <a:off x="816"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242" name="Line 37"/>
                        <p:cNvSpPr>
                          <a:spLocks noChangeShapeType="1"/>
                        </p:cNvSpPr>
                        <p:nvPr/>
                      </p:nvSpPr>
                      <p:spPr bwMode="auto">
                        <a:xfrm>
                          <a:off x="912"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grpSp>
                <p:nvGrpSpPr>
                  <p:cNvPr id="3189" name="Group 38"/>
                  <p:cNvGrpSpPr/>
                  <p:nvPr/>
                </p:nvGrpSpPr>
                <p:grpSpPr bwMode="auto">
                  <a:xfrm>
                    <a:off x="2160" y="192"/>
                    <a:ext cx="480" cy="987"/>
                    <a:chOff x="2160" y="192"/>
                    <a:chExt cx="480" cy="987"/>
                  </a:xfrm>
                </p:grpSpPr>
                <p:grpSp>
                  <p:nvGrpSpPr>
                    <p:cNvPr id="3215" name="Group 39"/>
                    <p:cNvGrpSpPr/>
                    <p:nvPr/>
                  </p:nvGrpSpPr>
                  <p:grpSpPr bwMode="auto">
                    <a:xfrm>
                      <a:off x="2160" y="768"/>
                      <a:ext cx="288" cy="411"/>
                      <a:chOff x="2160" y="768"/>
                      <a:chExt cx="288" cy="411"/>
                    </a:xfrm>
                  </p:grpSpPr>
                  <p:grpSp>
                    <p:nvGrpSpPr>
                      <p:cNvPr id="3223" name="Group 40"/>
                      <p:cNvGrpSpPr/>
                      <p:nvPr/>
                    </p:nvGrpSpPr>
                    <p:grpSpPr bwMode="auto">
                      <a:xfrm>
                        <a:off x="2190" y="864"/>
                        <a:ext cx="258" cy="315"/>
                        <a:chOff x="2190" y="864"/>
                        <a:chExt cx="258" cy="315"/>
                      </a:xfrm>
                    </p:grpSpPr>
                    <p:sp>
                      <p:nvSpPr>
                        <p:cNvPr id="3225" name="Oval 41"/>
                        <p:cNvSpPr>
                          <a:spLocks noChangeArrowheads="1"/>
                        </p:cNvSpPr>
                        <p:nvPr/>
                      </p:nvSpPr>
                      <p:spPr bwMode="auto">
                        <a:xfrm>
                          <a:off x="2256" y="864"/>
                          <a:ext cx="192" cy="240"/>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26" name="Oval 42"/>
                        <p:cNvSpPr>
                          <a:spLocks noChangeArrowheads="1"/>
                        </p:cNvSpPr>
                        <p:nvPr/>
                      </p:nvSpPr>
                      <p:spPr bwMode="auto">
                        <a:xfrm>
                          <a:off x="2190" y="1035"/>
                          <a:ext cx="144" cy="144"/>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sp>
                    <p:nvSpPr>
                      <p:cNvPr id="3224" name="Oval 43"/>
                      <p:cNvSpPr>
                        <a:spLocks noChangeArrowheads="1"/>
                      </p:cNvSpPr>
                      <p:nvPr/>
                    </p:nvSpPr>
                    <p:spPr bwMode="auto">
                      <a:xfrm>
                        <a:off x="2160" y="768"/>
                        <a:ext cx="192" cy="192"/>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3216" name="Group 44"/>
                    <p:cNvGrpSpPr/>
                    <p:nvPr/>
                  </p:nvGrpSpPr>
                  <p:grpSpPr bwMode="auto">
                    <a:xfrm>
                      <a:off x="2304" y="192"/>
                      <a:ext cx="288" cy="384"/>
                      <a:chOff x="2304" y="192"/>
                      <a:chExt cx="288" cy="384"/>
                    </a:xfrm>
                  </p:grpSpPr>
                  <p:sp>
                    <p:nvSpPr>
                      <p:cNvPr id="3221" name="Oval 45"/>
                      <p:cNvSpPr>
                        <a:spLocks noChangeArrowheads="1"/>
                      </p:cNvSpPr>
                      <p:nvPr/>
                    </p:nvSpPr>
                    <p:spPr bwMode="auto">
                      <a:xfrm>
                        <a:off x="2304" y="192"/>
                        <a:ext cx="240" cy="240"/>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22" name="Oval 46"/>
                      <p:cNvSpPr>
                        <a:spLocks noChangeArrowheads="1"/>
                      </p:cNvSpPr>
                      <p:nvPr/>
                    </p:nvSpPr>
                    <p:spPr bwMode="auto">
                      <a:xfrm>
                        <a:off x="2400" y="384"/>
                        <a:ext cx="192" cy="192"/>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sp>
                  <p:nvSpPr>
                    <p:cNvPr id="3217" name="Oval 47"/>
                    <p:cNvSpPr>
                      <a:spLocks noChangeArrowheads="1"/>
                    </p:cNvSpPr>
                    <p:nvPr/>
                  </p:nvSpPr>
                  <p:spPr bwMode="auto">
                    <a:xfrm>
                      <a:off x="2274" y="675"/>
                      <a:ext cx="144" cy="144"/>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18" name="Oval 48"/>
                    <p:cNvSpPr>
                      <a:spLocks noChangeArrowheads="1"/>
                    </p:cNvSpPr>
                    <p:nvPr/>
                  </p:nvSpPr>
                  <p:spPr bwMode="auto">
                    <a:xfrm>
                      <a:off x="2361" y="576"/>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19" name="Oval 49"/>
                    <p:cNvSpPr>
                      <a:spLocks noChangeArrowheads="1"/>
                    </p:cNvSpPr>
                    <p:nvPr/>
                  </p:nvSpPr>
                  <p:spPr bwMode="auto">
                    <a:xfrm>
                      <a:off x="2544" y="624"/>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3220" name="Oval 50"/>
                    <p:cNvSpPr>
                      <a:spLocks noChangeArrowheads="1"/>
                    </p:cNvSpPr>
                    <p:nvPr/>
                  </p:nvSpPr>
                  <p:spPr bwMode="auto">
                    <a:xfrm>
                      <a:off x="2544" y="192"/>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3190" name="Group 51"/>
                  <p:cNvGrpSpPr/>
                  <p:nvPr/>
                </p:nvGrpSpPr>
                <p:grpSpPr bwMode="auto">
                  <a:xfrm>
                    <a:off x="2571" y="0"/>
                    <a:ext cx="1404" cy="1488"/>
                    <a:chOff x="2571" y="0"/>
                    <a:chExt cx="1404" cy="1488"/>
                  </a:xfrm>
                </p:grpSpPr>
                <p:sp>
                  <p:nvSpPr>
                    <p:cNvPr id="79924" name="Rectangle 52"/>
                    <p:cNvSpPr>
                      <a:spLocks noChangeArrowheads="1"/>
                    </p:cNvSpPr>
                    <p:nvPr/>
                  </p:nvSpPr>
                  <p:spPr bwMode="auto">
                    <a:xfrm flipV="1">
                      <a:off x="2571"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25" name="Rectangle 53"/>
                    <p:cNvSpPr>
                      <a:spLocks noChangeArrowheads="1"/>
                    </p:cNvSpPr>
                    <p:nvPr/>
                  </p:nvSpPr>
                  <p:spPr bwMode="auto">
                    <a:xfrm flipH="1" flipV="1">
                      <a:off x="3543"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26" name="Rectangle 54"/>
                    <p:cNvSpPr>
                      <a:spLocks noChangeArrowheads="1"/>
                    </p:cNvSpPr>
                    <p:nvPr/>
                  </p:nvSpPr>
                  <p:spPr bwMode="auto">
                    <a:xfrm rot="5400000" flipV="1">
                      <a:off x="3146" y="110"/>
                      <a:ext cx="26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27" name="Rectangle 55"/>
                    <p:cNvSpPr>
                      <a:spLocks noChangeArrowheads="1"/>
                    </p:cNvSpPr>
                    <p:nvPr/>
                  </p:nvSpPr>
                  <p:spPr bwMode="auto">
                    <a:xfrm rot="5400000" flipH="1" flipV="1">
                      <a:off x="2935" y="1119"/>
                      <a:ext cx="690"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28" name="Rectangle 56"/>
                    <p:cNvSpPr>
                      <a:spLocks noChangeArrowheads="1"/>
                    </p:cNvSpPr>
                    <p:nvPr/>
                  </p:nvSpPr>
                  <p:spPr bwMode="auto">
                    <a:xfrm rot="2420160" flipV="1">
                      <a:off x="2703" y="174"/>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29" name="Rectangle 57"/>
                    <p:cNvSpPr>
                      <a:spLocks noChangeArrowheads="1"/>
                    </p:cNvSpPr>
                    <p:nvPr/>
                  </p:nvSpPr>
                  <p:spPr bwMode="auto">
                    <a:xfrm rot="-2420160" flipH="1" flipV="1">
                      <a:off x="3429" y="201"/>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30" name="Rectangle 58"/>
                    <p:cNvSpPr>
                      <a:spLocks noChangeArrowheads="1"/>
                    </p:cNvSpPr>
                    <p:nvPr/>
                  </p:nvSpPr>
                  <p:spPr bwMode="auto">
                    <a:xfrm rot="19179840" flipV="1">
                      <a:off x="2645" y="870"/>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79931" name="Rectangle 59"/>
                    <p:cNvSpPr>
                      <a:spLocks noChangeArrowheads="1"/>
                    </p:cNvSpPr>
                    <p:nvPr/>
                  </p:nvSpPr>
                  <p:spPr bwMode="auto">
                    <a:xfrm rot="2420160" flipH="1" flipV="1">
                      <a:off x="3381" y="864"/>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grpSp>
            </p:grpSp>
            <p:grpSp>
              <p:nvGrpSpPr>
                <p:cNvPr id="3184" name="Group 60"/>
                <p:cNvGrpSpPr/>
                <p:nvPr/>
              </p:nvGrpSpPr>
              <p:grpSpPr bwMode="auto">
                <a:xfrm>
                  <a:off x="1028" y="1989"/>
                  <a:ext cx="2206" cy="439"/>
                  <a:chOff x="1028" y="1989"/>
                  <a:chExt cx="2206" cy="439"/>
                </a:xfrm>
              </p:grpSpPr>
              <p:sp>
                <p:nvSpPr>
                  <p:cNvPr id="3185" name="Freeform 61"/>
                  <p:cNvSpPr/>
                  <p:nvPr/>
                </p:nvSpPr>
                <p:spPr bwMode="auto">
                  <a:xfrm>
                    <a:off x="1028" y="1989"/>
                    <a:ext cx="971" cy="354"/>
                  </a:xfrm>
                  <a:custGeom>
                    <a:avLst/>
                    <a:gdLst>
                      <a:gd name="T0" fmla="*/ 957 w 971"/>
                      <a:gd name="T1" fmla="*/ 14 h 354"/>
                      <a:gd name="T2" fmla="*/ 913 w 971"/>
                      <a:gd name="T3" fmla="*/ 58 h 354"/>
                      <a:gd name="T4" fmla="*/ 833 w 971"/>
                      <a:gd name="T5" fmla="*/ 129 h 354"/>
                      <a:gd name="T6" fmla="*/ 798 w 971"/>
                      <a:gd name="T7" fmla="*/ 146 h 354"/>
                      <a:gd name="T8" fmla="*/ 744 w 971"/>
                      <a:gd name="T9" fmla="*/ 182 h 354"/>
                      <a:gd name="T10" fmla="*/ 620 w 971"/>
                      <a:gd name="T11" fmla="*/ 217 h 354"/>
                      <a:gd name="T12" fmla="*/ 204 w 971"/>
                      <a:gd name="T13" fmla="*/ 306 h 354"/>
                      <a:gd name="T14" fmla="*/ 115 w 971"/>
                      <a:gd name="T15" fmla="*/ 333 h 354"/>
                      <a:gd name="T16" fmla="*/ 89 w 971"/>
                      <a:gd name="T17" fmla="*/ 350 h 354"/>
                      <a:gd name="T18" fmla="*/ 0 w 971"/>
                      <a:gd name="T19" fmla="*/ 35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1" h="354">
                        <a:moveTo>
                          <a:pt x="957" y="14"/>
                        </a:moveTo>
                        <a:cubicBezTo>
                          <a:pt x="889" y="58"/>
                          <a:pt x="971" y="0"/>
                          <a:pt x="913" y="58"/>
                        </a:cubicBezTo>
                        <a:cubicBezTo>
                          <a:pt x="888" y="83"/>
                          <a:pt x="858" y="104"/>
                          <a:pt x="833" y="129"/>
                        </a:cubicBezTo>
                        <a:cubicBezTo>
                          <a:pt x="824" y="138"/>
                          <a:pt x="809" y="139"/>
                          <a:pt x="798" y="146"/>
                        </a:cubicBezTo>
                        <a:cubicBezTo>
                          <a:pt x="779" y="157"/>
                          <a:pt x="764" y="175"/>
                          <a:pt x="744" y="182"/>
                        </a:cubicBezTo>
                        <a:cubicBezTo>
                          <a:pt x="703" y="196"/>
                          <a:pt x="661" y="205"/>
                          <a:pt x="620" y="217"/>
                        </a:cubicBezTo>
                        <a:cubicBezTo>
                          <a:pt x="493" y="305"/>
                          <a:pt x="357" y="300"/>
                          <a:pt x="204" y="306"/>
                        </a:cubicBezTo>
                        <a:cubicBezTo>
                          <a:pt x="175" y="316"/>
                          <a:pt x="142" y="320"/>
                          <a:pt x="115" y="333"/>
                        </a:cubicBezTo>
                        <a:cubicBezTo>
                          <a:pt x="106" y="338"/>
                          <a:pt x="99" y="348"/>
                          <a:pt x="89" y="350"/>
                        </a:cubicBezTo>
                        <a:cubicBezTo>
                          <a:pt x="60" y="354"/>
                          <a:pt x="30" y="350"/>
                          <a:pt x="0" y="350"/>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86" name="Freeform 62"/>
                  <p:cNvSpPr/>
                  <p:nvPr/>
                </p:nvSpPr>
                <p:spPr bwMode="auto">
                  <a:xfrm>
                    <a:off x="1932" y="2003"/>
                    <a:ext cx="62" cy="381"/>
                  </a:xfrm>
                  <a:custGeom>
                    <a:avLst/>
                    <a:gdLst>
                      <a:gd name="T0" fmla="*/ 62 w 62"/>
                      <a:gd name="T1" fmla="*/ 0 h 381"/>
                      <a:gd name="T2" fmla="*/ 35 w 62"/>
                      <a:gd name="T3" fmla="*/ 97 h 381"/>
                      <a:gd name="T4" fmla="*/ 0 w 62"/>
                      <a:gd name="T5" fmla="*/ 150 h 381"/>
                      <a:gd name="T6" fmla="*/ 18 w 62"/>
                      <a:gd name="T7" fmla="*/ 266 h 381"/>
                      <a:gd name="T8" fmla="*/ 35 w 62"/>
                      <a:gd name="T9" fmla="*/ 319 h 381"/>
                      <a:gd name="T10" fmla="*/ 44 w 62"/>
                      <a:gd name="T11" fmla="*/ 345 h 381"/>
                      <a:gd name="T12" fmla="*/ 26 w 62"/>
                      <a:gd name="T13" fmla="*/ 381 h 3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381">
                        <a:moveTo>
                          <a:pt x="62" y="0"/>
                        </a:moveTo>
                        <a:cubicBezTo>
                          <a:pt x="51" y="32"/>
                          <a:pt x="53" y="69"/>
                          <a:pt x="35" y="97"/>
                        </a:cubicBezTo>
                        <a:cubicBezTo>
                          <a:pt x="23" y="115"/>
                          <a:pt x="0" y="150"/>
                          <a:pt x="0" y="150"/>
                        </a:cubicBezTo>
                        <a:cubicBezTo>
                          <a:pt x="5" y="186"/>
                          <a:pt x="8" y="230"/>
                          <a:pt x="18" y="266"/>
                        </a:cubicBezTo>
                        <a:cubicBezTo>
                          <a:pt x="23" y="284"/>
                          <a:pt x="29" y="301"/>
                          <a:pt x="35" y="319"/>
                        </a:cubicBezTo>
                        <a:cubicBezTo>
                          <a:pt x="38" y="328"/>
                          <a:pt x="44" y="345"/>
                          <a:pt x="44" y="345"/>
                        </a:cubicBezTo>
                        <a:cubicBezTo>
                          <a:pt x="34" y="376"/>
                          <a:pt x="42" y="365"/>
                          <a:pt x="26" y="381"/>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87" name="Freeform 63"/>
                  <p:cNvSpPr/>
                  <p:nvPr/>
                </p:nvSpPr>
                <p:spPr bwMode="auto">
                  <a:xfrm>
                    <a:off x="2020" y="2003"/>
                    <a:ext cx="1214" cy="425"/>
                  </a:xfrm>
                  <a:custGeom>
                    <a:avLst/>
                    <a:gdLst>
                      <a:gd name="T0" fmla="*/ 0 w 1214"/>
                      <a:gd name="T1" fmla="*/ 0 h 425"/>
                      <a:gd name="T2" fmla="*/ 62 w 1214"/>
                      <a:gd name="T3" fmla="*/ 71 h 425"/>
                      <a:gd name="T4" fmla="*/ 204 w 1214"/>
                      <a:gd name="T5" fmla="*/ 204 h 425"/>
                      <a:gd name="T6" fmla="*/ 311 w 1214"/>
                      <a:gd name="T7" fmla="*/ 221 h 425"/>
                      <a:gd name="T8" fmla="*/ 426 w 1214"/>
                      <a:gd name="T9" fmla="*/ 283 h 425"/>
                      <a:gd name="T10" fmla="*/ 842 w 1214"/>
                      <a:gd name="T11" fmla="*/ 292 h 425"/>
                      <a:gd name="T12" fmla="*/ 1002 w 1214"/>
                      <a:gd name="T13" fmla="*/ 345 h 425"/>
                      <a:gd name="T14" fmla="*/ 1108 w 1214"/>
                      <a:gd name="T15" fmla="*/ 390 h 425"/>
                      <a:gd name="T16" fmla="*/ 1214 w 1214"/>
                      <a:gd name="T17" fmla="*/ 425 h 4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14" h="425">
                        <a:moveTo>
                          <a:pt x="0" y="0"/>
                        </a:moveTo>
                        <a:cubicBezTo>
                          <a:pt x="12" y="35"/>
                          <a:pt x="32" y="50"/>
                          <a:pt x="62" y="71"/>
                        </a:cubicBezTo>
                        <a:cubicBezTo>
                          <a:pt x="86" y="106"/>
                          <a:pt x="167" y="186"/>
                          <a:pt x="204" y="204"/>
                        </a:cubicBezTo>
                        <a:cubicBezTo>
                          <a:pt x="230" y="217"/>
                          <a:pt x="299" y="220"/>
                          <a:pt x="311" y="221"/>
                        </a:cubicBezTo>
                        <a:cubicBezTo>
                          <a:pt x="355" y="236"/>
                          <a:pt x="387" y="257"/>
                          <a:pt x="426" y="283"/>
                        </a:cubicBezTo>
                        <a:cubicBezTo>
                          <a:pt x="542" y="359"/>
                          <a:pt x="703" y="289"/>
                          <a:pt x="842" y="292"/>
                        </a:cubicBezTo>
                        <a:cubicBezTo>
                          <a:pt x="891" y="325"/>
                          <a:pt x="945" y="335"/>
                          <a:pt x="1002" y="345"/>
                        </a:cubicBezTo>
                        <a:cubicBezTo>
                          <a:pt x="1035" y="356"/>
                          <a:pt x="1077" y="382"/>
                          <a:pt x="1108" y="390"/>
                        </a:cubicBezTo>
                        <a:cubicBezTo>
                          <a:pt x="1143" y="398"/>
                          <a:pt x="1188" y="396"/>
                          <a:pt x="1214" y="425"/>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3167" name="Group 64"/>
              <p:cNvGrpSpPr/>
              <p:nvPr/>
            </p:nvGrpSpPr>
            <p:grpSpPr bwMode="auto">
              <a:xfrm>
                <a:off x="416" y="2339"/>
                <a:ext cx="860" cy="328"/>
                <a:chOff x="416" y="2339"/>
                <a:chExt cx="860" cy="328"/>
              </a:xfrm>
            </p:grpSpPr>
            <p:sp>
              <p:nvSpPr>
                <p:cNvPr id="3180" name="Freeform 65"/>
                <p:cNvSpPr/>
                <p:nvPr/>
              </p:nvSpPr>
              <p:spPr bwMode="auto">
                <a:xfrm>
                  <a:off x="416" y="2339"/>
                  <a:ext cx="612" cy="328"/>
                </a:xfrm>
                <a:custGeom>
                  <a:avLst/>
                  <a:gdLst>
                    <a:gd name="T0" fmla="*/ 612 w 612"/>
                    <a:gd name="T1" fmla="*/ 0 h 328"/>
                    <a:gd name="T2" fmla="*/ 435 w 612"/>
                    <a:gd name="T3" fmla="*/ 62 h 328"/>
                    <a:gd name="T4" fmla="*/ 266 w 612"/>
                    <a:gd name="T5" fmla="*/ 133 h 328"/>
                    <a:gd name="T6" fmla="*/ 240 w 612"/>
                    <a:gd name="T7" fmla="*/ 151 h 328"/>
                    <a:gd name="T8" fmla="*/ 213 w 612"/>
                    <a:gd name="T9" fmla="*/ 204 h 328"/>
                    <a:gd name="T10" fmla="*/ 160 w 612"/>
                    <a:gd name="T11" fmla="*/ 222 h 328"/>
                    <a:gd name="T12" fmla="*/ 125 w 612"/>
                    <a:gd name="T13" fmla="*/ 249 h 328"/>
                    <a:gd name="T14" fmla="*/ 71 w 612"/>
                    <a:gd name="T15" fmla="*/ 284 h 328"/>
                    <a:gd name="T16" fmla="*/ 27 w 612"/>
                    <a:gd name="T17" fmla="*/ 319 h 328"/>
                    <a:gd name="T18" fmla="*/ 0 w 612"/>
                    <a:gd name="T19" fmla="*/ 328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12" h="328">
                      <a:moveTo>
                        <a:pt x="612" y="0"/>
                      </a:moveTo>
                      <a:cubicBezTo>
                        <a:pt x="542" y="9"/>
                        <a:pt x="493" y="24"/>
                        <a:pt x="435" y="62"/>
                      </a:cubicBezTo>
                      <a:cubicBezTo>
                        <a:pt x="382" y="141"/>
                        <a:pt x="356" y="126"/>
                        <a:pt x="266" y="133"/>
                      </a:cubicBezTo>
                      <a:cubicBezTo>
                        <a:pt x="257" y="139"/>
                        <a:pt x="246" y="143"/>
                        <a:pt x="240" y="151"/>
                      </a:cubicBezTo>
                      <a:cubicBezTo>
                        <a:pt x="222" y="174"/>
                        <a:pt x="243" y="186"/>
                        <a:pt x="213" y="204"/>
                      </a:cubicBezTo>
                      <a:cubicBezTo>
                        <a:pt x="197" y="214"/>
                        <a:pt x="160" y="222"/>
                        <a:pt x="160" y="222"/>
                      </a:cubicBezTo>
                      <a:cubicBezTo>
                        <a:pt x="148" y="231"/>
                        <a:pt x="137" y="241"/>
                        <a:pt x="125" y="249"/>
                      </a:cubicBezTo>
                      <a:cubicBezTo>
                        <a:pt x="107" y="261"/>
                        <a:pt x="71" y="284"/>
                        <a:pt x="71" y="284"/>
                      </a:cubicBezTo>
                      <a:cubicBezTo>
                        <a:pt x="48" y="320"/>
                        <a:pt x="65" y="307"/>
                        <a:pt x="27" y="319"/>
                      </a:cubicBezTo>
                      <a:cubicBezTo>
                        <a:pt x="18" y="322"/>
                        <a:pt x="0" y="328"/>
                        <a:pt x="0" y="328"/>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81" name="Freeform 66"/>
                <p:cNvSpPr/>
                <p:nvPr/>
              </p:nvSpPr>
              <p:spPr bwMode="auto">
                <a:xfrm>
                  <a:off x="1055" y="2348"/>
                  <a:ext cx="221" cy="284"/>
                </a:xfrm>
                <a:custGeom>
                  <a:avLst/>
                  <a:gdLst>
                    <a:gd name="T0" fmla="*/ 0 w 221"/>
                    <a:gd name="T1" fmla="*/ 0 h 284"/>
                    <a:gd name="T2" fmla="*/ 79 w 221"/>
                    <a:gd name="T3" fmla="*/ 107 h 284"/>
                    <a:gd name="T4" fmla="*/ 88 w 221"/>
                    <a:gd name="T5" fmla="*/ 133 h 284"/>
                    <a:gd name="T6" fmla="*/ 159 w 221"/>
                    <a:gd name="T7" fmla="*/ 160 h 284"/>
                    <a:gd name="T8" fmla="*/ 194 w 221"/>
                    <a:gd name="T9" fmla="*/ 240 h 284"/>
                    <a:gd name="T10" fmla="*/ 221 w 221"/>
                    <a:gd name="T11" fmla="*/ 284 h 2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 h="284">
                      <a:moveTo>
                        <a:pt x="0" y="0"/>
                      </a:moveTo>
                      <a:cubicBezTo>
                        <a:pt x="29" y="30"/>
                        <a:pt x="65" y="67"/>
                        <a:pt x="79" y="107"/>
                      </a:cubicBezTo>
                      <a:cubicBezTo>
                        <a:pt x="82" y="116"/>
                        <a:pt x="82" y="126"/>
                        <a:pt x="88" y="133"/>
                      </a:cubicBezTo>
                      <a:cubicBezTo>
                        <a:pt x="106" y="155"/>
                        <a:pt x="134" y="155"/>
                        <a:pt x="159" y="160"/>
                      </a:cubicBezTo>
                      <a:cubicBezTo>
                        <a:pt x="178" y="187"/>
                        <a:pt x="180" y="211"/>
                        <a:pt x="194" y="240"/>
                      </a:cubicBezTo>
                      <a:cubicBezTo>
                        <a:pt x="202" y="255"/>
                        <a:pt x="213" y="269"/>
                        <a:pt x="221" y="28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82" name="Freeform 67"/>
                <p:cNvSpPr/>
                <p:nvPr/>
              </p:nvSpPr>
              <p:spPr bwMode="auto">
                <a:xfrm>
                  <a:off x="780" y="2463"/>
                  <a:ext cx="155" cy="177"/>
                </a:xfrm>
                <a:custGeom>
                  <a:avLst/>
                  <a:gdLst>
                    <a:gd name="T0" fmla="*/ 0 w 155"/>
                    <a:gd name="T1" fmla="*/ 0 h 177"/>
                    <a:gd name="T2" fmla="*/ 79 w 155"/>
                    <a:gd name="T3" fmla="*/ 45 h 177"/>
                    <a:gd name="T4" fmla="*/ 141 w 155"/>
                    <a:gd name="T5" fmla="*/ 107 h 177"/>
                    <a:gd name="T6" fmla="*/ 150 w 155"/>
                    <a:gd name="T7" fmla="*/ 177 h 1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77">
                      <a:moveTo>
                        <a:pt x="0" y="0"/>
                      </a:moveTo>
                      <a:cubicBezTo>
                        <a:pt x="65" y="22"/>
                        <a:pt x="40" y="5"/>
                        <a:pt x="79" y="45"/>
                      </a:cubicBezTo>
                      <a:cubicBezTo>
                        <a:pt x="91" y="80"/>
                        <a:pt x="106" y="95"/>
                        <a:pt x="141" y="107"/>
                      </a:cubicBezTo>
                      <a:cubicBezTo>
                        <a:pt x="155" y="147"/>
                        <a:pt x="150" y="124"/>
                        <a:pt x="150" y="177"/>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68" name="Group 68"/>
              <p:cNvGrpSpPr/>
              <p:nvPr/>
            </p:nvGrpSpPr>
            <p:grpSpPr bwMode="auto">
              <a:xfrm>
                <a:off x="1374" y="2233"/>
                <a:ext cx="824" cy="514"/>
                <a:chOff x="1374" y="2233"/>
                <a:chExt cx="824" cy="514"/>
              </a:xfrm>
            </p:grpSpPr>
            <p:sp>
              <p:nvSpPr>
                <p:cNvPr id="3176" name="Freeform 69"/>
                <p:cNvSpPr/>
                <p:nvPr/>
              </p:nvSpPr>
              <p:spPr bwMode="auto">
                <a:xfrm>
                  <a:off x="1967" y="2375"/>
                  <a:ext cx="231" cy="372"/>
                </a:xfrm>
                <a:custGeom>
                  <a:avLst/>
                  <a:gdLst>
                    <a:gd name="T0" fmla="*/ 0 w 231"/>
                    <a:gd name="T1" fmla="*/ 0 h 372"/>
                    <a:gd name="T2" fmla="*/ 36 w 231"/>
                    <a:gd name="T3" fmla="*/ 97 h 372"/>
                    <a:gd name="T4" fmla="*/ 62 w 231"/>
                    <a:gd name="T5" fmla="*/ 151 h 372"/>
                    <a:gd name="T6" fmla="*/ 89 w 231"/>
                    <a:gd name="T7" fmla="*/ 159 h 372"/>
                    <a:gd name="T8" fmla="*/ 142 w 231"/>
                    <a:gd name="T9" fmla="*/ 177 h 372"/>
                    <a:gd name="T10" fmla="*/ 169 w 231"/>
                    <a:gd name="T11" fmla="*/ 230 h 372"/>
                    <a:gd name="T12" fmla="*/ 186 w 231"/>
                    <a:gd name="T13" fmla="*/ 319 h 372"/>
                    <a:gd name="T14" fmla="*/ 204 w 231"/>
                    <a:gd name="T15" fmla="*/ 345 h 372"/>
                    <a:gd name="T16" fmla="*/ 231 w 231"/>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1" h="372">
                      <a:moveTo>
                        <a:pt x="0" y="0"/>
                      </a:moveTo>
                      <a:cubicBezTo>
                        <a:pt x="9" y="36"/>
                        <a:pt x="21" y="63"/>
                        <a:pt x="36" y="97"/>
                      </a:cubicBezTo>
                      <a:cubicBezTo>
                        <a:pt x="44" y="115"/>
                        <a:pt x="45" y="138"/>
                        <a:pt x="62" y="151"/>
                      </a:cubicBezTo>
                      <a:cubicBezTo>
                        <a:pt x="69" y="157"/>
                        <a:pt x="80" y="156"/>
                        <a:pt x="89" y="159"/>
                      </a:cubicBezTo>
                      <a:cubicBezTo>
                        <a:pt x="107" y="165"/>
                        <a:pt x="142" y="177"/>
                        <a:pt x="142" y="177"/>
                      </a:cubicBezTo>
                      <a:cubicBezTo>
                        <a:pt x="148" y="196"/>
                        <a:pt x="163" y="211"/>
                        <a:pt x="169" y="230"/>
                      </a:cubicBezTo>
                      <a:cubicBezTo>
                        <a:pt x="182" y="272"/>
                        <a:pt x="169" y="285"/>
                        <a:pt x="186" y="319"/>
                      </a:cubicBezTo>
                      <a:cubicBezTo>
                        <a:pt x="191" y="328"/>
                        <a:pt x="197" y="337"/>
                        <a:pt x="204" y="345"/>
                      </a:cubicBezTo>
                      <a:cubicBezTo>
                        <a:pt x="212" y="355"/>
                        <a:pt x="231" y="372"/>
                        <a:pt x="231" y="372"/>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7" name="Freeform 70"/>
                <p:cNvSpPr/>
                <p:nvPr/>
              </p:nvSpPr>
              <p:spPr bwMode="auto">
                <a:xfrm>
                  <a:off x="1551" y="2375"/>
                  <a:ext cx="407" cy="257"/>
                </a:xfrm>
                <a:custGeom>
                  <a:avLst/>
                  <a:gdLst>
                    <a:gd name="T0" fmla="*/ 407 w 407"/>
                    <a:gd name="T1" fmla="*/ 0 h 257"/>
                    <a:gd name="T2" fmla="*/ 195 w 407"/>
                    <a:gd name="T3" fmla="*/ 35 h 257"/>
                    <a:gd name="T4" fmla="*/ 159 w 407"/>
                    <a:gd name="T5" fmla="*/ 89 h 257"/>
                    <a:gd name="T6" fmla="*/ 124 w 407"/>
                    <a:gd name="T7" fmla="*/ 168 h 257"/>
                    <a:gd name="T8" fmla="*/ 44 w 407"/>
                    <a:gd name="T9" fmla="*/ 213 h 257"/>
                    <a:gd name="T10" fmla="*/ 26 w 407"/>
                    <a:gd name="T11" fmla="*/ 239 h 257"/>
                    <a:gd name="T12" fmla="*/ 0 w 407"/>
                    <a:gd name="T13" fmla="*/ 257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7" h="257">
                      <a:moveTo>
                        <a:pt x="407" y="0"/>
                      </a:moveTo>
                      <a:cubicBezTo>
                        <a:pt x="316" y="31"/>
                        <a:pt x="311" y="27"/>
                        <a:pt x="195" y="35"/>
                      </a:cubicBezTo>
                      <a:cubicBezTo>
                        <a:pt x="183" y="53"/>
                        <a:pt x="171" y="71"/>
                        <a:pt x="159" y="89"/>
                      </a:cubicBezTo>
                      <a:cubicBezTo>
                        <a:pt x="142" y="115"/>
                        <a:pt x="149" y="144"/>
                        <a:pt x="124" y="168"/>
                      </a:cubicBezTo>
                      <a:cubicBezTo>
                        <a:pt x="103" y="189"/>
                        <a:pt x="69" y="196"/>
                        <a:pt x="44" y="213"/>
                      </a:cubicBezTo>
                      <a:cubicBezTo>
                        <a:pt x="38" y="222"/>
                        <a:pt x="33" y="232"/>
                        <a:pt x="26" y="239"/>
                      </a:cubicBezTo>
                      <a:cubicBezTo>
                        <a:pt x="19" y="246"/>
                        <a:pt x="0" y="257"/>
                        <a:pt x="0" y="257"/>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8" name="Freeform 71"/>
                <p:cNvSpPr/>
                <p:nvPr/>
              </p:nvSpPr>
              <p:spPr bwMode="auto">
                <a:xfrm>
                  <a:off x="1790" y="2375"/>
                  <a:ext cx="160" cy="283"/>
                </a:xfrm>
                <a:custGeom>
                  <a:avLst/>
                  <a:gdLst>
                    <a:gd name="T0" fmla="*/ 160 w 160"/>
                    <a:gd name="T1" fmla="*/ 0 h 283"/>
                    <a:gd name="T2" fmla="*/ 53 w 160"/>
                    <a:gd name="T3" fmla="*/ 133 h 283"/>
                    <a:gd name="T4" fmla="*/ 44 w 160"/>
                    <a:gd name="T5" fmla="*/ 239 h 283"/>
                    <a:gd name="T6" fmla="*/ 0 w 160"/>
                    <a:gd name="T7" fmla="*/ 283 h 2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 h="283">
                      <a:moveTo>
                        <a:pt x="160" y="0"/>
                      </a:moveTo>
                      <a:cubicBezTo>
                        <a:pt x="115" y="64"/>
                        <a:pt x="138" y="105"/>
                        <a:pt x="53" y="133"/>
                      </a:cubicBezTo>
                      <a:cubicBezTo>
                        <a:pt x="29" y="203"/>
                        <a:pt x="32" y="168"/>
                        <a:pt x="44" y="239"/>
                      </a:cubicBezTo>
                      <a:cubicBezTo>
                        <a:pt x="35" y="274"/>
                        <a:pt x="38" y="283"/>
                        <a:pt x="0" y="283"/>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9" name="Freeform 72"/>
                <p:cNvSpPr/>
                <p:nvPr/>
              </p:nvSpPr>
              <p:spPr bwMode="auto">
                <a:xfrm>
                  <a:off x="1374" y="2233"/>
                  <a:ext cx="239" cy="425"/>
                </a:xfrm>
                <a:custGeom>
                  <a:avLst/>
                  <a:gdLst>
                    <a:gd name="T0" fmla="*/ 239 w 239"/>
                    <a:gd name="T1" fmla="*/ 0 h 425"/>
                    <a:gd name="T2" fmla="*/ 168 w 239"/>
                    <a:gd name="T3" fmla="*/ 98 h 425"/>
                    <a:gd name="T4" fmla="*/ 150 w 239"/>
                    <a:gd name="T5" fmla="*/ 195 h 425"/>
                    <a:gd name="T6" fmla="*/ 70 w 239"/>
                    <a:gd name="T7" fmla="*/ 257 h 425"/>
                    <a:gd name="T8" fmla="*/ 8 w 239"/>
                    <a:gd name="T9" fmla="*/ 319 h 425"/>
                    <a:gd name="T10" fmla="*/ 0 w 239"/>
                    <a:gd name="T11" fmla="*/ 381 h 425"/>
                    <a:gd name="T12" fmla="*/ 8 w 239"/>
                    <a:gd name="T13" fmla="*/ 425 h 4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9" h="425">
                      <a:moveTo>
                        <a:pt x="239" y="0"/>
                      </a:moveTo>
                      <a:cubicBezTo>
                        <a:pt x="220" y="55"/>
                        <a:pt x="216" y="65"/>
                        <a:pt x="168" y="98"/>
                      </a:cubicBezTo>
                      <a:cubicBezTo>
                        <a:pt x="157" y="129"/>
                        <a:pt x="165" y="166"/>
                        <a:pt x="150" y="195"/>
                      </a:cubicBezTo>
                      <a:cubicBezTo>
                        <a:pt x="126" y="243"/>
                        <a:pt x="107" y="245"/>
                        <a:pt x="70" y="257"/>
                      </a:cubicBezTo>
                      <a:cubicBezTo>
                        <a:pt x="9" y="298"/>
                        <a:pt x="24" y="273"/>
                        <a:pt x="8" y="319"/>
                      </a:cubicBezTo>
                      <a:cubicBezTo>
                        <a:pt x="5" y="340"/>
                        <a:pt x="0" y="360"/>
                        <a:pt x="0" y="381"/>
                      </a:cubicBezTo>
                      <a:cubicBezTo>
                        <a:pt x="0" y="396"/>
                        <a:pt x="8" y="425"/>
                        <a:pt x="8" y="42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69" name="Group 73"/>
              <p:cNvGrpSpPr/>
              <p:nvPr/>
            </p:nvGrpSpPr>
            <p:grpSpPr bwMode="auto">
              <a:xfrm>
                <a:off x="2924" y="2322"/>
                <a:ext cx="789" cy="425"/>
                <a:chOff x="2924" y="2322"/>
                <a:chExt cx="789" cy="425"/>
              </a:xfrm>
            </p:grpSpPr>
            <p:sp>
              <p:nvSpPr>
                <p:cNvPr id="3173" name="Freeform 74"/>
                <p:cNvSpPr/>
                <p:nvPr/>
              </p:nvSpPr>
              <p:spPr bwMode="auto">
                <a:xfrm>
                  <a:off x="3226" y="2419"/>
                  <a:ext cx="487" cy="275"/>
                </a:xfrm>
                <a:custGeom>
                  <a:avLst/>
                  <a:gdLst>
                    <a:gd name="T0" fmla="*/ 0 w 487"/>
                    <a:gd name="T1" fmla="*/ 0 h 275"/>
                    <a:gd name="T2" fmla="*/ 115 w 487"/>
                    <a:gd name="T3" fmla="*/ 45 h 275"/>
                    <a:gd name="T4" fmla="*/ 168 w 487"/>
                    <a:gd name="T5" fmla="*/ 89 h 275"/>
                    <a:gd name="T6" fmla="*/ 203 w 487"/>
                    <a:gd name="T7" fmla="*/ 124 h 275"/>
                    <a:gd name="T8" fmla="*/ 292 w 487"/>
                    <a:gd name="T9" fmla="*/ 204 h 275"/>
                    <a:gd name="T10" fmla="*/ 416 w 487"/>
                    <a:gd name="T11" fmla="*/ 239 h 275"/>
                    <a:gd name="T12" fmla="*/ 487 w 487"/>
                    <a:gd name="T13" fmla="*/ 275 h 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7" h="275">
                      <a:moveTo>
                        <a:pt x="0" y="0"/>
                      </a:moveTo>
                      <a:cubicBezTo>
                        <a:pt x="43" y="11"/>
                        <a:pt x="74" y="31"/>
                        <a:pt x="115" y="45"/>
                      </a:cubicBezTo>
                      <a:cubicBezTo>
                        <a:pt x="131" y="61"/>
                        <a:pt x="153" y="71"/>
                        <a:pt x="168" y="89"/>
                      </a:cubicBezTo>
                      <a:cubicBezTo>
                        <a:pt x="203" y="132"/>
                        <a:pt x="146" y="104"/>
                        <a:pt x="203" y="124"/>
                      </a:cubicBezTo>
                      <a:cubicBezTo>
                        <a:pt x="221" y="178"/>
                        <a:pt x="242" y="185"/>
                        <a:pt x="292" y="204"/>
                      </a:cubicBezTo>
                      <a:cubicBezTo>
                        <a:pt x="343" y="224"/>
                        <a:pt x="357" y="231"/>
                        <a:pt x="416" y="239"/>
                      </a:cubicBezTo>
                      <a:cubicBezTo>
                        <a:pt x="440" y="255"/>
                        <a:pt x="462" y="262"/>
                        <a:pt x="487" y="27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4" name="Freeform 75"/>
                <p:cNvSpPr/>
                <p:nvPr/>
              </p:nvSpPr>
              <p:spPr bwMode="auto">
                <a:xfrm>
                  <a:off x="3215" y="2402"/>
                  <a:ext cx="126" cy="230"/>
                </a:xfrm>
                <a:custGeom>
                  <a:avLst/>
                  <a:gdLst>
                    <a:gd name="T0" fmla="*/ 11 w 126"/>
                    <a:gd name="T1" fmla="*/ 17 h 230"/>
                    <a:gd name="T2" fmla="*/ 46 w 126"/>
                    <a:gd name="T3" fmla="*/ 79 h 230"/>
                    <a:gd name="T4" fmla="*/ 55 w 126"/>
                    <a:gd name="T5" fmla="*/ 115 h 230"/>
                    <a:gd name="T6" fmla="*/ 81 w 126"/>
                    <a:gd name="T7" fmla="*/ 203 h 230"/>
                    <a:gd name="T8" fmla="*/ 108 w 126"/>
                    <a:gd name="T9" fmla="*/ 212 h 230"/>
                    <a:gd name="T10" fmla="*/ 126 w 126"/>
                    <a:gd name="T11" fmla="*/ 230 h 2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6" h="230">
                      <a:moveTo>
                        <a:pt x="11" y="17"/>
                      </a:moveTo>
                      <a:cubicBezTo>
                        <a:pt x="31" y="109"/>
                        <a:pt x="0" y="0"/>
                        <a:pt x="46" y="79"/>
                      </a:cubicBezTo>
                      <a:cubicBezTo>
                        <a:pt x="52" y="90"/>
                        <a:pt x="52" y="103"/>
                        <a:pt x="55" y="115"/>
                      </a:cubicBezTo>
                      <a:cubicBezTo>
                        <a:pt x="63" y="144"/>
                        <a:pt x="72" y="174"/>
                        <a:pt x="81" y="203"/>
                      </a:cubicBezTo>
                      <a:cubicBezTo>
                        <a:pt x="84" y="212"/>
                        <a:pt x="100" y="207"/>
                        <a:pt x="108" y="212"/>
                      </a:cubicBezTo>
                      <a:cubicBezTo>
                        <a:pt x="115" y="216"/>
                        <a:pt x="120" y="224"/>
                        <a:pt x="126" y="230"/>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5" name="Freeform 76"/>
                <p:cNvSpPr/>
                <p:nvPr/>
              </p:nvSpPr>
              <p:spPr bwMode="auto">
                <a:xfrm>
                  <a:off x="2924" y="2322"/>
                  <a:ext cx="133" cy="425"/>
                </a:xfrm>
                <a:custGeom>
                  <a:avLst/>
                  <a:gdLst>
                    <a:gd name="T0" fmla="*/ 0 w 133"/>
                    <a:gd name="T1" fmla="*/ 0 h 425"/>
                    <a:gd name="T2" fmla="*/ 18 w 133"/>
                    <a:gd name="T3" fmla="*/ 26 h 425"/>
                    <a:gd name="T4" fmla="*/ 45 w 133"/>
                    <a:gd name="T5" fmla="*/ 35 h 425"/>
                    <a:gd name="T6" fmla="*/ 53 w 133"/>
                    <a:gd name="T7" fmla="*/ 62 h 425"/>
                    <a:gd name="T8" fmla="*/ 89 w 133"/>
                    <a:gd name="T9" fmla="*/ 124 h 425"/>
                    <a:gd name="T10" fmla="*/ 133 w 133"/>
                    <a:gd name="T11" fmla="*/ 310 h 425"/>
                    <a:gd name="T12" fmla="*/ 107 w 133"/>
                    <a:gd name="T13" fmla="*/ 425 h 4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425">
                      <a:moveTo>
                        <a:pt x="0" y="0"/>
                      </a:moveTo>
                      <a:cubicBezTo>
                        <a:pt x="6" y="9"/>
                        <a:pt x="10" y="20"/>
                        <a:pt x="18" y="26"/>
                      </a:cubicBezTo>
                      <a:cubicBezTo>
                        <a:pt x="25" y="32"/>
                        <a:pt x="38" y="28"/>
                        <a:pt x="45" y="35"/>
                      </a:cubicBezTo>
                      <a:cubicBezTo>
                        <a:pt x="52" y="42"/>
                        <a:pt x="49" y="54"/>
                        <a:pt x="53" y="62"/>
                      </a:cubicBezTo>
                      <a:cubicBezTo>
                        <a:pt x="64" y="83"/>
                        <a:pt x="78" y="103"/>
                        <a:pt x="89" y="124"/>
                      </a:cubicBezTo>
                      <a:cubicBezTo>
                        <a:pt x="100" y="257"/>
                        <a:pt x="101" y="215"/>
                        <a:pt x="133" y="310"/>
                      </a:cubicBezTo>
                      <a:cubicBezTo>
                        <a:pt x="123" y="357"/>
                        <a:pt x="107" y="377"/>
                        <a:pt x="107" y="42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70" name="Group 77"/>
              <p:cNvGrpSpPr/>
              <p:nvPr/>
            </p:nvGrpSpPr>
            <p:grpSpPr bwMode="auto">
              <a:xfrm>
                <a:off x="2269" y="2224"/>
                <a:ext cx="443" cy="585"/>
                <a:chOff x="2269" y="2224"/>
                <a:chExt cx="443" cy="585"/>
              </a:xfrm>
            </p:grpSpPr>
            <p:sp>
              <p:nvSpPr>
                <p:cNvPr id="3171" name="Freeform 78"/>
                <p:cNvSpPr/>
                <p:nvPr/>
              </p:nvSpPr>
              <p:spPr bwMode="auto">
                <a:xfrm>
                  <a:off x="2269" y="2224"/>
                  <a:ext cx="186" cy="364"/>
                </a:xfrm>
                <a:custGeom>
                  <a:avLst/>
                  <a:gdLst>
                    <a:gd name="T0" fmla="*/ 0 w 186"/>
                    <a:gd name="T1" fmla="*/ 0 h 364"/>
                    <a:gd name="T2" fmla="*/ 26 w 186"/>
                    <a:gd name="T3" fmla="*/ 9 h 364"/>
                    <a:gd name="T4" fmla="*/ 62 w 186"/>
                    <a:gd name="T5" fmla="*/ 62 h 364"/>
                    <a:gd name="T6" fmla="*/ 79 w 186"/>
                    <a:gd name="T7" fmla="*/ 177 h 364"/>
                    <a:gd name="T8" fmla="*/ 124 w 186"/>
                    <a:gd name="T9" fmla="*/ 266 h 364"/>
                    <a:gd name="T10" fmla="*/ 186 w 186"/>
                    <a:gd name="T11" fmla="*/ 364 h 3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 h="364">
                      <a:moveTo>
                        <a:pt x="0" y="0"/>
                      </a:moveTo>
                      <a:cubicBezTo>
                        <a:pt x="9" y="3"/>
                        <a:pt x="20" y="3"/>
                        <a:pt x="26" y="9"/>
                      </a:cubicBezTo>
                      <a:cubicBezTo>
                        <a:pt x="41" y="24"/>
                        <a:pt x="62" y="62"/>
                        <a:pt x="62" y="62"/>
                      </a:cubicBezTo>
                      <a:cubicBezTo>
                        <a:pt x="82" y="130"/>
                        <a:pt x="92" y="90"/>
                        <a:pt x="79" y="177"/>
                      </a:cubicBezTo>
                      <a:cubicBezTo>
                        <a:pt x="87" y="227"/>
                        <a:pt x="77" y="250"/>
                        <a:pt x="124" y="266"/>
                      </a:cubicBezTo>
                      <a:cubicBezTo>
                        <a:pt x="162" y="292"/>
                        <a:pt x="186" y="319"/>
                        <a:pt x="186" y="36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72" name="Freeform 79"/>
                <p:cNvSpPr/>
                <p:nvPr/>
              </p:nvSpPr>
              <p:spPr bwMode="auto">
                <a:xfrm>
                  <a:off x="2446" y="2295"/>
                  <a:ext cx="266" cy="514"/>
                </a:xfrm>
                <a:custGeom>
                  <a:avLst/>
                  <a:gdLst>
                    <a:gd name="T0" fmla="*/ 0 w 266"/>
                    <a:gd name="T1" fmla="*/ 0 h 514"/>
                    <a:gd name="T2" fmla="*/ 35 w 266"/>
                    <a:gd name="T3" fmla="*/ 98 h 514"/>
                    <a:gd name="T4" fmla="*/ 44 w 266"/>
                    <a:gd name="T5" fmla="*/ 177 h 514"/>
                    <a:gd name="T6" fmla="*/ 195 w 266"/>
                    <a:gd name="T7" fmla="*/ 301 h 514"/>
                    <a:gd name="T8" fmla="*/ 212 w 266"/>
                    <a:gd name="T9" fmla="*/ 328 h 514"/>
                    <a:gd name="T10" fmla="*/ 212 w 266"/>
                    <a:gd name="T11" fmla="*/ 381 h 514"/>
                    <a:gd name="T12" fmla="*/ 266 w 266"/>
                    <a:gd name="T13" fmla="*/ 514 h 5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6" h="514">
                      <a:moveTo>
                        <a:pt x="0" y="0"/>
                      </a:moveTo>
                      <a:cubicBezTo>
                        <a:pt x="8" y="39"/>
                        <a:pt x="23" y="62"/>
                        <a:pt x="35" y="98"/>
                      </a:cubicBezTo>
                      <a:cubicBezTo>
                        <a:pt x="38" y="124"/>
                        <a:pt x="39" y="151"/>
                        <a:pt x="44" y="177"/>
                      </a:cubicBezTo>
                      <a:cubicBezTo>
                        <a:pt x="62" y="266"/>
                        <a:pt x="116" y="278"/>
                        <a:pt x="195" y="301"/>
                      </a:cubicBezTo>
                      <a:cubicBezTo>
                        <a:pt x="201" y="310"/>
                        <a:pt x="210" y="318"/>
                        <a:pt x="212" y="328"/>
                      </a:cubicBezTo>
                      <a:cubicBezTo>
                        <a:pt x="223" y="394"/>
                        <a:pt x="180" y="316"/>
                        <a:pt x="212" y="381"/>
                      </a:cubicBezTo>
                      <a:cubicBezTo>
                        <a:pt x="230" y="417"/>
                        <a:pt x="266" y="472"/>
                        <a:pt x="266" y="51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3126" name="Group 80"/>
            <p:cNvGrpSpPr/>
            <p:nvPr/>
          </p:nvGrpSpPr>
          <p:grpSpPr bwMode="auto">
            <a:xfrm>
              <a:off x="151" y="2658"/>
              <a:ext cx="431" cy="284"/>
              <a:chOff x="151" y="2658"/>
              <a:chExt cx="431" cy="284"/>
            </a:xfrm>
          </p:grpSpPr>
          <p:sp>
            <p:nvSpPr>
              <p:cNvPr id="3163" name="Freeform 81"/>
              <p:cNvSpPr/>
              <p:nvPr/>
            </p:nvSpPr>
            <p:spPr bwMode="auto">
              <a:xfrm>
                <a:off x="151" y="2667"/>
                <a:ext cx="257" cy="265"/>
              </a:xfrm>
              <a:custGeom>
                <a:avLst/>
                <a:gdLst>
                  <a:gd name="T0" fmla="*/ 257 w 257"/>
                  <a:gd name="T1" fmla="*/ 0 h 265"/>
                  <a:gd name="T2" fmla="*/ 133 w 257"/>
                  <a:gd name="T3" fmla="*/ 36 h 265"/>
                  <a:gd name="T4" fmla="*/ 106 w 257"/>
                  <a:gd name="T5" fmla="*/ 45 h 265"/>
                  <a:gd name="T6" fmla="*/ 97 w 257"/>
                  <a:gd name="T7" fmla="*/ 98 h 265"/>
                  <a:gd name="T8" fmla="*/ 53 w 257"/>
                  <a:gd name="T9" fmla="*/ 142 h 265"/>
                  <a:gd name="T10" fmla="*/ 35 w 257"/>
                  <a:gd name="T11" fmla="*/ 178 h 265"/>
                  <a:gd name="T12" fmla="*/ 44 w 257"/>
                  <a:gd name="T13" fmla="*/ 204 h 265"/>
                  <a:gd name="T14" fmla="*/ 0 w 257"/>
                  <a:gd name="T15" fmla="*/ 257 h 2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7" h="265">
                    <a:moveTo>
                      <a:pt x="257" y="0"/>
                    </a:moveTo>
                    <a:cubicBezTo>
                      <a:pt x="165" y="23"/>
                      <a:pt x="211" y="10"/>
                      <a:pt x="133" y="36"/>
                    </a:cubicBezTo>
                    <a:cubicBezTo>
                      <a:pt x="124" y="39"/>
                      <a:pt x="106" y="45"/>
                      <a:pt x="106" y="45"/>
                    </a:cubicBezTo>
                    <a:cubicBezTo>
                      <a:pt x="55" y="118"/>
                      <a:pt x="109" y="25"/>
                      <a:pt x="97" y="98"/>
                    </a:cubicBezTo>
                    <a:cubicBezTo>
                      <a:pt x="94" y="118"/>
                      <a:pt x="67" y="132"/>
                      <a:pt x="53" y="142"/>
                    </a:cubicBezTo>
                    <a:cubicBezTo>
                      <a:pt x="47" y="154"/>
                      <a:pt x="37" y="165"/>
                      <a:pt x="35" y="178"/>
                    </a:cubicBezTo>
                    <a:cubicBezTo>
                      <a:pt x="34" y="187"/>
                      <a:pt x="45" y="195"/>
                      <a:pt x="44" y="204"/>
                    </a:cubicBezTo>
                    <a:cubicBezTo>
                      <a:pt x="37" y="265"/>
                      <a:pt x="38" y="257"/>
                      <a:pt x="0" y="25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64" name="Freeform 82"/>
              <p:cNvSpPr/>
              <p:nvPr/>
            </p:nvSpPr>
            <p:spPr bwMode="auto">
              <a:xfrm>
                <a:off x="336" y="2658"/>
                <a:ext cx="72" cy="284"/>
              </a:xfrm>
              <a:custGeom>
                <a:avLst/>
                <a:gdLst>
                  <a:gd name="T0" fmla="*/ 72 w 72"/>
                  <a:gd name="T1" fmla="*/ 0 h 284"/>
                  <a:gd name="T2" fmla="*/ 10 w 72"/>
                  <a:gd name="T3" fmla="*/ 71 h 284"/>
                  <a:gd name="T4" fmla="*/ 45 w 72"/>
                  <a:gd name="T5" fmla="*/ 160 h 284"/>
                  <a:gd name="T6" fmla="*/ 27 w 72"/>
                  <a:gd name="T7" fmla="*/ 231 h 284"/>
                  <a:gd name="T8" fmla="*/ 63 w 72"/>
                  <a:gd name="T9" fmla="*/ 284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284">
                    <a:moveTo>
                      <a:pt x="72" y="0"/>
                    </a:moveTo>
                    <a:cubicBezTo>
                      <a:pt x="53" y="29"/>
                      <a:pt x="29" y="42"/>
                      <a:pt x="10" y="71"/>
                    </a:cubicBezTo>
                    <a:cubicBezTo>
                      <a:pt x="20" y="104"/>
                      <a:pt x="26" y="131"/>
                      <a:pt x="45" y="160"/>
                    </a:cubicBezTo>
                    <a:cubicBezTo>
                      <a:pt x="0" y="190"/>
                      <a:pt x="5" y="187"/>
                      <a:pt x="27" y="231"/>
                    </a:cubicBezTo>
                    <a:cubicBezTo>
                      <a:pt x="36" y="249"/>
                      <a:pt x="37" y="284"/>
                      <a:pt x="63" y="28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65" name="Freeform 83"/>
              <p:cNvSpPr/>
              <p:nvPr/>
            </p:nvSpPr>
            <p:spPr bwMode="auto">
              <a:xfrm>
                <a:off x="408" y="2676"/>
                <a:ext cx="174" cy="266"/>
              </a:xfrm>
              <a:custGeom>
                <a:avLst/>
                <a:gdLst>
                  <a:gd name="T0" fmla="*/ 26 w 174"/>
                  <a:gd name="T1" fmla="*/ 0 h 266"/>
                  <a:gd name="T2" fmla="*/ 35 w 174"/>
                  <a:gd name="T3" fmla="*/ 53 h 266"/>
                  <a:gd name="T4" fmla="*/ 0 w 174"/>
                  <a:gd name="T5" fmla="*/ 107 h 266"/>
                  <a:gd name="T6" fmla="*/ 8 w 174"/>
                  <a:gd name="T7" fmla="*/ 133 h 266"/>
                  <a:gd name="T8" fmla="*/ 35 w 174"/>
                  <a:gd name="T9" fmla="*/ 142 h 266"/>
                  <a:gd name="T10" fmla="*/ 141 w 174"/>
                  <a:gd name="T11" fmla="*/ 195 h 266"/>
                  <a:gd name="T12" fmla="*/ 159 w 174"/>
                  <a:gd name="T13" fmla="*/ 266 h 2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4" h="266">
                    <a:moveTo>
                      <a:pt x="26" y="0"/>
                    </a:moveTo>
                    <a:cubicBezTo>
                      <a:pt x="44" y="27"/>
                      <a:pt x="52" y="23"/>
                      <a:pt x="35" y="53"/>
                    </a:cubicBezTo>
                    <a:cubicBezTo>
                      <a:pt x="25" y="72"/>
                      <a:pt x="0" y="107"/>
                      <a:pt x="0" y="107"/>
                    </a:cubicBezTo>
                    <a:cubicBezTo>
                      <a:pt x="3" y="116"/>
                      <a:pt x="2" y="127"/>
                      <a:pt x="8" y="133"/>
                    </a:cubicBezTo>
                    <a:cubicBezTo>
                      <a:pt x="15" y="140"/>
                      <a:pt x="27" y="138"/>
                      <a:pt x="35" y="142"/>
                    </a:cubicBezTo>
                    <a:cubicBezTo>
                      <a:pt x="71" y="160"/>
                      <a:pt x="103" y="182"/>
                      <a:pt x="141" y="195"/>
                    </a:cubicBezTo>
                    <a:cubicBezTo>
                      <a:pt x="159" y="221"/>
                      <a:pt x="174" y="236"/>
                      <a:pt x="159" y="26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27" name="Group 84"/>
            <p:cNvGrpSpPr/>
            <p:nvPr/>
          </p:nvGrpSpPr>
          <p:grpSpPr bwMode="auto">
            <a:xfrm>
              <a:off x="664" y="2641"/>
              <a:ext cx="313" cy="345"/>
              <a:chOff x="664" y="2641"/>
              <a:chExt cx="313" cy="345"/>
            </a:xfrm>
          </p:grpSpPr>
          <p:sp>
            <p:nvSpPr>
              <p:cNvPr id="3161" name="Freeform 85"/>
              <p:cNvSpPr/>
              <p:nvPr/>
            </p:nvSpPr>
            <p:spPr bwMode="auto">
              <a:xfrm>
                <a:off x="664" y="2641"/>
                <a:ext cx="266" cy="345"/>
              </a:xfrm>
              <a:custGeom>
                <a:avLst/>
                <a:gdLst>
                  <a:gd name="T0" fmla="*/ 266 w 266"/>
                  <a:gd name="T1" fmla="*/ 0 h 345"/>
                  <a:gd name="T2" fmla="*/ 134 w 266"/>
                  <a:gd name="T3" fmla="*/ 62 h 345"/>
                  <a:gd name="T4" fmla="*/ 98 w 266"/>
                  <a:gd name="T5" fmla="*/ 79 h 345"/>
                  <a:gd name="T6" fmla="*/ 72 w 266"/>
                  <a:gd name="T7" fmla="*/ 88 h 345"/>
                  <a:gd name="T8" fmla="*/ 80 w 266"/>
                  <a:gd name="T9" fmla="*/ 115 h 345"/>
                  <a:gd name="T10" fmla="*/ 98 w 266"/>
                  <a:gd name="T11" fmla="*/ 168 h 345"/>
                  <a:gd name="T12" fmla="*/ 63 w 266"/>
                  <a:gd name="T13" fmla="*/ 212 h 345"/>
                  <a:gd name="T14" fmla="*/ 9 w 266"/>
                  <a:gd name="T15" fmla="*/ 274 h 345"/>
                  <a:gd name="T16" fmla="*/ 18 w 266"/>
                  <a:gd name="T17" fmla="*/ 345 h 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6" h="345">
                    <a:moveTo>
                      <a:pt x="266" y="0"/>
                    </a:moveTo>
                    <a:cubicBezTo>
                      <a:pt x="208" y="38"/>
                      <a:pt x="199" y="51"/>
                      <a:pt x="134" y="62"/>
                    </a:cubicBezTo>
                    <a:cubicBezTo>
                      <a:pt x="122" y="68"/>
                      <a:pt x="110" y="74"/>
                      <a:pt x="98" y="79"/>
                    </a:cubicBezTo>
                    <a:cubicBezTo>
                      <a:pt x="90" y="83"/>
                      <a:pt x="76" y="80"/>
                      <a:pt x="72" y="88"/>
                    </a:cubicBezTo>
                    <a:cubicBezTo>
                      <a:pt x="68" y="96"/>
                      <a:pt x="77" y="106"/>
                      <a:pt x="80" y="115"/>
                    </a:cubicBezTo>
                    <a:cubicBezTo>
                      <a:pt x="86" y="133"/>
                      <a:pt x="98" y="168"/>
                      <a:pt x="98" y="168"/>
                    </a:cubicBezTo>
                    <a:cubicBezTo>
                      <a:pt x="75" y="237"/>
                      <a:pt x="109" y="155"/>
                      <a:pt x="63" y="212"/>
                    </a:cubicBezTo>
                    <a:cubicBezTo>
                      <a:pt x="37" y="244"/>
                      <a:pt x="62" y="258"/>
                      <a:pt x="9" y="274"/>
                    </a:cubicBezTo>
                    <a:cubicBezTo>
                      <a:pt x="0" y="305"/>
                      <a:pt x="3" y="317"/>
                      <a:pt x="18" y="34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62" name="Freeform 86"/>
              <p:cNvSpPr/>
              <p:nvPr/>
            </p:nvSpPr>
            <p:spPr bwMode="auto">
              <a:xfrm>
                <a:off x="868" y="2649"/>
                <a:ext cx="109" cy="311"/>
              </a:xfrm>
              <a:custGeom>
                <a:avLst/>
                <a:gdLst>
                  <a:gd name="T0" fmla="*/ 54 w 109"/>
                  <a:gd name="T1" fmla="*/ 0 h 311"/>
                  <a:gd name="T2" fmla="*/ 0 w 109"/>
                  <a:gd name="T3" fmla="*/ 71 h 311"/>
                  <a:gd name="T4" fmla="*/ 98 w 109"/>
                  <a:gd name="T5" fmla="*/ 249 h 311"/>
                  <a:gd name="T6" fmla="*/ 107 w 109"/>
                  <a:gd name="T7" fmla="*/ 311 h 3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311">
                    <a:moveTo>
                      <a:pt x="54" y="0"/>
                    </a:moveTo>
                    <a:cubicBezTo>
                      <a:pt x="34" y="29"/>
                      <a:pt x="12" y="38"/>
                      <a:pt x="0" y="71"/>
                    </a:cubicBezTo>
                    <a:cubicBezTo>
                      <a:pt x="15" y="146"/>
                      <a:pt x="32" y="205"/>
                      <a:pt x="98" y="249"/>
                    </a:cubicBezTo>
                    <a:cubicBezTo>
                      <a:pt x="109" y="293"/>
                      <a:pt x="107" y="272"/>
                      <a:pt x="107" y="311"/>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28" name="Group 87"/>
            <p:cNvGrpSpPr/>
            <p:nvPr/>
          </p:nvGrpSpPr>
          <p:grpSpPr bwMode="auto">
            <a:xfrm>
              <a:off x="1099" y="2632"/>
              <a:ext cx="213" cy="363"/>
              <a:chOff x="1099" y="2632"/>
              <a:chExt cx="213" cy="363"/>
            </a:xfrm>
          </p:grpSpPr>
          <p:sp>
            <p:nvSpPr>
              <p:cNvPr id="3159" name="Freeform 88"/>
              <p:cNvSpPr/>
              <p:nvPr/>
            </p:nvSpPr>
            <p:spPr bwMode="auto">
              <a:xfrm>
                <a:off x="1099" y="2632"/>
                <a:ext cx="168" cy="363"/>
              </a:xfrm>
              <a:custGeom>
                <a:avLst/>
                <a:gdLst>
                  <a:gd name="T0" fmla="*/ 168 w 168"/>
                  <a:gd name="T1" fmla="*/ 0 h 363"/>
                  <a:gd name="T2" fmla="*/ 80 w 168"/>
                  <a:gd name="T3" fmla="*/ 62 h 363"/>
                  <a:gd name="T4" fmla="*/ 35 w 168"/>
                  <a:gd name="T5" fmla="*/ 142 h 363"/>
                  <a:gd name="T6" fmla="*/ 62 w 168"/>
                  <a:gd name="T7" fmla="*/ 195 h 363"/>
                  <a:gd name="T8" fmla="*/ 9 w 168"/>
                  <a:gd name="T9" fmla="*/ 266 h 363"/>
                  <a:gd name="T10" fmla="*/ 0 w 168"/>
                  <a:gd name="T11" fmla="*/ 363 h 3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 h="363">
                    <a:moveTo>
                      <a:pt x="168" y="0"/>
                    </a:moveTo>
                    <a:cubicBezTo>
                      <a:pt x="106" y="62"/>
                      <a:pt x="139" y="47"/>
                      <a:pt x="80" y="62"/>
                    </a:cubicBezTo>
                    <a:cubicBezTo>
                      <a:pt x="39" y="123"/>
                      <a:pt x="51" y="95"/>
                      <a:pt x="35" y="142"/>
                    </a:cubicBezTo>
                    <a:cubicBezTo>
                      <a:pt x="41" y="161"/>
                      <a:pt x="59" y="175"/>
                      <a:pt x="62" y="195"/>
                    </a:cubicBezTo>
                    <a:cubicBezTo>
                      <a:pt x="67" y="224"/>
                      <a:pt x="28" y="253"/>
                      <a:pt x="9" y="266"/>
                    </a:cubicBezTo>
                    <a:cubicBezTo>
                      <a:pt x="17" y="315"/>
                      <a:pt x="20" y="323"/>
                      <a:pt x="0" y="36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60" name="Freeform 89"/>
              <p:cNvSpPr/>
              <p:nvPr/>
            </p:nvSpPr>
            <p:spPr bwMode="auto">
              <a:xfrm>
                <a:off x="1249" y="2640"/>
                <a:ext cx="63" cy="302"/>
              </a:xfrm>
              <a:custGeom>
                <a:avLst/>
                <a:gdLst>
                  <a:gd name="T0" fmla="*/ 18 w 63"/>
                  <a:gd name="T1" fmla="*/ 0 h 302"/>
                  <a:gd name="T2" fmla="*/ 9 w 63"/>
                  <a:gd name="T3" fmla="*/ 89 h 302"/>
                  <a:gd name="T4" fmla="*/ 0 w 63"/>
                  <a:gd name="T5" fmla="*/ 116 h 302"/>
                  <a:gd name="T6" fmla="*/ 63 w 63"/>
                  <a:gd name="T7" fmla="*/ 302 h 3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02">
                    <a:moveTo>
                      <a:pt x="18" y="0"/>
                    </a:moveTo>
                    <a:cubicBezTo>
                      <a:pt x="15" y="30"/>
                      <a:pt x="14" y="60"/>
                      <a:pt x="9" y="89"/>
                    </a:cubicBezTo>
                    <a:cubicBezTo>
                      <a:pt x="8" y="98"/>
                      <a:pt x="0" y="107"/>
                      <a:pt x="0" y="116"/>
                    </a:cubicBezTo>
                    <a:cubicBezTo>
                      <a:pt x="0" y="179"/>
                      <a:pt x="63" y="245"/>
                      <a:pt x="63" y="30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29" name="Group 90"/>
            <p:cNvGrpSpPr/>
            <p:nvPr/>
          </p:nvGrpSpPr>
          <p:grpSpPr bwMode="auto">
            <a:xfrm>
              <a:off x="1365" y="2623"/>
              <a:ext cx="214" cy="372"/>
              <a:chOff x="1365" y="2623"/>
              <a:chExt cx="214" cy="372"/>
            </a:xfrm>
          </p:grpSpPr>
          <p:sp>
            <p:nvSpPr>
              <p:cNvPr id="3156" name="Freeform 91"/>
              <p:cNvSpPr/>
              <p:nvPr/>
            </p:nvSpPr>
            <p:spPr bwMode="auto">
              <a:xfrm>
                <a:off x="1365" y="2650"/>
                <a:ext cx="91" cy="292"/>
              </a:xfrm>
              <a:custGeom>
                <a:avLst/>
                <a:gdLst>
                  <a:gd name="T0" fmla="*/ 26 w 91"/>
                  <a:gd name="T1" fmla="*/ 0 h 292"/>
                  <a:gd name="T2" fmla="*/ 62 w 91"/>
                  <a:gd name="T3" fmla="*/ 97 h 292"/>
                  <a:gd name="T4" fmla="*/ 0 w 91"/>
                  <a:gd name="T5" fmla="*/ 159 h 292"/>
                  <a:gd name="T6" fmla="*/ 53 w 91"/>
                  <a:gd name="T7" fmla="*/ 221 h 292"/>
                  <a:gd name="T8" fmla="*/ 62 w 91"/>
                  <a:gd name="T9" fmla="*/ 292 h 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292">
                    <a:moveTo>
                      <a:pt x="26" y="0"/>
                    </a:moveTo>
                    <a:cubicBezTo>
                      <a:pt x="35" y="36"/>
                      <a:pt x="45" y="64"/>
                      <a:pt x="62" y="97"/>
                    </a:cubicBezTo>
                    <a:cubicBezTo>
                      <a:pt x="37" y="134"/>
                      <a:pt x="24" y="122"/>
                      <a:pt x="0" y="159"/>
                    </a:cubicBezTo>
                    <a:cubicBezTo>
                      <a:pt x="12" y="194"/>
                      <a:pt x="17" y="209"/>
                      <a:pt x="53" y="221"/>
                    </a:cubicBezTo>
                    <a:cubicBezTo>
                      <a:pt x="75" y="254"/>
                      <a:pt x="91" y="261"/>
                      <a:pt x="62" y="29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7" name="Freeform 92"/>
              <p:cNvSpPr/>
              <p:nvPr/>
            </p:nvSpPr>
            <p:spPr bwMode="auto">
              <a:xfrm>
                <a:off x="1436" y="2623"/>
                <a:ext cx="115" cy="248"/>
              </a:xfrm>
              <a:custGeom>
                <a:avLst/>
                <a:gdLst>
                  <a:gd name="T0" fmla="*/ 115 w 115"/>
                  <a:gd name="T1" fmla="*/ 0 h 248"/>
                  <a:gd name="T2" fmla="*/ 35 w 115"/>
                  <a:gd name="T3" fmla="*/ 133 h 248"/>
                  <a:gd name="T4" fmla="*/ 0 w 115"/>
                  <a:gd name="T5" fmla="*/ 186 h 248"/>
                  <a:gd name="T6" fmla="*/ 8 w 115"/>
                  <a:gd name="T7" fmla="*/ 248 h 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 h="248">
                    <a:moveTo>
                      <a:pt x="115" y="0"/>
                    </a:moveTo>
                    <a:cubicBezTo>
                      <a:pt x="66" y="33"/>
                      <a:pt x="54" y="78"/>
                      <a:pt x="35" y="133"/>
                    </a:cubicBezTo>
                    <a:cubicBezTo>
                      <a:pt x="28" y="153"/>
                      <a:pt x="0" y="186"/>
                      <a:pt x="0" y="186"/>
                    </a:cubicBezTo>
                    <a:cubicBezTo>
                      <a:pt x="9" y="236"/>
                      <a:pt x="8" y="215"/>
                      <a:pt x="8" y="24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8" name="Freeform 93"/>
              <p:cNvSpPr/>
              <p:nvPr/>
            </p:nvSpPr>
            <p:spPr bwMode="auto">
              <a:xfrm>
                <a:off x="1534" y="2641"/>
                <a:ext cx="45" cy="354"/>
              </a:xfrm>
              <a:custGeom>
                <a:avLst/>
                <a:gdLst>
                  <a:gd name="T0" fmla="*/ 26 w 45"/>
                  <a:gd name="T1" fmla="*/ 0 h 354"/>
                  <a:gd name="T2" fmla="*/ 17 w 45"/>
                  <a:gd name="T3" fmla="*/ 150 h 354"/>
                  <a:gd name="T4" fmla="*/ 43 w 45"/>
                  <a:gd name="T5" fmla="*/ 230 h 354"/>
                  <a:gd name="T6" fmla="*/ 43 w 45"/>
                  <a:gd name="T7" fmla="*/ 354 h 3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54">
                    <a:moveTo>
                      <a:pt x="26" y="0"/>
                    </a:moveTo>
                    <a:cubicBezTo>
                      <a:pt x="0" y="77"/>
                      <a:pt x="2" y="47"/>
                      <a:pt x="17" y="150"/>
                    </a:cubicBezTo>
                    <a:cubicBezTo>
                      <a:pt x="21" y="176"/>
                      <a:pt x="41" y="204"/>
                      <a:pt x="43" y="230"/>
                    </a:cubicBezTo>
                    <a:cubicBezTo>
                      <a:pt x="45" y="271"/>
                      <a:pt x="43" y="313"/>
                      <a:pt x="43" y="35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0" name="Group 94"/>
            <p:cNvGrpSpPr/>
            <p:nvPr/>
          </p:nvGrpSpPr>
          <p:grpSpPr bwMode="auto">
            <a:xfrm>
              <a:off x="1719" y="2641"/>
              <a:ext cx="186" cy="354"/>
              <a:chOff x="1719" y="2641"/>
              <a:chExt cx="186" cy="354"/>
            </a:xfrm>
          </p:grpSpPr>
          <p:sp>
            <p:nvSpPr>
              <p:cNvPr id="3154" name="Freeform 95"/>
              <p:cNvSpPr/>
              <p:nvPr/>
            </p:nvSpPr>
            <p:spPr bwMode="auto">
              <a:xfrm>
                <a:off x="1719" y="2658"/>
                <a:ext cx="71" cy="302"/>
              </a:xfrm>
              <a:custGeom>
                <a:avLst/>
                <a:gdLst>
                  <a:gd name="T0" fmla="*/ 71 w 71"/>
                  <a:gd name="T1" fmla="*/ 0 h 302"/>
                  <a:gd name="T2" fmla="*/ 9 w 71"/>
                  <a:gd name="T3" fmla="*/ 54 h 302"/>
                  <a:gd name="T4" fmla="*/ 62 w 71"/>
                  <a:gd name="T5" fmla="*/ 204 h 302"/>
                  <a:gd name="T6" fmla="*/ 36 w 71"/>
                  <a:gd name="T7" fmla="*/ 266 h 302"/>
                  <a:gd name="T8" fmla="*/ 9 w 71"/>
                  <a:gd name="T9" fmla="*/ 302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 h="302">
                    <a:moveTo>
                      <a:pt x="71" y="0"/>
                    </a:moveTo>
                    <a:cubicBezTo>
                      <a:pt x="36" y="12"/>
                      <a:pt x="21" y="18"/>
                      <a:pt x="9" y="54"/>
                    </a:cubicBezTo>
                    <a:cubicBezTo>
                      <a:pt x="21" y="181"/>
                      <a:pt x="8" y="126"/>
                      <a:pt x="62" y="204"/>
                    </a:cubicBezTo>
                    <a:cubicBezTo>
                      <a:pt x="57" y="224"/>
                      <a:pt x="54" y="251"/>
                      <a:pt x="36" y="266"/>
                    </a:cubicBezTo>
                    <a:cubicBezTo>
                      <a:pt x="0" y="294"/>
                      <a:pt x="9" y="250"/>
                      <a:pt x="9" y="30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5" name="Freeform 96"/>
              <p:cNvSpPr/>
              <p:nvPr/>
            </p:nvSpPr>
            <p:spPr bwMode="auto">
              <a:xfrm>
                <a:off x="1785" y="2641"/>
                <a:ext cx="120" cy="354"/>
              </a:xfrm>
              <a:custGeom>
                <a:avLst/>
                <a:gdLst>
                  <a:gd name="T0" fmla="*/ 32 w 120"/>
                  <a:gd name="T1" fmla="*/ 0 h 354"/>
                  <a:gd name="T2" fmla="*/ 67 w 120"/>
                  <a:gd name="T3" fmla="*/ 106 h 354"/>
                  <a:gd name="T4" fmla="*/ 120 w 120"/>
                  <a:gd name="T5" fmla="*/ 257 h 354"/>
                  <a:gd name="T6" fmla="*/ 111 w 120"/>
                  <a:gd name="T7" fmla="*/ 354 h 3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354">
                    <a:moveTo>
                      <a:pt x="32" y="0"/>
                    </a:moveTo>
                    <a:cubicBezTo>
                      <a:pt x="0" y="47"/>
                      <a:pt x="15" y="89"/>
                      <a:pt x="67" y="106"/>
                    </a:cubicBezTo>
                    <a:cubicBezTo>
                      <a:pt x="99" y="153"/>
                      <a:pt x="89" y="208"/>
                      <a:pt x="120" y="257"/>
                    </a:cubicBezTo>
                    <a:cubicBezTo>
                      <a:pt x="103" y="305"/>
                      <a:pt x="111" y="274"/>
                      <a:pt x="111" y="35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1" name="Group 97"/>
            <p:cNvGrpSpPr/>
            <p:nvPr/>
          </p:nvGrpSpPr>
          <p:grpSpPr bwMode="auto">
            <a:xfrm>
              <a:off x="1972" y="2694"/>
              <a:ext cx="346" cy="313"/>
              <a:chOff x="1972" y="2694"/>
              <a:chExt cx="346" cy="313"/>
            </a:xfrm>
          </p:grpSpPr>
          <p:sp>
            <p:nvSpPr>
              <p:cNvPr id="3151" name="Freeform 98"/>
              <p:cNvSpPr/>
              <p:nvPr/>
            </p:nvSpPr>
            <p:spPr bwMode="auto">
              <a:xfrm>
                <a:off x="2189" y="2756"/>
                <a:ext cx="129" cy="230"/>
              </a:xfrm>
              <a:custGeom>
                <a:avLst/>
                <a:gdLst>
                  <a:gd name="T0" fmla="*/ 0 w 129"/>
                  <a:gd name="T1" fmla="*/ 0 h 230"/>
                  <a:gd name="T2" fmla="*/ 35 w 129"/>
                  <a:gd name="T3" fmla="*/ 9 h 230"/>
                  <a:gd name="T4" fmla="*/ 80 w 129"/>
                  <a:gd name="T5" fmla="*/ 151 h 230"/>
                  <a:gd name="T6" fmla="*/ 97 w 129"/>
                  <a:gd name="T7" fmla="*/ 177 h 230"/>
                  <a:gd name="T8" fmla="*/ 124 w 129"/>
                  <a:gd name="T9" fmla="*/ 195 h 230"/>
                  <a:gd name="T10" fmla="*/ 124 w 129"/>
                  <a:gd name="T11" fmla="*/ 230 h 2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9" h="230">
                    <a:moveTo>
                      <a:pt x="0" y="0"/>
                    </a:moveTo>
                    <a:cubicBezTo>
                      <a:pt x="12" y="3"/>
                      <a:pt x="27" y="0"/>
                      <a:pt x="35" y="9"/>
                    </a:cubicBezTo>
                    <a:cubicBezTo>
                      <a:pt x="63" y="42"/>
                      <a:pt x="61" y="112"/>
                      <a:pt x="80" y="151"/>
                    </a:cubicBezTo>
                    <a:cubicBezTo>
                      <a:pt x="85" y="160"/>
                      <a:pt x="90" y="170"/>
                      <a:pt x="97" y="177"/>
                    </a:cubicBezTo>
                    <a:cubicBezTo>
                      <a:pt x="105" y="185"/>
                      <a:pt x="119" y="185"/>
                      <a:pt x="124" y="195"/>
                    </a:cubicBezTo>
                    <a:cubicBezTo>
                      <a:pt x="129" y="205"/>
                      <a:pt x="124" y="218"/>
                      <a:pt x="124" y="230"/>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2" name="Freeform 99"/>
              <p:cNvSpPr/>
              <p:nvPr/>
            </p:nvSpPr>
            <p:spPr bwMode="auto">
              <a:xfrm>
                <a:off x="1972" y="2694"/>
                <a:ext cx="155" cy="283"/>
              </a:xfrm>
              <a:custGeom>
                <a:avLst/>
                <a:gdLst>
                  <a:gd name="T0" fmla="*/ 155 w 155"/>
                  <a:gd name="T1" fmla="*/ 0 h 283"/>
                  <a:gd name="T2" fmla="*/ 146 w 155"/>
                  <a:gd name="T3" fmla="*/ 26 h 283"/>
                  <a:gd name="T4" fmla="*/ 66 w 155"/>
                  <a:gd name="T5" fmla="*/ 62 h 283"/>
                  <a:gd name="T6" fmla="*/ 13 w 155"/>
                  <a:gd name="T7" fmla="*/ 221 h 283"/>
                  <a:gd name="T8" fmla="*/ 4 w 155"/>
                  <a:gd name="T9" fmla="*/ 283 h 2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 h="283">
                    <a:moveTo>
                      <a:pt x="155" y="0"/>
                    </a:moveTo>
                    <a:cubicBezTo>
                      <a:pt x="152" y="9"/>
                      <a:pt x="153" y="21"/>
                      <a:pt x="146" y="26"/>
                    </a:cubicBezTo>
                    <a:cubicBezTo>
                      <a:pt x="122" y="43"/>
                      <a:pt x="90" y="46"/>
                      <a:pt x="66" y="62"/>
                    </a:cubicBezTo>
                    <a:cubicBezTo>
                      <a:pt x="32" y="113"/>
                      <a:pt x="47" y="171"/>
                      <a:pt x="13" y="221"/>
                    </a:cubicBezTo>
                    <a:cubicBezTo>
                      <a:pt x="0" y="259"/>
                      <a:pt x="4" y="239"/>
                      <a:pt x="4" y="28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3" name="Freeform 100"/>
              <p:cNvSpPr/>
              <p:nvPr/>
            </p:nvSpPr>
            <p:spPr bwMode="auto">
              <a:xfrm>
                <a:off x="2090" y="2765"/>
                <a:ext cx="90" cy="242"/>
              </a:xfrm>
              <a:custGeom>
                <a:avLst/>
                <a:gdLst>
                  <a:gd name="T0" fmla="*/ 90 w 90"/>
                  <a:gd name="T1" fmla="*/ 0 h 242"/>
                  <a:gd name="T2" fmla="*/ 19 w 90"/>
                  <a:gd name="T3" fmla="*/ 62 h 242"/>
                  <a:gd name="T4" fmla="*/ 10 w 90"/>
                  <a:gd name="T5" fmla="*/ 168 h 242"/>
                  <a:gd name="T6" fmla="*/ 1 w 90"/>
                  <a:gd name="T7" fmla="*/ 204 h 2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 h="242">
                    <a:moveTo>
                      <a:pt x="90" y="0"/>
                    </a:moveTo>
                    <a:cubicBezTo>
                      <a:pt x="28" y="41"/>
                      <a:pt x="49" y="17"/>
                      <a:pt x="19" y="62"/>
                    </a:cubicBezTo>
                    <a:cubicBezTo>
                      <a:pt x="16" y="97"/>
                      <a:pt x="15" y="133"/>
                      <a:pt x="10" y="168"/>
                    </a:cubicBezTo>
                    <a:cubicBezTo>
                      <a:pt x="0" y="242"/>
                      <a:pt x="1" y="172"/>
                      <a:pt x="1" y="20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2" name="Group 101"/>
            <p:cNvGrpSpPr/>
            <p:nvPr/>
          </p:nvGrpSpPr>
          <p:grpSpPr bwMode="auto">
            <a:xfrm>
              <a:off x="2251" y="2596"/>
              <a:ext cx="195" cy="435"/>
              <a:chOff x="2251" y="2596"/>
              <a:chExt cx="195" cy="435"/>
            </a:xfrm>
          </p:grpSpPr>
          <p:sp>
            <p:nvSpPr>
              <p:cNvPr id="3149" name="Freeform 102"/>
              <p:cNvSpPr/>
              <p:nvPr/>
            </p:nvSpPr>
            <p:spPr bwMode="auto">
              <a:xfrm>
                <a:off x="2251" y="2596"/>
                <a:ext cx="186" cy="417"/>
              </a:xfrm>
              <a:custGeom>
                <a:avLst/>
                <a:gdLst>
                  <a:gd name="T0" fmla="*/ 186 w 186"/>
                  <a:gd name="T1" fmla="*/ 0 h 417"/>
                  <a:gd name="T2" fmla="*/ 106 w 186"/>
                  <a:gd name="T3" fmla="*/ 107 h 417"/>
                  <a:gd name="T4" fmla="*/ 80 w 186"/>
                  <a:gd name="T5" fmla="*/ 240 h 417"/>
                  <a:gd name="T6" fmla="*/ 62 w 186"/>
                  <a:gd name="T7" fmla="*/ 328 h 417"/>
                  <a:gd name="T8" fmla="*/ 26 w 186"/>
                  <a:gd name="T9" fmla="*/ 373 h 417"/>
                  <a:gd name="T10" fmla="*/ 0 w 186"/>
                  <a:gd name="T11" fmla="*/ 417 h 4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 h="417">
                    <a:moveTo>
                      <a:pt x="186" y="0"/>
                    </a:moveTo>
                    <a:cubicBezTo>
                      <a:pt x="171" y="44"/>
                      <a:pt x="132" y="69"/>
                      <a:pt x="106" y="107"/>
                    </a:cubicBezTo>
                    <a:cubicBezTo>
                      <a:pt x="137" y="152"/>
                      <a:pt x="133" y="222"/>
                      <a:pt x="80" y="240"/>
                    </a:cubicBezTo>
                    <a:cubicBezTo>
                      <a:pt x="57" y="284"/>
                      <a:pt x="33" y="286"/>
                      <a:pt x="62" y="328"/>
                    </a:cubicBezTo>
                    <a:cubicBezTo>
                      <a:pt x="44" y="381"/>
                      <a:pt x="67" y="332"/>
                      <a:pt x="26" y="373"/>
                    </a:cubicBezTo>
                    <a:cubicBezTo>
                      <a:pt x="16" y="383"/>
                      <a:pt x="7" y="404"/>
                      <a:pt x="0" y="41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50" name="Freeform 103"/>
              <p:cNvSpPr/>
              <p:nvPr/>
            </p:nvSpPr>
            <p:spPr bwMode="auto">
              <a:xfrm>
                <a:off x="2384" y="2605"/>
                <a:ext cx="62" cy="426"/>
              </a:xfrm>
              <a:custGeom>
                <a:avLst/>
                <a:gdLst>
                  <a:gd name="T0" fmla="*/ 53 w 62"/>
                  <a:gd name="T1" fmla="*/ 0 h 426"/>
                  <a:gd name="T2" fmla="*/ 17 w 62"/>
                  <a:gd name="T3" fmla="*/ 89 h 426"/>
                  <a:gd name="T4" fmla="*/ 26 w 62"/>
                  <a:gd name="T5" fmla="*/ 124 h 426"/>
                  <a:gd name="T6" fmla="*/ 62 w 62"/>
                  <a:gd name="T7" fmla="*/ 178 h 426"/>
                  <a:gd name="T8" fmla="*/ 53 w 62"/>
                  <a:gd name="T9" fmla="*/ 222 h 426"/>
                  <a:gd name="T10" fmla="*/ 26 w 62"/>
                  <a:gd name="T11" fmla="*/ 240 h 426"/>
                  <a:gd name="T12" fmla="*/ 0 w 62"/>
                  <a:gd name="T13" fmla="*/ 293 h 426"/>
                  <a:gd name="T14" fmla="*/ 53 w 62"/>
                  <a:gd name="T15" fmla="*/ 372 h 426"/>
                  <a:gd name="T16" fmla="*/ 44 w 62"/>
                  <a:gd name="T17" fmla="*/ 426 h 4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426">
                    <a:moveTo>
                      <a:pt x="53" y="0"/>
                    </a:moveTo>
                    <a:cubicBezTo>
                      <a:pt x="42" y="33"/>
                      <a:pt x="36" y="60"/>
                      <a:pt x="17" y="89"/>
                    </a:cubicBezTo>
                    <a:cubicBezTo>
                      <a:pt x="20" y="101"/>
                      <a:pt x="21" y="113"/>
                      <a:pt x="26" y="124"/>
                    </a:cubicBezTo>
                    <a:cubicBezTo>
                      <a:pt x="36" y="143"/>
                      <a:pt x="62" y="178"/>
                      <a:pt x="62" y="178"/>
                    </a:cubicBezTo>
                    <a:cubicBezTo>
                      <a:pt x="59" y="193"/>
                      <a:pt x="61" y="209"/>
                      <a:pt x="53" y="222"/>
                    </a:cubicBezTo>
                    <a:cubicBezTo>
                      <a:pt x="48" y="231"/>
                      <a:pt x="34" y="232"/>
                      <a:pt x="26" y="240"/>
                    </a:cubicBezTo>
                    <a:cubicBezTo>
                      <a:pt x="10" y="256"/>
                      <a:pt x="7" y="272"/>
                      <a:pt x="0" y="293"/>
                    </a:cubicBezTo>
                    <a:cubicBezTo>
                      <a:pt x="12" y="341"/>
                      <a:pt x="26" y="333"/>
                      <a:pt x="53" y="372"/>
                    </a:cubicBezTo>
                    <a:cubicBezTo>
                      <a:pt x="43" y="420"/>
                      <a:pt x="44" y="402"/>
                      <a:pt x="44" y="42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3" name="Group 104"/>
            <p:cNvGrpSpPr/>
            <p:nvPr/>
          </p:nvGrpSpPr>
          <p:grpSpPr bwMode="auto">
            <a:xfrm>
              <a:off x="2469" y="2658"/>
              <a:ext cx="376" cy="382"/>
              <a:chOff x="2469" y="2658"/>
              <a:chExt cx="376" cy="382"/>
            </a:xfrm>
          </p:grpSpPr>
          <p:sp>
            <p:nvSpPr>
              <p:cNvPr id="3146" name="Freeform 105"/>
              <p:cNvSpPr/>
              <p:nvPr/>
            </p:nvSpPr>
            <p:spPr bwMode="auto">
              <a:xfrm>
                <a:off x="2712" y="2800"/>
                <a:ext cx="133" cy="240"/>
              </a:xfrm>
              <a:custGeom>
                <a:avLst/>
                <a:gdLst>
                  <a:gd name="T0" fmla="*/ 0 w 133"/>
                  <a:gd name="T1" fmla="*/ 0 h 240"/>
                  <a:gd name="T2" fmla="*/ 97 w 133"/>
                  <a:gd name="T3" fmla="*/ 124 h 240"/>
                  <a:gd name="T4" fmla="*/ 133 w 133"/>
                  <a:gd name="T5" fmla="*/ 204 h 240"/>
                  <a:gd name="T6" fmla="*/ 115 w 133"/>
                  <a:gd name="T7" fmla="*/ 24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3" h="240">
                    <a:moveTo>
                      <a:pt x="0" y="0"/>
                    </a:moveTo>
                    <a:cubicBezTo>
                      <a:pt x="38" y="40"/>
                      <a:pt x="49" y="93"/>
                      <a:pt x="97" y="124"/>
                    </a:cubicBezTo>
                    <a:cubicBezTo>
                      <a:pt x="107" y="153"/>
                      <a:pt x="123" y="175"/>
                      <a:pt x="133" y="204"/>
                    </a:cubicBezTo>
                    <a:cubicBezTo>
                      <a:pt x="113" y="233"/>
                      <a:pt x="115" y="220"/>
                      <a:pt x="115" y="240"/>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7" name="Freeform 106"/>
              <p:cNvSpPr/>
              <p:nvPr/>
            </p:nvSpPr>
            <p:spPr bwMode="auto">
              <a:xfrm>
                <a:off x="2623" y="2800"/>
                <a:ext cx="89" cy="213"/>
              </a:xfrm>
              <a:custGeom>
                <a:avLst/>
                <a:gdLst>
                  <a:gd name="T0" fmla="*/ 89 w 89"/>
                  <a:gd name="T1" fmla="*/ 0 h 213"/>
                  <a:gd name="T2" fmla="*/ 44 w 89"/>
                  <a:gd name="T3" fmla="*/ 80 h 213"/>
                  <a:gd name="T4" fmla="*/ 89 w 89"/>
                  <a:gd name="T5" fmla="*/ 151 h 213"/>
                  <a:gd name="T6" fmla="*/ 53 w 89"/>
                  <a:gd name="T7" fmla="*/ 195 h 213"/>
                  <a:gd name="T8" fmla="*/ 0 w 89"/>
                  <a:gd name="T9" fmla="*/ 213 h 2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213">
                    <a:moveTo>
                      <a:pt x="89" y="0"/>
                    </a:moveTo>
                    <a:cubicBezTo>
                      <a:pt x="78" y="33"/>
                      <a:pt x="55" y="47"/>
                      <a:pt x="44" y="80"/>
                    </a:cubicBezTo>
                    <a:cubicBezTo>
                      <a:pt x="58" y="121"/>
                      <a:pt x="75" y="110"/>
                      <a:pt x="89" y="151"/>
                    </a:cubicBezTo>
                    <a:cubicBezTo>
                      <a:pt x="79" y="180"/>
                      <a:pt x="85" y="181"/>
                      <a:pt x="53" y="195"/>
                    </a:cubicBezTo>
                    <a:cubicBezTo>
                      <a:pt x="36" y="203"/>
                      <a:pt x="0" y="213"/>
                      <a:pt x="0" y="21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8" name="Freeform 107"/>
              <p:cNvSpPr/>
              <p:nvPr/>
            </p:nvSpPr>
            <p:spPr bwMode="auto">
              <a:xfrm>
                <a:off x="2469" y="2658"/>
                <a:ext cx="181" cy="355"/>
              </a:xfrm>
              <a:custGeom>
                <a:avLst/>
                <a:gdLst>
                  <a:gd name="T0" fmla="*/ 181 w 181"/>
                  <a:gd name="T1" fmla="*/ 0 h 355"/>
                  <a:gd name="T2" fmla="*/ 172 w 181"/>
                  <a:gd name="T3" fmla="*/ 27 h 355"/>
                  <a:gd name="T4" fmla="*/ 119 w 181"/>
                  <a:gd name="T5" fmla="*/ 45 h 355"/>
                  <a:gd name="T6" fmla="*/ 101 w 181"/>
                  <a:gd name="T7" fmla="*/ 71 h 355"/>
                  <a:gd name="T8" fmla="*/ 110 w 181"/>
                  <a:gd name="T9" fmla="*/ 133 h 355"/>
                  <a:gd name="T10" fmla="*/ 39 w 181"/>
                  <a:gd name="T11" fmla="*/ 275 h 355"/>
                  <a:gd name="T12" fmla="*/ 30 w 181"/>
                  <a:gd name="T13" fmla="*/ 311 h 355"/>
                  <a:gd name="T14" fmla="*/ 30 w 181"/>
                  <a:gd name="T15" fmla="*/ 355 h 3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1" h="355">
                    <a:moveTo>
                      <a:pt x="181" y="0"/>
                    </a:moveTo>
                    <a:cubicBezTo>
                      <a:pt x="178" y="9"/>
                      <a:pt x="180" y="21"/>
                      <a:pt x="172" y="27"/>
                    </a:cubicBezTo>
                    <a:cubicBezTo>
                      <a:pt x="157" y="38"/>
                      <a:pt x="119" y="45"/>
                      <a:pt x="119" y="45"/>
                    </a:cubicBezTo>
                    <a:cubicBezTo>
                      <a:pt x="113" y="54"/>
                      <a:pt x="102" y="61"/>
                      <a:pt x="101" y="71"/>
                    </a:cubicBezTo>
                    <a:cubicBezTo>
                      <a:pt x="99" y="92"/>
                      <a:pt x="110" y="112"/>
                      <a:pt x="110" y="133"/>
                    </a:cubicBezTo>
                    <a:cubicBezTo>
                      <a:pt x="110" y="195"/>
                      <a:pt x="100" y="254"/>
                      <a:pt x="39" y="275"/>
                    </a:cubicBezTo>
                    <a:cubicBezTo>
                      <a:pt x="36" y="287"/>
                      <a:pt x="35" y="300"/>
                      <a:pt x="30" y="311"/>
                    </a:cubicBezTo>
                    <a:cubicBezTo>
                      <a:pt x="13" y="350"/>
                      <a:pt x="0" y="325"/>
                      <a:pt x="30" y="35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4" name="Group 108"/>
            <p:cNvGrpSpPr/>
            <p:nvPr/>
          </p:nvGrpSpPr>
          <p:grpSpPr bwMode="auto">
            <a:xfrm>
              <a:off x="2853" y="2720"/>
              <a:ext cx="271" cy="337"/>
              <a:chOff x="2853" y="2720"/>
              <a:chExt cx="271" cy="337"/>
            </a:xfrm>
          </p:grpSpPr>
          <p:sp>
            <p:nvSpPr>
              <p:cNvPr id="3143" name="Freeform 109"/>
              <p:cNvSpPr/>
              <p:nvPr/>
            </p:nvSpPr>
            <p:spPr bwMode="auto">
              <a:xfrm>
                <a:off x="2853" y="2738"/>
                <a:ext cx="169" cy="275"/>
              </a:xfrm>
              <a:custGeom>
                <a:avLst/>
                <a:gdLst>
                  <a:gd name="T0" fmla="*/ 169 w 169"/>
                  <a:gd name="T1" fmla="*/ 0 h 275"/>
                  <a:gd name="T2" fmla="*/ 54 w 169"/>
                  <a:gd name="T3" fmla="*/ 36 h 275"/>
                  <a:gd name="T4" fmla="*/ 45 w 169"/>
                  <a:gd name="T5" fmla="*/ 107 h 275"/>
                  <a:gd name="T6" fmla="*/ 0 w 169"/>
                  <a:gd name="T7" fmla="*/ 231 h 275"/>
                  <a:gd name="T8" fmla="*/ 18 w 169"/>
                  <a:gd name="T9" fmla="*/ 275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275">
                    <a:moveTo>
                      <a:pt x="169" y="0"/>
                    </a:moveTo>
                    <a:cubicBezTo>
                      <a:pt x="128" y="14"/>
                      <a:pt x="90" y="11"/>
                      <a:pt x="54" y="36"/>
                    </a:cubicBezTo>
                    <a:cubicBezTo>
                      <a:pt x="20" y="86"/>
                      <a:pt x="45" y="36"/>
                      <a:pt x="45" y="107"/>
                    </a:cubicBezTo>
                    <a:cubicBezTo>
                      <a:pt x="45" y="155"/>
                      <a:pt x="14" y="188"/>
                      <a:pt x="0" y="231"/>
                    </a:cubicBezTo>
                    <a:cubicBezTo>
                      <a:pt x="11" y="263"/>
                      <a:pt x="5" y="249"/>
                      <a:pt x="18" y="27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4" name="Freeform 110"/>
              <p:cNvSpPr/>
              <p:nvPr/>
            </p:nvSpPr>
            <p:spPr bwMode="auto">
              <a:xfrm>
                <a:off x="2945" y="2729"/>
                <a:ext cx="68" cy="328"/>
              </a:xfrm>
              <a:custGeom>
                <a:avLst/>
                <a:gdLst>
                  <a:gd name="T0" fmla="*/ 68 w 68"/>
                  <a:gd name="T1" fmla="*/ 0 h 328"/>
                  <a:gd name="T2" fmla="*/ 15 w 68"/>
                  <a:gd name="T3" fmla="*/ 71 h 328"/>
                  <a:gd name="T4" fmla="*/ 32 w 68"/>
                  <a:gd name="T5" fmla="*/ 213 h 328"/>
                  <a:gd name="T6" fmla="*/ 15 w 68"/>
                  <a:gd name="T7" fmla="*/ 328 h 3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328">
                    <a:moveTo>
                      <a:pt x="68" y="0"/>
                    </a:moveTo>
                    <a:cubicBezTo>
                      <a:pt x="32" y="24"/>
                      <a:pt x="38" y="36"/>
                      <a:pt x="15" y="71"/>
                    </a:cubicBezTo>
                    <a:cubicBezTo>
                      <a:pt x="7" y="132"/>
                      <a:pt x="0" y="162"/>
                      <a:pt x="32" y="213"/>
                    </a:cubicBezTo>
                    <a:cubicBezTo>
                      <a:pt x="19" y="258"/>
                      <a:pt x="15" y="276"/>
                      <a:pt x="15" y="32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5" name="Freeform 111"/>
              <p:cNvSpPr/>
              <p:nvPr/>
            </p:nvSpPr>
            <p:spPr bwMode="auto">
              <a:xfrm>
                <a:off x="3002" y="2720"/>
                <a:ext cx="122" cy="328"/>
              </a:xfrm>
              <a:custGeom>
                <a:avLst/>
                <a:gdLst>
                  <a:gd name="T0" fmla="*/ 29 w 122"/>
                  <a:gd name="T1" fmla="*/ 0 h 328"/>
                  <a:gd name="T2" fmla="*/ 2 w 122"/>
                  <a:gd name="T3" fmla="*/ 18 h 328"/>
                  <a:gd name="T4" fmla="*/ 29 w 122"/>
                  <a:gd name="T5" fmla="*/ 142 h 328"/>
                  <a:gd name="T6" fmla="*/ 108 w 122"/>
                  <a:gd name="T7" fmla="*/ 204 h 328"/>
                  <a:gd name="T8" fmla="*/ 108 w 122"/>
                  <a:gd name="T9" fmla="*/ 328 h 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 h="328">
                    <a:moveTo>
                      <a:pt x="29" y="0"/>
                    </a:moveTo>
                    <a:cubicBezTo>
                      <a:pt x="20" y="6"/>
                      <a:pt x="5" y="8"/>
                      <a:pt x="2" y="18"/>
                    </a:cubicBezTo>
                    <a:cubicBezTo>
                      <a:pt x="0" y="25"/>
                      <a:pt x="21" y="134"/>
                      <a:pt x="29" y="142"/>
                    </a:cubicBezTo>
                    <a:cubicBezTo>
                      <a:pt x="53" y="166"/>
                      <a:pt x="84" y="180"/>
                      <a:pt x="108" y="204"/>
                    </a:cubicBezTo>
                    <a:cubicBezTo>
                      <a:pt x="122" y="246"/>
                      <a:pt x="108" y="284"/>
                      <a:pt x="108" y="32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5" name="Group 112"/>
            <p:cNvGrpSpPr/>
            <p:nvPr/>
          </p:nvGrpSpPr>
          <p:grpSpPr bwMode="auto">
            <a:xfrm>
              <a:off x="3159" y="2623"/>
              <a:ext cx="317" cy="417"/>
              <a:chOff x="3159" y="2623"/>
              <a:chExt cx="317" cy="417"/>
            </a:xfrm>
          </p:grpSpPr>
          <p:sp>
            <p:nvSpPr>
              <p:cNvPr id="3140" name="Freeform 113"/>
              <p:cNvSpPr/>
              <p:nvPr/>
            </p:nvSpPr>
            <p:spPr bwMode="auto">
              <a:xfrm>
                <a:off x="3159" y="2623"/>
                <a:ext cx="173" cy="381"/>
              </a:xfrm>
              <a:custGeom>
                <a:avLst/>
                <a:gdLst>
                  <a:gd name="T0" fmla="*/ 173 w 173"/>
                  <a:gd name="T1" fmla="*/ 0 h 381"/>
                  <a:gd name="T2" fmla="*/ 93 w 173"/>
                  <a:gd name="T3" fmla="*/ 44 h 381"/>
                  <a:gd name="T4" fmla="*/ 31 w 173"/>
                  <a:gd name="T5" fmla="*/ 230 h 381"/>
                  <a:gd name="T6" fmla="*/ 5 w 173"/>
                  <a:gd name="T7" fmla="*/ 346 h 381"/>
                  <a:gd name="T8" fmla="*/ 13 w 173"/>
                  <a:gd name="T9" fmla="*/ 381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 h="381">
                    <a:moveTo>
                      <a:pt x="173" y="0"/>
                    </a:moveTo>
                    <a:cubicBezTo>
                      <a:pt x="147" y="18"/>
                      <a:pt x="120" y="27"/>
                      <a:pt x="93" y="44"/>
                    </a:cubicBezTo>
                    <a:cubicBezTo>
                      <a:pt x="44" y="117"/>
                      <a:pt x="99" y="187"/>
                      <a:pt x="31" y="230"/>
                    </a:cubicBezTo>
                    <a:cubicBezTo>
                      <a:pt x="0" y="277"/>
                      <a:pt x="5" y="260"/>
                      <a:pt x="5" y="346"/>
                    </a:cubicBezTo>
                    <a:cubicBezTo>
                      <a:pt x="5" y="358"/>
                      <a:pt x="13" y="381"/>
                      <a:pt x="13" y="381"/>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1" name="Freeform 114"/>
              <p:cNvSpPr/>
              <p:nvPr/>
            </p:nvSpPr>
            <p:spPr bwMode="auto">
              <a:xfrm>
                <a:off x="3323" y="2623"/>
                <a:ext cx="153" cy="417"/>
              </a:xfrm>
              <a:custGeom>
                <a:avLst/>
                <a:gdLst>
                  <a:gd name="T0" fmla="*/ 0 w 153"/>
                  <a:gd name="T1" fmla="*/ 0 h 417"/>
                  <a:gd name="T2" fmla="*/ 53 w 153"/>
                  <a:gd name="T3" fmla="*/ 195 h 417"/>
                  <a:gd name="T4" fmla="*/ 71 w 153"/>
                  <a:gd name="T5" fmla="*/ 248 h 417"/>
                  <a:gd name="T6" fmla="*/ 106 w 153"/>
                  <a:gd name="T7" fmla="*/ 301 h 417"/>
                  <a:gd name="T8" fmla="*/ 98 w 153"/>
                  <a:gd name="T9" fmla="*/ 328 h 417"/>
                  <a:gd name="T10" fmla="*/ 133 w 153"/>
                  <a:gd name="T11" fmla="*/ 417 h 4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 h="417">
                    <a:moveTo>
                      <a:pt x="0" y="0"/>
                    </a:moveTo>
                    <a:cubicBezTo>
                      <a:pt x="13" y="65"/>
                      <a:pt x="35" y="131"/>
                      <a:pt x="53" y="195"/>
                    </a:cubicBezTo>
                    <a:cubicBezTo>
                      <a:pt x="58" y="213"/>
                      <a:pt x="61" y="232"/>
                      <a:pt x="71" y="248"/>
                    </a:cubicBezTo>
                    <a:cubicBezTo>
                      <a:pt x="83" y="266"/>
                      <a:pt x="106" y="301"/>
                      <a:pt x="106" y="301"/>
                    </a:cubicBezTo>
                    <a:cubicBezTo>
                      <a:pt x="103" y="310"/>
                      <a:pt x="96" y="319"/>
                      <a:pt x="98" y="328"/>
                    </a:cubicBezTo>
                    <a:cubicBezTo>
                      <a:pt x="102" y="353"/>
                      <a:pt x="153" y="397"/>
                      <a:pt x="133" y="41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42" name="Freeform 115"/>
              <p:cNvSpPr/>
              <p:nvPr/>
            </p:nvSpPr>
            <p:spPr bwMode="auto">
              <a:xfrm>
                <a:off x="3231" y="2765"/>
                <a:ext cx="128" cy="257"/>
              </a:xfrm>
              <a:custGeom>
                <a:avLst/>
                <a:gdLst>
                  <a:gd name="T0" fmla="*/ 128 w 128"/>
                  <a:gd name="T1" fmla="*/ 0 h 257"/>
                  <a:gd name="T2" fmla="*/ 12 w 128"/>
                  <a:gd name="T3" fmla="*/ 97 h 257"/>
                  <a:gd name="T4" fmla="*/ 39 w 128"/>
                  <a:gd name="T5" fmla="*/ 257 h 257"/>
                  <a:gd name="T6" fmla="*/ 0 60000 65536"/>
                  <a:gd name="T7" fmla="*/ 0 60000 65536"/>
                  <a:gd name="T8" fmla="*/ 0 60000 65536"/>
                </a:gdLst>
                <a:ahLst/>
                <a:cxnLst>
                  <a:cxn ang="T6">
                    <a:pos x="T0" y="T1"/>
                  </a:cxn>
                  <a:cxn ang="T7">
                    <a:pos x="T2" y="T3"/>
                  </a:cxn>
                  <a:cxn ang="T8">
                    <a:pos x="T4" y="T5"/>
                  </a:cxn>
                </a:cxnLst>
                <a:rect l="0" t="0" r="r" b="b"/>
                <a:pathLst>
                  <a:path w="128" h="257">
                    <a:moveTo>
                      <a:pt x="128" y="0"/>
                    </a:moveTo>
                    <a:cubicBezTo>
                      <a:pt x="108" y="58"/>
                      <a:pt x="59" y="67"/>
                      <a:pt x="12" y="97"/>
                    </a:cubicBezTo>
                    <a:cubicBezTo>
                      <a:pt x="0" y="156"/>
                      <a:pt x="12" y="204"/>
                      <a:pt x="39" y="25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3136" name="Group 116"/>
            <p:cNvGrpSpPr/>
            <p:nvPr/>
          </p:nvGrpSpPr>
          <p:grpSpPr bwMode="auto">
            <a:xfrm>
              <a:off x="3518" y="2667"/>
              <a:ext cx="417" cy="357"/>
              <a:chOff x="3518" y="2667"/>
              <a:chExt cx="417" cy="357"/>
            </a:xfrm>
          </p:grpSpPr>
          <p:sp>
            <p:nvSpPr>
              <p:cNvPr id="3137" name="Freeform 117"/>
              <p:cNvSpPr/>
              <p:nvPr/>
            </p:nvSpPr>
            <p:spPr bwMode="auto">
              <a:xfrm>
                <a:off x="3704" y="2673"/>
                <a:ext cx="231" cy="351"/>
              </a:xfrm>
              <a:custGeom>
                <a:avLst/>
                <a:gdLst>
                  <a:gd name="T0" fmla="*/ 0 w 231"/>
                  <a:gd name="T1" fmla="*/ 12 h 351"/>
                  <a:gd name="T2" fmla="*/ 27 w 231"/>
                  <a:gd name="T3" fmla="*/ 3 h 351"/>
                  <a:gd name="T4" fmla="*/ 89 w 231"/>
                  <a:gd name="T5" fmla="*/ 92 h 351"/>
                  <a:gd name="T6" fmla="*/ 124 w 231"/>
                  <a:gd name="T7" fmla="*/ 172 h 351"/>
                  <a:gd name="T8" fmla="*/ 186 w 231"/>
                  <a:gd name="T9" fmla="*/ 269 h 351"/>
                  <a:gd name="T10" fmla="*/ 213 w 231"/>
                  <a:gd name="T11" fmla="*/ 322 h 351"/>
                  <a:gd name="T12" fmla="*/ 222 w 231"/>
                  <a:gd name="T13" fmla="*/ 349 h 351"/>
                  <a:gd name="T14" fmla="*/ 231 w 231"/>
                  <a:gd name="T15" fmla="*/ 349 h 3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1" h="351">
                    <a:moveTo>
                      <a:pt x="0" y="12"/>
                    </a:moveTo>
                    <a:cubicBezTo>
                      <a:pt x="9" y="9"/>
                      <a:pt x="18" y="0"/>
                      <a:pt x="27" y="3"/>
                    </a:cubicBezTo>
                    <a:cubicBezTo>
                      <a:pt x="42" y="8"/>
                      <a:pt x="79" y="79"/>
                      <a:pt x="89" y="92"/>
                    </a:cubicBezTo>
                    <a:cubicBezTo>
                      <a:pt x="99" y="121"/>
                      <a:pt x="112" y="144"/>
                      <a:pt x="124" y="172"/>
                    </a:cubicBezTo>
                    <a:cubicBezTo>
                      <a:pt x="147" y="222"/>
                      <a:pt x="140" y="237"/>
                      <a:pt x="186" y="269"/>
                    </a:cubicBezTo>
                    <a:cubicBezTo>
                      <a:pt x="209" y="338"/>
                      <a:pt x="178" y="253"/>
                      <a:pt x="213" y="322"/>
                    </a:cubicBezTo>
                    <a:cubicBezTo>
                      <a:pt x="217" y="330"/>
                      <a:pt x="217" y="341"/>
                      <a:pt x="222" y="349"/>
                    </a:cubicBezTo>
                    <a:cubicBezTo>
                      <a:pt x="224" y="351"/>
                      <a:pt x="228" y="349"/>
                      <a:pt x="231" y="349"/>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38" name="Freeform 118"/>
              <p:cNvSpPr/>
              <p:nvPr/>
            </p:nvSpPr>
            <p:spPr bwMode="auto">
              <a:xfrm>
                <a:off x="3678" y="2667"/>
                <a:ext cx="150" cy="355"/>
              </a:xfrm>
              <a:custGeom>
                <a:avLst/>
                <a:gdLst>
                  <a:gd name="T0" fmla="*/ 17 w 150"/>
                  <a:gd name="T1" fmla="*/ 0 h 355"/>
                  <a:gd name="T2" fmla="*/ 0 w 150"/>
                  <a:gd name="T3" fmla="*/ 133 h 355"/>
                  <a:gd name="T4" fmla="*/ 26 w 150"/>
                  <a:gd name="T5" fmla="*/ 213 h 355"/>
                  <a:gd name="T6" fmla="*/ 62 w 150"/>
                  <a:gd name="T7" fmla="*/ 266 h 355"/>
                  <a:gd name="T8" fmla="*/ 150 w 150"/>
                  <a:gd name="T9" fmla="*/ 355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 h="355">
                    <a:moveTo>
                      <a:pt x="17" y="0"/>
                    </a:moveTo>
                    <a:cubicBezTo>
                      <a:pt x="29" y="49"/>
                      <a:pt x="28" y="90"/>
                      <a:pt x="0" y="133"/>
                    </a:cubicBezTo>
                    <a:cubicBezTo>
                      <a:pt x="13" y="178"/>
                      <a:pt x="5" y="151"/>
                      <a:pt x="26" y="213"/>
                    </a:cubicBezTo>
                    <a:cubicBezTo>
                      <a:pt x="33" y="233"/>
                      <a:pt x="62" y="266"/>
                      <a:pt x="62" y="266"/>
                    </a:cubicBezTo>
                    <a:cubicBezTo>
                      <a:pt x="72" y="301"/>
                      <a:pt x="110" y="355"/>
                      <a:pt x="150" y="35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3139" name="Freeform 119"/>
              <p:cNvSpPr/>
              <p:nvPr/>
            </p:nvSpPr>
            <p:spPr bwMode="auto">
              <a:xfrm>
                <a:off x="3518" y="2676"/>
                <a:ext cx="151" cy="346"/>
              </a:xfrm>
              <a:custGeom>
                <a:avLst/>
                <a:gdLst>
                  <a:gd name="T0" fmla="*/ 151 w 151"/>
                  <a:gd name="T1" fmla="*/ 0 h 346"/>
                  <a:gd name="T2" fmla="*/ 106 w 151"/>
                  <a:gd name="T3" fmla="*/ 71 h 346"/>
                  <a:gd name="T4" fmla="*/ 0 w 151"/>
                  <a:gd name="T5" fmla="*/ 186 h 346"/>
                  <a:gd name="T6" fmla="*/ 27 w 151"/>
                  <a:gd name="T7" fmla="*/ 346 h 3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1" h="346">
                    <a:moveTo>
                      <a:pt x="151" y="0"/>
                    </a:moveTo>
                    <a:cubicBezTo>
                      <a:pt x="140" y="43"/>
                      <a:pt x="149" y="57"/>
                      <a:pt x="106" y="71"/>
                    </a:cubicBezTo>
                    <a:cubicBezTo>
                      <a:pt x="57" y="105"/>
                      <a:pt x="20" y="128"/>
                      <a:pt x="0" y="186"/>
                    </a:cubicBezTo>
                    <a:cubicBezTo>
                      <a:pt x="18" y="247"/>
                      <a:pt x="27" y="282"/>
                      <a:pt x="27" y="34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79992" name="Group 120"/>
          <p:cNvGrpSpPr/>
          <p:nvPr/>
        </p:nvGrpSpPr>
        <p:grpSpPr bwMode="auto">
          <a:xfrm>
            <a:off x="1790700" y="3644873"/>
            <a:ext cx="711200" cy="533400"/>
            <a:chOff x="912" y="2112"/>
            <a:chExt cx="336" cy="336"/>
          </a:xfrm>
        </p:grpSpPr>
        <p:sp>
          <p:nvSpPr>
            <p:cNvPr id="3123" name="Oval 121"/>
            <p:cNvSpPr>
              <a:spLocks noChangeArrowheads="1"/>
            </p:cNvSpPr>
            <p:nvPr/>
          </p:nvSpPr>
          <p:spPr bwMode="auto">
            <a:xfrm>
              <a:off x="912" y="2112"/>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wrap="none" anchor="ctr"/>
            <a:lstStyle/>
            <a:p>
              <a:endParaRPr lang="zh-CN" altLang="en-US" dirty="0">
                <a:solidFill>
                  <a:schemeClr val="tx1"/>
                </a:solidFill>
                <a:ea typeface="微软雅黑" panose="020B0503020204020204" pitchFamily="34" charset="-122"/>
              </a:endParaRPr>
            </a:p>
          </p:txBody>
        </p:sp>
        <p:sp>
          <p:nvSpPr>
            <p:cNvPr id="79994" name="Text Box 122"/>
            <p:cNvSpPr txBox="1">
              <a:spLocks noChangeArrowheads="1"/>
            </p:cNvSpPr>
            <p:nvPr/>
          </p:nvSpPr>
          <p:spPr bwMode="auto">
            <a:xfrm>
              <a:off x="969" y="2159"/>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N</a:t>
              </a:r>
              <a:endPar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79995" name="Group 123"/>
          <p:cNvGrpSpPr/>
          <p:nvPr/>
        </p:nvGrpSpPr>
        <p:grpSpPr bwMode="auto">
          <a:xfrm>
            <a:off x="3200400" y="3644873"/>
            <a:ext cx="711200" cy="533400"/>
            <a:chOff x="1584" y="2160"/>
            <a:chExt cx="336" cy="336"/>
          </a:xfrm>
        </p:grpSpPr>
        <p:sp>
          <p:nvSpPr>
            <p:cNvPr id="3121" name="Oval 124"/>
            <p:cNvSpPr>
              <a:spLocks noChangeArrowheads="1"/>
            </p:cNvSpPr>
            <p:nvPr/>
          </p:nvSpPr>
          <p:spPr bwMode="auto">
            <a:xfrm>
              <a:off x="1584" y="2160"/>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wrap="none" anchor="ctr"/>
            <a:lstStyle/>
            <a:p>
              <a:endParaRPr lang="zh-CN" altLang="en-US" dirty="0">
                <a:solidFill>
                  <a:schemeClr val="tx1"/>
                </a:solidFill>
                <a:ea typeface="微软雅黑" panose="020B0503020204020204" pitchFamily="34" charset="-122"/>
              </a:endParaRPr>
            </a:p>
          </p:txBody>
        </p:sp>
        <p:sp>
          <p:nvSpPr>
            <p:cNvPr id="79997" name="Text Box 125"/>
            <p:cNvSpPr txBox="1">
              <a:spLocks noChangeArrowheads="1"/>
            </p:cNvSpPr>
            <p:nvPr/>
          </p:nvSpPr>
          <p:spPr bwMode="auto">
            <a:xfrm>
              <a:off x="1650" y="2217"/>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P</a:t>
              </a:r>
              <a:endPar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79998" name="Group 126"/>
          <p:cNvGrpSpPr/>
          <p:nvPr/>
        </p:nvGrpSpPr>
        <p:grpSpPr bwMode="auto">
          <a:xfrm>
            <a:off x="4635500" y="3644873"/>
            <a:ext cx="711200" cy="533400"/>
            <a:chOff x="2256" y="2160"/>
            <a:chExt cx="336" cy="336"/>
          </a:xfrm>
        </p:grpSpPr>
        <p:sp>
          <p:nvSpPr>
            <p:cNvPr id="3119" name="Oval 127"/>
            <p:cNvSpPr>
              <a:spLocks noChangeArrowheads="1"/>
            </p:cNvSpPr>
            <p:nvPr/>
          </p:nvSpPr>
          <p:spPr bwMode="auto">
            <a:xfrm>
              <a:off x="2256" y="2160"/>
              <a:ext cx="336" cy="336"/>
            </a:xfrm>
            <a:prstGeom prst="ellipse">
              <a:avLst/>
            </a:prstGeom>
            <a:gradFill rotWithShape="1">
              <a:gsLst>
                <a:gs pos="0">
                  <a:srgbClr val="FFFF66"/>
                </a:gs>
                <a:gs pos="100000">
                  <a:srgbClr val="FF6600"/>
                </a:gs>
              </a:gsLst>
              <a:lin ang="2700000" scaled="1"/>
            </a:gradFill>
            <a:ln w="19050">
              <a:solidFill>
                <a:schemeClr val="tx2"/>
              </a:solidFill>
              <a:round/>
            </a:ln>
            <a:effectLst>
              <a:outerShdw dist="35921" dir="2700000" algn="ctr" rotWithShape="0">
                <a:schemeClr val="hlink"/>
              </a:outerShdw>
            </a:effectLst>
          </p:spPr>
          <p:txBody>
            <a:bodyPr wrap="none" anchor="ctr"/>
            <a:lstStyle/>
            <a:p>
              <a:endParaRPr lang="zh-CN" altLang="en-US" dirty="0">
                <a:solidFill>
                  <a:schemeClr val="tx1"/>
                </a:solidFill>
                <a:ea typeface="微软雅黑" panose="020B0503020204020204" pitchFamily="34" charset="-122"/>
              </a:endParaRPr>
            </a:p>
          </p:txBody>
        </p:sp>
        <p:sp>
          <p:nvSpPr>
            <p:cNvPr id="80000" name="Text Box 128"/>
            <p:cNvSpPr txBox="1">
              <a:spLocks noChangeArrowheads="1"/>
            </p:cNvSpPr>
            <p:nvPr/>
          </p:nvSpPr>
          <p:spPr bwMode="auto">
            <a:xfrm>
              <a:off x="2313" y="2208"/>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K</a:t>
              </a:r>
              <a:endPar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01" name="Group 129"/>
          <p:cNvGrpSpPr/>
          <p:nvPr/>
        </p:nvGrpSpPr>
        <p:grpSpPr bwMode="auto">
          <a:xfrm>
            <a:off x="5930901" y="3633760"/>
            <a:ext cx="723900" cy="533400"/>
            <a:chOff x="2874" y="2160"/>
            <a:chExt cx="342" cy="336"/>
          </a:xfrm>
        </p:grpSpPr>
        <p:sp>
          <p:nvSpPr>
            <p:cNvPr id="3117" name="Oval 130"/>
            <p:cNvSpPr>
              <a:spLocks noChangeArrowheads="1"/>
            </p:cNvSpPr>
            <p:nvPr/>
          </p:nvSpPr>
          <p:spPr bwMode="auto">
            <a:xfrm>
              <a:off x="2880" y="2160"/>
              <a:ext cx="336"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wrap="none" anchor="ctr"/>
            <a:lstStyle/>
            <a:p>
              <a:endParaRPr lang="zh-CN" altLang="en-US" dirty="0">
                <a:solidFill>
                  <a:schemeClr val="tx1"/>
                </a:solidFill>
                <a:ea typeface="微软雅黑" panose="020B0503020204020204" pitchFamily="34" charset="-122"/>
              </a:endParaRPr>
            </a:p>
          </p:txBody>
        </p:sp>
        <p:sp>
          <p:nvSpPr>
            <p:cNvPr id="80003" name="Text Box 131"/>
            <p:cNvSpPr txBox="1">
              <a:spLocks noChangeArrowheads="1"/>
            </p:cNvSpPr>
            <p:nvPr/>
          </p:nvSpPr>
          <p:spPr bwMode="auto">
            <a:xfrm>
              <a:off x="2874" y="2218"/>
              <a:ext cx="33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Ca</a:t>
              </a:r>
              <a:endParaRPr lang="en-US" altLang="zh-CN" sz="24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04" name="Group 132"/>
          <p:cNvGrpSpPr/>
          <p:nvPr/>
        </p:nvGrpSpPr>
        <p:grpSpPr bwMode="auto">
          <a:xfrm>
            <a:off x="6004984" y="5062510"/>
            <a:ext cx="812800" cy="533400"/>
            <a:chOff x="1809" y="2544"/>
            <a:chExt cx="384" cy="336"/>
          </a:xfrm>
        </p:grpSpPr>
        <p:sp>
          <p:nvSpPr>
            <p:cNvPr id="3115" name="Oval 133"/>
            <p:cNvSpPr>
              <a:spLocks noChangeArrowheads="1"/>
            </p:cNvSpPr>
            <p:nvPr/>
          </p:nvSpPr>
          <p:spPr bwMode="auto">
            <a:xfrm>
              <a:off x="1824" y="2544"/>
              <a:ext cx="336"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06" name="Text Box 134"/>
            <p:cNvSpPr txBox="1">
              <a:spLocks noChangeArrowheads="1"/>
            </p:cNvSpPr>
            <p:nvPr/>
          </p:nvSpPr>
          <p:spPr bwMode="auto">
            <a:xfrm>
              <a:off x="1809" y="2583"/>
              <a:ext cx="38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Mg</a:t>
              </a:r>
              <a:endParaRPr lang="en-US" altLang="zh-CN" sz="2400"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07" name="Group 135"/>
          <p:cNvGrpSpPr/>
          <p:nvPr/>
        </p:nvGrpSpPr>
        <p:grpSpPr bwMode="auto">
          <a:xfrm>
            <a:off x="2015067" y="5138710"/>
            <a:ext cx="609600" cy="457200"/>
            <a:chOff x="240" y="2574"/>
            <a:chExt cx="288" cy="288"/>
          </a:xfrm>
        </p:grpSpPr>
        <p:sp>
          <p:nvSpPr>
            <p:cNvPr id="3113" name="Oval 136"/>
            <p:cNvSpPr>
              <a:spLocks noChangeArrowheads="1"/>
            </p:cNvSpPr>
            <p:nvPr/>
          </p:nvSpPr>
          <p:spPr bwMode="auto">
            <a:xfrm>
              <a:off x="240" y="2574"/>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09" name="Text Box 137"/>
            <p:cNvSpPr txBox="1">
              <a:spLocks noChangeArrowheads="1"/>
            </p:cNvSpPr>
            <p:nvPr/>
          </p:nvSpPr>
          <p:spPr bwMode="auto">
            <a:xfrm>
              <a:off x="270" y="2591"/>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Fe</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10" name="Group 138"/>
          <p:cNvGrpSpPr/>
          <p:nvPr/>
        </p:nvGrpSpPr>
        <p:grpSpPr bwMode="auto">
          <a:xfrm>
            <a:off x="3314700" y="5138710"/>
            <a:ext cx="609600" cy="457200"/>
            <a:chOff x="672" y="2592"/>
            <a:chExt cx="288" cy="288"/>
          </a:xfrm>
        </p:grpSpPr>
        <p:sp>
          <p:nvSpPr>
            <p:cNvPr id="3111" name="Oval 139"/>
            <p:cNvSpPr>
              <a:spLocks noChangeArrowheads="1"/>
            </p:cNvSpPr>
            <p:nvPr/>
          </p:nvSpPr>
          <p:spPr bwMode="auto">
            <a:xfrm>
              <a:off x="672"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12" name="Text Box 140"/>
            <p:cNvSpPr txBox="1">
              <a:spLocks noChangeArrowheads="1"/>
            </p:cNvSpPr>
            <p:nvPr/>
          </p:nvSpPr>
          <p:spPr bwMode="auto">
            <a:xfrm>
              <a:off x="699" y="2609"/>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Cu</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13" name="Group 141"/>
          <p:cNvGrpSpPr/>
          <p:nvPr/>
        </p:nvGrpSpPr>
        <p:grpSpPr bwMode="auto">
          <a:xfrm>
            <a:off x="4169833" y="5138710"/>
            <a:ext cx="609600" cy="457200"/>
            <a:chOff x="1056" y="2592"/>
            <a:chExt cx="288" cy="288"/>
          </a:xfrm>
        </p:grpSpPr>
        <p:sp>
          <p:nvSpPr>
            <p:cNvPr id="3109" name="Oval 142"/>
            <p:cNvSpPr>
              <a:spLocks noChangeArrowheads="1"/>
            </p:cNvSpPr>
            <p:nvPr/>
          </p:nvSpPr>
          <p:spPr bwMode="auto">
            <a:xfrm>
              <a:off x="1056"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15" name="Text Box 143"/>
            <p:cNvSpPr txBox="1">
              <a:spLocks noChangeArrowheads="1"/>
            </p:cNvSpPr>
            <p:nvPr/>
          </p:nvSpPr>
          <p:spPr bwMode="auto">
            <a:xfrm>
              <a:off x="1086" y="2603"/>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Zn</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16" name="Group 144"/>
          <p:cNvGrpSpPr/>
          <p:nvPr/>
        </p:nvGrpSpPr>
        <p:grpSpPr bwMode="auto">
          <a:xfrm>
            <a:off x="5041900" y="5138710"/>
            <a:ext cx="609600" cy="457200"/>
            <a:chOff x="1440" y="2592"/>
            <a:chExt cx="288" cy="288"/>
          </a:xfrm>
        </p:grpSpPr>
        <p:sp>
          <p:nvSpPr>
            <p:cNvPr id="3107" name="Oval 145"/>
            <p:cNvSpPr>
              <a:spLocks noChangeArrowheads="1"/>
            </p:cNvSpPr>
            <p:nvPr/>
          </p:nvSpPr>
          <p:spPr bwMode="auto">
            <a:xfrm>
              <a:off x="1440"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18" name="Text Box 146"/>
            <p:cNvSpPr txBox="1">
              <a:spLocks noChangeArrowheads="1"/>
            </p:cNvSpPr>
            <p:nvPr/>
          </p:nvSpPr>
          <p:spPr bwMode="auto">
            <a:xfrm>
              <a:off x="1479" y="2603"/>
              <a:ext cx="18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S</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19" name="Group 147"/>
          <p:cNvGrpSpPr/>
          <p:nvPr/>
        </p:nvGrpSpPr>
        <p:grpSpPr bwMode="auto">
          <a:xfrm>
            <a:off x="7095067" y="5138710"/>
            <a:ext cx="609600" cy="457200"/>
            <a:chOff x="2304" y="2592"/>
            <a:chExt cx="288" cy="288"/>
          </a:xfrm>
        </p:grpSpPr>
        <p:sp>
          <p:nvSpPr>
            <p:cNvPr id="3105" name="Oval 148"/>
            <p:cNvSpPr>
              <a:spLocks noChangeArrowheads="1"/>
            </p:cNvSpPr>
            <p:nvPr/>
          </p:nvSpPr>
          <p:spPr bwMode="auto">
            <a:xfrm>
              <a:off x="2304" y="2592"/>
              <a:ext cx="288" cy="288"/>
            </a:xfrm>
            <a:prstGeom prst="ellipse">
              <a:avLst/>
            </a:prstGeom>
            <a:gradFill rotWithShape="1">
              <a:gsLst>
                <a:gs pos="0">
                  <a:srgbClr val="FFFF66"/>
                </a:gs>
                <a:gs pos="100000">
                  <a:schemeClr val="accent2"/>
                </a:gs>
              </a:gsLst>
              <a:lin ang="2700000" scaled="1"/>
            </a:gradFill>
            <a:ln w="19050">
              <a:solidFill>
                <a:srgbClr val="FF6600"/>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21" name="Text Box 149"/>
            <p:cNvSpPr txBox="1">
              <a:spLocks noChangeArrowheads="1"/>
            </p:cNvSpPr>
            <p:nvPr/>
          </p:nvSpPr>
          <p:spPr bwMode="auto">
            <a:xfrm>
              <a:off x="2334" y="2603"/>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Na</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22" name="Group 150"/>
          <p:cNvGrpSpPr/>
          <p:nvPr/>
        </p:nvGrpSpPr>
        <p:grpSpPr bwMode="auto">
          <a:xfrm>
            <a:off x="8068733" y="5138710"/>
            <a:ext cx="609600" cy="457200"/>
            <a:chOff x="2784" y="2592"/>
            <a:chExt cx="288" cy="288"/>
          </a:xfrm>
        </p:grpSpPr>
        <p:sp>
          <p:nvSpPr>
            <p:cNvPr id="3103" name="Oval 151"/>
            <p:cNvSpPr>
              <a:spLocks noChangeArrowheads="1"/>
            </p:cNvSpPr>
            <p:nvPr/>
          </p:nvSpPr>
          <p:spPr bwMode="auto">
            <a:xfrm>
              <a:off x="2784"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24" name="Text Box 152"/>
            <p:cNvSpPr txBox="1">
              <a:spLocks noChangeArrowheads="1"/>
            </p:cNvSpPr>
            <p:nvPr/>
          </p:nvSpPr>
          <p:spPr bwMode="auto">
            <a:xfrm>
              <a:off x="2811" y="2609"/>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B</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25" name="Group 153"/>
          <p:cNvGrpSpPr/>
          <p:nvPr/>
        </p:nvGrpSpPr>
        <p:grpSpPr bwMode="auto">
          <a:xfrm>
            <a:off x="8739717" y="4981550"/>
            <a:ext cx="609600" cy="738188"/>
            <a:chOff x="3168" y="2493"/>
            <a:chExt cx="288" cy="465"/>
          </a:xfrm>
        </p:grpSpPr>
        <p:sp>
          <p:nvSpPr>
            <p:cNvPr id="3101"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27" name="Text Box 155"/>
            <p:cNvSpPr txBox="1">
              <a:spLocks noChangeArrowheads="1"/>
            </p:cNvSpPr>
            <p:nvPr/>
          </p:nvSpPr>
          <p:spPr bwMode="auto">
            <a:xfrm>
              <a:off x="3195" y="2493"/>
              <a:ext cx="219"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Mo</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80028" name="Group 156"/>
          <p:cNvGrpSpPr/>
          <p:nvPr/>
        </p:nvGrpSpPr>
        <p:grpSpPr bwMode="auto">
          <a:xfrm>
            <a:off x="9594851" y="4972025"/>
            <a:ext cx="609600" cy="738188"/>
            <a:chOff x="3552" y="2487"/>
            <a:chExt cx="288" cy="465"/>
          </a:xfrm>
        </p:grpSpPr>
        <p:sp>
          <p:nvSpPr>
            <p:cNvPr id="3099" name="Oval 157"/>
            <p:cNvSpPr>
              <a:spLocks noChangeArrowheads="1"/>
            </p:cNvSpPr>
            <p:nvPr/>
          </p:nvSpPr>
          <p:spPr bwMode="auto">
            <a:xfrm>
              <a:off x="3552"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80030" name="Text Box 158"/>
            <p:cNvSpPr txBox="1">
              <a:spLocks noChangeArrowheads="1"/>
            </p:cNvSpPr>
            <p:nvPr/>
          </p:nvSpPr>
          <p:spPr bwMode="auto">
            <a:xfrm>
              <a:off x="3588" y="2487"/>
              <a:ext cx="219"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err="1">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Mn</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
        <p:nvSpPr>
          <p:cNvPr id="80031" name="Rectangle 159"/>
          <p:cNvSpPr>
            <a:spLocks noChangeArrowheads="1"/>
          </p:cNvSpPr>
          <p:nvPr/>
        </p:nvSpPr>
        <p:spPr bwMode="auto">
          <a:xfrm>
            <a:off x="1807634" y="5780061"/>
            <a:ext cx="8964084"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lang="zh-CN" altLang="en-US" sz="2200" dirty="0">
                <a:solidFill>
                  <a:srgbClr val="0000FF"/>
                </a:solidFill>
                <a:latin typeface="微软雅黑" panose="020B0503020204020204" pitchFamily="34" charset="-122"/>
                <a:ea typeface="微软雅黑" panose="020B0503020204020204" pitchFamily="34" charset="-122"/>
              </a:rPr>
              <a:t>植物的生长发育不可缺少的化学元素有十六种。</a:t>
            </a:r>
            <a:endParaRPr lang="zh-CN" altLang="en-US" sz="2200" dirty="0">
              <a:solidFill>
                <a:srgbClr val="0000FF"/>
              </a:solidFill>
              <a:latin typeface="微软雅黑" panose="020B0503020204020204" pitchFamily="34" charset="-122"/>
              <a:ea typeface="微软雅黑" panose="020B0503020204020204" pitchFamily="34" charset="-122"/>
            </a:endParaRPr>
          </a:p>
        </p:txBody>
      </p:sp>
      <p:sp>
        <p:nvSpPr>
          <p:cNvPr id="3089" name="Text Box 161"/>
          <p:cNvSpPr txBox="1">
            <a:spLocks noChangeArrowheads="1"/>
          </p:cNvSpPr>
          <p:nvPr/>
        </p:nvSpPr>
        <p:spPr bwMode="auto">
          <a:xfrm>
            <a:off x="1087967" y="1055661"/>
            <a:ext cx="3403600" cy="519113"/>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r>
              <a:rPr lang="zh-CN" altLang="en-US" dirty="0">
                <a:solidFill>
                  <a:srgbClr val="FF3300"/>
                </a:solidFill>
                <a:latin typeface="微软雅黑" panose="020B0503020204020204" pitchFamily="34" charset="-122"/>
                <a:ea typeface="微软雅黑" panose="020B0503020204020204" pitchFamily="34" charset="-122"/>
              </a:rPr>
              <a:t>一、化肥简介</a:t>
            </a:r>
            <a:endParaRPr lang="zh-CN" altLang="en-US" dirty="0">
              <a:solidFill>
                <a:srgbClr val="FF3300"/>
              </a:solidFill>
              <a:latin typeface="微软雅黑" panose="020B0503020204020204" pitchFamily="34" charset="-122"/>
              <a:ea typeface="微软雅黑" panose="020B0503020204020204" pitchFamily="34" charset="-122"/>
            </a:endParaRPr>
          </a:p>
        </p:txBody>
      </p:sp>
      <p:grpSp>
        <p:nvGrpSpPr>
          <p:cNvPr id="161" name="Group 153"/>
          <p:cNvGrpSpPr/>
          <p:nvPr/>
        </p:nvGrpSpPr>
        <p:grpSpPr bwMode="auto">
          <a:xfrm>
            <a:off x="6743700" y="1549373"/>
            <a:ext cx="609600" cy="457200"/>
            <a:chOff x="3168" y="2592"/>
            <a:chExt cx="288" cy="288"/>
          </a:xfrm>
        </p:grpSpPr>
        <p:sp>
          <p:nvSpPr>
            <p:cNvPr id="3097"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163" name="Text Box 155"/>
            <p:cNvSpPr txBox="1">
              <a:spLocks noChangeArrowheads="1"/>
            </p:cNvSpPr>
            <p:nvPr/>
          </p:nvSpPr>
          <p:spPr bwMode="auto">
            <a:xfrm>
              <a:off x="3195" y="2610"/>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O</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164" name="Group 153"/>
          <p:cNvGrpSpPr/>
          <p:nvPr/>
        </p:nvGrpSpPr>
        <p:grpSpPr bwMode="auto">
          <a:xfrm>
            <a:off x="7655984" y="1535085"/>
            <a:ext cx="609600" cy="457200"/>
            <a:chOff x="3168" y="2592"/>
            <a:chExt cx="288" cy="288"/>
          </a:xfrm>
        </p:grpSpPr>
        <p:sp>
          <p:nvSpPr>
            <p:cNvPr id="3095"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166" name="Text Box 155"/>
            <p:cNvSpPr txBox="1">
              <a:spLocks noChangeArrowheads="1"/>
            </p:cNvSpPr>
            <p:nvPr/>
          </p:nvSpPr>
          <p:spPr bwMode="auto">
            <a:xfrm>
              <a:off x="3195" y="2611"/>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H</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167" name="Group 153"/>
          <p:cNvGrpSpPr/>
          <p:nvPr/>
        </p:nvGrpSpPr>
        <p:grpSpPr bwMode="auto">
          <a:xfrm>
            <a:off x="8551333" y="1254098"/>
            <a:ext cx="609600" cy="457200"/>
            <a:chOff x="3168" y="2592"/>
            <a:chExt cx="288" cy="288"/>
          </a:xfrm>
        </p:grpSpPr>
        <p:sp>
          <p:nvSpPr>
            <p:cNvPr id="3093"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169" name="Text Box 155"/>
            <p:cNvSpPr txBox="1">
              <a:spLocks noChangeArrowheads="1"/>
            </p:cNvSpPr>
            <p:nvPr/>
          </p:nvSpPr>
          <p:spPr bwMode="auto">
            <a:xfrm>
              <a:off x="3195" y="2610"/>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C</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987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999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7999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9998"/>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8000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000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000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8001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8001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80016"/>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0019"/>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002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8002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80028"/>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800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0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p:nvPr/>
        </p:nvGrpSpPr>
        <p:grpSpPr bwMode="auto">
          <a:xfrm>
            <a:off x="1051984" y="1078540"/>
            <a:ext cx="5873749" cy="4333875"/>
            <a:chOff x="105" y="0"/>
            <a:chExt cx="3870" cy="3057"/>
          </a:xfrm>
        </p:grpSpPr>
        <p:grpSp>
          <p:nvGrpSpPr>
            <p:cNvPr id="4121" name="Group 3"/>
            <p:cNvGrpSpPr/>
            <p:nvPr/>
          </p:nvGrpSpPr>
          <p:grpSpPr bwMode="auto">
            <a:xfrm>
              <a:off x="105" y="0"/>
              <a:ext cx="3870" cy="2809"/>
              <a:chOff x="105" y="0"/>
              <a:chExt cx="3870" cy="2809"/>
            </a:xfrm>
          </p:grpSpPr>
          <p:grpSp>
            <p:nvGrpSpPr>
              <p:cNvPr id="4162" name="Group 4"/>
              <p:cNvGrpSpPr/>
              <p:nvPr/>
            </p:nvGrpSpPr>
            <p:grpSpPr bwMode="auto">
              <a:xfrm>
                <a:off x="105" y="0"/>
                <a:ext cx="3870" cy="2428"/>
                <a:chOff x="105" y="0"/>
                <a:chExt cx="3870" cy="2428"/>
              </a:xfrm>
            </p:grpSpPr>
            <p:grpSp>
              <p:nvGrpSpPr>
                <p:cNvPr id="4179" name="Group 5"/>
                <p:cNvGrpSpPr/>
                <p:nvPr/>
              </p:nvGrpSpPr>
              <p:grpSpPr bwMode="auto">
                <a:xfrm>
                  <a:off x="105" y="0"/>
                  <a:ext cx="3870" cy="2016"/>
                  <a:chOff x="105" y="0"/>
                  <a:chExt cx="3870" cy="2016"/>
                </a:xfrm>
              </p:grpSpPr>
              <p:grpSp>
                <p:nvGrpSpPr>
                  <p:cNvPr id="4184" name="Group 6"/>
                  <p:cNvGrpSpPr/>
                  <p:nvPr/>
                </p:nvGrpSpPr>
                <p:grpSpPr bwMode="auto">
                  <a:xfrm>
                    <a:off x="105" y="96"/>
                    <a:ext cx="3735" cy="1920"/>
                    <a:chOff x="-144" y="576"/>
                    <a:chExt cx="3735" cy="1920"/>
                  </a:xfrm>
                </p:grpSpPr>
                <p:grpSp>
                  <p:nvGrpSpPr>
                    <p:cNvPr id="4223" name="Group 7"/>
                    <p:cNvGrpSpPr/>
                    <p:nvPr/>
                  </p:nvGrpSpPr>
                  <p:grpSpPr bwMode="auto">
                    <a:xfrm>
                      <a:off x="-105" y="576"/>
                      <a:ext cx="3696" cy="1920"/>
                      <a:chOff x="-105" y="576"/>
                      <a:chExt cx="3696" cy="1920"/>
                    </a:xfrm>
                  </p:grpSpPr>
                  <p:sp>
                    <p:nvSpPr>
                      <p:cNvPr id="4239" name="Rectangle 8"/>
                      <p:cNvSpPr>
                        <a:spLocks noChangeArrowheads="1"/>
                      </p:cNvSpPr>
                      <p:nvPr/>
                    </p:nvSpPr>
                    <p:spPr bwMode="auto">
                      <a:xfrm>
                        <a:off x="-105" y="2208"/>
                        <a:ext cx="3696" cy="96"/>
                      </a:xfrm>
                      <a:prstGeom prst="rect">
                        <a:avLst/>
                      </a:prstGeom>
                      <a:gradFill rotWithShape="1">
                        <a:gsLst>
                          <a:gs pos="0">
                            <a:srgbClr val="C5C000"/>
                          </a:gs>
                          <a:gs pos="50000">
                            <a:srgbClr val="006600"/>
                          </a:gs>
                          <a:gs pos="100000">
                            <a:srgbClr val="C5C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40" name="Oval 9"/>
                      <p:cNvSpPr>
                        <a:spLocks noChangeArrowheads="1"/>
                      </p:cNvSpPr>
                      <p:nvPr/>
                    </p:nvSpPr>
                    <p:spPr bwMode="auto">
                      <a:xfrm>
                        <a:off x="2784" y="768"/>
                        <a:ext cx="480" cy="480"/>
                      </a:xfrm>
                      <a:prstGeom prst="ellipse">
                        <a:avLst/>
                      </a:prstGeom>
                      <a:gradFill rotWithShape="1">
                        <a:gsLst>
                          <a:gs pos="0">
                            <a:srgbClr val="FC6232"/>
                          </a:gs>
                          <a:gs pos="100000">
                            <a:srgbClr val="FF0000"/>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nvGrpSpPr>
                      <p:cNvPr id="4241" name="Group 10"/>
                      <p:cNvGrpSpPr/>
                      <p:nvPr/>
                    </p:nvGrpSpPr>
                    <p:grpSpPr bwMode="auto">
                      <a:xfrm>
                        <a:off x="777" y="576"/>
                        <a:ext cx="1938" cy="1920"/>
                        <a:chOff x="777" y="576"/>
                        <a:chExt cx="1938" cy="1920"/>
                      </a:xfrm>
                    </p:grpSpPr>
                    <p:grpSp>
                      <p:nvGrpSpPr>
                        <p:cNvPr id="4242" name="Group 11"/>
                        <p:cNvGrpSpPr/>
                        <p:nvPr/>
                      </p:nvGrpSpPr>
                      <p:grpSpPr bwMode="auto">
                        <a:xfrm>
                          <a:off x="777" y="576"/>
                          <a:ext cx="1938" cy="1920"/>
                          <a:chOff x="777" y="576"/>
                          <a:chExt cx="1938" cy="1920"/>
                        </a:xfrm>
                      </p:grpSpPr>
                      <p:sp>
                        <p:nvSpPr>
                          <p:cNvPr id="4246" name="AutoShape 12"/>
                          <p:cNvSpPr>
                            <a:spLocks noChangeArrowheads="1"/>
                          </p:cNvSpPr>
                          <p:nvPr/>
                        </p:nvSpPr>
                        <p:spPr bwMode="auto">
                          <a:xfrm flipV="1">
                            <a:off x="1728" y="1392"/>
                            <a:ext cx="48" cy="1104"/>
                          </a:xfrm>
                          <a:custGeom>
                            <a:avLst/>
                            <a:gdLst>
                              <a:gd name="T0" fmla="*/ 0 w 21600"/>
                              <a:gd name="T1" fmla="*/ 1 h 21600"/>
                              <a:gd name="T2" fmla="*/ 0 w 21600"/>
                              <a:gd name="T3" fmla="*/ 3 h 21600"/>
                              <a:gd name="T4" fmla="*/ 0 w 21600"/>
                              <a:gd name="T5" fmla="*/ 1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nvGrpSpPr>
                          <p:cNvPr id="4247" name="Group 13"/>
                          <p:cNvGrpSpPr/>
                          <p:nvPr/>
                        </p:nvGrpSpPr>
                        <p:grpSpPr bwMode="auto">
                          <a:xfrm>
                            <a:off x="777" y="576"/>
                            <a:ext cx="1938" cy="1392"/>
                            <a:chOff x="777" y="576"/>
                            <a:chExt cx="1938" cy="1392"/>
                          </a:xfrm>
                        </p:grpSpPr>
                        <p:sp>
                          <p:nvSpPr>
                            <p:cNvPr id="4248" name="AutoShape 14"/>
                            <p:cNvSpPr>
                              <a:spLocks noChangeArrowheads="1"/>
                            </p:cNvSpPr>
                            <p:nvPr/>
                          </p:nvSpPr>
                          <p:spPr bwMode="auto">
                            <a:xfrm rot="6513254">
                              <a:off x="993" y="1272"/>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49" name="AutoShape 15"/>
                            <p:cNvSpPr>
                              <a:spLocks noChangeArrowheads="1"/>
                            </p:cNvSpPr>
                            <p:nvPr/>
                          </p:nvSpPr>
                          <p:spPr bwMode="auto">
                            <a:xfrm rot="15086746" flipH="1">
                              <a:off x="2019" y="1272"/>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50" name="AutoShape 16"/>
                            <p:cNvSpPr>
                              <a:spLocks noChangeArrowheads="1"/>
                            </p:cNvSpPr>
                            <p:nvPr/>
                          </p:nvSpPr>
                          <p:spPr bwMode="auto">
                            <a:xfrm rot="10800000">
                              <a:off x="1515" y="576"/>
                              <a:ext cx="480" cy="912"/>
                            </a:xfrm>
                            <a:custGeom>
                              <a:avLst/>
                              <a:gdLst>
                                <a:gd name="T0" fmla="*/ 0 w 21600"/>
                                <a:gd name="T1" fmla="*/ 0 h 21600"/>
                                <a:gd name="T2" fmla="*/ 0 w 21600"/>
                                <a:gd name="T3" fmla="*/ 1 h 21600"/>
                                <a:gd name="T4" fmla="*/ 0 w 21600"/>
                                <a:gd name="T5" fmla="*/ 2 h 21600"/>
                                <a:gd name="T6" fmla="*/ 0 w 21600"/>
                                <a:gd name="T7" fmla="*/ 1 h 21600"/>
                                <a:gd name="T8" fmla="*/ 17694720 60000 65536"/>
                                <a:gd name="T9" fmla="*/ 11796480 60000 65536"/>
                                <a:gd name="T10" fmla="*/ 5898240 60000 65536"/>
                                <a:gd name="T11" fmla="*/ 0 60000 65536"/>
                                <a:gd name="T12" fmla="*/ 5040 w 21600"/>
                                <a:gd name="T13" fmla="*/ 2274 h 21600"/>
                                <a:gd name="T14" fmla="*/ 16560 w 21600"/>
                                <a:gd name="T15" fmla="*/ 13666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51" name="Line 17"/>
                            <p:cNvSpPr>
                              <a:spLocks noChangeShapeType="1"/>
                            </p:cNvSpPr>
                            <p:nvPr/>
                          </p:nvSpPr>
                          <p:spPr bwMode="auto">
                            <a:xfrm>
                              <a:off x="1755" y="594"/>
                              <a:ext cx="0"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52" name="Line 18"/>
                            <p:cNvSpPr>
                              <a:spLocks noChangeShapeType="1"/>
                            </p:cNvSpPr>
                            <p:nvPr/>
                          </p:nvSpPr>
                          <p:spPr bwMode="auto">
                            <a:xfrm rot="4325685">
                              <a:off x="2276" y="1312"/>
                              <a:ext cx="1"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53" name="Line 19"/>
                            <p:cNvSpPr>
                              <a:spLocks noChangeShapeType="1"/>
                            </p:cNvSpPr>
                            <p:nvPr/>
                          </p:nvSpPr>
                          <p:spPr bwMode="auto">
                            <a:xfrm rot="17274315" flipH="1">
                              <a:off x="1214" y="1312"/>
                              <a:ext cx="1" cy="816"/>
                            </a:xfrm>
                            <a:prstGeom prst="line">
                              <a:avLst/>
                            </a:prstGeom>
                            <a:noFill/>
                            <a:ln w="28575">
                              <a:solidFill>
                                <a:srgbClr val="00FF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4243" name="Group 20"/>
                        <p:cNvGrpSpPr/>
                        <p:nvPr/>
                      </p:nvGrpSpPr>
                      <p:grpSpPr bwMode="auto">
                        <a:xfrm>
                          <a:off x="1585" y="1845"/>
                          <a:ext cx="335" cy="74"/>
                          <a:chOff x="1585" y="1845"/>
                          <a:chExt cx="335" cy="74"/>
                        </a:xfrm>
                      </p:grpSpPr>
                      <p:sp>
                        <p:nvSpPr>
                          <p:cNvPr id="4244" name="AutoShape 21"/>
                          <p:cNvSpPr>
                            <a:spLocks noChangeArrowheads="1"/>
                          </p:cNvSpPr>
                          <p:nvPr/>
                        </p:nvSpPr>
                        <p:spPr bwMode="auto">
                          <a:xfrm rot="6797968" flipH="1">
                            <a:off x="1649" y="1797"/>
                            <a:ext cx="58" cy="1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529 h 21600"/>
                              <a:gd name="T14" fmla="*/ 17131 w 21600"/>
                              <a:gd name="T15" fmla="*/ 170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45" name="AutoShape 22"/>
                          <p:cNvSpPr>
                            <a:spLocks noChangeArrowheads="1"/>
                          </p:cNvSpPr>
                          <p:nvPr/>
                        </p:nvSpPr>
                        <p:spPr bwMode="auto">
                          <a:xfrm rot="-6797968">
                            <a:off x="1798" y="1781"/>
                            <a:ext cx="58" cy="1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529 h 21600"/>
                              <a:gd name="T14" fmla="*/ 17131 w 21600"/>
                              <a:gd name="T15" fmla="*/ 170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009900"/>
                              </a:gs>
                              <a:gs pos="100000">
                                <a:srgbClr val="00CC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grpSp>
                <p:grpSp>
                  <p:nvGrpSpPr>
                    <p:cNvPr id="4224" name="Group 23"/>
                    <p:cNvGrpSpPr/>
                    <p:nvPr/>
                  </p:nvGrpSpPr>
                  <p:grpSpPr bwMode="auto">
                    <a:xfrm>
                      <a:off x="-144" y="816"/>
                      <a:ext cx="1248" cy="1392"/>
                      <a:chOff x="-144" y="816"/>
                      <a:chExt cx="1248" cy="1392"/>
                    </a:xfrm>
                  </p:grpSpPr>
                  <p:sp>
                    <p:nvSpPr>
                      <p:cNvPr id="4225" name="AutoShape 24"/>
                      <p:cNvSpPr>
                        <a:spLocks noChangeArrowheads="1"/>
                      </p:cNvSpPr>
                      <p:nvPr/>
                    </p:nvSpPr>
                    <p:spPr bwMode="auto">
                      <a:xfrm rot="21006288" flipV="1">
                        <a:off x="-144" y="816"/>
                        <a:ext cx="1056" cy="672"/>
                      </a:xfrm>
                      <a:prstGeom prst="cloudCallout">
                        <a:avLst>
                          <a:gd name="adj1" fmla="val -34014"/>
                          <a:gd name="adj2" fmla="val 2306"/>
                        </a:avLst>
                      </a:prstGeom>
                      <a:gradFill rotWithShape="1">
                        <a:gsLst>
                          <a:gs pos="0">
                            <a:srgbClr val="96AB94"/>
                          </a:gs>
                          <a:gs pos="17000">
                            <a:srgbClr val="D4DEFF"/>
                          </a:gs>
                          <a:gs pos="47000">
                            <a:srgbClr val="D4DEFF"/>
                          </a:gs>
                          <a:gs pos="100000">
                            <a:srgbClr val="8488C4"/>
                          </a:gs>
                        </a:gsLst>
                        <a:lin ang="5400000" scaled="1"/>
                      </a:grad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p>
                        <a:pPr algn="ctr"/>
                        <a:endParaRPr lang="zh-CN" altLang="zh-CN" sz="2400" dirty="0">
                          <a:latin typeface="Tahoma" panose="020B0604030504040204" pitchFamily="34" charset="0"/>
                          <a:ea typeface="微软雅黑" panose="020B0503020204020204" pitchFamily="34" charset="-122"/>
                        </a:endParaRPr>
                      </a:p>
                    </p:txBody>
                  </p:sp>
                  <p:grpSp>
                    <p:nvGrpSpPr>
                      <p:cNvPr id="4226" name="Group 25"/>
                      <p:cNvGrpSpPr/>
                      <p:nvPr/>
                    </p:nvGrpSpPr>
                    <p:grpSpPr bwMode="auto">
                      <a:xfrm>
                        <a:off x="-144" y="1488"/>
                        <a:ext cx="1248" cy="720"/>
                        <a:chOff x="-144" y="1488"/>
                        <a:chExt cx="1248" cy="720"/>
                      </a:xfrm>
                    </p:grpSpPr>
                    <p:sp>
                      <p:nvSpPr>
                        <p:cNvPr id="4227" name="Line 26"/>
                        <p:cNvSpPr>
                          <a:spLocks noChangeShapeType="1"/>
                        </p:cNvSpPr>
                        <p:nvPr/>
                      </p:nvSpPr>
                      <p:spPr bwMode="auto">
                        <a:xfrm>
                          <a:off x="-14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28" name="Line 27"/>
                        <p:cNvSpPr>
                          <a:spLocks noChangeShapeType="1"/>
                        </p:cNvSpPr>
                        <p:nvPr/>
                      </p:nvSpPr>
                      <p:spPr bwMode="auto">
                        <a:xfrm>
                          <a:off x="-4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29" name="Line 28"/>
                        <p:cNvSpPr>
                          <a:spLocks noChangeShapeType="1"/>
                        </p:cNvSpPr>
                        <p:nvPr/>
                      </p:nvSpPr>
                      <p:spPr bwMode="auto">
                        <a:xfrm>
                          <a:off x="4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0" name="Line 29"/>
                        <p:cNvSpPr>
                          <a:spLocks noChangeShapeType="1"/>
                        </p:cNvSpPr>
                        <p:nvPr/>
                      </p:nvSpPr>
                      <p:spPr bwMode="auto">
                        <a:xfrm>
                          <a:off x="14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1" name="Line 30"/>
                        <p:cNvSpPr>
                          <a:spLocks noChangeShapeType="1"/>
                        </p:cNvSpPr>
                        <p:nvPr/>
                      </p:nvSpPr>
                      <p:spPr bwMode="auto">
                        <a:xfrm>
                          <a:off x="240"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2" name="Line 31"/>
                        <p:cNvSpPr>
                          <a:spLocks noChangeShapeType="1"/>
                        </p:cNvSpPr>
                        <p:nvPr/>
                      </p:nvSpPr>
                      <p:spPr bwMode="auto">
                        <a:xfrm>
                          <a:off x="336"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3" name="Line 32"/>
                        <p:cNvSpPr>
                          <a:spLocks noChangeShapeType="1"/>
                        </p:cNvSpPr>
                        <p:nvPr/>
                      </p:nvSpPr>
                      <p:spPr bwMode="auto">
                        <a:xfrm>
                          <a:off x="432"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4" name="Line 33"/>
                        <p:cNvSpPr>
                          <a:spLocks noChangeShapeType="1"/>
                        </p:cNvSpPr>
                        <p:nvPr/>
                      </p:nvSpPr>
                      <p:spPr bwMode="auto">
                        <a:xfrm>
                          <a:off x="528"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5" name="Line 34"/>
                        <p:cNvSpPr>
                          <a:spLocks noChangeShapeType="1"/>
                        </p:cNvSpPr>
                        <p:nvPr/>
                      </p:nvSpPr>
                      <p:spPr bwMode="auto">
                        <a:xfrm>
                          <a:off x="624"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6" name="Line 35"/>
                        <p:cNvSpPr>
                          <a:spLocks noChangeShapeType="1"/>
                        </p:cNvSpPr>
                        <p:nvPr/>
                      </p:nvSpPr>
                      <p:spPr bwMode="auto">
                        <a:xfrm>
                          <a:off x="720"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7" name="Line 36"/>
                        <p:cNvSpPr>
                          <a:spLocks noChangeShapeType="1"/>
                        </p:cNvSpPr>
                        <p:nvPr/>
                      </p:nvSpPr>
                      <p:spPr bwMode="auto">
                        <a:xfrm>
                          <a:off x="816"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238" name="Line 37"/>
                        <p:cNvSpPr>
                          <a:spLocks noChangeShapeType="1"/>
                        </p:cNvSpPr>
                        <p:nvPr/>
                      </p:nvSpPr>
                      <p:spPr bwMode="auto">
                        <a:xfrm>
                          <a:off x="912" y="1488"/>
                          <a:ext cx="192" cy="720"/>
                        </a:xfrm>
                        <a:prstGeom prst="line">
                          <a:avLst/>
                        </a:prstGeom>
                        <a:noFill/>
                        <a:ln w="28575">
                          <a:solidFill>
                            <a:srgbClr val="0099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grpSp>
                <p:nvGrpSpPr>
                  <p:cNvPr id="4185" name="Group 38"/>
                  <p:cNvGrpSpPr/>
                  <p:nvPr/>
                </p:nvGrpSpPr>
                <p:grpSpPr bwMode="auto">
                  <a:xfrm>
                    <a:off x="2160" y="192"/>
                    <a:ext cx="480" cy="987"/>
                    <a:chOff x="2160" y="192"/>
                    <a:chExt cx="480" cy="987"/>
                  </a:xfrm>
                </p:grpSpPr>
                <p:grpSp>
                  <p:nvGrpSpPr>
                    <p:cNvPr id="4211" name="Group 39"/>
                    <p:cNvGrpSpPr/>
                    <p:nvPr/>
                  </p:nvGrpSpPr>
                  <p:grpSpPr bwMode="auto">
                    <a:xfrm>
                      <a:off x="2160" y="768"/>
                      <a:ext cx="288" cy="411"/>
                      <a:chOff x="2160" y="768"/>
                      <a:chExt cx="288" cy="411"/>
                    </a:xfrm>
                  </p:grpSpPr>
                  <p:grpSp>
                    <p:nvGrpSpPr>
                      <p:cNvPr id="4219" name="Group 40"/>
                      <p:cNvGrpSpPr/>
                      <p:nvPr/>
                    </p:nvGrpSpPr>
                    <p:grpSpPr bwMode="auto">
                      <a:xfrm>
                        <a:off x="2190" y="864"/>
                        <a:ext cx="258" cy="315"/>
                        <a:chOff x="2190" y="864"/>
                        <a:chExt cx="258" cy="315"/>
                      </a:xfrm>
                    </p:grpSpPr>
                    <p:sp>
                      <p:nvSpPr>
                        <p:cNvPr id="4221" name="Oval 41"/>
                        <p:cNvSpPr>
                          <a:spLocks noChangeArrowheads="1"/>
                        </p:cNvSpPr>
                        <p:nvPr/>
                      </p:nvSpPr>
                      <p:spPr bwMode="auto">
                        <a:xfrm>
                          <a:off x="2256" y="864"/>
                          <a:ext cx="192" cy="240"/>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22" name="Oval 42"/>
                        <p:cNvSpPr>
                          <a:spLocks noChangeArrowheads="1"/>
                        </p:cNvSpPr>
                        <p:nvPr/>
                      </p:nvSpPr>
                      <p:spPr bwMode="auto">
                        <a:xfrm>
                          <a:off x="2190" y="1035"/>
                          <a:ext cx="144" cy="144"/>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sp>
                    <p:nvSpPr>
                      <p:cNvPr id="4220" name="Oval 43"/>
                      <p:cNvSpPr>
                        <a:spLocks noChangeArrowheads="1"/>
                      </p:cNvSpPr>
                      <p:nvPr/>
                    </p:nvSpPr>
                    <p:spPr bwMode="auto">
                      <a:xfrm>
                        <a:off x="2160" y="768"/>
                        <a:ext cx="192" cy="192"/>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4212" name="Group 44"/>
                    <p:cNvGrpSpPr/>
                    <p:nvPr/>
                  </p:nvGrpSpPr>
                  <p:grpSpPr bwMode="auto">
                    <a:xfrm>
                      <a:off x="2304" y="192"/>
                      <a:ext cx="288" cy="384"/>
                      <a:chOff x="2304" y="192"/>
                      <a:chExt cx="288" cy="384"/>
                    </a:xfrm>
                  </p:grpSpPr>
                  <p:sp>
                    <p:nvSpPr>
                      <p:cNvPr id="4217" name="Oval 45"/>
                      <p:cNvSpPr>
                        <a:spLocks noChangeArrowheads="1"/>
                      </p:cNvSpPr>
                      <p:nvPr/>
                    </p:nvSpPr>
                    <p:spPr bwMode="auto">
                      <a:xfrm>
                        <a:off x="2304" y="192"/>
                        <a:ext cx="240" cy="240"/>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18" name="Oval 46"/>
                      <p:cNvSpPr>
                        <a:spLocks noChangeArrowheads="1"/>
                      </p:cNvSpPr>
                      <p:nvPr/>
                    </p:nvSpPr>
                    <p:spPr bwMode="auto">
                      <a:xfrm>
                        <a:off x="2400" y="384"/>
                        <a:ext cx="192" cy="192"/>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sp>
                  <p:nvSpPr>
                    <p:cNvPr id="4213" name="Oval 47"/>
                    <p:cNvSpPr>
                      <a:spLocks noChangeArrowheads="1"/>
                    </p:cNvSpPr>
                    <p:nvPr/>
                  </p:nvSpPr>
                  <p:spPr bwMode="auto">
                    <a:xfrm>
                      <a:off x="2274" y="675"/>
                      <a:ext cx="144" cy="144"/>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14" name="Oval 48"/>
                    <p:cNvSpPr>
                      <a:spLocks noChangeArrowheads="1"/>
                    </p:cNvSpPr>
                    <p:nvPr/>
                  </p:nvSpPr>
                  <p:spPr bwMode="auto">
                    <a:xfrm>
                      <a:off x="2361" y="576"/>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15" name="Oval 49"/>
                    <p:cNvSpPr>
                      <a:spLocks noChangeArrowheads="1"/>
                    </p:cNvSpPr>
                    <p:nvPr/>
                  </p:nvSpPr>
                  <p:spPr bwMode="auto">
                    <a:xfrm>
                      <a:off x="2544" y="624"/>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sp>
                  <p:nvSpPr>
                    <p:cNvPr id="4216" name="Oval 50"/>
                    <p:cNvSpPr>
                      <a:spLocks noChangeArrowheads="1"/>
                    </p:cNvSpPr>
                    <p:nvPr/>
                  </p:nvSpPr>
                  <p:spPr bwMode="auto">
                    <a:xfrm>
                      <a:off x="2544" y="192"/>
                      <a:ext cx="96" cy="96"/>
                    </a:xfrm>
                    <a:prstGeom prst="ellipse">
                      <a:avLst/>
                    </a:prstGeom>
                    <a:noFill/>
                    <a:ln w="25400">
                      <a:solidFill>
                        <a:srgbClr val="00FF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4186" name="Group 51"/>
                  <p:cNvGrpSpPr/>
                  <p:nvPr/>
                </p:nvGrpSpPr>
                <p:grpSpPr bwMode="auto">
                  <a:xfrm>
                    <a:off x="2571" y="0"/>
                    <a:ext cx="1404" cy="1488"/>
                    <a:chOff x="2571" y="0"/>
                    <a:chExt cx="1404" cy="1488"/>
                  </a:xfrm>
                </p:grpSpPr>
                <p:sp>
                  <p:nvSpPr>
                    <p:cNvPr id="80948" name="Rectangle 52"/>
                    <p:cNvSpPr>
                      <a:spLocks noChangeArrowheads="1"/>
                    </p:cNvSpPr>
                    <p:nvPr/>
                  </p:nvSpPr>
                  <p:spPr bwMode="auto">
                    <a:xfrm flipV="1">
                      <a:off x="2571"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49" name="Rectangle 53"/>
                    <p:cNvSpPr>
                      <a:spLocks noChangeArrowheads="1"/>
                    </p:cNvSpPr>
                    <p:nvPr/>
                  </p:nvSpPr>
                  <p:spPr bwMode="auto">
                    <a:xfrm flipH="1" flipV="1">
                      <a:off x="3543"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0" name="Rectangle 54"/>
                    <p:cNvSpPr>
                      <a:spLocks noChangeArrowheads="1"/>
                    </p:cNvSpPr>
                    <p:nvPr/>
                  </p:nvSpPr>
                  <p:spPr bwMode="auto">
                    <a:xfrm rot="5400000" flipV="1">
                      <a:off x="3146" y="110"/>
                      <a:ext cx="26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1" name="Rectangle 55"/>
                    <p:cNvSpPr>
                      <a:spLocks noChangeArrowheads="1"/>
                    </p:cNvSpPr>
                    <p:nvPr/>
                  </p:nvSpPr>
                  <p:spPr bwMode="auto">
                    <a:xfrm rot="5400000" flipH="1" flipV="1">
                      <a:off x="2935" y="1119"/>
                      <a:ext cx="690"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2" name="Rectangle 56"/>
                    <p:cNvSpPr>
                      <a:spLocks noChangeArrowheads="1"/>
                    </p:cNvSpPr>
                    <p:nvPr/>
                  </p:nvSpPr>
                  <p:spPr bwMode="auto">
                    <a:xfrm rot="2420160" flipV="1">
                      <a:off x="2703" y="174"/>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3" name="Rectangle 57"/>
                    <p:cNvSpPr>
                      <a:spLocks noChangeArrowheads="1"/>
                    </p:cNvSpPr>
                    <p:nvPr/>
                  </p:nvSpPr>
                  <p:spPr bwMode="auto">
                    <a:xfrm rot="-2420160" flipH="1" flipV="1">
                      <a:off x="3429" y="201"/>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4" name="Rectangle 58"/>
                    <p:cNvSpPr>
                      <a:spLocks noChangeArrowheads="1"/>
                    </p:cNvSpPr>
                    <p:nvPr/>
                  </p:nvSpPr>
                  <p:spPr bwMode="auto">
                    <a:xfrm rot="19179840" flipV="1">
                      <a:off x="2645" y="870"/>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sp>
                  <p:nvSpPr>
                    <p:cNvPr id="80955" name="Rectangle 59"/>
                    <p:cNvSpPr>
                      <a:spLocks noChangeArrowheads="1"/>
                    </p:cNvSpPr>
                    <p:nvPr/>
                  </p:nvSpPr>
                  <p:spPr bwMode="auto">
                    <a:xfrm rot="2420160" flipH="1" flipV="1">
                      <a:off x="3381" y="864"/>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dirty="0">
                        <a:latin typeface="Arial" panose="020B0604020202020204" pitchFamily="34" charset="0"/>
                        <a:ea typeface="微软雅黑" panose="020B0503020204020204" pitchFamily="34" charset="-122"/>
                      </a:endParaRPr>
                    </a:p>
                  </p:txBody>
                </p:sp>
              </p:grpSp>
            </p:grpSp>
            <p:grpSp>
              <p:nvGrpSpPr>
                <p:cNvPr id="4180" name="Group 60"/>
                <p:cNvGrpSpPr/>
                <p:nvPr/>
              </p:nvGrpSpPr>
              <p:grpSpPr bwMode="auto">
                <a:xfrm>
                  <a:off x="1028" y="1989"/>
                  <a:ext cx="2206" cy="439"/>
                  <a:chOff x="1028" y="1989"/>
                  <a:chExt cx="2206" cy="439"/>
                </a:xfrm>
              </p:grpSpPr>
              <p:sp>
                <p:nvSpPr>
                  <p:cNvPr id="4181" name="Freeform 61"/>
                  <p:cNvSpPr/>
                  <p:nvPr/>
                </p:nvSpPr>
                <p:spPr bwMode="auto">
                  <a:xfrm>
                    <a:off x="1028" y="1989"/>
                    <a:ext cx="971" cy="354"/>
                  </a:xfrm>
                  <a:custGeom>
                    <a:avLst/>
                    <a:gdLst>
                      <a:gd name="T0" fmla="*/ 957 w 971"/>
                      <a:gd name="T1" fmla="*/ 14 h 354"/>
                      <a:gd name="T2" fmla="*/ 913 w 971"/>
                      <a:gd name="T3" fmla="*/ 58 h 354"/>
                      <a:gd name="T4" fmla="*/ 833 w 971"/>
                      <a:gd name="T5" fmla="*/ 129 h 354"/>
                      <a:gd name="T6" fmla="*/ 798 w 971"/>
                      <a:gd name="T7" fmla="*/ 146 h 354"/>
                      <a:gd name="T8" fmla="*/ 744 w 971"/>
                      <a:gd name="T9" fmla="*/ 182 h 354"/>
                      <a:gd name="T10" fmla="*/ 620 w 971"/>
                      <a:gd name="T11" fmla="*/ 217 h 354"/>
                      <a:gd name="T12" fmla="*/ 204 w 971"/>
                      <a:gd name="T13" fmla="*/ 306 h 354"/>
                      <a:gd name="T14" fmla="*/ 115 w 971"/>
                      <a:gd name="T15" fmla="*/ 333 h 354"/>
                      <a:gd name="T16" fmla="*/ 89 w 971"/>
                      <a:gd name="T17" fmla="*/ 350 h 354"/>
                      <a:gd name="T18" fmla="*/ 0 w 971"/>
                      <a:gd name="T19" fmla="*/ 35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1" h="354">
                        <a:moveTo>
                          <a:pt x="957" y="14"/>
                        </a:moveTo>
                        <a:cubicBezTo>
                          <a:pt x="889" y="58"/>
                          <a:pt x="971" y="0"/>
                          <a:pt x="913" y="58"/>
                        </a:cubicBezTo>
                        <a:cubicBezTo>
                          <a:pt x="888" y="83"/>
                          <a:pt x="858" y="104"/>
                          <a:pt x="833" y="129"/>
                        </a:cubicBezTo>
                        <a:cubicBezTo>
                          <a:pt x="824" y="138"/>
                          <a:pt x="809" y="139"/>
                          <a:pt x="798" y="146"/>
                        </a:cubicBezTo>
                        <a:cubicBezTo>
                          <a:pt x="779" y="157"/>
                          <a:pt x="764" y="175"/>
                          <a:pt x="744" y="182"/>
                        </a:cubicBezTo>
                        <a:cubicBezTo>
                          <a:pt x="703" y="196"/>
                          <a:pt x="661" y="205"/>
                          <a:pt x="620" y="217"/>
                        </a:cubicBezTo>
                        <a:cubicBezTo>
                          <a:pt x="493" y="305"/>
                          <a:pt x="357" y="300"/>
                          <a:pt x="204" y="306"/>
                        </a:cubicBezTo>
                        <a:cubicBezTo>
                          <a:pt x="175" y="316"/>
                          <a:pt x="142" y="320"/>
                          <a:pt x="115" y="333"/>
                        </a:cubicBezTo>
                        <a:cubicBezTo>
                          <a:pt x="106" y="338"/>
                          <a:pt x="99" y="348"/>
                          <a:pt x="89" y="350"/>
                        </a:cubicBezTo>
                        <a:cubicBezTo>
                          <a:pt x="60" y="354"/>
                          <a:pt x="30" y="350"/>
                          <a:pt x="0" y="350"/>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82" name="Freeform 62"/>
                  <p:cNvSpPr/>
                  <p:nvPr/>
                </p:nvSpPr>
                <p:spPr bwMode="auto">
                  <a:xfrm>
                    <a:off x="1932" y="2003"/>
                    <a:ext cx="62" cy="381"/>
                  </a:xfrm>
                  <a:custGeom>
                    <a:avLst/>
                    <a:gdLst>
                      <a:gd name="T0" fmla="*/ 62 w 62"/>
                      <a:gd name="T1" fmla="*/ 0 h 381"/>
                      <a:gd name="T2" fmla="*/ 35 w 62"/>
                      <a:gd name="T3" fmla="*/ 97 h 381"/>
                      <a:gd name="T4" fmla="*/ 0 w 62"/>
                      <a:gd name="T5" fmla="*/ 150 h 381"/>
                      <a:gd name="T6" fmla="*/ 18 w 62"/>
                      <a:gd name="T7" fmla="*/ 266 h 381"/>
                      <a:gd name="T8" fmla="*/ 35 w 62"/>
                      <a:gd name="T9" fmla="*/ 319 h 381"/>
                      <a:gd name="T10" fmla="*/ 44 w 62"/>
                      <a:gd name="T11" fmla="*/ 345 h 381"/>
                      <a:gd name="T12" fmla="*/ 26 w 62"/>
                      <a:gd name="T13" fmla="*/ 381 h 3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381">
                        <a:moveTo>
                          <a:pt x="62" y="0"/>
                        </a:moveTo>
                        <a:cubicBezTo>
                          <a:pt x="51" y="32"/>
                          <a:pt x="53" y="69"/>
                          <a:pt x="35" y="97"/>
                        </a:cubicBezTo>
                        <a:cubicBezTo>
                          <a:pt x="23" y="115"/>
                          <a:pt x="0" y="150"/>
                          <a:pt x="0" y="150"/>
                        </a:cubicBezTo>
                        <a:cubicBezTo>
                          <a:pt x="5" y="186"/>
                          <a:pt x="8" y="230"/>
                          <a:pt x="18" y="266"/>
                        </a:cubicBezTo>
                        <a:cubicBezTo>
                          <a:pt x="23" y="284"/>
                          <a:pt x="29" y="301"/>
                          <a:pt x="35" y="319"/>
                        </a:cubicBezTo>
                        <a:cubicBezTo>
                          <a:pt x="38" y="328"/>
                          <a:pt x="44" y="345"/>
                          <a:pt x="44" y="345"/>
                        </a:cubicBezTo>
                        <a:cubicBezTo>
                          <a:pt x="34" y="376"/>
                          <a:pt x="42" y="365"/>
                          <a:pt x="26" y="381"/>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83" name="Freeform 63"/>
                  <p:cNvSpPr/>
                  <p:nvPr/>
                </p:nvSpPr>
                <p:spPr bwMode="auto">
                  <a:xfrm>
                    <a:off x="2020" y="2003"/>
                    <a:ext cx="1214" cy="425"/>
                  </a:xfrm>
                  <a:custGeom>
                    <a:avLst/>
                    <a:gdLst>
                      <a:gd name="T0" fmla="*/ 0 w 1214"/>
                      <a:gd name="T1" fmla="*/ 0 h 425"/>
                      <a:gd name="T2" fmla="*/ 62 w 1214"/>
                      <a:gd name="T3" fmla="*/ 71 h 425"/>
                      <a:gd name="T4" fmla="*/ 204 w 1214"/>
                      <a:gd name="T5" fmla="*/ 204 h 425"/>
                      <a:gd name="T6" fmla="*/ 311 w 1214"/>
                      <a:gd name="T7" fmla="*/ 221 h 425"/>
                      <a:gd name="T8" fmla="*/ 426 w 1214"/>
                      <a:gd name="T9" fmla="*/ 283 h 425"/>
                      <a:gd name="T10" fmla="*/ 842 w 1214"/>
                      <a:gd name="T11" fmla="*/ 292 h 425"/>
                      <a:gd name="T12" fmla="*/ 1002 w 1214"/>
                      <a:gd name="T13" fmla="*/ 345 h 425"/>
                      <a:gd name="T14" fmla="*/ 1108 w 1214"/>
                      <a:gd name="T15" fmla="*/ 390 h 425"/>
                      <a:gd name="T16" fmla="*/ 1214 w 1214"/>
                      <a:gd name="T17" fmla="*/ 425 h 4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14" h="425">
                        <a:moveTo>
                          <a:pt x="0" y="0"/>
                        </a:moveTo>
                        <a:cubicBezTo>
                          <a:pt x="12" y="35"/>
                          <a:pt x="32" y="50"/>
                          <a:pt x="62" y="71"/>
                        </a:cubicBezTo>
                        <a:cubicBezTo>
                          <a:pt x="86" y="106"/>
                          <a:pt x="167" y="186"/>
                          <a:pt x="204" y="204"/>
                        </a:cubicBezTo>
                        <a:cubicBezTo>
                          <a:pt x="230" y="217"/>
                          <a:pt x="299" y="220"/>
                          <a:pt x="311" y="221"/>
                        </a:cubicBezTo>
                        <a:cubicBezTo>
                          <a:pt x="355" y="236"/>
                          <a:pt x="387" y="257"/>
                          <a:pt x="426" y="283"/>
                        </a:cubicBezTo>
                        <a:cubicBezTo>
                          <a:pt x="542" y="359"/>
                          <a:pt x="703" y="289"/>
                          <a:pt x="842" y="292"/>
                        </a:cubicBezTo>
                        <a:cubicBezTo>
                          <a:pt x="891" y="325"/>
                          <a:pt x="945" y="335"/>
                          <a:pt x="1002" y="345"/>
                        </a:cubicBezTo>
                        <a:cubicBezTo>
                          <a:pt x="1035" y="356"/>
                          <a:pt x="1077" y="382"/>
                          <a:pt x="1108" y="390"/>
                        </a:cubicBezTo>
                        <a:cubicBezTo>
                          <a:pt x="1143" y="398"/>
                          <a:pt x="1188" y="396"/>
                          <a:pt x="1214" y="425"/>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4163" name="Group 64"/>
              <p:cNvGrpSpPr/>
              <p:nvPr/>
            </p:nvGrpSpPr>
            <p:grpSpPr bwMode="auto">
              <a:xfrm>
                <a:off x="416" y="2339"/>
                <a:ext cx="860" cy="328"/>
                <a:chOff x="416" y="2339"/>
                <a:chExt cx="860" cy="328"/>
              </a:xfrm>
            </p:grpSpPr>
            <p:sp>
              <p:nvSpPr>
                <p:cNvPr id="4176" name="Freeform 65"/>
                <p:cNvSpPr/>
                <p:nvPr/>
              </p:nvSpPr>
              <p:spPr bwMode="auto">
                <a:xfrm>
                  <a:off x="416" y="2339"/>
                  <a:ext cx="612" cy="328"/>
                </a:xfrm>
                <a:custGeom>
                  <a:avLst/>
                  <a:gdLst>
                    <a:gd name="T0" fmla="*/ 612 w 612"/>
                    <a:gd name="T1" fmla="*/ 0 h 328"/>
                    <a:gd name="T2" fmla="*/ 435 w 612"/>
                    <a:gd name="T3" fmla="*/ 62 h 328"/>
                    <a:gd name="T4" fmla="*/ 266 w 612"/>
                    <a:gd name="T5" fmla="*/ 133 h 328"/>
                    <a:gd name="T6" fmla="*/ 240 w 612"/>
                    <a:gd name="T7" fmla="*/ 151 h 328"/>
                    <a:gd name="T8" fmla="*/ 213 w 612"/>
                    <a:gd name="T9" fmla="*/ 204 h 328"/>
                    <a:gd name="T10" fmla="*/ 160 w 612"/>
                    <a:gd name="T11" fmla="*/ 222 h 328"/>
                    <a:gd name="T12" fmla="*/ 125 w 612"/>
                    <a:gd name="T13" fmla="*/ 249 h 328"/>
                    <a:gd name="T14" fmla="*/ 71 w 612"/>
                    <a:gd name="T15" fmla="*/ 284 h 328"/>
                    <a:gd name="T16" fmla="*/ 27 w 612"/>
                    <a:gd name="T17" fmla="*/ 319 h 328"/>
                    <a:gd name="T18" fmla="*/ 0 w 612"/>
                    <a:gd name="T19" fmla="*/ 328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12" h="328">
                      <a:moveTo>
                        <a:pt x="612" y="0"/>
                      </a:moveTo>
                      <a:cubicBezTo>
                        <a:pt x="542" y="9"/>
                        <a:pt x="493" y="24"/>
                        <a:pt x="435" y="62"/>
                      </a:cubicBezTo>
                      <a:cubicBezTo>
                        <a:pt x="382" y="141"/>
                        <a:pt x="356" y="126"/>
                        <a:pt x="266" y="133"/>
                      </a:cubicBezTo>
                      <a:cubicBezTo>
                        <a:pt x="257" y="139"/>
                        <a:pt x="246" y="143"/>
                        <a:pt x="240" y="151"/>
                      </a:cubicBezTo>
                      <a:cubicBezTo>
                        <a:pt x="222" y="174"/>
                        <a:pt x="243" y="186"/>
                        <a:pt x="213" y="204"/>
                      </a:cubicBezTo>
                      <a:cubicBezTo>
                        <a:pt x="197" y="214"/>
                        <a:pt x="160" y="222"/>
                        <a:pt x="160" y="222"/>
                      </a:cubicBezTo>
                      <a:cubicBezTo>
                        <a:pt x="148" y="231"/>
                        <a:pt x="137" y="241"/>
                        <a:pt x="125" y="249"/>
                      </a:cubicBezTo>
                      <a:cubicBezTo>
                        <a:pt x="107" y="261"/>
                        <a:pt x="71" y="284"/>
                        <a:pt x="71" y="284"/>
                      </a:cubicBezTo>
                      <a:cubicBezTo>
                        <a:pt x="48" y="320"/>
                        <a:pt x="65" y="307"/>
                        <a:pt x="27" y="319"/>
                      </a:cubicBezTo>
                      <a:cubicBezTo>
                        <a:pt x="18" y="322"/>
                        <a:pt x="0" y="328"/>
                        <a:pt x="0" y="328"/>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7" name="Freeform 66"/>
                <p:cNvSpPr/>
                <p:nvPr/>
              </p:nvSpPr>
              <p:spPr bwMode="auto">
                <a:xfrm>
                  <a:off x="1055" y="2348"/>
                  <a:ext cx="221" cy="284"/>
                </a:xfrm>
                <a:custGeom>
                  <a:avLst/>
                  <a:gdLst>
                    <a:gd name="T0" fmla="*/ 0 w 221"/>
                    <a:gd name="T1" fmla="*/ 0 h 284"/>
                    <a:gd name="T2" fmla="*/ 79 w 221"/>
                    <a:gd name="T3" fmla="*/ 107 h 284"/>
                    <a:gd name="T4" fmla="*/ 88 w 221"/>
                    <a:gd name="T5" fmla="*/ 133 h 284"/>
                    <a:gd name="T6" fmla="*/ 159 w 221"/>
                    <a:gd name="T7" fmla="*/ 160 h 284"/>
                    <a:gd name="T8" fmla="*/ 194 w 221"/>
                    <a:gd name="T9" fmla="*/ 240 h 284"/>
                    <a:gd name="T10" fmla="*/ 221 w 221"/>
                    <a:gd name="T11" fmla="*/ 284 h 2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 h="284">
                      <a:moveTo>
                        <a:pt x="0" y="0"/>
                      </a:moveTo>
                      <a:cubicBezTo>
                        <a:pt x="29" y="30"/>
                        <a:pt x="65" y="67"/>
                        <a:pt x="79" y="107"/>
                      </a:cubicBezTo>
                      <a:cubicBezTo>
                        <a:pt x="82" y="116"/>
                        <a:pt x="82" y="126"/>
                        <a:pt x="88" y="133"/>
                      </a:cubicBezTo>
                      <a:cubicBezTo>
                        <a:pt x="106" y="155"/>
                        <a:pt x="134" y="155"/>
                        <a:pt x="159" y="160"/>
                      </a:cubicBezTo>
                      <a:cubicBezTo>
                        <a:pt x="178" y="187"/>
                        <a:pt x="180" y="211"/>
                        <a:pt x="194" y="240"/>
                      </a:cubicBezTo>
                      <a:cubicBezTo>
                        <a:pt x="202" y="255"/>
                        <a:pt x="213" y="269"/>
                        <a:pt x="221" y="28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8" name="Freeform 67"/>
                <p:cNvSpPr/>
                <p:nvPr/>
              </p:nvSpPr>
              <p:spPr bwMode="auto">
                <a:xfrm>
                  <a:off x="780" y="2463"/>
                  <a:ext cx="155" cy="177"/>
                </a:xfrm>
                <a:custGeom>
                  <a:avLst/>
                  <a:gdLst>
                    <a:gd name="T0" fmla="*/ 0 w 155"/>
                    <a:gd name="T1" fmla="*/ 0 h 177"/>
                    <a:gd name="T2" fmla="*/ 79 w 155"/>
                    <a:gd name="T3" fmla="*/ 45 h 177"/>
                    <a:gd name="T4" fmla="*/ 141 w 155"/>
                    <a:gd name="T5" fmla="*/ 107 h 177"/>
                    <a:gd name="T6" fmla="*/ 150 w 155"/>
                    <a:gd name="T7" fmla="*/ 177 h 1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77">
                      <a:moveTo>
                        <a:pt x="0" y="0"/>
                      </a:moveTo>
                      <a:cubicBezTo>
                        <a:pt x="65" y="22"/>
                        <a:pt x="40" y="5"/>
                        <a:pt x="79" y="45"/>
                      </a:cubicBezTo>
                      <a:cubicBezTo>
                        <a:pt x="91" y="80"/>
                        <a:pt x="106" y="95"/>
                        <a:pt x="141" y="107"/>
                      </a:cubicBezTo>
                      <a:cubicBezTo>
                        <a:pt x="155" y="147"/>
                        <a:pt x="150" y="124"/>
                        <a:pt x="150" y="177"/>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64" name="Group 68"/>
              <p:cNvGrpSpPr/>
              <p:nvPr/>
            </p:nvGrpSpPr>
            <p:grpSpPr bwMode="auto">
              <a:xfrm>
                <a:off x="1374" y="2233"/>
                <a:ext cx="824" cy="514"/>
                <a:chOff x="1374" y="2233"/>
                <a:chExt cx="824" cy="514"/>
              </a:xfrm>
            </p:grpSpPr>
            <p:sp>
              <p:nvSpPr>
                <p:cNvPr id="4172" name="Freeform 69"/>
                <p:cNvSpPr/>
                <p:nvPr/>
              </p:nvSpPr>
              <p:spPr bwMode="auto">
                <a:xfrm>
                  <a:off x="1967" y="2375"/>
                  <a:ext cx="231" cy="372"/>
                </a:xfrm>
                <a:custGeom>
                  <a:avLst/>
                  <a:gdLst>
                    <a:gd name="T0" fmla="*/ 0 w 231"/>
                    <a:gd name="T1" fmla="*/ 0 h 372"/>
                    <a:gd name="T2" fmla="*/ 36 w 231"/>
                    <a:gd name="T3" fmla="*/ 97 h 372"/>
                    <a:gd name="T4" fmla="*/ 62 w 231"/>
                    <a:gd name="T5" fmla="*/ 151 h 372"/>
                    <a:gd name="T6" fmla="*/ 89 w 231"/>
                    <a:gd name="T7" fmla="*/ 159 h 372"/>
                    <a:gd name="T8" fmla="*/ 142 w 231"/>
                    <a:gd name="T9" fmla="*/ 177 h 372"/>
                    <a:gd name="T10" fmla="*/ 169 w 231"/>
                    <a:gd name="T11" fmla="*/ 230 h 372"/>
                    <a:gd name="T12" fmla="*/ 186 w 231"/>
                    <a:gd name="T13" fmla="*/ 319 h 372"/>
                    <a:gd name="T14" fmla="*/ 204 w 231"/>
                    <a:gd name="T15" fmla="*/ 345 h 372"/>
                    <a:gd name="T16" fmla="*/ 231 w 231"/>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1" h="372">
                      <a:moveTo>
                        <a:pt x="0" y="0"/>
                      </a:moveTo>
                      <a:cubicBezTo>
                        <a:pt x="9" y="36"/>
                        <a:pt x="21" y="63"/>
                        <a:pt x="36" y="97"/>
                      </a:cubicBezTo>
                      <a:cubicBezTo>
                        <a:pt x="44" y="115"/>
                        <a:pt x="45" y="138"/>
                        <a:pt x="62" y="151"/>
                      </a:cubicBezTo>
                      <a:cubicBezTo>
                        <a:pt x="69" y="157"/>
                        <a:pt x="80" y="156"/>
                        <a:pt x="89" y="159"/>
                      </a:cubicBezTo>
                      <a:cubicBezTo>
                        <a:pt x="107" y="165"/>
                        <a:pt x="142" y="177"/>
                        <a:pt x="142" y="177"/>
                      </a:cubicBezTo>
                      <a:cubicBezTo>
                        <a:pt x="148" y="196"/>
                        <a:pt x="163" y="211"/>
                        <a:pt x="169" y="230"/>
                      </a:cubicBezTo>
                      <a:cubicBezTo>
                        <a:pt x="182" y="272"/>
                        <a:pt x="169" y="285"/>
                        <a:pt x="186" y="319"/>
                      </a:cubicBezTo>
                      <a:cubicBezTo>
                        <a:pt x="191" y="328"/>
                        <a:pt x="197" y="337"/>
                        <a:pt x="204" y="345"/>
                      </a:cubicBezTo>
                      <a:cubicBezTo>
                        <a:pt x="212" y="355"/>
                        <a:pt x="231" y="372"/>
                        <a:pt x="231" y="372"/>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3" name="Freeform 70"/>
                <p:cNvSpPr/>
                <p:nvPr/>
              </p:nvSpPr>
              <p:spPr bwMode="auto">
                <a:xfrm>
                  <a:off x="1551" y="2375"/>
                  <a:ext cx="407" cy="257"/>
                </a:xfrm>
                <a:custGeom>
                  <a:avLst/>
                  <a:gdLst>
                    <a:gd name="T0" fmla="*/ 407 w 407"/>
                    <a:gd name="T1" fmla="*/ 0 h 257"/>
                    <a:gd name="T2" fmla="*/ 195 w 407"/>
                    <a:gd name="T3" fmla="*/ 35 h 257"/>
                    <a:gd name="T4" fmla="*/ 159 w 407"/>
                    <a:gd name="T5" fmla="*/ 89 h 257"/>
                    <a:gd name="T6" fmla="*/ 124 w 407"/>
                    <a:gd name="T7" fmla="*/ 168 h 257"/>
                    <a:gd name="T8" fmla="*/ 44 w 407"/>
                    <a:gd name="T9" fmla="*/ 213 h 257"/>
                    <a:gd name="T10" fmla="*/ 26 w 407"/>
                    <a:gd name="T11" fmla="*/ 239 h 257"/>
                    <a:gd name="T12" fmla="*/ 0 w 407"/>
                    <a:gd name="T13" fmla="*/ 257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7" h="257">
                      <a:moveTo>
                        <a:pt x="407" y="0"/>
                      </a:moveTo>
                      <a:cubicBezTo>
                        <a:pt x="316" y="31"/>
                        <a:pt x="311" y="27"/>
                        <a:pt x="195" y="35"/>
                      </a:cubicBezTo>
                      <a:cubicBezTo>
                        <a:pt x="183" y="53"/>
                        <a:pt x="171" y="71"/>
                        <a:pt x="159" y="89"/>
                      </a:cubicBezTo>
                      <a:cubicBezTo>
                        <a:pt x="142" y="115"/>
                        <a:pt x="149" y="144"/>
                        <a:pt x="124" y="168"/>
                      </a:cubicBezTo>
                      <a:cubicBezTo>
                        <a:pt x="103" y="189"/>
                        <a:pt x="69" y="196"/>
                        <a:pt x="44" y="213"/>
                      </a:cubicBezTo>
                      <a:cubicBezTo>
                        <a:pt x="38" y="222"/>
                        <a:pt x="33" y="232"/>
                        <a:pt x="26" y="239"/>
                      </a:cubicBezTo>
                      <a:cubicBezTo>
                        <a:pt x="19" y="246"/>
                        <a:pt x="0" y="257"/>
                        <a:pt x="0" y="257"/>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4" name="Freeform 71"/>
                <p:cNvSpPr/>
                <p:nvPr/>
              </p:nvSpPr>
              <p:spPr bwMode="auto">
                <a:xfrm>
                  <a:off x="1790" y="2375"/>
                  <a:ext cx="160" cy="283"/>
                </a:xfrm>
                <a:custGeom>
                  <a:avLst/>
                  <a:gdLst>
                    <a:gd name="T0" fmla="*/ 160 w 160"/>
                    <a:gd name="T1" fmla="*/ 0 h 283"/>
                    <a:gd name="T2" fmla="*/ 53 w 160"/>
                    <a:gd name="T3" fmla="*/ 133 h 283"/>
                    <a:gd name="T4" fmla="*/ 44 w 160"/>
                    <a:gd name="T5" fmla="*/ 239 h 283"/>
                    <a:gd name="T6" fmla="*/ 0 w 160"/>
                    <a:gd name="T7" fmla="*/ 283 h 2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 h="283">
                      <a:moveTo>
                        <a:pt x="160" y="0"/>
                      </a:moveTo>
                      <a:cubicBezTo>
                        <a:pt x="115" y="64"/>
                        <a:pt x="138" y="105"/>
                        <a:pt x="53" y="133"/>
                      </a:cubicBezTo>
                      <a:cubicBezTo>
                        <a:pt x="29" y="203"/>
                        <a:pt x="32" y="168"/>
                        <a:pt x="44" y="239"/>
                      </a:cubicBezTo>
                      <a:cubicBezTo>
                        <a:pt x="35" y="274"/>
                        <a:pt x="38" y="283"/>
                        <a:pt x="0" y="283"/>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5" name="Freeform 72"/>
                <p:cNvSpPr/>
                <p:nvPr/>
              </p:nvSpPr>
              <p:spPr bwMode="auto">
                <a:xfrm>
                  <a:off x="1374" y="2233"/>
                  <a:ext cx="239" cy="425"/>
                </a:xfrm>
                <a:custGeom>
                  <a:avLst/>
                  <a:gdLst>
                    <a:gd name="T0" fmla="*/ 239 w 239"/>
                    <a:gd name="T1" fmla="*/ 0 h 425"/>
                    <a:gd name="T2" fmla="*/ 168 w 239"/>
                    <a:gd name="T3" fmla="*/ 98 h 425"/>
                    <a:gd name="T4" fmla="*/ 150 w 239"/>
                    <a:gd name="T5" fmla="*/ 195 h 425"/>
                    <a:gd name="T6" fmla="*/ 70 w 239"/>
                    <a:gd name="T7" fmla="*/ 257 h 425"/>
                    <a:gd name="T8" fmla="*/ 8 w 239"/>
                    <a:gd name="T9" fmla="*/ 319 h 425"/>
                    <a:gd name="T10" fmla="*/ 0 w 239"/>
                    <a:gd name="T11" fmla="*/ 381 h 425"/>
                    <a:gd name="T12" fmla="*/ 8 w 239"/>
                    <a:gd name="T13" fmla="*/ 425 h 4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9" h="425">
                      <a:moveTo>
                        <a:pt x="239" y="0"/>
                      </a:moveTo>
                      <a:cubicBezTo>
                        <a:pt x="220" y="55"/>
                        <a:pt x="216" y="65"/>
                        <a:pt x="168" y="98"/>
                      </a:cubicBezTo>
                      <a:cubicBezTo>
                        <a:pt x="157" y="129"/>
                        <a:pt x="165" y="166"/>
                        <a:pt x="150" y="195"/>
                      </a:cubicBezTo>
                      <a:cubicBezTo>
                        <a:pt x="126" y="243"/>
                        <a:pt x="107" y="245"/>
                        <a:pt x="70" y="257"/>
                      </a:cubicBezTo>
                      <a:cubicBezTo>
                        <a:pt x="9" y="298"/>
                        <a:pt x="24" y="273"/>
                        <a:pt x="8" y="319"/>
                      </a:cubicBezTo>
                      <a:cubicBezTo>
                        <a:pt x="5" y="340"/>
                        <a:pt x="0" y="360"/>
                        <a:pt x="0" y="381"/>
                      </a:cubicBezTo>
                      <a:cubicBezTo>
                        <a:pt x="0" y="396"/>
                        <a:pt x="8" y="425"/>
                        <a:pt x="8" y="42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65" name="Group 73"/>
              <p:cNvGrpSpPr/>
              <p:nvPr/>
            </p:nvGrpSpPr>
            <p:grpSpPr bwMode="auto">
              <a:xfrm>
                <a:off x="2924" y="2322"/>
                <a:ext cx="789" cy="425"/>
                <a:chOff x="2924" y="2322"/>
                <a:chExt cx="789" cy="425"/>
              </a:xfrm>
            </p:grpSpPr>
            <p:sp>
              <p:nvSpPr>
                <p:cNvPr id="4169" name="Freeform 74"/>
                <p:cNvSpPr/>
                <p:nvPr/>
              </p:nvSpPr>
              <p:spPr bwMode="auto">
                <a:xfrm>
                  <a:off x="3226" y="2419"/>
                  <a:ext cx="487" cy="275"/>
                </a:xfrm>
                <a:custGeom>
                  <a:avLst/>
                  <a:gdLst>
                    <a:gd name="T0" fmla="*/ 0 w 487"/>
                    <a:gd name="T1" fmla="*/ 0 h 275"/>
                    <a:gd name="T2" fmla="*/ 115 w 487"/>
                    <a:gd name="T3" fmla="*/ 45 h 275"/>
                    <a:gd name="T4" fmla="*/ 168 w 487"/>
                    <a:gd name="T5" fmla="*/ 89 h 275"/>
                    <a:gd name="T6" fmla="*/ 203 w 487"/>
                    <a:gd name="T7" fmla="*/ 124 h 275"/>
                    <a:gd name="T8" fmla="*/ 292 w 487"/>
                    <a:gd name="T9" fmla="*/ 204 h 275"/>
                    <a:gd name="T10" fmla="*/ 416 w 487"/>
                    <a:gd name="T11" fmla="*/ 239 h 275"/>
                    <a:gd name="T12" fmla="*/ 487 w 487"/>
                    <a:gd name="T13" fmla="*/ 275 h 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7" h="275">
                      <a:moveTo>
                        <a:pt x="0" y="0"/>
                      </a:moveTo>
                      <a:cubicBezTo>
                        <a:pt x="43" y="11"/>
                        <a:pt x="74" y="31"/>
                        <a:pt x="115" y="45"/>
                      </a:cubicBezTo>
                      <a:cubicBezTo>
                        <a:pt x="131" y="61"/>
                        <a:pt x="153" y="71"/>
                        <a:pt x="168" y="89"/>
                      </a:cubicBezTo>
                      <a:cubicBezTo>
                        <a:pt x="203" y="132"/>
                        <a:pt x="146" y="104"/>
                        <a:pt x="203" y="124"/>
                      </a:cubicBezTo>
                      <a:cubicBezTo>
                        <a:pt x="221" y="178"/>
                        <a:pt x="242" y="185"/>
                        <a:pt x="292" y="204"/>
                      </a:cubicBezTo>
                      <a:cubicBezTo>
                        <a:pt x="343" y="224"/>
                        <a:pt x="357" y="231"/>
                        <a:pt x="416" y="239"/>
                      </a:cubicBezTo>
                      <a:cubicBezTo>
                        <a:pt x="440" y="255"/>
                        <a:pt x="462" y="262"/>
                        <a:pt x="487" y="27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0" name="Freeform 75"/>
                <p:cNvSpPr/>
                <p:nvPr/>
              </p:nvSpPr>
              <p:spPr bwMode="auto">
                <a:xfrm>
                  <a:off x="3215" y="2402"/>
                  <a:ext cx="126" cy="230"/>
                </a:xfrm>
                <a:custGeom>
                  <a:avLst/>
                  <a:gdLst>
                    <a:gd name="T0" fmla="*/ 11 w 126"/>
                    <a:gd name="T1" fmla="*/ 17 h 230"/>
                    <a:gd name="T2" fmla="*/ 46 w 126"/>
                    <a:gd name="T3" fmla="*/ 79 h 230"/>
                    <a:gd name="T4" fmla="*/ 55 w 126"/>
                    <a:gd name="T5" fmla="*/ 115 h 230"/>
                    <a:gd name="T6" fmla="*/ 81 w 126"/>
                    <a:gd name="T7" fmla="*/ 203 h 230"/>
                    <a:gd name="T8" fmla="*/ 108 w 126"/>
                    <a:gd name="T9" fmla="*/ 212 h 230"/>
                    <a:gd name="T10" fmla="*/ 126 w 126"/>
                    <a:gd name="T11" fmla="*/ 230 h 2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6" h="230">
                      <a:moveTo>
                        <a:pt x="11" y="17"/>
                      </a:moveTo>
                      <a:cubicBezTo>
                        <a:pt x="31" y="109"/>
                        <a:pt x="0" y="0"/>
                        <a:pt x="46" y="79"/>
                      </a:cubicBezTo>
                      <a:cubicBezTo>
                        <a:pt x="52" y="90"/>
                        <a:pt x="52" y="103"/>
                        <a:pt x="55" y="115"/>
                      </a:cubicBezTo>
                      <a:cubicBezTo>
                        <a:pt x="63" y="144"/>
                        <a:pt x="72" y="174"/>
                        <a:pt x="81" y="203"/>
                      </a:cubicBezTo>
                      <a:cubicBezTo>
                        <a:pt x="84" y="212"/>
                        <a:pt x="100" y="207"/>
                        <a:pt x="108" y="212"/>
                      </a:cubicBezTo>
                      <a:cubicBezTo>
                        <a:pt x="115" y="216"/>
                        <a:pt x="120" y="224"/>
                        <a:pt x="126" y="230"/>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71" name="Freeform 76"/>
                <p:cNvSpPr/>
                <p:nvPr/>
              </p:nvSpPr>
              <p:spPr bwMode="auto">
                <a:xfrm>
                  <a:off x="2924" y="2322"/>
                  <a:ext cx="133" cy="425"/>
                </a:xfrm>
                <a:custGeom>
                  <a:avLst/>
                  <a:gdLst>
                    <a:gd name="T0" fmla="*/ 0 w 133"/>
                    <a:gd name="T1" fmla="*/ 0 h 425"/>
                    <a:gd name="T2" fmla="*/ 18 w 133"/>
                    <a:gd name="T3" fmla="*/ 26 h 425"/>
                    <a:gd name="T4" fmla="*/ 45 w 133"/>
                    <a:gd name="T5" fmla="*/ 35 h 425"/>
                    <a:gd name="T6" fmla="*/ 53 w 133"/>
                    <a:gd name="T7" fmla="*/ 62 h 425"/>
                    <a:gd name="T8" fmla="*/ 89 w 133"/>
                    <a:gd name="T9" fmla="*/ 124 h 425"/>
                    <a:gd name="T10" fmla="*/ 133 w 133"/>
                    <a:gd name="T11" fmla="*/ 310 h 425"/>
                    <a:gd name="T12" fmla="*/ 107 w 133"/>
                    <a:gd name="T13" fmla="*/ 425 h 4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425">
                      <a:moveTo>
                        <a:pt x="0" y="0"/>
                      </a:moveTo>
                      <a:cubicBezTo>
                        <a:pt x="6" y="9"/>
                        <a:pt x="10" y="20"/>
                        <a:pt x="18" y="26"/>
                      </a:cubicBezTo>
                      <a:cubicBezTo>
                        <a:pt x="25" y="32"/>
                        <a:pt x="38" y="28"/>
                        <a:pt x="45" y="35"/>
                      </a:cubicBezTo>
                      <a:cubicBezTo>
                        <a:pt x="52" y="42"/>
                        <a:pt x="49" y="54"/>
                        <a:pt x="53" y="62"/>
                      </a:cubicBezTo>
                      <a:cubicBezTo>
                        <a:pt x="64" y="83"/>
                        <a:pt x="78" y="103"/>
                        <a:pt x="89" y="124"/>
                      </a:cubicBezTo>
                      <a:cubicBezTo>
                        <a:pt x="100" y="257"/>
                        <a:pt x="101" y="215"/>
                        <a:pt x="133" y="310"/>
                      </a:cubicBezTo>
                      <a:cubicBezTo>
                        <a:pt x="123" y="357"/>
                        <a:pt x="107" y="377"/>
                        <a:pt x="107" y="425"/>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66" name="Group 77"/>
              <p:cNvGrpSpPr/>
              <p:nvPr/>
            </p:nvGrpSpPr>
            <p:grpSpPr bwMode="auto">
              <a:xfrm>
                <a:off x="2269" y="2224"/>
                <a:ext cx="443" cy="585"/>
                <a:chOff x="2269" y="2224"/>
                <a:chExt cx="443" cy="585"/>
              </a:xfrm>
            </p:grpSpPr>
            <p:sp>
              <p:nvSpPr>
                <p:cNvPr id="4167" name="Freeform 78"/>
                <p:cNvSpPr/>
                <p:nvPr/>
              </p:nvSpPr>
              <p:spPr bwMode="auto">
                <a:xfrm>
                  <a:off x="2269" y="2224"/>
                  <a:ext cx="186" cy="364"/>
                </a:xfrm>
                <a:custGeom>
                  <a:avLst/>
                  <a:gdLst>
                    <a:gd name="T0" fmla="*/ 0 w 186"/>
                    <a:gd name="T1" fmla="*/ 0 h 364"/>
                    <a:gd name="T2" fmla="*/ 26 w 186"/>
                    <a:gd name="T3" fmla="*/ 9 h 364"/>
                    <a:gd name="T4" fmla="*/ 62 w 186"/>
                    <a:gd name="T5" fmla="*/ 62 h 364"/>
                    <a:gd name="T6" fmla="*/ 79 w 186"/>
                    <a:gd name="T7" fmla="*/ 177 h 364"/>
                    <a:gd name="T8" fmla="*/ 124 w 186"/>
                    <a:gd name="T9" fmla="*/ 266 h 364"/>
                    <a:gd name="T10" fmla="*/ 186 w 186"/>
                    <a:gd name="T11" fmla="*/ 364 h 3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 h="364">
                      <a:moveTo>
                        <a:pt x="0" y="0"/>
                      </a:moveTo>
                      <a:cubicBezTo>
                        <a:pt x="9" y="3"/>
                        <a:pt x="20" y="3"/>
                        <a:pt x="26" y="9"/>
                      </a:cubicBezTo>
                      <a:cubicBezTo>
                        <a:pt x="41" y="24"/>
                        <a:pt x="62" y="62"/>
                        <a:pt x="62" y="62"/>
                      </a:cubicBezTo>
                      <a:cubicBezTo>
                        <a:pt x="82" y="130"/>
                        <a:pt x="92" y="90"/>
                        <a:pt x="79" y="177"/>
                      </a:cubicBezTo>
                      <a:cubicBezTo>
                        <a:pt x="87" y="227"/>
                        <a:pt x="77" y="250"/>
                        <a:pt x="124" y="266"/>
                      </a:cubicBezTo>
                      <a:cubicBezTo>
                        <a:pt x="162" y="292"/>
                        <a:pt x="186" y="319"/>
                        <a:pt x="186" y="36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68" name="Freeform 79"/>
                <p:cNvSpPr/>
                <p:nvPr/>
              </p:nvSpPr>
              <p:spPr bwMode="auto">
                <a:xfrm>
                  <a:off x="2446" y="2295"/>
                  <a:ext cx="266" cy="514"/>
                </a:xfrm>
                <a:custGeom>
                  <a:avLst/>
                  <a:gdLst>
                    <a:gd name="T0" fmla="*/ 0 w 266"/>
                    <a:gd name="T1" fmla="*/ 0 h 514"/>
                    <a:gd name="T2" fmla="*/ 35 w 266"/>
                    <a:gd name="T3" fmla="*/ 98 h 514"/>
                    <a:gd name="T4" fmla="*/ 44 w 266"/>
                    <a:gd name="T5" fmla="*/ 177 h 514"/>
                    <a:gd name="T6" fmla="*/ 195 w 266"/>
                    <a:gd name="T7" fmla="*/ 301 h 514"/>
                    <a:gd name="T8" fmla="*/ 212 w 266"/>
                    <a:gd name="T9" fmla="*/ 328 h 514"/>
                    <a:gd name="T10" fmla="*/ 212 w 266"/>
                    <a:gd name="T11" fmla="*/ 381 h 514"/>
                    <a:gd name="T12" fmla="*/ 266 w 266"/>
                    <a:gd name="T13" fmla="*/ 514 h 5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6" h="514">
                      <a:moveTo>
                        <a:pt x="0" y="0"/>
                      </a:moveTo>
                      <a:cubicBezTo>
                        <a:pt x="8" y="39"/>
                        <a:pt x="23" y="62"/>
                        <a:pt x="35" y="98"/>
                      </a:cubicBezTo>
                      <a:cubicBezTo>
                        <a:pt x="38" y="124"/>
                        <a:pt x="39" y="151"/>
                        <a:pt x="44" y="177"/>
                      </a:cubicBezTo>
                      <a:cubicBezTo>
                        <a:pt x="62" y="266"/>
                        <a:pt x="116" y="278"/>
                        <a:pt x="195" y="301"/>
                      </a:cubicBezTo>
                      <a:cubicBezTo>
                        <a:pt x="201" y="310"/>
                        <a:pt x="210" y="318"/>
                        <a:pt x="212" y="328"/>
                      </a:cubicBezTo>
                      <a:cubicBezTo>
                        <a:pt x="223" y="394"/>
                        <a:pt x="180" y="316"/>
                        <a:pt x="212" y="381"/>
                      </a:cubicBezTo>
                      <a:cubicBezTo>
                        <a:pt x="230" y="417"/>
                        <a:pt x="266" y="472"/>
                        <a:pt x="266" y="514"/>
                      </a:cubicBezTo>
                    </a:path>
                  </a:pathLst>
                </a:custGeom>
                <a:noFill/>
                <a:ln w="38100" cmpd="sng">
                  <a:solidFill>
                    <a:srgbClr val="996633"/>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4122" name="Group 80"/>
            <p:cNvGrpSpPr/>
            <p:nvPr/>
          </p:nvGrpSpPr>
          <p:grpSpPr bwMode="auto">
            <a:xfrm>
              <a:off x="151" y="2658"/>
              <a:ext cx="431" cy="284"/>
              <a:chOff x="151" y="2658"/>
              <a:chExt cx="431" cy="284"/>
            </a:xfrm>
          </p:grpSpPr>
          <p:sp>
            <p:nvSpPr>
              <p:cNvPr id="4159" name="Freeform 81"/>
              <p:cNvSpPr/>
              <p:nvPr/>
            </p:nvSpPr>
            <p:spPr bwMode="auto">
              <a:xfrm>
                <a:off x="151" y="2667"/>
                <a:ext cx="257" cy="265"/>
              </a:xfrm>
              <a:custGeom>
                <a:avLst/>
                <a:gdLst>
                  <a:gd name="T0" fmla="*/ 257 w 257"/>
                  <a:gd name="T1" fmla="*/ 0 h 265"/>
                  <a:gd name="T2" fmla="*/ 133 w 257"/>
                  <a:gd name="T3" fmla="*/ 36 h 265"/>
                  <a:gd name="T4" fmla="*/ 106 w 257"/>
                  <a:gd name="T5" fmla="*/ 45 h 265"/>
                  <a:gd name="T6" fmla="*/ 97 w 257"/>
                  <a:gd name="T7" fmla="*/ 98 h 265"/>
                  <a:gd name="T8" fmla="*/ 53 w 257"/>
                  <a:gd name="T9" fmla="*/ 142 h 265"/>
                  <a:gd name="T10" fmla="*/ 35 w 257"/>
                  <a:gd name="T11" fmla="*/ 178 h 265"/>
                  <a:gd name="T12" fmla="*/ 44 w 257"/>
                  <a:gd name="T13" fmla="*/ 204 h 265"/>
                  <a:gd name="T14" fmla="*/ 0 w 257"/>
                  <a:gd name="T15" fmla="*/ 257 h 2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7" h="265">
                    <a:moveTo>
                      <a:pt x="257" y="0"/>
                    </a:moveTo>
                    <a:cubicBezTo>
                      <a:pt x="165" y="23"/>
                      <a:pt x="211" y="10"/>
                      <a:pt x="133" y="36"/>
                    </a:cubicBezTo>
                    <a:cubicBezTo>
                      <a:pt x="124" y="39"/>
                      <a:pt x="106" y="45"/>
                      <a:pt x="106" y="45"/>
                    </a:cubicBezTo>
                    <a:cubicBezTo>
                      <a:pt x="55" y="118"/>
                      <a:pt x="109" y="25"/>
                      <a:pt x="97" y="98"/>
                    </a:cubicBezTo>
                    <a:cubicBezTo>
                      <a:pt x="94" y="118"/>
                      <a:pt x="67" y="132"/>
                      <a:pt x="53" y="142"/>
                    </a:cubicBezTo>
                    <a:cubicBezTo>
                      <a:pt x="47" y="154"/>
                      <a:pt x="37" y="165"/>
                      <a:pt x="35" y="178"/>
                    </a:cubicBezTo>
                    <a:cubicBezTo>
                      <a:pt x="34" y="187"/>
                      <a:pt x="45" y="195"/>
                      <a:pt x="44" y="204"/>
                    </a:cubicBezTo>
                    <a:cubicBezTo>
                      <a:pt x="37" y="265"/>
                      <a:pt x="38" y="257"/>
                      <a:pt x="0" y="25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60" name="Freeform 82"/>
              <p:cNvSpPr/>
              <p:nvPr/>
            </p:nvSpPr>
            <p:spPr bwMode="auto">
              <a:xfrm>
                <a:off x="336" y="2658"/>
                <a:ext cx="72" cy="284"/>
              </a:xfrm>
              <a:custGeom>
                <a:avLst/>
                <a:gdLst>
                  <a:gd name="T0" fmla="*/ 72 w 72"/>
                  <a:gd name="T1" fmla="*/ 0 h 284"/>
                  <a:gd name="T2" fmla="*/ 10 w 72"/>
                  <a:gd name="T3" fmla="*/ 71 h 284"/>
                  <a:gd name="T4" fmla="*/ 45 w 72"/>
                  <a:gd name="T5" fmla="*/ 160 h 284"/>
                  <a:gd name="T6" fmla="*/ 27 w 72"/>
                  <a:gd name="T7" fmla="*/ 231 h 284"/>
                  <a:gd name="T8" fmla="*/ 63 w 72"/>
                  <a:gd name="T9" fmla="*/ 284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284">
                    <a:moveTo>
                      <a:pt x="72" y="0"/>
                    </a:moveTo>
                    <a:cubicBezTo>
                      <a:pt x="53" y="29"/>
                      <a:pt x="29" y="42"/>
                      <a:pt x="10" y="71"/>
                    </a:cubicBezTo>
                    <a:cubicBezTo>
                      <a:pt x="20" y="104"/>
                      <a:pt x="26" y="131"/>
                      <a:pt x="45" y="160"/>
                    </a:cubicBezTo>
                    <a:cubicBezTo>
                      <a:pt x="0" y="190"/>
                      <a:pt x="5" y="187"/>
                      <a:pt x="27" y="231"/>
                    </a:cubicBezTo>
                    <a:cubicBezTo>
                      <a:pt x="36" y="249"/>
                      <a:pt x="37" y="284"/>
                      <a:pt x="63" y="28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61" name="Freeform 83"/>
              <p:cNvSpPr/>
              <p:nvPr/>
            </p:nvSpPr>
            <p:spPr bwMode="auto">
              <a:xfrm>
                <a:off x="408" y="2676"/>
                <a:ext cx="174" cy="266"/>
              </a:xfrm>
              <a:custGeom>
                <a:avLst/>
                <a:gdLst>
                  <a:gd name="T0" fmla="*/ 26 w 174"/>
                  <a:gd name="T1" fmla="*/ 0 h 266"/>
                  <a:gd name="T2" fmla="*/ 35 w 174"/>
                  <a:gd name="T3" fmla="*/ 53 h 266"/>
                  <a:gd name="T4" fmla="*/ 0 w 174"/>
                  <a:gd name="T5" fmla="*/ 107 h 266"/>
                  <a:gd name="T6" fmla="*/ 8 w 174"/>
                  <a:gd name="T7" fmla="*/ 133 h 266"/>
                  <a:gd name="T8" fmla="*/ 35 w 174"/>
                  <a:gd name="T9" fmla="*/ 142 h 266"/>
                  <a:gd name="T10" fmla="*/ 141 w 174"/>
                  <a:gd name="T11" fmla="*/ 195 h 266"/>
                  <a:gd name="T12" fmla="*/ 159 w 174"/>
                  <a:gd name="T13" fmla="*/ 266 h 2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4" h="266">
                    <a:moveTo>
                      <a:pt x="26" y="0"/>
                    </a:moveTo>
                    <a:cubicBezTo>
                      <a:pt x="44" y="27"/>
                      <a:pt x="52" y="23"/>
                      <a:pt x="35" y="53"/>
                    </a:cubicBezTo>
                    <a:cubicBezTo>
                      <a:pt x="25" y="72"/>
                      <a:pt x="0" y="107"/>
                      <a:pt x="0" y="107"/>
                    </a:cubicBezTo>
                    <a:cubicBezTo>
                      <a:pt x="3" y="116"/>
                      <a:pt x="2" y="127"/>
                      <a:pt x="8" y="133"/>
                    </a:cubicBezTo>
                    <a:cubicBezTo>
                      <a:pt x="15" y="140"/>
                      <a:pt x="27" y="138"/>
                      <a:pt x="35" y="142"/>
                    </a:cubicBezTo>
                    <a:cubicBezTo>
                      <a:pt x="71" y="160"/>
                      <a:pt x="103" y="182"/>
                      <a:pt x="141" y="195"/>
                    </a:cubicBezTo>
                    <a:cubicBezTo>
                      <a:pt x="159" y="221"/>
                      <a:pt x="174" y="236"/>
                      <a:pt x="159" y="26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3" name="Group 84"/>
            <p:cNvGrpSpPr/>
            <p:nvPr/>
          </p:nvGrpSpPr>
          <p:grpSpPr bwMode="auto">
            <a:xfrm>
              <a:off x="664" y="2641"/>
              <a:ext cx="313" cy="345"/>
              <a:chOff x="664" y="2641"/>
              <a:chExt cx="313" cy="345"/>
            </a:xfrm>
          </p:grpSpPr>
          <p:sp>
            <p:nvSpPr>
              <p:cNvPr id="4157" name="Freeform 85"/>
              <p:cNvSpPr/>
              <p:nvPr/>
            </p:nvSpPr>
            <p:spPr bwMode="auto">
              <a:xfrm>
                <a:off x="664" y="2641"/>
                <a:ext cx="266" cy="345"/>
              </a:xfrm>
              <a:custGeom>
                <a:avLst/>
                <a:gdLst>
                  <a:gd name="T0" fmla="*/ 266 w 266"/>
                  <a:gd name="T1" fmla="*/ 0 h 345"/>
                  <a:gd name="T2" fmla="*/ 134 w 266"/>
                  <a:gd name="T3" fmla="*/ 62 h 345"/>
                  <a:gd name="T4" fmla="*/ 98 w 266"/>
                  <a:gd name="T5" fmla="*/ 79 h 345"/>
                  <a:gd name="T6" fmla="*/ 72 w 266"/>
                  <a:gd name="T7" fmla="*/ 88 h 345"/>
                  <a:gd name="T8" fmla="*/ 80 w 266"/>
                  <a:gd name="T9" fmla="*/ 115 h 345"/>
                  <a:gd name="T10" fmla="*/ 98 w 266"/>
                  <a:gd name="T11" fmla="*/ 168 h 345"/>
                  <a:gd name="T12" fmla="*/ 63 w 266"/>
                  <a:gd name="T13" fmla="*/ 212 h 345"/>
                  <a:gd name="T14" fmla="*/ 9 w 266"/>
                  <a:gd name="T15" fmla="*/ 274 h 345"/>
                  <a:gd name="T16" fmla="*/ 18 w 266"/>
                  <a:gd name="T17" fmla="*/ 345 h 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6" h="345">
                    <a:moveTo>
                      <a:pt x="266" y="0"/>
                    </a:moveTo>
                    <a:cubicBezTo>
                      <a:pt x="208" y="38"/>
                      <a:pt x="199" y="51"/>
                      <a:pt x="134" y="62"/>
                    </a:cubicBezTo>
                    <a:cubicBezTo>
                      <a:pt x="122" y="68"/>
                      <a:pt x="110" y="74"/>
                      <a:pt x="98" y="79"/>
                    </a:cubicBezTo>
                    <a:cubicBezTo>
                      <a:pt x="90" y="83"/>
                      <a:pt x="76" y="80"/>
                      <a:pt x="72" y="88"/>
                    </a:cubicBezTo>
                    <a:cubicBezTo>
                      <a:pt x="68" y="96"/>
                      <a:pt x="77" y="106"/>
                      <a:pt x="80" y="115"/>
                    </a:cubicBezTo>
                    <a:cubicBezTo>
                      <a:pt x="86" y="133"/>
                      <a:pt x="98" y="168"/>
                      <a:pt x="98" y="168"/>
                    </a:cubicBezTo>
                    <a:cubicBezTo>
                      <a:pt x="75" y="237"/>
                      <a:pt x="109" y="155"/>
                      <a:pt x="63" y="212"/>
                    </a:cubicBezTo>
                    <a:cubicBezTo>
                      <a:pt x="37" y="244"/>
                      <a:pt x="62" y="258"/>
                      <a:pt x="9" y="274"/>
                    </a:cubicBezTo>
                    <a:cubicBezTo>
                      <a:pt x="0" y="305"/>
                      <a:pt x="3" y="317"/>
                      <a:pt x="18" y="34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58" name="Freeform 86"/>
              <p:cNvSpPr/>
              <p:nvPr/>
            </p:nvSpPr>
            <p:spPr bwMode="auto">
              <a:xfrm>
                <a:off x="868" y="2649"/>
                <a:ext cx="109" cy="311"/>
              </a:xfrm>
              <a:custGeom>
                <a:avLst/>
                <a:gdLst>
                  <a:gd name="T0" fmla="*/ 54 w 109"/>
                  <a:gd name="T1" fmla="*/ 0 h 311"/>
                  <a:gd name="T2" fmla="*/ 0 w 109"/>
                  <a:gd name="T3" fmla="*/ 71 h 311"/>
                  <a:gd name="T4" fmla="*/ 98 w 109"/>
                  <a:gd name="T5" fmla="*/ 249 h 311"/>
                  <a:gd name="T6" fmla="*/ 107 w 109"/>
                  <a:gd name="T7" fmla="*/ 311 h 3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311">
                    <a:moveTo>
                      <a:pt x="54" y="0"/>
                    </a:moveTo>
                    <a:cubicBezTo>
                      <a:pt x="34" y="29"/>
                      <a:pt x="12" y="38"/>
                      <a:pt x="0" y="71"/>
                    </a:cubicBezTo>
                    <a:cubicBezTo>
                      <a:pt x="15" y="146"/>
                      <a:pt x="32" y="205"/>
                      <a:pt x="98" y="249"/>
                    </a:cubicBezTo>
                    <a:cubicBezTo>
                      <a:pt x="109" y="293"/>
                      <a:pt x="107" y="272"/>
                      <a:pt x="107" y="311"/>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4" name="Group 87"/>
            <p:cNvGrpSpPr/>
            <p:nvPr/>
          </p:nvGrpSpPr>
          <p:grpSpPr bwMode="auto">
            <a:xfrm>
              <a:off x="1099" y="2632"/>
              <a:ext cx="213" cy="363"/>
              <a:chOff x="1099" y="2632"/>
              <a:chExt cx="213" cy="363"/>
            </a:xfrm>
          </p:grpSpPr>
          <p:sp>
            <p:nvSpPr>
              <p:cNvPr id="4155" name="Freeform 88"/>
              <p:cNvSpPr/>
              <p:nvPr/>
            </p:nvSpPr>
            <p:spPr bwMode="auto">
              <a:xfrm>
                <a:off x="1099" y="2632"/>
                <a:ext cx="168" cy="363"/>
              </a:xfrm>
              <a:custGeom>
                <a:avLst/>
                <a:gdLst>
                  <a:gd name="T0" fmla="*/ 168 w 168"/>
                  <a:gd name="T1" fmla="*/ 0 h 363"/>
                  <a:gd name="T2" fmla="*/ 80 w 168"/>
                  <a:gd name="T3" fmla="*/ 62 h 363"/>
                  <a:gd name="T4" fmla="*/ 35 w 168"/>
                  <a:gd name="T5" fmla="*/ 142 h 363"/>
                  <a:gd name="T6" fmla="*/ 62 w 168"/>
                  <a:gd name="T7" fmla="*/ 195 h 363"/>
                  <a:gd name="T8" fmla="*/ 9 w 168"/>
                  <a:gd name="T9" fmla="*/ 266 h 363"/>
                  <a:gd name="T10" fmla="*/ 0 w 168"/>
                  <a:gd name="T11" fmla="*/ 363 h 3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 h="363">
                    <a:moveTo>
                      <a:pt x="168" y="0"/>
                    </a:moveTo>
                    <a:cubicBezTo>
                      <a:pt x="106" y="62"/>
                      <a:pt x="139" y="47"/>
                      <a:pt x="80" y="62"/>
                    </a:cubicBezTo>
                    <a:cubicBezTo>
                      <a:pt x="39" y="123"/>
                      <a:pt x="51" y="95"/>
                      <a:pt x="35" y="142"/>
                    </a:cubicBezTo>
                    <a:cubicBezTo>
                      <a:pt x="41" y="161"/>
                      <a:pt x="59" y="175"/>
                      <a:pt x="62" y="195"/>
                    </a:cubicBezTo>
                    <a:cubicBezTo>
                      <a:pt x="67" y="224"/>
                      <a:pt x="28" y="253"/>
                      <a:pt x="9" y="266"/>
                    </a:cubicBezTo>
                    <a:cubicBezTo>
                      <a:pt x="17" y="315"/>
                      <a:pt x="20" y="323"/>
                      <a:pt x="0" y="36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56" name="Freeform 89"/>
              <p:cNvSpPr/>
              <p:nvPr/>
            </p:nvSpPr>
            <p:spPr bwMode="auto">
              <a:xfrm>
                <a:off x="1249" y="2640"/>
                <a:ext cx="63" cy="302"/>
              </a:xfrm>
              <a:custGeom>
                <a:avLst/>
                <a:gdLst>
                  <a:gd name="T0" fmla="*/ 18 w 63"/>
                  <a:gd name="T1" fmla="*/ 0 h 302"/>
                  <a:gd name="T2" fmla="*/ 9 w 63"/>
                  <a:gd name="T3" fmla="*/ 89 h 302"/>
                  <a:gd name="T4" fmla="*/ 0 w 63"/>
                  <a:gd name="T5" fmla="*/ 116 h 302"/>
                  <a:gd name="T6" fmla="*/ 63 w 63"/>
                  <a:gd name="T7" fmla="*/ 302 h 3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02">
                    <a:moveTo>
                      <a:pt x="18" y="0"/>
                    </a:moveTo>
                    <a:cubicBezTo>
                      <a:pt x="15" y="30"/>
                      <a:pt x="14" y="60"/>
                      <a:pt x="9" y="89"/>
                    </a:cubicBezTo>
                    <a:cubicBezTo>
                      <a:pt x="8" y="98"/>
                      <a:pt x="0" y="107"/>
                      <a:pt x="0" y="116"/>
                    </a:cubicBezTo>
                    <a:cubicBezTo>
                      <a:pt x="0" y="179"/>
                      <a:pt x="63" y="245"/>
                      <a:pt x="63" y="30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5" name="Group 90"/>
            <p:cNvGrpSpPr/>
            <p:nvPr/>
          </p:nvGrpSpPr>
          <p:grpSpPr bwMode="auto">
            <a:xfrm>
              <a:off x="1365" y="2623"/>
              <a:ext cx="214" cy="372"/>
              <a:chOff x="1365" y="2623"/>
              <a:chExt cx="214" cy="372"/>
            </a:xfrm>
          </p:grpSpPr>
          <p:sp>
            <p:nvSpPr>
              <p:cNvPr id="4152" name="Freeform 91"/>
              <p:cNvSpPr/>
              <p:nvPr/>
            </p:nvSpPr>
            <p:spPr bwMode="auto">
              <a:xfrm>
                <a:off x="1365" y="2650"/>
                <a:ext cx="91" cy="292"/>
              </a:xfrm>
              <a:custGeom>
                <a:avLst/>
                <a:gdLst>
                  <a:gd name="T0" fmla="*/ 26 w 91"/>
                  <a:gd name="T1" fmla="*/ 0 h 292"/>
                  <a:gd name="T2" fmla="*/ 62 w 91"/>
                  <a:gd name="T3" fmla="*/ 97 h 292"/>
                  <a:gd name="T4" fmla="*/ 0 w 91"/>
                  <a:gd name="T5" fmla="*/ 159 h 292"/>
                  <a:gd name="T6" fmla="*/ 53 w 91"/>
                  <a:gd name="T7" fmla="*/ 221 h 292"/>
                  <a:gd name="T8" fmla="*/ 62 w 91"/>
                  <a:gd name="T9" fmla="*/ 292 h 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292">
                    <a:moveTo>
                      <a:pt x="26" y="0"/>
                    </a:moveTo>
                    <a:cubicBezTo>
                      <a:pt x="35" y="36"/>
                      <a:pt x="45" y="64"/>
                      <a:pt x="62" y="97"/>
                    </a:cubicBezTo>
                    <a:cubicBezTo>
                      <a:pt x="37" y="134"/>
                      <a:pt x="24" y="122"/>
                      <a:pt x="0" y="159"/>
                    </a:cubicBezTo>
                    <a:cubicBezTo>
                      <a:pt x="12" y="194"/>
                      <a:pt x="17" y="209"/>
                      <a:pt x="53" y="221"/>
                    </a:cubicBezTo>
                    <a:cubicBezTo>
                      <a:pt x="75" y="254"/>
                      <a:pt x="91" y="261"/>
                      <a:pt x="62" y="29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53" name="Freeform 92"/>
              <p:cNvSpPr/>
              <p:nvPr/>
            </p:nvSpPr>
            <p:spPr bwMode="auto">
              <a:xfrm>
                <a:off x="1436" y="2623"/>
                <a:ext cx="115" cy="248"/>
              </a:xfrm>
              <a:custGeom>
                <a:avLst/>
                <a:gdLst>
                  <a:gd name="T0" fmla="*/ 115 w 115"/>
                  <a:gd name="T1" fmla="*/ 0 h 248"/>
                  <a:gd name="T2" fmla="*/ 35 w 115"/>
                  <a:gd name="T3" fmla="*/ 133 h 248"/>
                  <a:gd name="T4" fmla="*/ 0 w 115"/>
                  <a:gd name="T5" fmla="*/ 186 h 248"/>
                  <a:gd name="T6" fmla="*/ 8 w 115"/>
                  <a:gd name="T7" fmla="*/ 248 h 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 h="248">
                    <a:moveTo>
                      <a:pt x="115" y="0"/>
                    </a:moveTo>
                    <a:cubicBezTo>
                      <a:pt x="66" y="33"/>
                      <a:pt x="54" y="78"/>
                      <a:pt x="35" y="133"/>
                    </a:cubicBezTo>
                    <a:cubicBezTo>
                      <a:pt x="28" y="153"/>
                      <a:pt x="0" y="186"/>
                      <a:pt x="0" y="186"/>
                    </a:cubicBezTo>
                    <a:cubicBezTo>
                      <a:pt x="9" y="236"/>
                      <a:pt x="8" y="215"/>
                      <a:pt x="8" y="24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54" name="Freeform 93"/>
              <p:cNvSpPr/>
              <p:nvPr/>
            </p:nvSpPr>
            <p:spPr bwMode="auto">
              <a:xfrm>
                <a:off x="1534" y="2641"/>
                <a:ext cx="45" cy="354"/>
              </a:xfrm>
              <a:custGeom>
                <a:avLst/>
                <a:gdLst>
                  <a:gd name="T0" fmla="*/ 26 w 45"/>
                  <a:gd name="T1" fmla="*/ 0 h 354"/>
                  <a:gd name="T2" fmla="*/ 17 w 45"/>
                  <a:gd name="T3" fmla="*/ 150 h 354"/>
                  <a:gd name="T4" fmla="*/ 43 w 45"/>
                  <a:gd name="T5" fmla="*/ 230 h 354"/>
                  <a:gd name="T6" fmla="*/ 43 w 45"/>
                  <a:gd name="T7" fmla="*/ 354 h 3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54">
                    <a:moveTo>
                      <a:pt x="26" y="0"/>
                    </a:moveTo>
                    <a:cubicBezTo>
                      <a:pt x="0" y="77"/>
                      <a:pt x="2" y="47"/>
                      <a:pt x="17" y="150"/>
                    </a:cubicBezTo>
                    <a:cubicBezTo>
                      <a:pt x="21" y="176"/>
                      <a:pt x="41" y="204"/>
                      <a:pt x="43" y="230"/>
                    </a:cubicBezTo>
                    <a:cubicBezTo>
                      <a:pt x="45" y="271"/>
                      <a:pt x="43" y="313"/>
                      <a:pt x="43" y="35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6" name="Group 94"/>
            <p:cNvGrpSpPr/>
            <p:nvPr/>
          </p:nvGrpSpPr>
          <p:grpSpPr bwMode="auto">
            <a:xfrm>
              <a:off x="1719" y="2641"/>
              <a:ext cx="186" cy="354"/>
              <a:chOff x="1719" y="2641"/>
              <a:chExt cx="186" cy="354"/>
            </a:xfrm>
          </p:grpSpPr>
          <p:sp>
            <p:nvSpPr>
              <p:cNvPr id="4150" name="Freeform 95"/>
              <p:cNvSpPr/>
              <p:nvPr/>
            </p:nvSpPr>
            <p:spPr bwMode="auto">
              <a:xfrm>
                <a:off x="1719" y="2658"/>
                <a:ext cx="71" cy="302"/>
              </a:xfrm>
              <a:custGeom>
                <a:avLst/>
                <a:gdLst>
                  <a:gd name="T0" fmla="*/ 71 w 71"/>
                  <a:gd name="T1" fmla="*/ 0 h 302"/>
                  <a:gd name="T2" fmla="*/ 9 w 71"/>
                  <a:gd name="T3" fmla="*/ 54 h 302"/>
                  <a:gd name="T4" fmla="*/ 62 w 71"/>
                  <a:gd name="T5" fmla="*/ 204 h 302"/>
                  <a:gd name="T6" fmla="*/ 36 w 71"/>
                  <a:gd name="T7" fmla="*/ 266 h 302"/>
                  <a:gd name="T8" fmla="*/ 9 w 71"/>
                  <a:gd name="T9" fmla="*/ 302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 h="302">
                    <a:moveTo>
                      <a:pt x="71" y="0"/>
                    </a:moveTo>
                    <a:cubicBezTo>
                      <a:pt x="36" y="12"/>
                      <a:pt x="21" y="18"/>
                      <a:pt x="9" y="54"/>
                    </a:cubicBezTo>
                    <a:cubicBezTo>
                      <a:pt x="21" y="181"/>
                      <a:pt x="8" y="126"/>
                      <a:pt x="62" y="204"/>
                    </a:cubicBezTo>
                    <a:cubicBezTo>
                      <a:pt x="57" y="224"/>
                      <a:pt x="54" y="251"/>
                      <a:pt x="36" y="266"/>
                    </a:cubicBezTo>
                    <a:cubicBezTo>
                      <a:pt x="0" y="294"/>
                      <a:pt x="9" y="250"/>
                      <a:pt x="9" y="302"/>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51" name="Freeform 96"/>
              <p:cNvSpPr/>
              <p:nvPr/>
            </p:nvSpPr>
            <p:spPr bwMode="auto">
              <a:xfrm>
                <a:off x="1785" y="2641"/>
                <a:ext cx="120" cy="354"/>
              </a:xfrm>
              <a:custGeom>
                <a:avLst/>
                <a:gdLst>
                  <a:gd name="T0" fmla="*/ 32 w 120"/>
                  <a:gd name="T1" fmla="*/ 0 h 354"/>
                  <a:gd name="T2" fmla="*/ 67 w 120"/>
                  <a:gd name="T3" fmla="*/ 106 h 354"/>
                  <a:gd name="T4" fmla="*/ 120 w 120"/>
                  <a:gd name="T5" fmla="*/ 257 h 354"/>
                  <a:gd name="T6" fmla="*/ 111 w 120"/>
                  <a:gd name="T7" fmla="*/ 354 h 3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354">
                    <a:moveTo>
                      <a:pt x="32" y="0"/>
                    </a:moveTo>
                    <a:cubicBezTo>
                      <a:pt x="0" y="47"/>
                      <a:pt x="15" y="89"/>
                      <a:pt x="67" y="106"/>
                    </a:cubicBezTo>
                    <a:cubicBezTo>
                      <a:pt x="99" y="153"/>
                      <a:pt x="89" y="208"/>
                      <a:pt x="120" y="257"/>
                    </a:cubicBezTo>
                    <a:cubicBezTo>
                      <a:pt x="103" y="305"/>
                      <a:pt x="111" y="274"/>
                      <a:pt x="111" y="35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7" name="Group 97"/>
            <p:cNvGrpSpPr/>
            <p:nvPr/>
          </p:nvGrpSpPr>
          <p:grpSpPr bwMode="auto">
            <a:xfrm>
              <a:off x="1972" y="2694"/>
              <a:ext cx="346" cy="313"/>
              <a:chOff x="1972" y="2694"/>
              <a:chExt cx="346" cy="313"/>
            </a:xfrm>
          </p:grpSpPr>
          <p:sp>
            <p:nvSpPr>
              <p:cNvPr id="4147" name="Freeform 98"/>
              <p:cNvSpPr/>
              <p:nvPr/>
            </p:nvSpPr>
            <p:spPr bwMode="auto">
              <a:xfrm>
                <a:off x="2189" y="2756"/>
                <a:ext cx="129" cy="230"/>
              </a:xfrm>
              <a:custGeom>
                <a:avLst/>
                <a:gdLst>
                  <a:gd name="T0" fmla="*/ 0 w 129"/>
                  <a:gd name="T1" fmla="*/ 0 h 230"/>
                  <a:gd name="T2" fmla="*/ 35 w 129"/>
                  <a:gd name="T3" fmla="*/ 9 h 230"/>
                  <a:gd name="T4" fmla="*/ 80 w 129"/>
                  <a:gd name="T5" fmla="*/ 151 h 230"/>
                  <a:gd name="T6" fmla="*/ 97 w 129"/>
                  <a:gd name="T7" fmla="*/ 177 h 230"/>
                  <a:gd name="T8" fmla="*/ 124 w 129"/>
                  <a:gd name="T9" fmla="*/ 195 h 230"/>
                  <a:gd name="T10" fmla="*/ 124 w 129"/>
                  <a:gd name="T11" fmla="*/ 230 h 2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9" h="230">
                    <a:moveTo>
                      <a:pt x="0" y="0"/>
                    </a:moveTo>
                    <a:cubicBezTo>
                      <a:pt x="12" y="3"/>
                      <a:pt x="27" y="0"/>
                      <a:pt x="35" y="9"/>
                    </a:cubicBezTo>
                    <a:cubicBezTo>
                      <a:pt x="63" y="42"/>
                      <a:pt x="61" y="112"/>
                      <a:pt x="80" y="151"/>
                    </a:cubicBezTo>
                    <a:cubicBezTo>
                      <a:pt x="85" y="160"/>
                      <a:pt x="90" y="170"/>
                      <a:pt x="97" y="177"/>
                    </a:cubicBezTo>
                    <a:cubicBezTo>
                      <a:pt x="105" y="185"/>
                      <a:pt x="119" y="185"/>
                      <a:pt x="124" y="195"/>
                    </a:cubicBezTo>
                    <a:cubicBezTo>
                      <a:pt x="129" y="205"/>
                      <a:pt x="124" y="218"/>
                      <a:pt x="124" y="230"/>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8" name="Freeform 99"/>
              <p:cNvSpPr/>
              <p:nvPr/>
            </p:nvSpPr>
            <p:spPr bwMode="auto">
              <a:xfrm>
                <a:off x="1972" y="2694"/>
                <a:ext cx="155" cy="283"/>
              </a:xfrm>
              <a:custGeom>
                <a:avLst/>
                <a:gdLst>
                  <a:gd name="T0" fmla="*/ 155 w 155"/>
                  <a:gd name="T1" fmla="*/ 0 h 283"/>
                  <a:gd name="T2" fmla="*/ 146 w 155"/>
                  <a:gd name="T3" fmla="*/ 26 h 283"/>
                  <a:gd name="T4" fmla="*/ 66 w 155"/>
                  <a:gd name="T5" fmla="*/ 62 h 283"/>
                  <a:gd name="T6" fmla="*/ 13 w 155"/>
                  <a:gd name="T7" fmla="*/ 221 h 283"/>
                  <a:gd name="T8" fmla="*/ 4 w 155"/>
                  <a:gd name="T9" fmla="*/ 283 h 2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 h="283">
                    <a:moveTo>
                      <a:pt x="155" y="0"/>
                    </a:moveTo>
                    <a:cubicBezTo>
                      <a:pt x="152" y="9"/>
                      <a:pt x="153" y="21"/>
                      <a:pt x="146" y="26"/>
                    </a:cubicBezTo>
                    <a:cubicBezTo>
                      <a:pt x="122" y="43"/>
                      <a:pt x="90" y="46"/>
                      <a:pt x="66" y="62"/>
                    </a:cubicBezTo>
                    <a:cubicBezTo>
                      <a:pt x="32" y="113"/>
                      <a:pt x="47" y="171"/>
                      <a:pt x="13" y="221"/>
                    </a:cubicBezTo>
                    <a:cubicBezTo>
                      <a:pt x="0" y="259"/>
                      <a:pt x="4" y="239"/>
                      <a:pt x="4" y="28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9" name="Freeform 100"/>
              <p:cNvSpPr/>
              <p:nvPr/>
            </p:nvSpPr>
            <p:spPr bwMode="auto">
              <a:xfrm>
                <a:off x="2090" y="2765"/>
                <a:ext cx="90" cy="242"/>
              </a:xfrm>
              <a:custGeom>
                <a:avLst/>
                <a:gdLst>
                  <a:gd name="T0" fmla="*/ 90 w 90"/>
                  <a:gd name="T1" fmla="*/ 0 h 242"/>
                  <a:gd name="T2" fmla="*/ 19 w 90"/>
                  <a:gd name="T3" fmla="*/ 62 h 242"/>
                  <a:gd name="T4" fmla="*/ 10 w 90"/>
                  <a:gd name="T5" fmla="*/ 168 h 242"/>
                  <a:gd name="T6" fmla="*/ 1 w 90"/>
                  <a:gd name="T7" fmla="*/ 204 h 2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 h="242">
                    <a:moveTo>
                      <a:pt x="90" y="0"/>
                    </a:moveTo>
                    <a:cubicBezTo>
                      <a:pt x="28" y="41"/>
                      <a:pt x="49" y="17"/>
                      <a:pt x="19" y="62"/>
                    </a:cubicBezTo>
                    <a:cubicBezTo>
                      <a:pt x="16" y="97"/>
                      <a:pt x="15" y="133"/>
                      <a:pt x="10" y="168"/>
                    </a:cubicBezTo>
                    <a:cubicBezTo>
                      <a:pt x="0" y="242"/>
                      <a:pt x="1" y="172"/>
                      <a:pt x="1" y="204"/>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8" name="Group 101"/>
            <p:cNvGrpSpPr/>
            <p:nvPr/>
          </p:nvGrpSpPr>
          <p:grpSpPr bwMode="auto">
            <a:xfrm>
              <a:off x="2251" y="2596"/>
              <a:ext cx="195" cy="435"/>
              <a:chOff x="2251" y="2596"/>
              <a:chExt cx="195" cy="435"/>
            </a:xfrm>
          </p:grpSpPr>
          <p:sp>
            <p:nvSpPr>
              <p:cNvPr id="4145" name="Freeform 102"/>
              <p:cNvSpPr/>
              <p:nvPr/>
            </p:nvSpPr>
            <p:spPr bwMode="auto">
              <a:xfrm>
                <a:off x="2251" y="2596"/>
                <a:ext cx="186" cy="417"/>
              </a:xfrm>
              <a:custGeom>
                <a:avLst/>
                <a:gdLst>
                  <a:gd name="T0" fmla="*/ 186 w 186"/>
                  <a:gd name="T1" fmla="*/ 0 h 417"/>
                  <a:gd name="T2" fmla="*/ 106 w 186"/>
                  <a:gd name="T3" fmla="*/ 107 h 417"/>
                  <a:gd name="T4" fmla="*/ 80 w 186"/>
                  <a:gd name="T5" fmla="*/ 240 h 417"/>
                  <a:gd name="T6" fmla="*/ 62 w 186"/>
                  <a:gd name="T7" fmla="*/ 328 h 417"/>
                  <a:gd name="T8" fmla="*/ 26 w 186"/>
                  <a:gd name="T9" fmla="*/ 373 h 417"/>
                  <a:gd name="T10" fmla="*/ 0 w 186"/>
                  <a:gd name="T11" fmla="*/ 417 h 4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 h="417">
                    <a:moveTo>
                      <a:pt x="186" y="0"/>
                    </a:moveTo>
                    <a:cubicBezTo>
                      <a:pt x="171" y="44"/>
                      <a:pt x="132" y="69"/>
                      <a:pt x="106" y="107"/>
                    </a:cubicBezTo>
                    <a:cubicBezTo>
                      <a:pt x="137" y="152"/>
                      <a:pt x="133" y="222"/>
                      <a:pt x="80" y="240"/>
                    </a:cubicBezTo>
                    <a:cubicBezTo>
                      <a:pt x="57" y="284"/>
                      <a:pt x="33" y="286"/>
                      <a:pt x="62" y="328"/>
                    </a:cubicBezTo>
                    <a:cubicBezTo>
                      <a:pt x="44" y="381"/>
                      <a:pt x="67" y="332"/>
                      <a:pt x="26" y="373"/>
                    </a:cubicBezTo>
                    <a:cubicBezTo>
                      <a:pt x="16" y="383"/>
                      <a:pt x="7" y="404"/>
                      <a:pt x="0" y="41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6" name="Freeform 103"/>
              <p:cNvSpPr/>
              <p:nvPr/>
            </p:nvSpPr>
            <p:spPr bwMode="auto">
              <a:xfrm>
                <a:off x="2384" y="2605"/>
                <a:ext cx="62" cy="426"/>
              </a:xfrm>
              <a:custGeom>
                <a:avLst/>
                <a:gdLst>
                  <a:gd name="T0" fmla="*/ 53 w 62"/>
                  <a:gd name="T1" fmla="*/ 0 h 426"/>
                  <a:gd name="T2" fmla="*/ 17 w 62"/>
                  <a:gd name="T3" fmla="*/ 89 h 426"/>
                  <a:gd name="T4" fmla="*/ 26 w 62"/>
                  <a:gd name="T5" fmla="*/ 124 h 426"/>
                  <a:gd name="T6" fmla="*/ 62 w 62"/>
                  <a:gd name="T7" fmla="*/ 178 h 426"/>
                  <a:gd name="T8" fmla="*/ 53 w 62"/>
                  <a:gd name="T9" fmla="*/ 222 h 426"/>
                  <a:gd name="T10" fmla="*/ 26 w 62"/>
                  <a:gd name="T11" fmla="*/ 240 h 426"/>
                  <a:gd name="T12" fmla="*/ 0 w 62"/>
                  <a:gd name="T13" fmla="*/ 293 h 426"/>
                  <a:gd name="T14" fmla="*/ 53 w 62"/>
                  <a:gd name="T15" fmla="*/ 372 h 426"/>
                  <a:gd name="T16" fmla="*/ 44 w 62"/>
                  <a:gd name="T17" fmla="*/ 426 h 4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426">
                    <a:moveTo>
                      <a:pt x="53" y="0"/>
                    </a:moveTo>
                    <a:cubicBezTo>
                      <a:pt x="42" y="33"/>
                      <a:pt x="36" y="60"/>
                      <a:pt x="17" y="89"/>
                    </a:cubicBezTo>
                    <a:cubicBezTo>
                      <a:pt x="20" y="101"/>
                      <a:pt x="21" y="113"/>
                      <a:pt x="26" y="124"/>
                    </a:cubicBezTo>
                    <a:cubicBezTo>
                      <a:pt x="36" y="143"/>
                      <a:pt x="62" y="178"/>
                      <a:pt x="62" y="178"/>
                    </a:cubicBezTo>
                    <a:cubicBezTo>
                      <a:pt x="59" y="193"/>
                      <a:pt x="61" y="209"/>
                      <a:pt x="53" y="222"/>
                    </a:cubicBezTo>
                    <a:cubicBezTo>
                      <a:pt x="48" y="231"/>
                      <a:pt x="34" y="232"/>
                      <a:pt x="26" y="240"/>
                    </a:cubicBezTo>
                    <a:cubicBezTo>
                      <a:pt x="10" y="256"/>
                      <a:pt x="7" y="272"/>
                      <a:pt x="0" y="293"/>
                    </a:cubicBezTo>
                    <a:cubicBezTo>
                      <a:pt x="12" y="341"/>
                      <a:pt x="26" y="333"/>
                      <a:pt x="53" y="372"/>
                    </a:cubicBezTo>
                    <a:cubicBezTo>
                      <a:pt x="43" y="420"/>
                      <a:pt x="44" y="402"/>
                      <a:pt x="44" y="42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29" name="Group 104"/>
            <p:cNvGrpSpPr/>
            <p:nvPr/>
          </p:nvGrpSpPr>
          <p:grpSpPr bwMode="auto">
            <a:xfrm>
              <a:off x="2469" y="2658"/>
              <a:ext cx="376" cy="382"/>
              <a:chOff x="2469" y="2658"/>
              <a:chExt cx="376" cy="382"/>
            </a:xfrm>
          </p:grpSpPr>
          <p:sp>
            <p:nvSpPr>
              <p:cNvPr id="4142" name="Freeform 105"/>
              <p:cNvSpPr/>
              <p:nvPr/>
            </p:nvSpPr>
            <p:spPr bwMode="auto">
              <a:xfrm>
                <a:off x="2712" y="2800"/>
                <a:ext cx="133" cy="240"/>
              </a:xfrm>
              <a:custGeom>
                <a:avLst/>
                <a:gdLst>
                  <a:gd name="T0" fmla="*/ 0 w 133"/>
                  <a:gd name="T1" fmla="*/ 0 h 240"/>
                  <a:gd name="T2" fmla="*/ 97 w 133"/>
                  <a:gd name="T3" fmla="*/ 124 h 240"/>
                  <a:gd name="T4" fmla="*/ 133 w 133"/>
                  <a:gd name="T5" fmla="*/ 204 h 240"/>
                  <a:gd name="T6" fmla="*/ 115 w 133"/>
                  <a:gd name="T7" fmla="*/ 24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3" h="240">
                    <a:moveTo>
                      <a:pt x="0" y="0"/>
                    </a:moveTo>
                    <a:cubicBezTo>
                      <a:pt x="38" y="40"/>
                      <a:pt x="49" y="93"/>
                      <a:pt x="97" y="124"/>
                    </a:cubicBezTo>
                    <a:cubicBezTo>
                      <a:pt x="107" y="153"/>
                      <a:pt x="123" y="175"/>
                      <a:pt x="133" y="204"/>
                    </a:cubicBezTo>
                    <a:cubicBezTo>
                      <a:pt x="113" y="233"/>
                      <a:pt x="115" y="220"/>
                      <a:pt x="115" y="240"/>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3" name="Freeform 106"/>
              <p:cNvSpPr/>
              <p:nvPr/>
            </p:nvSpPr>
            <p:spPr bwMode="auto">
              <a:xfrm>
                <a:off x="2623" y="2800"/>
                <a:ext cx="89" cy="213"/>
              </a:xfrm>
              <a:custGeom>
                <a:avLst/>
                <a:gdLst>
                  <a:gd name="T0" fmla="*/ 89 w 89"/>
                  <a:gd name="T1" fmla="*/ 0 h 213"/>
                  <a:gd name="T2" fmla="*/ 44 w 89"/>
                  <a:gd name="T3" fmla="*/ 80 h 213"/>
                  <a:gd name="T4" fmla="*/ 89 w 89"/>
                  <a:gd name="T5" fmla="*/ 151 h 213"/>
                  <a:gd name="T6" fmla="*/ 53 w 89"/>
                  <a:gd name="T7" fmla="*/ 195 h 213"/>
                  <a:gd name="T8" fmla="*/ 0 w 89"/>
                  <a:gd name="T9" fmla="*/ 213 h 2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213">
                    <a:moveTo>
                      <a:pt x="89" y="0"/>
                    </a:moveTo>
                    <a:cubicBezTo>
                      <a:pt x="78" y="33"/>
                      <a:pt x="55" y="47"/>
                      <a:pt x="44" y="80"/>
                    </a:cubicBezTo>
                    <a:cubicBezTo>
                      <a:pt x="58" y="121"/>
                      <a:pt x="75" y="110"/>
                      <a:pt x="89" y="151"/>
                    </a:cubicBezTo>
                    <a:cubicBezTo>
                      <a:pt x="79" y="180"/>
                      <a:pt x="85" y="181"/>
                      <a:pt x="53" y="195"/>
                    </a:cubicBezTo>
                    <a:cubicBezTo>
                      <a:pt x="36" y="203"/>
                      <a:pt x="0" y="213"/>
                      <a:pt x="0" y="213"/>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4" name="Freeform 107"/>
              <p:cNvSpPr/>
              <p:nvPr/>
            </p:nvSpPr>
            <p:spPr bwMode="auto">
              <a:xfrm>
                <a:off x="2469" y="2658"/>
                <a:ext cx="181" cy="355"/>
              </a:xfrm>
              <a:custGeom>
                <a:avLst/>
                <a:gdLst>
                  <a:gd name="T0" fmla="*/ 181 w 181"/>
                  <a:gd name="T1" fmla="*/ 0 h 355"/>
                  <a:gd name="T2" fmla="*/ 172 w 181"/>
                  <a:gd name="T3" fmla="*/ 27 h 355"/>
                  <a:gd name="T4" fmla="*/ 119 w 181"/>
                  <a:gd name="T5" fmla="*/ 45 h 355"/>
                  <a:gd name="T6" fmla="*/ 101 w 181"/>
                  <a:gd name="T7" fmla="*/ 71 h 355"/>
                  <a:gd name="T8" fmla="*/ 110 w 181"/>
                  <a:gd name="T9" fmla="*/ 133 h 355"/>
                  <a:gd name="T10" fmla="*/ 39 w 181"/>
                  <a:gd name="T11" fmla="*/ 275 h 355"/>
                  <a:gd name="T12" fmla="*/ 30 w 181"/>
                  <a:gd name="T13" fmla="*/ 311 h 355"/>
                  <a:gd name="T14" fmla="*/ 30 w 181"/>
                  <a:gd name="T15" fmla="*/ 355 h 3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1" h="355">
                    <a:moveTo>
                      <a:pt x="181" y="0"/>
                    </a:moveTo>
                    <a:cubicBezTo>
                      <a:pt x="178" y="9"/>
                      <a:pt x="180" y="21"/>
                      <a:pt x="172" y="27"/>
                    </a:cubicBezTo>
                    <a:cubicBezTo>
                      <a:pt x="157" y="38"/>
                      <a:pt x="119" y="45"/>
                      <a:pt x="119" y="45"/>
                    </a:cubicBezTo>
                    <a:cubicBezTo>
                      <a:pt x="113" y="54"/>
                      <a:pt x="102" y="61"/>
                      <a:pt x="101" y="71"/>
                    </a:cubicBezTo>
                    <a:cubicBezTo>
                      <a:pt x="99" y="92"/>
                      <a:pt x="110" y="112"/>
                      <a:pt x="110" y="133"/>
                    </a:cubicBezTo>
                    <a:cubicBezTo>
                      <a:pt x="110" y="195"/>
                      <a:pt x="100" y="254"/>
                      <a:pt x="39" y="275"/>
                    </a:cubicBezTo>
                    <a:cubicBezTo>
                      <a:pt x="36" y="287"/>
                      <a:pt x="35" y="300"/>
                      <a:pt x="30" y="311"/>
                    </a:cubicBezTo>
                    <a:cubicBezTo>
                      <a:pt x="13" y="350"/>
                      <a:pt x="0" y="325"/>
                      <a:pt x="30" y="35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30" name="Group 108"/>
            <p:cNvGrpSpPr/>
            <p:nvPr/>
          </p:nvGrpSpPr>
          <p:grpSpPr bwMode="auto">
            <a:xfrm>
              <a:off x="2853" y="2720"/>
              <a:ext cx="271" cy="337"/>
              <a:chOff x="2853" y="2720"/>
              <a:chExt cx="271" cy="337"/>
            </a:xfrm>
          </p:grpSpPr>
          <p:sp>
            <p:nvSpPr>
              <p:cNvPr id="4139" name="Freeform 109"/>
              <p:cNvSpPr/>
              <p:nvPr/>
            </p:nvSpPr>
            <p:spPr bwMode="auto">
              <a:xfrm>
                <a:off x="2853" y="2738"/>
                <a:ext cx="169" cy="275"/>
              </a:xfrm>
              <a:custGeom>
                <a:avLst/>
                <a:gdLst>
                  <a:gd name="T0" fmla="*/ 169 w 169"/>
                  <a:gd name="T1" fmla="*/ 0 h 275"/>
                  <a:gd name="T2" fmla="*/ 54 w 169"/>
                  <a:gd name="T3" fmla="*/ 36 h 275"/>
                  <a:gd name="T4" fmla="*/ 45 w 169"/>
                  <a:gd name="T5" fmla="*/ 107 h 275"/>
                  <a:gd name="T6" fmla="*/ 0 w 169"/>
                  <a:gd name="T7" fmla="*/ 231 h 275"/>
                  <a:gd name="T8" fmla="*/ 18 w 169"/>
                  <a:gd name="T9" fmla="*/ 275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275">
                    <a:moveTo>
                      <a:pt x="169" y="0"/>
                    </a:moveTo>
                    <a:cubicBezTo>
                      <a:pt x="128" y="14"/>
                      <a:pt x="90" y="11"/>
                      <a:pt x="54" y="36"/>
                    </a:cubicBezTo>
                    <a:cubicBezTo>
                      <a:pt x="20" y="86"/>
                      <a:pt x="45" y="36"/>
                      <a:pt x="45" y="107"/>
                    </a:cubicBezTo>
                    <a:cubicBezTo>
                      <a:pt x="45" y="155"/>
                      <a:pt x="14" y="188"/>
                      <a:pt x="0" y="231"/>
                    </a:cubicBezTo>
                    <a:cubicBezTo>
                      <a:pt x="11" y="263"/>
                      <a:pt x="5" y="249"/>
                      <a:pt x="18" y="27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0" name="Freeform 110"/>
              <p:cNvSpPr/>
              <p:nvPr/>
            </p:nvSpPr>
            <p:spPr bwMode="auto">
              <a:xfrm>
                <a:off x="2945" y="2729"/>
                <a:ext cx="68" cy="328"/>
              </a:xfrm>
              <a:custGeom>
                <a:avLst/>
                <a:gdLst>
                  <a:gd name="T0" fmla="*/ 68 w 68"/>
                  <a:gd name="T1" fmla="*/ 0 h 328"/>
                  <a:gd name="T2" fmla="*/ 15 w 68"/>
                  <a:gd name="T3" fmla="*/ 71 h 328"/>
                  <a:gd name="T4" fmla="*/ 32 w 68"/>
                  <a:gd name="T5" fmla="*/ 213 h 328"/>
                  <a:gd name="T6" fmla="*/ 15 w 68"/>
                  <a:gd name="T7" fmla="*/ 328 h 3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328">
                    <a:moveTo>
                      <a:pt x="68" y="0"/>
                    </a:moveTo>
                    <a:cubicBezTo>
                      <a:pt x="32" y="24"/>
                      <a:pt x="38" y="36"/>
                      <a:pt x="15" y="71"/>
                    </a:cubicBezTo>
                    <a:cubicBezTo>
                      <a:pt x="7" y="132"/>
                      <a:pt x="0" y="162"/>
                      <a:pt x="32" y="213"/>
                    </a:cubicBezTo>
                    <a:cubicBezTo>
                      <a:pt x="19" y="258"/>
                      <a:pt x="15" y="276"/>
                      <a:pt x="15" y="32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41" name="Freeform 111"/>
              <p:cNvSpPr/>
              <p:nvPr/>
            </p:nvSpPr>
            <p:spPr bwMode="auto">
              <a:xfrm>
                <a:off x="3002" y="2720"/>
                <a:ext cx="122" cy="328"/>
              </a:xfrm>
              <a:custGeom>
                <a:avLst/>
                <a:gdLst>
                  <a:gd name="T0" fmla="*/ 29 w 122"/>
                  <a:gd name="T1" fmla="*/ 0 h 328"/>
                  <a:gd name="T2" fmla="*/ 2 w 122"/>
                  <a:gd name="T3" fmla="*/ 18 h 328"/>
                  <a:gd name="T4" fmla="*/ 29 w 122"/>
                  <a:gd name="T5" fmla="*/ 142 h 328"/>
                  <a:gd name="T6" fmla="*/ 108 w 122"/>
                  <a:gd name="T7" fmla="*/ 204 h 328"/>
                  <a:gd name="T8" fmla="*/ 108 w 122"/>
                  <a:gd name="T9" fmla="*/ 328 h 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 h="328">
                    <a:moveTo>
                      <a:pt x="29" y="0"/>
                    </a:moveTo>
                    <a:cubicBezTo>
                      <a:pt x="20" y="6"/>
                      <a:pt x="5" y="8"/>
                      <a:pt x="2" y="18"/>
                    </a:cubicBezTo>
                    <a:cubicBezTo>
                      <a:pt x="0" y="25"/>
                      <a:pt x="21" y="134"/>
                      <a:pt x="29" y="142"/>
                    </a:cubicBezTo>
                    <a:cubicBezTo>
                      <a:pt x="53" y="166"/>
                      <a:pt x="84" y="180"/>
                      <a:pt x="108" y="204"/>
                    </a:cubicBezTo>
                    <a:cubicBezTo>
                      <a:pt x="122" y="246"/>
                      <a:pt x="108" y="284"/>
                      <a:pt x="108" y="328"/>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31" name="Group 112"/>
            <p:cNvGrpSpPr/>
            <p:nvPr/>
          </p:nvGrpSpPr>
          <p:grpSpPr bwMode="auto">
            <a:xfrm>
              <a:off x="3159" y="2623"/>
              <a:ext cx="317" cy="417"/>
              <a:chOff x="3159" y="2623"/>
              <a:chExt cx="317" cy="417"/>
            </a:xfrm>
          </p:grpSpPr>
          <p:sp>
            <p:nvSpPr>
              <p:cNvPr id="4136" name="Freeform 113"/>
              <p:cNvSpPr/>
              <p:nvPr/>
            </p:nvSpPr>
            <p:spPr bwMode="auto">
              <a:xfrm>
                <a:off x="3159" y="2623"/>
                <a:ext cx="173" cy="381"/>
              </a:xfrm>
              <a:custGeom>
                <a:avLst/>
                <a:gdLst>
                  <a:gd name="T0" fmla="*/ 173 w 173"/>
                  <a:gd name="T1" fmla="*/ 0 h 381"/>
                  <a:gd name="T2" fmla="*/ 93 w 173"/>
                  <a:gd name="T3" fmla="*/ 44 h 381"/>
                  <a:gd name="T4" fmla="*/ 31 w 173"/>
                  <a:gd name="T5" fmla="*/ 230 h 381"/>
                  <a:gd name="T6" fmla="*/ 5 w 173"/>
                  <a:gd name="T7" fmla="*/ 346 h 381"/>
                  <a:gd name="T8" fmla="*/ 13 w 173"/>
                  <a:gd name="T9" fmla="*/ 381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 h="381">
                    <a:moveTo>
                      <a:pt x="173" y="0"/>
                    </a:moveTo>
                    <a:cubicBezTo>
                      <a:pt x="147" y="18"/>
                      <a:pt x="120" y="27"/>
                      <a:pt x="93" y="44"/>
                    </a:cubicBezTo>
                    <a:cubicBezTo>
                      <a:pt x="44" y="117"/>
                      <a:pt x="99" y="187"/>
                      <a:pt x="31" y="230"/>
                    </a:cubicBezTo>
                    <a:cubicBezTo>
                      <a:pt x="0" y="277"/>
                      <a:pt x="5" y="260"/>
                      <a:pt x="5" y="346"/>
                    </a:cubicBezTo>
                    <a:cubicBezTo>
                      <a:pt x="5" y="358"/>
                      <a:pt x="13" y="381"/>
                      <a:pt x="13" y="381"/>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37" name="Freeform 114"/>
              <p:cNvSpPr/>
              <p:nvPr/>
            </p:nvSpPr>
            <p:spPr bwMode="auto">
              <a:xfrm>
                <a:off x="3323" y="2623"/>
                <a:ext cx="153" cy="417"/>
              </a:xfrm>
              <a:custGeom>
                <a:avLst/>
                <a:gdLst>
                  <a:gd name="T0" fmla="*/ 0 w 153"/>
                  <a:gd name="T1" fmla="*/ 0 h 417"/>
                  <a:gd name="T2" fmla="*/ 53 w 153"/>
                  <a:gd name="T3" fmla="*/ 195 h 417"/>
                  <a:gd name="T4" fmla="*/ 71 w 153"/>
                  <a:gd name="T5" fmla="*/ 248 h 417"/>
                  <a:gd name="T6" fmla="*/ 106 w 153"/>
                  <a:gd name="T7" fmla="*/ 301 h 417"/>
                  <a:gd name="T8" fmla="*/ 98 w 153"/>
                  <a:gd name="T9" fmla="*/ 328 h 417"/>
                  <a:gd name="T10" fmla="*/ 133 w 153"/>
                  <a:gd name="T11" fmla="*/ 417 h 4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 h="417">
                    <a:moveTo>
                      <a:pt x="0" y="0"/>
                    </a:moveTo>
                    <a:cubicBezTo>
                      <a:pt x="13" y="65"/>
                      <a:pt x="35" y="131"/>
                      <a:pt x="53" y="195"/>
                    </a:cubicBezTo>
                    <a:cubicBezTo>
                      <a:pt x="58" y="213"/>
                      <a:pt x="61" y="232"/>
                      <a:pt x="71" y="248"/>
                    </a:cubicBezTo>
                    <a:cubicBezTo>
                      <a:pt x="83" y="266"/>
                      <a:pt x="106" y="301"/>
                      <a:pt x="106" y="301"/>
                    </a:cubicBezTo>
                    <a:cubicBezTo>
                      <a:pt x="103" y="310"/>
                      <a:pt x="96" y="319"/>
                      <a:pt x="98" y="328"/>
                    </a:cubicBezTo>
                    <a:cubicBezTo>
                      <a:pt x="102" y="353"/>
                      <a:pt x="153" y="397"/>
                      <a:pt x="133" y="41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38" name="Freeform 115"/>
              <p:cNvSpPr/>
              <p:nvPr/>
            </p:nvSpPr>
            <p:spPr bwMode="auto">
              <a:xfrm>
                <a:off x="3231" y="2765"/>
                <a:ext cx="128" cy="257"/>
              </a:xfrm>
              <a:custGeom>
                <a:avLst/>
                <a:gdLst>
                  <a:gd name="T0" fmla="*/ 128 w 128"/>
                  <a:gd name="T1" fmla="*/ 0 h 257"/>
                  <a:gd name="T2" fmla="*/ 12 w 128"/>
                  <a:gd name="T3" fmla="*/ 97 h 257"/>
                  <a:gd name="T4" fmla="*/ 39 w 128"/>
                  <a:gd name="T5" fmla="*/ 257 h 257"/>
                  <a:gd name="T6" fmla="*/ 0 60000 65536"/>
                  <a:gd name="T7" fmla="*/ 0 60000 65536"/>
                  <a:gd name="T8" fmla="*/ 0 60000 65536"/>
                </a:gdLst>
                <a:ahLst/>
                <a:cxnLst>
                  <a:cxn ang="T6">
                    <a:pos x="T0" y="T1"/>
                  </a:cxn>
                  <a:cxn ang="T7">
                    <a:pos x="T2" y="T3"/>
                  </a:cxn>
                  <a:cxn ang="T8">
                    <a:pos x="T4" y="T5"/>
                  </a:cxn>
                </a:cxnLst>
                <a:rect l="0" t="0" r="r" b="b"/>
                <a:pathLst>
                  <a:path w="128" h="257">
                    <a:moveTo>
                      <a:pt x="128" y="0"/>
                    </a:moveTo>
                    <a:cubicBezTo>
                      <a:pt x="108" y="58"/>
                      <a:pt x="59" y="67"/>
                      <a:pt x="12" y="97"/>
                    </a:cubicBezTo>
                    <a:cubicBezTo>
                      <a:pt x="0" y="156"/>
                      <a:pt x="12" y="204"/>
                      <a:pt x="39" y="257"/>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nvGrpSpPr>
            <p:cNvPr id="4132" name="Group 116"/>
            <p:cNvGrpSpPr/>
            <p:nvPr/>
          </p:nvGrpSpPr>
          <p:grpSpPr bwMode="auto">
            <a:xfrm>
              <a:off x="3518" y="2667"/>
              <a:ext cx="417" cy="357"/>
              <a:chOff x="3518" y="2667"/>
              <a:chExt cx="417" cy="357"/>
            </a:xfrm>
          </p:grpSpPr>
          <p:sp>
            <p:nvSpPr>
              <p:cNvPr id="4133" name="Freeform 117"/>
              <p:cNvSpPr/>
              <p:nvPr/>
            </p:nvSpPr>
            <p:spPr bwMode="auto">
              <a:xfrm>
                <a:off x="3704" y="2673"/>
                <a:ext cx="231" cy="351"/>
              </a:xfrm>
              <a:custGeom>
                <a:avLst/>
                <a:gdLst>
                  <a:gd name="T0" fmla="*/ 0 w 231"/>
                  <a:gd name="T1" fmla="*/ 12 h 351"/>
                  <a:gd name="T2" fmla="*/ 27 w 231"/>
                  <a:gd name="T3" fmla="*/ 3 h 351"/>
                  <a:gd name="T4" fmla="*/ 89 w 231"/>
                  <a:gd name="T5" fmla="*/ 92 h 351"/>
                  <a:gd name="T6" fmla="*/ 124 w 231"/>
                  <a:gd name="T7" fmla="*/ 172 h 351"/>
                  <a:gd name="T8" fmla="*/ 186 w 231"/>
                  <a:gd name="T9" fmla="*/ 269 h 351"/>
                  <a:gd name="T10" fmla="*/ 213 w 231"/>
                  <a:gd name="T11" fmla="*/ 322 h 351"/>
                  <a:gd name="T12" fmla="*/ 222 w 231"/>
                  <a:gd name="T13" fmla="*/ 349 h 351"/>
                  <a:gd name="T14" fmla="*/ 231 w 231"/>
                  <a:gd name="T15" fmla="*/ 349 h 3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1" h="351">
                    <a:moveTo>
                      <a:pt x="0" y="12"/>
                    </a:moveTo>
                    <a:cubicBezTo>
                      <a:pt x="9" y="9"/>
                      <a:pt x="18" y="0"/>
                      <a:pt x="27" y="3"/>
                    </a:cubicBezTo>
                    <a:cubicBezTo>
                      <a:pt x="42" y="8"/>
                      <a:pt x="79" y="79"/>
                      <a:pt x="89" y="92"/>
                    </a:cubicBezTo>
                    <a:cubicBezTo>
                      <a:pt x="99" y="121"/>
                      <a:pt x="112" y="144"/>
                      <a:pt x="124" y="172"/>
                    </a:cubicBezTo>
                    <a:cubicBezTo>
                      <a:pt x="147" y="222"/>
                      <a:pt x="140" y="237"/>
                      <a:pt x="186" y="269"/>
                    </a:cubicBezTo>
                    <a:cubicBezTo>
                      <a:pt x="209" y="338"/>
                      <a:pt x="178" y="253"/>
                      <a:pt x="213" y="322"/>
                    </a:cubicBezTo>
                    <a:cubicBezTo>
                      <a:pt x="217" y="330"/>
                      <a:pt x="217" y="341"/>
                      <a:pt x="222" y="349"/>
                    </a:cubicBezTo>
                    <a:cubicBezTo>
                      <a:pt x="224" y="351"/>
                      <a:pt x="228" y="349"/>
                      <a:pt x="231" y="349"/>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34" name="Freeform 118"/>
              <p:cNvSpPr/>
              <p:nvPr/>
            </p:nvSpPr>
            <p:spPr bwMode="auto">
              <a:xfrm>
                <a:off x="3678" y="2667"/>
                <a:ext cx="150" cy="355"/>
              </a:xfrm>
              <a:custGeom>
                <a:avLst/>
                <a:gdLst>
                  <a:gd name="T0" fmla="*/ 17 w 150"/>
                  <a:gd name="T1" fmla="*/ 0 h 355"/>
                  <a:gd name="T2" fmla="*/ 0 w 150"/>
                  <a:gd name="T3" fmla="*/ 133 h 355"/>
                  <a:gd name="T4" fmla="*/ 26 w 150"/>
                  <a:gd name="T5" fmla="*/ 213 h 355"/>
                  <a:gd name="T6" fmla="*/ 62 w 150"/>
                  <a:gd name="T7" fmla="*/ 266 h 355"/>
                  <a:gd name="T8" fmla="*/ 150 w 150"/>
                  <a:gd name="T9" fmla="*/ 355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 h="355">
                    <a:moveTo>
                      <a:pt x="17" y="0"/>
                    </a:moveTo>
                    <a:cubicBezTo>
                      <a:pt x="29" y="49"/>
                      <a:pt x="28" y="90"/>
                      <a:pt x="0" y="133"/>
                    </a:cubicBezTo>
                    <a:cubicBezTo>
                      <a:pt x="13" y="178"/>
                      <a:pt x="5" y="151"/>
                      <a:pt x="26" y="213"/>
                    </a:cubicBezTo>
                    <a:cubicBezTo>
                      <a:pt x="33" y="233"/>
                      <a:pt x="62" y="266"/>
                      <a:pt x="62" y="266"/>
                    </a:cubicBezTo>
                    <a:cubicBezTo>
                      <a:pt x="72" y="301"/>
                      <a:pt x="110" y="355"/>
                      <a:pt x="150" y="355"/>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sp>
            <p:nvSpPr>
              <p:cNvPr id="4135" name="Freeform 119"/>
              <p:cNvSpPr/>
              <p:nvPr/>
            </p:nvSpPr>
            <p:spPr bwMode="auto">
              <a:xfrm>
                <a:off x="3518" y="2676"/>
                <a:ext cx="151" cy="346"/>
              </a:xfrm>
              <a:custGeom>
                <a:avLst/>
                <a:gdLst>
                  <a:gd name="T0" fmla="*/ 151 w 151"/>
                  <a:gd name="T1" fmla="*/ 0 h 346"/>
                  <a:gd name="T2" fmla="*/ 106 w 151"/>
                  <a:gd name="T3" fmla="*/ 71 h 346"/>
                  <a:gd name="T4" fmla="*/ 0 w 151"/>
                  <a:gd name="T5" fmla="*/ 186 h 346"/>
                  <a:gd name="T6" fmla="*/ 27 w 151"/>
                  <a:gd name="T7" fmla="*/ 346 h 3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1" h="346">
                    <a:moveTo>
                      <a:pt x="151" y="0"/>
                    </a:moveTo>
                    <a:cubicBezTo>
                      <a:pt x="140" y="43"/>
                      <a:pt x="149" y="57"/>
                      <a:pt x="106" y="71"/>
                    </a:cubicBezTo>
                    <a:cubicBezTo>
                      <a:pt x="57" y="105"/>
                      <a:pt x="20" y="128"/>
                      <a:pt x="0" y="186"/>
                    </a:cubicBezTo>
                    <a:cubicBezTo>
                      <a:pt x="18" y="247"/>
                      <a:pt x="27" y="282"/>
                      <a:pt x="27" y="346"/>
                    </a:cubicBezTo>
                  </a:path>
                </a:pathLst>
              </a:custGeom>
              <a:noFill/>
              <a:ln w="9525">
                <a:solidFill>
                  <a:srgbClr val="99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ea typeface="微软雅黑" panose="020B0503020204020204" pitchFamily="34" charset="-122"/>
                </a:endParaRPr>
              </a:p>
            </p:txBody>
          </p:sp>
        </p:grpSp>
      </p:grpSp>
      <p:grpSp>
        <p:nvGrpSpPr>
          <p:cNvPr id="81016" name="Group 120"/>
          <p:cNvGrpSpPr/>
          <p:nvPr/>
        </p:nvGrpSpPr>
        <p:grpSpPr bwMode="auto">
          <a:xfrm>
            <a:off x="878417" y="5110789"/>
            <a:ext cx="1422400" cy="1371600"/>
            <a:chOff x="1056" y="3072"/>
            <a:chExt cx="672" cy="864"/>
          </a:xfrm>
        </p:grpSpPr>
        <p:sp>
          <p:nvSpPr>
            <p:cNvPr id="4119" name="AutoShape 121"/>
            <p:cNvSpPr>
              <a:spLocks noChangeArrowheads="1"/>
            </p:cNvSpPr>
            <p:nvPr/>
          </p:nvSpPr>
          <p:spPr bwMode="auto">
            <a:xfrm>
              <a:off x="1056" y="3072"/>
              <a:ext cx="624" cy="864"/>
            </a:xfrm>
            <a:prstGeom prst="parallelogram">
              <a:avLst>
                <a:gd name="adj" fmla="val 13620"/>
              </a:avLst>
            </a:prstGeom>
            <a:solidFill>
              <a:srgbClr val="CCFFFF"/>
            </a:solidFill>
            <a:ln w="9525">
              <a:solidFill>
                <a:srgbClr val="00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pPr>
              <a:r>
                <a:rPr lang="zh-CN" altLang="en-US" sz="2400" dirty="0">
                  <a:solidFill>
                    <a:srgbClr val="FF3300"/>
                  </a:solidFill>
                  <a:latin typeface="Tahoma" panose="020B0604030504040204" pitchFamily="34" charset="0"/>
                  <a:ea typeface="微软雅黑" panose="020B0503020204020204" pitchFamily="34" charset="-122"/>
                </a:rPr>
                <a:t>氮</a:t>
              </a:r>
              <a:endParaRPr lang="zh-CN" altLang="en-US" sz="2400" dirty="0">
                <a:solidFill>
                  <a:srgbClr val="FF3300"/>
                </a:solidFill>
                <a:latin typeface="Tahoma" panose="020B0604030504040204" pitchFamily="34" charset="0"/>
                <a:ea typeface="微软雅黑" panose="020B0503020204020204" pitchFamily="34" charset="-122"/>
              </a:endParaRPr>
            </a:p>
            <a:p>
              <a:pPr algn="ctr">
                <a:spcBef>
                  <a:spcPct val="20000"/>
                </a:spcBef>
              </a:pPr>
              <a:r>
                <a:rPr lang="zh-CN" altLang="en-US" sz="2400" dirty="0">
                  <a:solidFill>
                    <a:srgbClr val="FF3300"/>
                  </a:solidFill>
                  <a:latin typeface="Tahoma" panose="020B0604030504040204" pitchFamily="34" charset="0"/>
                  <a:ea typeface="微软雅黑" panose="020B0503020204020204" pitchFamily="34" charset="-122"/>
                </a:rPr>
                <a:t>肥</a:t>
              </a:r>
              <a:endParaRPr lang="zh-CN" altLang="en-US" sz="2400" dirty="0">
                <a:solidFill>
                  <a:srgbClr val="FF3300"/>
                </a:solidFill>
                <a:latin typeface="Tahoma" panose="020B0604030504040204" pitchFamily="34" charset="0"/>
                <a:ea typeface="微软雅黑" panose="020B0503020204020204" pitchFamily="34" charset="-122"/>
              </a:endParaRPr>
            </a:p>
          </p:txBody>
        </p:sp>
        <p:sp>
          <p:nvSpPr>
            <p:cNvPr id="4120" name="AutoShape 122"/>
            <p:cNvSpPr>
              <a:spLocks noChangeArrowheads="1"/>
            </p:cNvSpPr>
            <p:nvPr/>
          </p:nvSpPr>
          <p:spPr bwMode="auto">
            <a:xfrm flipV="1">
              <a:off x="1584" y="3072"/>
              <a:ext cx="144" cy="864"/>
            </a:xfrm>
            <a:custGeom>
              <a:avLst/>
              <a:gdLst>
                <a:gd name="T0" fmla="*/ 0 w 21600"/>
                <a:gd name="T1" fmla="*/ 1 h 21600"/>
                <a:gd name="T2" fmla="*/ 0 w 21600"/>
                <a:gd name="T3" fmla="*/ 1 h 21600"/>
                <a:gd name="T4" fmla="*/ 0 w 21600"/>
                <a:gd name="T5" fmla="*/ 1 h 21600"/>
                <a:gd name="T6" fmla="*/ 0 w 21600"/>
                <a:gd name="T7" fmla="*/ 0 h 21600"/>
                <a:gd name="T8" fmla="*/ 0 60000 65536"/>
                <a:gd name="T9" fmla="*/ 0 60000 65536"/>
                <a:gd name="T10" fmla="*/ 0 60000 65536"/>
                <a:gd name="T11" fmla="*/ 0 60000 65536"/>
                <a:gd name="T12" fmla="*/ 5850 w 21600"/>
                <a:gd name="T13" fmla="*/ 5850 h 21600"/>
                <a:gd name="T14" fmla="*/ 15750 w 21600"/>
                <a:gd name="T15" fmla="*/ 15750 h 21600"/>
              </a:gdLst>
              <a:ahLst/>
              <a:cxnLst>
                <a:cxn ang="T8">
                  <a:pos x="T0" y="T1"/>
                </a:cxn>
                <a:cxn ang="T9">
                  <a:pos x="T2" y="T3"/>
                </a:cxn>
                <a:cxn ang="T10">
                  <a:pos x="T4" y="T5"/>
                </a:cxn>
                <a:cxn ang="T11">
                  <a:pos x="T6" y="T7"/>
                </a:cxn>
              </a:cxnLst>
              <a:rect l="T12" t="T13" r="T14" b="T15"/>
              <a:pathLst>
                <a:path w="21600" h="21600">
                  <a:moveTo>
                    <a:pt x="0" y="0"/>
                  </a:moveTo>
                  <a:lnTo>
                    <a:pt x="8100" y="21600"/>
                  </a:lnTo>
                  <a:lnTo>
                    <a:pt x="13500" y="21600"/>
                  </a:lnTo>
                  <a:lnTo>
                    <a:pt x="21600" y="0"/>
                  </a:lnTo>
                  <a:lnTo>
                    <a:pt x="0" y="0"/>
                  </a:lnTo>
                  <a:close/>
                </a:path>
              </a:pathLst>
            </a:cu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81019" name="Group 123"/>
          <p:cNvGrpSpPr/>
          <p:nvPr/>
        </p:nvGrpSpPr>
        <p:grpSpPr bwMode="auto">
          <a:xfrm>
            <a:off x="2413000" y="5140951"/>
            <a:ext cx="1422400" cy="1371600"/>
            <a:chOff x="1056" y="3072"/>
            <a:chExt cx="672" cy="864"/>
          </a:xfrm>
        </p:grpSpPr>
        <p:sp>
          <p:nvSpPr>
            <p:cNvPr id="4117" name="AutoShape 124"/>
            <p:cNvSpPr>
              <a:spLocks noChangeArrowheads="1"/>
            </p:cNvSpPr>
            <p:nvPr/>
          </p:nvSpPr>
          <p:spPr bwMode="auto">
            <a:xfrm>
              <a:off x="1056" y="3072"/>
              <a:ext cx="624" cy="864"/>
            </a:xfrm>
            <a:prstGeom prst="parallelogram">
              <a:avLst>
                <a:gd name="adj" fmla="val 13620"/>
              </a:avLst>
            </a:prstGeom>
            <a:solidFill>
              <a:srgbClr val="CCFFFF"/>
            </a:solidFill>
            <a:ln w="9525">
              <a:solidFill>
                <a:srgbClr val="00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pPr>
              <a:r>
                <a:rPr lang="zh-CN" altLang="en-US" sz="2400" dirty="0">
                  <a:solidFill>
                    <a:srgbClr val="FF3300"/>
                  </a:solidFill>
                  <a:latin typeface="Tahoma" panose="020B0604030504040204" pitchFamily="34" charset="0"/>
                  <a:ea typeface="微软雅黑" panose="020B0503020204020204" pitchFamily="34" charset="-122"/>
                </a:rPr>
                <a:t>磷</a:t>
              </a:r>
              <a:endParaRPr lang="zh-CN" altLang="en-US" sz="2400" dirty="0">
                <a:solidFill>
                  <a:srgbClr val="FF3300"/>
                </a:solidFill>
                <a:latin typeface="Tahoma" panose="020B0604030504040204" pitchFamily="34" charset="0"/>
                <a:ea typeface="微软雅黑" panose="020B0503020204020204" pitchFamily="34" charset="-122"/>
              </a:endParaRPr>
            </a:p>
            <a:p>
              <a:pPr algn="ctr">
                <a:spcBef>
                  <a:spcPct val="20000"/>
                </a:spcBef>
              </a:pPr>
              <a:r>
                <a:rPr lang="zh-CN" altLang="en-US" sz="2400" dirty="0">
                  <a:solidFill>
                    <a:srgbClr val="FF3300"/>
                  </a:solidFill>
                  <a:latin typeface="Tahoma" panose="020B0604030504040204" pitchFamily="34" charset="0"/>
                  <a:ea typeface="微软雅黑" panose="020B0503020204020204" pitchFamily="34" charset="-122"/>
                </a:rPr>
                <a:t>肥</a:t>
              </a:r>
              <a:endParaRPr lang="zh-CN" altLang="en-US" sz="2400" dirty="0">
                <a:solidFill>
                  <a:srgbClr val="FF3300"/>
                </a:solidFill>
                <a:latin typeface="Tahoma" panose="020B0604030504040204" pitchFamily="34" charset="0"/>
                <a:ea typeface="微软雅黑" panose="020B0503020204020204" pitchFamily="34" charset="-122"/>
              </a:endParaRPr>
            </a:p>
          </p:txBody>
        </p:sp>
        <p:sp>
          <p:nvSpPr>
            <p:cNvPr id="4118" name="AutoShape 125"/>
            <p:cNvSpPr>
              <a:spLocks noChangeArrowheads="1"/>
            </p:cNvSpPr>
            <p:nvPr/>
          </p:nvSpPr>
          <p:spPr bwMode="auto">
            <a:xfrm flipV="1">
              <a:off x="1584" y="3072"/>
              <a:ext cx="144" cy="864"/>
            </a:xfrm>
            <a:custGeom>
              <a:avLst/>
              <a:gdLst>
                <a:gd name="T0" fmla="*/ 0 w 21600"/>
                <a:gd name="T1" fmla="*/ 1 h 21600"/>
                <a:gd name="T2" fmla="*/ 0 w 21600"/>
                <a:gd name="T3" fmla="*/ 1 h 21600"/>
                <a:gd name="T4" fmla="*/ 0 w 21600"/>
                <a:gd name="T5" fmla="*/ 1 h 21600"/>
                <a:gd name="T6" fmla="*/ 0 w 21600"/>
                <a:gd name="T7" fmla="*/ 0 h 21600"/>
                <a:gd name="T8" fmla="*/ 0 60000 65536"/>
                <a:gd name="T9" fmla="*/ 0 60000 65536"/>
                <a:gd name="T10" fmla="*/ 0 60000 65536"/>
                <a:gd name="T11" fmla="*/ 0 60000 65536"/>
                <a:gd name="T12" fmla="*/ 5850 w 21600"/>
                <a:gd name="T13" fmla="*/ 5850 h 21600"/>
                <a:gd name="T14" fmla="*/ 15750 w 21600"/>
                <a:gd name="T15" fmla="*/ 15750 h 21600"/>
              </a:gdLst>
              <a:ahLst/>
              <a:cxnLst>
                <a:cxn ang="T8">
                  <a:pos x="T0" y="T1"/>
                </a:cxn>
                <a:cxn ang="T9">
                  <a:pos x="T2" y="T3"/>
                </a:cxn>
                <a:cxn ang="T10">
                  <a:pos x="T4" y="T5"/>
                </a:cxn>
                <a:cxn ang="T11">
                  <a:pos x="T6" y="T7"/>
                </a:cxn>
              </a:cxnLst>
              <a:rect l="T12" t="T13" r="T14" b="T15"/>
              <a:pathLst>
                <a:path w="21600" h="21600">
                  <a:moveTo>
                    <a:pt x="0" y="0"/>
                  </a:moveTo>
                  <a:lnTo>
                    <a:pt x="8100" y="21600"/>
                  </a:lnTo>
                  <a:lnTo>
                    <a:pt x="13500" y="21600"/>
                  </a:lnTo>
                  <a:lnTo>
                    <a:pt x="21600" y="0"/>
                  </a:lnTo>
                  <a:lnTo>
                    <a:pt x="0" y="0"/>
                  </a:lnTo>
                  <a:close/>
                </a:path>
              </a:pathLst>
            </a:cu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81022" name="Group 126"/>
          <p:cNvGrpSpPr/>
          <p:nvPr/>
        </p:nvGrpSpPr>
        <p:grpSpPr bwMode="auto">
          <a:xfrm>
            <a:off x="3917951" y="5142539"/>
            <a:ext cx="1422400" cy="1371600"/>
            <a:chOff x="1056" y="3072"/>
            <a:chExt cx="672" cy="864"/>
          </a:xfrm>
        </p:grpSpPr>
        <p:sp>
          <p:nvSpPr>
            <p:cNvPr id="4115" name="AutoShape 127"/>
            <p:cNvSpPr>
              <a:spLocks noChangeArrowheads="1"/>
            </p:cNvSpPr>
            <p:nvPr/>
          </p:nvSpPr>
          <p:spPr bwMode="auto">
            <a:xfrm>
              <a:off x="1056" y="3072"/>
              <a:ext cx="624" cy="864"/>
            </a:xfrm>
            <a:prstGeom prst="parallelogram">
              <a:avLst>
                <a:gd name="adj" fmla="val 13620"/>
              </a:avLst>
            </a:prstGeom>
            <a:solidFill>
              <a:srgbClr val="CCFFFF"/>
            </a:solidFill>
            <a:ln w="9525">
              <a:solidFill>
                <a:srgbClr val="00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400" dirty="0">
                  <a:solidFill>
                    <a:srgbClr val="FF3300"/>
                  </a:solidFill>
                  <a:latin typeface="Tahoma" panose="020B0604030504040204" pitchFamily="34" charset="0"/>
                  <a:ea typeface="微软雅黑" panose="020B0503020204020204" pitchFamily="34" charset="-122"/>
                </a:rPr>
                <a:t>钾</a:t>
              </a:r>
              <a:endParaRPr lang="zh-CN" altLang="en-US" sz="2400" dirty="0">
                <a:solidFill>
                  <a:srgbClr val="FF3300"/>
                </a:solidFill>
                <a:latin typeface="Tahoma" panose="020B0604030504040204" pitchFamily="34" charset="0"/>
                <a:ea typeface="微软雅黑" panose="020B0503020204020204" pitchFamily="34" charset="-122"/>
              </a:endParaRPr>
            </a:p>
            <a:p>
              <a:pPr algn="ctr"/>
              <a:r>
                <a:rPr lang="zh-CN" altLang="en-US" sz="2400" dirty="0">
                  <a:solidFill>
                    <a:srgbClr val="FF3300"/>
                  </a:solidFill>
                  <a:latin typeface="Tahoma" panose="020B0604030504040204" pitchFamily="34" charset="0"/>
                  <a:ea typeface="微软雅黑" panose="020B0503020204020204" pitchFamily="34" charset="-122"/>
                </a:rPr>
                <a:t>肥</a:t>
              </a:r>
              <a:endParaRPr lang="zh-CN" altLang="en-US" sz="2400" dirty="0">
                <a:solidFill>
                  <a:srgbClr val="FF3300"/>
                </a:solidFill>
                <a:latin typeface="Tahoma" panose="020B0604030504040204" pitchFamily="34" charset="0"/>
                <a:ea typeface="微软雅黑" panose="020B0503020204020204" pitchFamily="34" charset="-122"/>
              </a:endParaRPr>
            </a:p>
          </p:txBody>
        </p:sp>
        <p:sp>
          <p:nvSpPr>
            <p:cNvPr id="4116" name="AutoShape 128"/>
            <p:cNvSpPr>
              <a:spLocks noChangeArrowheads="1"/>
            </p:cNvSpPr>
            <p:nvPr/>
          </p:nvSpPr>
          <p:spPr bwMode="auto">
            <a:xfrm flipV="1">
              <a:off x="1584" y="3072"/>
              <a:ext cx="144" cy="864"/>
            </a:xfrm>
            <a:custGeom>
              <a:avLst/>
              <a:gdLst>
                <a:gd name="T0" fmla="*/ 0 w 21600"/>
                <a:gd name="T1" fmla="*/ 1 h 21600"/>
                <a:gd name="T2" fmla="*/ 0 w 21600"/>
                <a:gd name="T3" fmla="*/ 1 h 21600"/>
                <a:gd name="T4" fmla="*/ 0 w 21600"/>
                <a:gd name="T5" fmla="*/ 1 h 21600"/>
                <a:gd name="T6" fmla="*/ 0 w 21600"/>
                <a:gd name="T7" fmla="*/ 0 h 21600"/>
                <a:gd name="T8" fmla="*/ 0 60000 65536"/>
                <a:gd name="T9" fmla="*/ 0 60000 65536"/>
                <a:gd name="T10" fmla="*/ 0 60000 65536"/>
                <a:gd name="T11" fmla="*/ 0 60000 65536"/>
                <a:gd name="T12" fmla="*/ 5850 w 21600"/>
                <a:gd name="T13" fmla="*/ 5850 h 21600"/>
                <a:gd name="T14" fmla="*/ 15750 w 21600"/>
                <a:gd name="T15" fmla="*/ 15750 h 21600"/>
              </a:gdLst>
              <a:ahLst/>
              <a:cxnLst>
                <a:cxn ang="T8">
                  <a:pos x="T0" y="T1"/>
                </a:cxn>
                <a:cxn ang="T9">
                  <a:pos x="T2" y="T3"/>
                </a:cxn>
                <a:cxn ang="T10">
                  <a:pos x="T4" y="T5"/>
                </a:cxn>
                <a:cxn ang="T11">
                  <a:pos x="T6" y="T7"/>
                </a:cxn>
              </a:cxnLst>
              <a:rect l="T12" t="T13" r="T14" b="T15"/>
              <a:pathLst>
                <a:path w="21600" h="21600">
                  <a:moveTo>
                    <a:pt x="0" y="0"/>
                  </a:moveTo>
                  <a:lnTo>
                    <a:pt x="8100" y="21600"/>
                  </a:lnTo>
                  <a:lnTo>
                    <a:pt x="13500" y="21600"/>
                  </a:lnTo>
                  <a:lnTo>
                    <a:pt x="21600" y="0"/>
                  </a:lnTo>
                  <a:lnTo>
                    <a:pt x="0" y="0"/>
                  </a:lnTo>
                  <a:close/>
                </a:path>
              </a:pathLst>
            </a:cu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grpSp>
        <p:nvGrpSpPr>
          <p:cNvPr id="81025" name="Group 129"/>
          <p:cNvGrpSpPr/>
          <p:nvPr/>
        </p:nvGrpSpPr>
        <p:grpSpPr bwMode="auto">
          <a:xfrm>
            <a:off x="5596467" y="5126664"/>
            <a:ext cx="1422400" cy="1371600"/>
            <a:chOff x="1056" y="3072"/>
            <a:chExt cx="672" cy="864"/>
          </a:xfrm>
        </p:grpSpPr>
        <p:sp>
          <p:nvSpPr>
            <p:cNvPr id="4113" name="AutoShape 130"/>
            <p:cNvSpPr>
              <a:spLocks noChangeArrowheads="1"/>
            </p:cNvSpPr>
            <p:nvPr/>
          </p:nvSpPr>
          <p:spPr bwMode="auto">
            <a:xfrm>
              <a:off x="1056" y="3072"/>
              <a:ext cx="624" cy="864"/>
            </a:xfrm>
            <a:prstGeom prst="parallelogram">
              <a:avLst>
                <a:gd name="adj" fmla="val 13620"/>
              </a:avLst>
            </a:prstGeom>
            <a:solidFill>
              <a:srgbClr val="CCFFFF"/>
            </a:solidFill>
            <a:ln w="9525">
              <a:solidFill>
                <a:srgbClr val="00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400" dirty="0">
                  <a:solidFill>
                    <a:srgbClr val="006600"/>
                  </a:solidFill>
                  <a:latin typeface="Tahoma" panose="020B0604030504040204" pitchFamily="34" charset="0"/>
                  <a:ea typeface="微软雅黑" panose="020B0503020204020204" pitchFamily="34" charset="-122"/>
                </a:rPr>
                <a:t>复</a:t>
              </a:r>
              <a:endParaRPr lang="zh-CN" altLang="en-US" sz="2400" dirty="0">
                <a:solidFill>
                  <a:srgbClr val="006600"/>
                </a:solidFill>
                <a:latin typeface="Tahoma" panose="020B0604030504040204" pitchFamily="34" charset="0"/>
                <a:ea typeface="微软雅黑" panose="020B0503020204020204" pitchFamily="34" charset="-122"/>
              </a:endParaRPr>
            </a:p>
            <a:p>
              <a:pPr algn="ctr"/>
              <a:r>
                <a:rPr lang="zh-CN" altLang="en-US" sz="2400" dirty="0">
                  <a:solidFill>
                    <a:srgbClr val="006600"/>
                  </a:solidFill>
                  <a:latin typeface="Tahoma" panose="020B0604030504040204" pitchFamily="34" charset="0"/>
                  <a:ea typeface="微软雅黑" panose="020B0503020204020204" pitchFamily="34" charset="-122"/>
                </a:rPr>
                <a:t>合</a:t>
              </a:r>
              <a:endParaRPr lang="zh-CN" altLang="en-US" sz="2400" dirty="0">
                <a:solidFill>
                  <a:srgbClr val="006600"/>
                </a:solidFill>
                <a:latin typeface="Tahoma" panose="020B0604030504040204" pitchFamily="34" charset="0"/>
                <a:ea typeface="微软雅黑" panose="020B0503020204020204" pitchFamily="34" charset="-122"/>
              </a:endParaRPr>
            </a:p>
            <a:p>
              <a:pPr algn="ctr"/>
              <a:r>
                <a:rPr lang="zh-CN" altLang="en-US" sz="2400" dirty="0">
                  <a:solidFill>
                    <a:srgbClr val="006600"/>
                  </a:solidFill>
                  <a:latin typeface="Tahoma" panose="020B0604030504040204" pitchFamily="34" charset="0"/>
                  <a:ea typeface="微软雅黑" panose="020B0503020204020204" pitchFamily="34" charset="-122"/>
                </a:rPr>
                <a:t>肥</a:t>
              </a:r>
              <a:endParaRPr lang="zh-CN" altLang="en-US" sz="2400" dirty="0">
                <a:solidFill>
                  <a:srgbClr val="006600"/>
                </a:solidFill>
                <a:latin typeface="Tahoma" panose="020B0604030504040204" pitchFamily="34" charset="0"/>
                <a:ea typeface="微软雅黑" panose="020B0503020204020204" pitchFamily="34" charset="-122"/>
              </a:endParaRPr>
            </a:p>
          </p:txBody>
        </p:sp>
        <p:sp>
          <p:nvSpPr>
            <p:cNvPr id="4114" name="AutoShape 131"/>
            <p:cNvSpPr>
              <a:spLocks noChangeArrowheads="1"/>
            </p:cNvSpPr>
            <p:nvPr/>
          </p:nvSpPr>
          <p:spPr bwMode="auto">
            <a:xfrm flipV="1">
              <a:off x="1584" y="3072"/>
              <a:ext cx="144" cy="864"/>
            </a:xfrm>
            <a:custGeom>
              <a:avLst/>
              <a:gdLst>
                <a:gd name="T0" fmla="*/ 0 w 21600"/>
                <a:gd name="T1" fmla="*/ 1 h 21600"/>
                <a:gd name="T2" fmla="*/ 0 w 21600"/>
                <a:gd name="T3" fmla="*/ 1 h 21600"/>
                <a:gd name="T4" fmla="*/ 0 w 21600"/>
                <a:gd name="T5" fmla="*/ 1 h 21600"/>
                <a:gd name="T6" fmla="*/ 0 w 21600"/>
                <a:gd name="T7" fmla="*/ 0 h 21600"/>
                <a:gd name="T8" fmla="*/ 0 60000 65536"/>
                <a:gd name="T9" fmla="*/ 0 60000 65536"/>
                <a:gd name="T10" fmla="*/ 0 60000 65536"/>
                <a:gd name="T11" fmla="*/ 0 60000 65536"/>
                <a:gd name="T12" fmla="*/ 5850 w 21600"/>
                <a:gd name="T13" fmla="*/ 5850 h 21600"/>
                <a:gd name="T14" fmla="*/ 15750 w 21600"/>
                <a:gd name="T15" fmla="*/ 15750 h 21600"/>
              </a:gdLst>
              <a:ahLst/>
              <a:cxnLst>
                <a:cxn ang="T8">
                  <a:pos x="T0" y="T1"/>
                </a:cxn>
                <a:cxn ang="T9">
                  <a:pos x="T2" y="T3"/>
                </a:cxn>
                <a:cxn ang="T10">
                  <a:pos x="T4" y="T5"/>
                </a:cxn>
                <a:cxn ang="T11">
                  <a:pos x="T6" y="T7"/>
                </a:cxn>
              </a:cxnLst>
              <a:rect l="T12" t="T13" r="T14" b="T15"/>
              <a:pathLst>
                <a:path w="21600" h="21600">
                  <a:moveTo>
                    <a:pt x="0" y="0"/>
                  </a:moveTo>
                  <a:lnTo>
                    <a:pt x="8100" y="21600"/>
                  </a:lnTo>
                  <a:lnTo>
                    <a:pt x="13500" y="21600"/>
                  </a:lnTo>
                  <a:lnTo>
                    <a:pt x="21600" y="0"/>
                  </a:lnTo>
                  <a:lnTo>
                    <a:pt x="0" y="0"/>
                  </a:lnTo>
                  <a:close/>
                </a:path>
              </a:pathLst>
            </a:cu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ea typeface="微软雅黑" panose="020B0503020204020204" pitchFamily="34" charset="-122"/>
              </a:endParaRPr>
            </a:p>
          </p:txBody>
        </p:sp>
      </p:grpSp>
      <p:sp>
        <p:nvSpPr>
          <p:cNvPr id="81028" name="Text Box 132"/>
          <p:cNvSpPr txBox="1">
            <a:spLocks noChangeArrowheads="1"/>
          </p:cNvSpPr>
          <p:nvPr/>
        </p:nvSpPr>
        <p:spPr bwMode="auto">
          <a:xfrm>
            <a:off x="7404647" y="1826595"/>
            <a:ext cx="4639733" cy="3970318"/>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defRPr/>
            </a:pPr>
            <a:r>
              <a:rPr kumimoji="1" lang="en-US" altLang="zh-CN" sz="2400" dirty="0">
                <a:solidFill>
                  <a:srgbClr val="002060"/>
                </a:solidFill>
                <a:latin typeface="微软雅黑" panose="020B0503020204020204" pitchFamily="34" charset="-122"/>
                <a:ea typeface="微软雅黑" panose="020B0503020204020204" pitchFamily="34" charset="-122"/>
              </a:rPr>
              <a:t>    </a:t>
            </a:r>
            <a:r>
              <a:rPr kumimoji="1" lang="zh-CN" altLang="en-US" sz="2400" dirty="0">
                <a:solidFill>
                  <a:srgbClr val="002060"/>
                </a:solidFill>
                <a:latin typeface="微软雅黑" panose="020B0503020204020204" pitchFamily="34" charset="-122"/>
                <a:ea typeface="微软雅黑" panose="020B0503020204020204" pitchFamily="34" charset="-122"/>
              </a:rPr>
              <a:t>在十六种元素中</a:t>
            </a:r>
            <a:r>
              <a:rPr kumimoji="1" lang="zh-CN" altLang="en-US" sz="2400" dirty="0">
                <a:solidFill>
                  <a:srgbClr val="FF0000"/>
                </a:solidFill>
                <a:latin typeface="微软雅黑" panose="020B0503020204020204" pitchFamily="34" charset="-122"/>
                <a:ea typeface="微软雅黑" panose="020B0503020204020204" pitchFamily="34" charset="-122"/>
              </a:rPr>
              <a:t>碳、氧、氢</a:t>
            </a:r>
            <a:r>
              <a:rPr kumimoji="1" lang="zh-CN" altLang="en-US" sz="2400" dirty="0">
                <a:solidFill>
                  <a:srgbClr val="002060"/>
                </a:solidFill>
                <a:latin typeface="微软雅黑" panose="020B0503020204020204" pitchFamily="34" charset="-122"/>
                <a:ea typeface="微软雅黑" panose="020B0503020204020204" pitchFamily="34" charset="-122"/>
              </a:rPr>
              <a:t>三种元素需要量最大，其来源是空气和水；其次，作物需要量较大的是</a:t>
            </a:r>
            <a:r>
              <a:rPr kumimoji="1" lang="zh-CN" altLang="en-US" sz="2400" dirty="0">
                <a:solidFill>
                  <a:srgbClr val="FF0000"/>
                </a:solidFill>
                <a:latin typeface="微软雅黑" panose="020B0503020204020204" pitchFamily="34" charset="-122"/>
                <a:ea typeface="微软雅黑" panose="020B0503020204020204" pitchFamily="34" charset="-122"/>
              </a:rPr>
              <a:t>氮、磷、钾</a:t>
            </a:r>
            <a:r>
              <a:rPr kumimoji="1" lang="zh-CN" altLang="en-US" sz="2400" dirty="0">
                <a:solidFill>
                  <a:srgbClr val="002060"/>
                </a:solidFill>
                <a:latin typeface="微软雅黑" panose="020B0503020204020204" pitchFamily="34" charset="-122"/>
                <a:ea typeface="微软雅黑" panose="020B0503020204020204" pitchFamily="34" charset="-122"/>
              </a:rPr>
              <a:t>等，则需要从土壤中吸收，而土壤里氮、磷、钾三种元素含量往往难以满足农作物的需要。</a:t>
            </a:r>
            <a:endParaRPr kumimoji="1" lang="zh-CN" altLang="en-US" sz="2400" dirty="0">
              <a:solidFill>
                <a:srgbClr val="002060"/>
              </a:solidFill>
              <a:latin typeface="微软雅黑" panose="020B0503020204020204" pitchFamily="34" charset="-122"/>
              <a:ea typeface="微软雅黑" panose="020B0503020204020204" pitchFamily="34" charset="-122"/>
            </a:endParaRPr>
          </a:p>
        </p:txBody>
      </p:sp>
      <p:grpSp>
        <p:nvGrpSpPr>
          <p:cNvPr id="251" name="Group 153"/>
          <p:cNvGrpSpPr/>
          <p:nvPr/>
        </p:nvGrpSpPr>
        <p:grpSpPr bwMode="auto">
          <a:xfrm>
            <a:off x="3661833" y="1646864"/>
            <a:ext cx="609600" cy="457200"/>
            <a:chOff x="3168" y="2592"/>
            <a:chExt cx="288" cy="288"/>
          </a:xfrm>
        </p:grpSpPr>
        <p:sp>
          <p:nvSpPr>
            <p:cNvPr id="4111"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253" name="Text Box 155"/>
            <p:cNvSpPr txBox="1">
              <a:spLocks noChangeArrowheads="1"/>
            </p:cNvSpPr>
            <p:nvPr/>
          </p:nvSpPr>
          <p:spPr bwMode="auto">
            <a:xfrm>
              <a:off x="3195" y="2610"/>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O</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254" name="Group 153"/>
          <p:cNvGrpSpPr/>
          <p:nvPr/>
        </p:nvGrpSpPr>
        <p:grpSpPr bwMode="auto">
          <a:xfrm>
            <a:off x="4574117" y="1632576"/>
            <a:ext cx="609600" cy="457200"/>
            <a:chOff x="3168" y="2592"/>
            <a:chExt cx="288" cy="288"/>
          </a:xfrm>
        </p:grpSpPr>
        <p:sp>
          <p:nvSpPr>
            <p:cNvPr id="4109"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256" name="Text Box 155"/>
            <p:cNvSpPr txBox="1">
              <a:spLocks noChangeArrowheads="1"/>
            </p:cNvSpPr>
            <p:nvPr/>
          </p:nvSpPr>
          <p:spPr bwMode="auto">
            <a:xfrm>
              <a:off x="3195" y="2611"/>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H</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257" name="Group 153"/>
          <p:cNvGrpSpPr/>
          <p:nvPr/>
        </p:nvGrpSpPr>
        <p:grpSpPr bwMode="auto">
          <a:xfrm>
            <a:off x="5469467" y="1351589"/>
            <a:ext cx="609600" cy="457200"/>
            <a:chOff x="3168" y="2592"/>
            <a:chExt cx="288" cy="288"/>
          </a:xfrm>
        </p:grpSpPr>
        <p:sp>
          <p:nvSpPr>
            <p:cNvPr id="4107" name="Oval 154"/>
            <p:cNvSpPr>
              <a:spLocks noChangeArrowheads="1"/>
            </p:cNvSpPr>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endParaRPr lang="zh-CN" altLang="en-US" dirty="0">
                <a:ea typeface="微软雅黑" panose="020B0503020204020204" pitchFamily="34" charset="-122"/>
              </a:endParaRPr>
            </a:p>
          </p:txBody>
        </p:sp>
        <p:sp>
          <p:nvSpPr>
            <p:cNvPr id="259" name="Text Box 155"/>
            <p:cNvSpPr txBox="1">
              <a:spLocks noChangeArrowheads="1"/>
            </p:cNvSpPr>
            <p:nvPr/>
          </p:nvSpPr>
          <p:spPr bwMode="auto">
            <a:xfrm>
              <a:off x="3195" y="2610"/>
              <a:ext cx="2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p>
              <a:pPr>
                <a:spcBef>
                  <a:spcPct val="50000"/>
                </a:spcBef>
                <a:defRPr/>
              </a:pPr>
              <a:r>
                <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C</a:t>
              </a:r>
              <a:endParaRPr lang="en-US" altLang="zh-CN" sz="24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500"/>
                                        <p:tgtEl>
                                          <p:spTgt spid="251"/>
                                        </p:tgtEl>
                                      </p:cBhvr>
                                    </p:animEffect>
                                  </p:childTnLst>
                                </p:cTn>
                              </p:par>
                              <p:par>
                                <p:cTn id="8" presetID="10" presetClass="entr" presetSubtype="0" fill="hold" nodeType="withEffect">
                                  <p:stCondLst>
                                    <p:cond delay="0"/>
                                  </p:stCondLst>
                                  <p:childTnLst>
                                    <p:set>
                                      <p:cBhvr>
                                        <p:cTn id="9" dur="1" fill="hold">
                                          <p:stCondLst>
                                            <p:cond delay="0"/>
                                          </p:stCondLst>
                                        </p:cTn>
                                        <p:tgtEl>
                                          <p:spTgt spid="254"/>
                                        </p:tgtEl>
                                        <p:attrNameLst>
                                          <p:attrName>style.visibility</p:attrName>
                                        </p:attrNameLst>
                                      </p:cBhvr>
                                      <p:to>
                                        <p:strVal val="visible"/>
                                      </p:to>
                                    </p:set>
                                    <p:animEffect transition="in" filter="fade">
                                      <p:cBhvr>
                                        <p:cTn id="10" dur="500"/>
                                        <p:tgtEl>
                                          <p:spTgt spid="254"/>
                                        </p:tgtEl>
                                      </p:cBhvr>
                                    </p:animEffect>
                                  </p:childTnLst>
                                </p:cTn>
                              </p:par>
                              <p:par>
                                <p:cTn id="11" presetID="10" presetClass="entr" presetSubtype="0" fill="hold" nodeType="withEffect">
                                  <p:stCondLst>
                                    <p:cond delay="0"/>
                                  </p:stCondLst>
                                  <p:childTnLst>
                                    <p:set>
                                      <p:cBhvr>
                                        <p:cTn id="12" dur="1" fill="hold">
                                          <p:stCondLst>
                                            <p:cond delay="0"/>
                                          </p:stCondLst>
                                        </p:cTn>
                                        <p:tgtEl>
                                          <p:spTgt spid="257"/>
                                        </p:tgtEl>
                                        <p:attrNameLst>
                                          <p:attrName>style.visibility</p:attrName>
                                        </p:attrNameLst>
                                      </p:cBhvr>
                                      <p:to>
                                        <p:strVal val="visible"/>
                                      </p:to>
                                    </p:set>
                                    <p:animEffect transition="in" filter="fade">
                                      <p:cBhvr>
                                        <p:cTn id="13" dur="500"/>
                                        <p:tgtEl>
                                          <p:spTgt spid="25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1016"/>
                                        </p:tgtEl>
                                        <p:attrNameLst>
                                          <p:attrName>style.visibility</p:attrName>
                                        </p:attrNameLst>
                                      </p:cBhvr>
                                      <p:to>
                                        <p:strVal val="visible"/>
                                      </p:to>
                                    </p:set>
                                    <p:animEffect transition="in" filter="fade">
                                      <p:cBhvr>
                                        <p:cTn id="18" dur="500"/>
                                        <p:tgtEl>
                                          <p:spTgt spid="81016"/>
                                        </p:tgtEl>
                                      </p:cBhvr>
                                    </p:animEffect>
                                  </p:childTnLst>
                                </p:cTn>
                              </p:par>
                              <p:par>
                                <p:cTn id="19" presetID="10" presetClass="entr" presetSubtype="0" fill="hold" nodeType="withEffect">
                                  <p:stCondLst>
                                    <p:cond delay="0"/>
                                  </p:stCondLst>
                                  <p:childTnLst>
                                    <p:set>
                                      <p:cBhvr>
                                        <p:cTn id="20" dur="1" fill="hold">
                                          <p:stCondLst>
                                            <p:cond delay="0"/>
                                          </p:stCondLst>
                                        </p:cTn>
                                        <p:tgtEl>
                                          <p:spTgt spid="81019"/>
                                        </p:tgtEl>
                                        <p:attrNameLst>
                                          <p:attrName>style.visibility</p:attrName>
                                        </p:attrNameLst>
                                      </p:cBhvr>
                                      <p:to>
                                        <p:strVal val="visible"/>
                                      </p:to>
                                    </p:set>
                                    <p:animEffect transition="in" filter="fade">
                                      <p:cBhvr>
                                        <p:cTn id="21" dur="500"/>
                                        <p:tgtEl>
                                          <p:spTgt spid="81019"/>
                                        </p:tgtEl>
                                      </p:cBhvr>
                                    </p:animEffect>
                                  </p:childTnLst>
                                </p:cTn>
                              </p:par>
                              <p:par>
                                <p:cTn id="22" presetID="10" presetClass="entr" presetSubtype="0" fill="hold" nodeType="withEffect">
                                  <p:stCondLst>
                                    <p:cond delay="0"/>
                                  </p:stCondLst>
                                  <p:childTnLst>
                                    <p:set>
                                      <p:cBhvr>
                                        <p:cTn id="23" dur="1" fill="hold">
                                          <p:stCondLst>
                                            <p:cond delay="0"/>
                                          </p:stCondLst>
                                        </p:cTn>
                                        <p:tgtEl>
                                          <p:spTgt spid="81022"/>
                                        </p:tgtEl>
                                        <p:attrNameLst>
                                          <p:attrName>style.visibility</p:attrName>
                                        </p:attrNameLst>
                                      </p:cBhvr>
                                      <p:to>
                                        <p:strVal val="visible"/>
                                      </p:to>
                                    </p:set>
                                    <p:animEffect transition="in" filter="fade">
                                      <p:cBhvr>
                                        <p:cTn id="24" dur="500"/>
                                        <p:tgtEl>
                                          <p:spTgt spid="81022"/>
                                        </p:tgtEl>
                                      </p:cBhvr>
                                    </p:animEffect>
                                  </p:childTnLst>
                                </p:cTn>
                              </p:par>
                              <p:par>
                                <p:cTn id="25" presetID="10" presetClass="entr" presetSubtype="0" fill="hold" nodeType="withEffect">
                                  <p:stCondLst>
                                    <p:cond delay="0"/>
                                  </p:stCondLst>
                                  <p:childTnLst>
                                    <p:set>
                                      <p:cBhvr>
                                        <p:cTn id="26" dur="1" fill="hold">
                                          <p:stCondLst>
                                            <p:cond delay="0"/>
                                          </p:stCondLst>
                                        </p:cTn>
                                        <p:tgtEl>
                                          <p:spTgt spid="81025"/>
                                        </p:tgtEl>
                                        <p:attrNameLst>
                                          <p:attrName>style.visibility</p:attrName>
                                        </p:attrNameLst>
                                      </p:cBhvr>
                                      <p:to>
                                        <p:strVal val="visible"/>
                                      </p:to>
                                    </p:set>
                                    <p:animEffect transition="in" filter="fade">
                                      <p:cBhvr>
                                        <p:cTn id="27" dur="500"/>
                                        <p:tgtEl>
                                          <p:spTgt spid="8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744339" y="1963998"/>
            <a:ext cx="10847916" cy="4524315"/>
          </a:xfrm>
          <a:prstGeom prst="rect">
            <a:avLst/>
          </a:prstGeom>
          <a:noFill/>
          <a:ln w="76200" cmpd="thickThin" algn="ctr">
            <a:solidFill>
              <a:srgbClr val="33CCCC"/>
            </a:solidFill>
            <a:miter lim="800000"/>
          </a:ln>
          <a:effectLst/>
          <a:extLst>
            <a:ext uri="{909E8E84-426E-40DD-AFC4-6F175D3DCCD1}">
              <a14:hiddenFill xmlns:a14="http://schemas.microsoft.com/office/drawing/2010/main">
                <a:solidFill>
                  <a:srgbClr val="FA654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zh-CN" altLang="en-US" sz="3200" dirty="0">
                <a:solidFill>
                  <a:schemeClr val="tx1"/>
                </a:solidFill>
                <a:effectLst>
                  <a:outerShdw blurRad="38100" dist="38100" dir="2700000" algn="tl">
                    <a:srgbClr val="C0C0C0"/>
                  </a:outerShdw>
                </a:effectLst>
                <a:ea typeface="微软雅黑" panose="020B0503020204020204" pitchFamily="34" charset="-122"/>
              </a:rPr>
              <a:t>植物生长需要养分，土壤所能提供的养分是有限的，因此要靠施肥来补充。最初使用的肥料是人畜粪便、植物体等沤制的天然有机肥料。随着人们对化学元素与植物生长关系的了解，出现了以化学和物理方法制成的含农作物生长所需营养元素的化学肥料。现在，施用化肥已经成为了农作物增产的最有力措施，施用化肥的增产作用占各增产因素总和的</a:t>
            </a:r>
            <a:r>
              <a:rPr lang="en-US" altLang="zh-CN" sz="3200" dirty="0">
                <a:solidFill>
                  <a:schemeClr val="tx1"/>
                </a:solidFill>
                <a:effectLst>
                  <a:outerShdw blurRad="38100" dist="38100" dir="2700000" algn="tl">
                    <a:srgbClr val="C0C0C0"/>
                  </a:outerShdw>
                </a:effectLst>
                <a:ea typeface="微软雅黑" panose="020B0503020204020204" pitchFamily="34" charset="-122"/>
              </a:rPr>
              <a:t>30%—60%</a:t>
            </a:r>
            <a:r>
              <a:rPr lang="zh-CN" altLang="en-US" sz="3200" dirty="0">
                <a:solidFill>
                  <a:schemeClr val="tx1"/>
                </a:solidFill>
                <a:effectLst>
                  <a:outerShdw blurRad="38100" dist="38100" dir="2700000" algn="tl">
                    <a:srgbClr val="C0C0C0"/>
                  </a:outerShdw>
                </a:effectLst>
                <a:ea typeface="微软雅黑" panose="020B0503020204020204" pitchFamily="34" charset="-122"/>
              </a:rPr>
              <a:t>。农作物所需的营养元素有许多种，其中，氮、磷、钾的需要量较大，因此，氮肥、磷肥、钾肥是最主要的化学肥料。</a:t>
            </a:r>
            <a:endParaRPr lang="zh-CN" altLang="en-US" sz="3200" dirty="0">
              <a:solidFill>
                <a:schemeClr val="tx1"/>
              </a:solidFill>
              <a:effectLst>
                <a:outerShdw blurRad="38100" dist="38100" dir="2700000" algn="tl">
                  <a:srgbClr val="C0C0C0"/>
                </a:outerShdw>
              </a:effectLst>
              <a:ea typeface="微软雅黑" panose="020B0503020204020204" pitchFamily="34" charset="-122"/>
            </a:endParaRPr>
          </a:p>
        </p:txBody>
      </p:sp>
      <p:sp>
        <p:nvSpPr>
          <p:cNvPr id="6164" name="Text Box 20"/>
          <p:cNvSpPr txBox="1">
            <a:spLocks noChangeArrowheads="1"/>
          </p:cNvSpPr>
          <p:nvPr/>
        </p:nvSpPr>
        <p:spPr bwMode="auto">
          <a:xfrm>
            <a:off x="476771" y="896523"/>
            <a:ext cx="6625167"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4000" dirty="0">
                <a:solidFill>
                  <a:schemeClr val="tx1"/>
                </a:solidFill>
                <a:effectLst>
                  <a:outerShdw blurRad="38100" dist="38100" dir="2700000" algn="tl">
                    <a:srgbClr val="C0C0C0"/>
                  </a:outerShdw>
                </a:effectLst>
                <a:ea typeface="微软雅黑" panose="020B0503020204020204" pitchFamily="34" charset="-122"/>
              </a:rPr>
              <a:t>一、化肥简介</a:t>
            </a:r>
            <a:endParaRPr lang="zh-CN" altLang="en-US" sz="4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ransition spd="med">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7" name="Text Box 83"/>
          <p:cNvSpPr txBox="1">
            <a:spLocks noChangeArrowheads="1"/>
          </p:cNvSpPr>
          <p:nvPr/>
        </p:nvSpPr>
        <p:spPr bwMode="auto">
          <a:xfrm>
            <a:off x="527051" y="880981"/>
            <a:ext cx="3937000"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ltLang="zh-CN" sz="40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4000" dirty="0">
                <a:solidFill>
                  <a:schemeClr val="tx1"/>
                </a:solidFill>
                <a:effectLst>
                  <a:outerShdw blurRad="38100" dist="38100" dir="2700000" algn="tl">
                    <a:srgbClr val="C0C0C0"/>
                  </a:outerShdw>
                </a:effectLst>
                <a:ea typeface="微软雅黑" panose="020B0503020204020204" pitchFamily="34" charset="-122"/>
              </a:rPr>
              <a:t>氮肥</a:t>
            </a:r>
            <a:endParaRPr lang="zh-CN" altLang="en-US" sz="4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1375" name="Text Box 111"/>
          <p:cNvSpPr txBox="1">
            <a:spLocks noChangeArrowheads="1"/>
          </p:cNvSpPr>
          <p:nvPr/>
        </p:nvSpPr>
        <p:spPr bwMode="auto">
          <a:xfrm>
            <a:off x="527051" y="1673144"/>
            <a:ext cx="10945283" cy="1200329"/>
          </a:xfrm>
          <a:prstGeom prst="rect">
            <a:avLst/>
          </a:prstGeom>
          <a:noFill/>
          <a:ln w="76200" cmpd="thickThin" algn="ctr">
            <a:solidFill>
              <a:srgbClr val="33CCCC"/>
            </a:solidFill>
            <a:miter lim="800000"/>
          </a:ln>
          <a:effectLst/>
          <a:extLst>
            <a:ext uri="{909E8E84-426E-40DD-AFC4-6F175D3DCCD1}">
              <a14:hiddenFill xmlns:a14="http://schemas.microsoft.com/office/drawing/2010/main">
                <a:solidFill>
                  <a:srgbClr val="FA654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氮肥的作用：</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a:p>
            <a:pPr>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氮是植物体内核酸、蛋白质和叶绿素的组成元素。</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a:p>
            <a:pPr>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氮肥能促使植物的茎、</a:t>
            </a:r>
            <a:r>
              <a:rPr lang="zh-CN" altLang="en-US" sz="2400" dirty="0">
                <a:solidFill>
                  <a:srgbClr val="FF0000"/>
                </a:solidFill>
                <a:effectLst>
                  <a:outerShdw blurRad="38100" dist="38100" dir="2700000" algn="tl">
                    <a:srgbClr val="C0C0C0"/>
                  </a:outerShdw>
                </a:effectLst>
                <a:ea typeface="微软雅黑" panose="020B0503020204020204" pitchFamily="34" charset="-122"/>
              </a:rPr>
              <a:t>叶生长茂盛，叶色浓绿</a:t>
            </a:r>
            <a:r>
              <a:rPr lang="zh-CN" altLang="en-US" sz="2400" dirty="0">
                <a:solidFill>
                  <a:schemeClr val="tx1"/>
                </a:solidFill>
                <a:effectLst>
                  <a:outerShdw blurRad="38100" dist="38100" dir="2700000" algn="tl">
                    <a:srgbClr val="C0C0C0"/>
                  </a:outerShdw>
                </a:effectLst>
                <a:ea typeface="微软雅黑" panose="020B0503020204020204" pitchFamily="34" charset="-122"/>
              </a:rPr>
              <a:t>。</a:t>
            </a:r>
            <a:endParaRPr lang="zh-CN" altLang="en-US" sz="2400" dirty="0">
              <a:solidFill>
                <a:srgbClr val="FF3399"/>
              </a:solidFill>
              <a:effectLst>
                <a:outerShdw blurRad="38100" dist="38100" dir="2700000" algn="tl">
                  <a:srgbClr val="C0C0C0"/>
                </a:outerShdw>
              </a:effectLst>
              <a:ea typeface="微软雅黑" panose="020B0503020204020204" pitchFamily="34" charset="-122"/>
            </a:endParaRPr>
          </a:p>
        </p:txBody>
      </p:sp>
      <p:pic>
        <p:nvPicPr>
          <p:cNvPr id="11376" name="Picture 112" descr="pic_2862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15217" y="3303505"/>
            <a:ext cx="3937000" cy="1481138"/>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 name="Picture 113" descr="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217" y="4913231"/>
            <a:ext cx="3996267" cy="1820863"/>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 name="Picture 114" descr="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684" y="3257469"/>
            <a:ext cx="3183467" cy="3430587"/>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82" name="Group 118"/>
          <p:cNvGrpSpPr/>
          <p:nvPr/>
        </p:nvGrpSpPr>
        <p:grpSpPr bwMode="auto">
          <a:xfrm>
            <a:off x="1555750" y="3401930"/>
            <a:ext cx="1468967" cy="3384550"/>
            <a:chOff x="735" y="1888"/>
            <a:chExt cx="694" cy="2132"/>
          </a:xfrm>
        </p:grpSpPr>
        <p:sp>
          <p:nvSpPr>
            <p:cNvPr id="11379" name="Text Box 115"/>
            <p:cNvSpPr txBox="1">
              <a:spLocks noChangeArrowheads="1"/>
            </p:cNvSpPr>
            <p:nvPr/>
          </p:nvSpPr>
          <p:spPr bwMode="auto">
            <a:xfrm>
              <a:off x="735" y="1888"/>
              <a:ext cx="262" cy="2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农作物缺氮的表现：</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1381" name="Text Box 117"/>
            <p:cNvSpPr txBox="1">
              <a:spLocks noChangeArrowheads="1"/>
            </p:cNvSpPr>
            <p:nvPr/>
          </p:nvSpPr>
          <p:spPr bwMode="auto">
            <a:xfrm>
              <a:off x="1167" y="2478"/>
              <a:ext cx="262" cy="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defRPr/>
              </a:pPr>
              <a:r>
                <a:rPr lang="zh-CN" altLang="en-US" sz="2400" dirty="0">
                  <a:solidFill>
                    <a:srgbClr val="FF0000"/>
                  </a:solidFill>
                  <a:effectLst>
                    <a:outerShdw blurRad="38100" dist="38100" dir="2700000" algn="tl">
                      <a:srgbClr val="C0C0C0"/>
                    </a:outerShdw>
                  </a:effectLst>
                  <a:ea typeface="微软雅黑" panose="020B0503020204020204" pitchFamily="34" charset="-122"/>
                </a:rPr>
                <a:t>叶片绿色减淡</a:t>
              </a:r>
              <a:endParaRPr lang="zh-CN" altLang="en-US" sz="2400" dirty="0">
                <a:solidFill>
                  <a:srgbClr val="FF0000"/>
                </a:solidFill>
                <a:effectLst>
                  <a:outerShdw blurRad="38100" dist="38100" dir="2700000" algn="tl">
                    <a:srgbClr val="C0C0C0"/>
                  </a:outerShdw>
                </a:effectLst>
                <a:ea typeface="微软雅黑" panose="020B0503020204020204" pitchFamily="34" charset="-122"/>
              </a:endParaRPr>
            </a:p>
          </p:txBody>
        </p:sp>
      </p:grpSp>
      <p:sp>
        <p:nvSpPr>
          <p:cNvPr id="11383" name="Oval 119"/>
          <p:cNvSpPr>
            <a:spLocks noChangeArrowheads="1"/>
          </p:cNvSpPr>
          <p:nvPr/>
        </p:nvSpPr>
        <p:spPr bwMode="auto">
          <a:xfrm>
            <a:off x="4078818" y="5626692"/>
            <a:ext cx="259766" cy="519351"/>
          </a:xfrm>
          <a:prstGeom prst="ellipse">
            <a:avLst/>
          </a:prstGeom>
          <a:noFill/>
          <a:ln w="9525">
            <a:solidFill>
              <a:srgbClr val="FFFF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dirty="0">
              <a:ea typeface="微软雅黑" panose="020B0503020204020204" pitchFamily="34" charset="-122"/>
            </a:endParaRPr>
          </a:p>
        </p:txBody>
      </p:sp>
      <p:sp>
        <p:nvSpPr>
          <p:cNvPr id="11384" name="Oval 120"/>
          <p:cNvSpPr>
            <a:spLocks noChangeArrowheads="1"/>
          </p:cNvSpPr>
          <p:nvPr/>
        </p:nvSpPr>
        <p:spPr bwMode="auto">
          <a:xfrm>
            <a:off x="6096001" y="5482229"/>
            <a:ext cx="259766" cy="519351"/>
          </a:xfrm>
          <a:prstGeom prst="ellipse">
            <a:avLst/>
          </a:prstGeom>
          <a:noFill/>
          <a:ln w="9525">
            <a:solidFill>
              <a:srgbClr val="FFFF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dirty="0">
              <a:ea typeface="微软雅黑" panose="020B0503020204020204" pitchFamily="34" charset="-122"/>
            </a:endParaRP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76"/>
                                        </p:tgtEl>
                                        <p:attrNameLst>
                                          <p:attrName>style.visibility</p:attrName>
                                        </p:attrNameLst>
                                      </p:cBhvr>
                                      <p:to>
                                        <p:strVal val="visible"/>
                                      </p:to>
                                    </p:set>
                                    <p:animEffect transition="in" filter="fade">
                                      <p:cBhvr>
                                        <p:cTn id="7" dur="2000"/>
                                        <p:tgtEl>
                                          <p:spTgt spid="1137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377"/>
                                        </p:tgtEl>
                                        <p:attrNameLst>
                                          <p:attrName>style.visibility</p:attrName>
                                        </p:attrNameLst>
                                      </p:cBhvr>
                                      <p:to>
                                        <p:strVal val="visible"/>
                                      </p:to>
                                    </p:set>
                                    <p:animEffect transition="in" filter="fade">
                                      <p:cBhvr>
                                        <p:cTn id="11" dur="2000"/>
                                        <p:tgtEl>
                                          <p:spTgt spid="1137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1378"/>
                                        </p:tgtEl>
                                        <p:attrNameLst>
                                          <p:attrName>style.visibility</p:attrName>
                                        </p:attrNameLst>
                                      </p:cBhvr>
                                      <p:to>
                                        <p:strVal val="visible"/>
                                      </p:to>
                                    </p:set>
                                    <p:animEffect transition="in" filter="fade">
                                      <p:cBhvr>
                                        <p:cTn id="15" dur="2000"/>
                                        <p:tgtEl>
                                          <p:spTgt spid="1137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383"/>
                                        </p:tgtEl>
                                        <p:attrNameLst>
                                          <p:attrName>style.visibility</p:attrName>
                                        </p:attrNameLst>
                                      </p:cBhvr>
                                      <p:to>
                                        <p:strVal val="visible"/>
                                      </p:to>
                                    </p:set>
                                    <p:animEffect transition="in" filter="dissolve">
                                      <p:cBhvr>
                                        <p:cTn id="20" dur="500"/>
                                        <p:tgtEl>
                                          <p:spTgt spid="1138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1384"/>
                                        </p:tgtEl>
                                        <p:attrNameLst>
                                          <p:attrName>style.visibility</p:attrName>
                                        </p:attrNameLst>
                                      </p:cBhvr>
                                      <p:to>
                                        <p:strVal val="visible"/>
                                      </p:to>
                                    </p:set>
                                    <p:animEffect transition="in" filter="dissolve">
                                      <p:cBhvr>
                                        <p:cTn id="25" dur="500"/>
                                        <p:tgtEl>
                                          <p:spTgt spid="1138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375"/>
                                        </p:tgtEl>
                                        <p:attrNameLst>
                                          <p:attrName>style.visibility</p:attrName>
                                        </p:attrNameLst>
                                      </p:cBhvr>
                                      <p:to>
                                        <p:strVal val="visible"/>
                                      </p:to>
                                    </p:set>
                                    <p:animEffect transition="in" filter="fade">
                                      <p:cBhvr>
                                        <p:cTn id="30" dur="2000"/>
                                        <p:tgtEl>
                                          <p:spTgt spid="11375"/>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nodeType="clickEffect">
                                  <p:stCondLst>
                                    <p:cond delay="0"/>
                                  </p:stCondLst>
                                  <p:childTnLst>
                                    <p:set>
                                      <p:cBhvr>
                                        <p:cTn id="34" dur="1" fill="hold">
                                          <p:stCondLst>
                                            <p:cond delay="0"/>
                                          </p:stCondLst>
                                        </p:cTn>
                                        <p:tgtEl>
                                          <p:spTgt spid="11382"/>
                                        </p:tgtEl>
                                        <p:attrNameLst>
                                          <p:attrName>style.visibility</p:attrName>
                                        </p:attrNameLst>
                                      </p:cBhvr>
                                      <p:to>
                                        <p:strVal val="visible"/>
                                      </p:to>
                                    </p:set>
                                    <p:animEffect transition="in" filter="slide(fromRight)">
                                      <p:cBhvr>
                                        <p:cTn id="35" dur="500"/>
                                        <p:tgtEl>
                                          <p:spTgt spid="11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5" grpId="0" animBg="1"/>
      <p:bldP spid="11383" grpId="0" animBg="1"/>
      <p:bldP spid="1138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61" name="Text Box 49"/>
          <p:cNvSpPr txBox="1">
            <a:spLocks noChangeArrowheads="1"/>
          </p:cNvSpPr>
          <p:nvPr/>
        </p:nvSpPr>
        <p:spPr bwMode="auto">
          <a:xfrm>
            <a:off x="474516" y="1215431"/>
            <a:ext cx="3166533" cy="52322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800" dirty="0">
                <a:effectLst>
                  <a:outerShdw blurRad="38100" dist="38100" dir="2700000" algn="tl">
                    <a:srgbClr val="C0C0C0"/>
                  </a:outerShdw>
                </a:effectLst>
                <a:ea typeface="微软雅黑" panose="020B0503020204020204" pitchFamily="34" charset="-122"/>
              </a:rPr>
              <a:t>常见的氮肥：</a:t>
            </a:r>
            <a:endParaRPr lang="zh-CN" altLang="en-US" sz="2800" dirty="0">
              <a:effectLst>
                <a:outerShdw blurRad="38100" dist="38100" dir="2700000" algn="tl">
                  <a:srgbClr val="C0C0C0"/>
                </a:outerShdw>
              </a:effectLst>
              <a:ea typeface="微软雅黑" panose="020B0503020204020204" pitchFamily="34" charset="-122"/>
            </a:endParaRPr>
          </a:p>
        </p:txBody>
      </p:sp>
      <p:sp>
        <p:nvSpPr>
          <p:cNvPr id="13376" name="Rectangle 64"/>
          <p:cNvSpPr>
            <a:spLocks noChangeArrowheads="1"/>
          </p:cNvSpPr>
          <p:nvPr/>
        </p:nvSpPr>
        <p:spPr bwMode="auto">
          <a:xfrm>
            <a:off x="2674495" y="1215431"/>
            <a:ext cx="10464800" cy="248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defRPr/>
            </a:pP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尿素</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CO(</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endPar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buFontTx/>
              <a:buChar char="•"/>
              <a:defRPr/>
            </a:pP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氨水：</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endPar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buFontTx/>
              <a:buChar char="•"/>
              <a:defRPr/>
            </a:pP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铵盐</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HCO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Cl</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SO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endPar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buFontTx/>
              <a:buChar char="•"/>
              <a:defRPr/>
            </a:pP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硝酸盐</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zh-CN" altLang="en-US"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endPar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p:txBody>
      </p:sp>
      <p:sp>
        <p:nvSpPr>
          <p:cNvPr id="13377" name="AutoShape 65"/>
          <p:cNvSpPr>
            <a:spLocks noChangeArrowheads="1"/>
          </p:cNvSpPr>
          <p:nvPr/>
        </p:nvSpPr>
        <p:spPr bwMode="auto">
          <a:xfrm>
            <a:off x="585305" y="3667026"/>
            <a:ext cx="1667986" cy="578882"/>
          </a:xfrm>
          <a:prstGeom prst="roundRect">
            <a:avLst>
              <a:gd name="adj" fmla="val 16667"/>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round/>
              </a14:hiddenLine>
            </a:ext>
          </a:extLst>
        </p:spPr>
        <p:txBody>
          <a:bodyPr wrap="none" anchor="ctr">
            <a:spAutoFit/>
          </a:bodyPr>
          <a:lstStyle/>
          <a:p>
            <a:pPr algn="ctr"/>
            <a:r>
              <a:rPr lang="zh-CN" altLang="en-US" sz="2800" dirty="0">
                <a:solidFill>
                  <a:schemeClr val="bg1"/>
                </a:solidFill>
                <a:ea typeface="微软雅黑" panose="020B0503020204020204" pitchFamily="34" charset="-122"/>
              </a:rPr>
              <a:t>知识积累</a:t>
            </a:r>
            <a:endParaRPr lang="zh-CN" altLang="en-US" sz="2800" dirty="0">
              <a:solidFill>
                <a:schemeClr val="bg1"/>
              </a:solidFill>
              <a:ea typeface="微软雅黑" panose="020B0503020204020204" pitchFamily="34" charset="-122"/>
            </a:endParaRPr>
          </a:p>
        </p:txBody>
      </p:sp>
      <p:sp>
        <p:nvSpPr>
          <p:cNvPr id="13378" name="Text Box 66"/>
          <p:cNvSpPr txBox="1">
            <a:spLocks noChangeArrowheads="1"/>
          </p:cNvSpPr>
          <p:nvPr/>
        </p:nvSpPr>
        <p:spPr bwMode="auto">
          <a:xfrm>
            <a:off x="474516" y="4503752"/>
            <a:ext cx="1075266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400" dirty="0">
                <a:solidFill>
                  <a:srgbClr val="FF0000"/>
                </a:solidFill>
                <a:effectLst>
                  <a:outerShdw blurRad="38100" dist="38100" dir="2700000" algn="tl">
                    <a:srgbClr val="C0C0C0"/>
                  </a:outerShdw>
                </a:effectLst>
                <a:ea typeface="微软雅黑" panose="020B0503020204020204" pitchFamily="34" charset="-122"/>
              </a:rPr>
              <a:t>①</a:t>
            </a:r>
            <a:r>
              <a:rPr lang="zh-CN" altLang="en-US" sz="2400" dirty="0">
                <a:solidFill>
                  <a:schemeClr val="tx1"/>
                </a:solidFill>
                <a:effectLst>
                  <a:outerShdw blurRad="38100" dist="38100" dir="2700000" algn="tl">
                    <a:srgbClr val="C0C0C0"/>
                  </a:outerShdw>
                </a:effectLst>
                <a:ea typeface="微软雅黑" panose="020B0503020204020204" pitchFamily="34" charset="-122"/>
              </a:rPr>
              <a:t>空气中虽然含有大量的氮气，但植物通常只能吸收化合物中氮元素，不能直接吸收空气中的氮气。</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3379" name="Text Box 67"/>
          <p:cNvSpPr txBox="1">
            <a:spLocks noChangeArrowheads="1"/>
          </p:cNvSpPr>
          <p:nvPr/>
        </p:nvSpPr>
        <p:spPr bwMode="auto">
          <a:xfrm>
            <a:off x="474516" y="5364729"/>
            <a:ext cx="10560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400" dirty="0">
                <a:solidFill>
                  <a:srgbClr val="FF0000"/>
                </a:solidFill>
                <a:effectLst>
                  <a:outerShdw blurRad="38100" dist="38100" dir="2700000" algn="tl">
                    <a:srgbClr val="C0C0C0"/>
                  </a:outerShdw>
                </a:effectLst>
                <a:ea typeface="微软雅黑" panose="020B0503020204020204" pitchFamily="34" charset="-122"/>
              </a:rPr>
              <a:t>②</a:t>
            </a:r>
            <a:r>
              <a:rPr lang="zh-CN" altLang="en-US" sz="2400" dirty="0">
                <a:solidFill>
                  <a:schemeClr val="tx1"/>
                </a:solidFill>
                <a:effectLst>
                  <a:outerShdw blurRad="38100" dist="38100" dir="2700000" algn="tl">
                    <a:srgbClr val="C0C0C0"/>
                  </a:outerShdw>
                </a:effectLst>
                <a:ea typeface="微软雅黑" panose="020B0503020204020204" pitchFamily="34" charset="-122"/>
              </a:rPr>
              <a:t>根部有</a:t>
            </a:r>
            <a:r>
              <a:rPr lang="zh-CN" altLang="en-US" sz="2400" dirty="0">
                <a:solidFill>
                  <a:srgbClr val="FF0000"/>
                </a:solidFill>
                <a:effectLst>
                  <a:outerShdw blurRad="38100" dist="38100" dir="2700000" algn="tl">
                    <a:srgbClr val="C0C0C0"/>
                  </a:outerShdw>
                </a:effectLst>
                <a:ea typeface="微软雅黑" panose="020B0503020204020204" pitchFamily="34" charset="-122"/>
              </a:rPr>
              <a:t>根瘤菌</a:t>
            </a:r>
            <a:r>
              <a:rPr lang="zh-CN" altLang="en-US" sz="2400" dirty="0">
                <a:solidFill>
                  <a:schemeClr val="tx1"/>
                </a:solidFill>
                <a:effectLst>
                  <a:outerShdw blurRad="38100" dist="38100" dir="2700000" algn="tl">
                    <a:srgbClr val="C0C0C0"/>
                  </a:outerShdw>
                </a:effectLst>
                <a:ea typeface="微软雅黑" panose="020B0503020204020204" pitchFamily="34" charset="-122"/>
              </a:rPr>
              <a:t>的豆科植物能把氮气转化为含氮的化合物而吸收。</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3380" name="Text Box 68"/>
          <p:cNvSpPr txBox="1">
            <a:spLocks noChangeArrowheads="1"/>
          </p:cNvSpPr>
          <p:nvPr/>
        </p:nvSpPr>
        <p:spPr bwMode="auto">
          <a:xfrm>
            <a:off x="474516" y="5910975"/>
            <a:ext cx="107526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400" dirty="0">
                <a:solidFill>
                  <a:srgbClr val="FF0000"/>
                </a:solidFill>
                <a:effectLst>
                  <a:outerShdw blurRad="38100" dist="38100" dir="2700000" algn="tl">
                    <a:srgbClr val="C0C0C0"/>
                  </a:outerShdw>
                </a:effectLst>
                <a:ea typeface="微软雅黑" panose="020B0503020204020204" pitchFamily="34" charset="-122"/>
              </a:rPr>
              <a:t>③</a:t>
            </a:r>
            <a:r>
              <a:rPr lang="zh-CN" altLang="en-US" sz="2400" dirty="0">
                <a:solidFill>
                  <a:schemeClr val="tx1"/>
                </a:solidFill>
                <a:effectLst>
                  <a:outerShdw blurRad="38100" dist="38100" dir="2700000" algn="tl">
                    <a:srgbClr val="C0C0C0"/>
                  </a:outerShdw>
                </a:effectLst>
                <a:ea typeface="微软雅黑" panose="020B0503020204020204" pitchFamily="34" charset="-122"/>
              </a:rPr>
              <a:t>将氮气转化为氮的化合物的方法叫做</a:t>
            </a:r>
            <a:r>
              <a:rPr lang="zh-CN" altLang="en-US" sz="2400" dirty="0">
                <a:effectLst>
                  <a:outerShdw blurRad="38100" dist="38100" dir="2700000" algn="tl">
                    <a:srgbClr val="C0C0C0"/>
                  </a:outerShdw>
                </a:effectLst>
                <a:ea typeface="微软雅黑" panose="020B0503020204020204" pitchFamily="34" charset="-122"/>
              </a:rPr>
              <a:t>氮的固定</a:t>
            </a:r>
            <a:r>
              <a:rPr lang="zh-CN" altLang="en-US" sz="2400" dirty="0">
                <a:solidFill>
                  <a:schemeClr val="tx1"/>
                </a:solidFill>
                <a:effectLst>
                  <a:outerShdw blurRad="38100" dist="38100" dir="2700000" algn="tl">
                    <a:srgbClr val="C0C0C0"/>
                  </a:outerShdw>
                </a:effectLst>
                <a:ea typeface="微软雅黑" panose="020B0503020204020204" pitchFamily="34" charset="-122"/>
              </a:rPr>
              <a:t>。</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376">
                                            <p:txEl>
                                              <p:pRg st="0" end="0"/>
                                            </p:txEl>
                                          </p:spTgt>
                                        </p:tgtEl>
                                        <p:attrNameLst>
                                          <p:attrName>style.visibility</p:attrName>
                                        </p:attrNameLst>
                                      </p:cBhvr>
                                      <p:to>
                                        <p:strVal val="visible"/>
                                      </p:to>
                                    </p:set>
                                    <p:anim calcmode="discrete" valueType="clr">
                                      <p:cBhvr override="childStyle">
                                        <p:cTn id="7" dur="80"/>
                                        <p:tgtEl>
                                          <p:spTgt spid="1337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37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3376">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3376">
                                            <p:txEl>
                                              <p:pRg st="1" end="1"/>
                                            </p:txEl>
                                          </p:spTgt>
                                        </p:tgtEl>
                                        <p:attrNameLst>
                                          <p:attrName>style.visibility</p:attrName>
                                        </p:attrNameLst>
                                      </p:cBhvr>
                                      <p:to>
                                        <p:strVal val="visible"/>
                                      </p:to>
                                    </p:set>
                                    <p:anim calcmode="discrete" valueType="clr">
                                      <p:cBhvr override="childStyle">
                                        <p:cTn id="14" dur="80"/>
                                        <p:tgtEl>
                                          <p:spTgt spid="1337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376">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3376">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3376">
                                            <p:txEl>
                                              <p:pRg st="2" end="2"/>
                                            </p:txEl>
                                          </p:spTgt>
                                        </p:tgtEl>
                                        <p:attrNameLst>
                                          <p:attrName>style.visibility</p:attrName>
                                        </p:attrNameLst>
                                      </p:cBhvr>
                                      <p:to>
                                        <p:strVal val="visible"/>
                                      </p:to>
                                    </p:set>
                                    <p:anim calcmode="discrete" valueType="clr">
                                      <p:cBhvr override="childStyle">
                                        <p:cTn id="21" dur="80"/>
                                        <p:tgtEl>
                                          <p:spTgt spid="1337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376">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3376">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3376">
                                            <p:txEl>
                                              <p:pRg st="3" end="3"/>
                                            </p:txEl>
                                          </p:spTgt>
                                        </p:tgtEl>
                                        <p:attrNameLst>
                                          <p:attrName>style.visibility</p:attrName>
                                        </p:attrNameLst>
                                      </p:cBhvr>
                                      <p:to>
                                        <p:strVal val="visible"/>
                                      </p:to>
                                    </p:set>
                                    <p:anim calcmode="discrete" valueType="clr">
                                      <p:cBhvr override="childStyle">
                                        <p:cTn id="28" dur="80"/>
                                        <p:tgtEl>
                                          <p:spTgt spid="1337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376">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3376">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377"/>
                                        </p:tgtEl>
                                        <p:attrNameLst>
                                          <p:attrName>style.visibility</p:attrName>
                                        </p:attrNameLst>
                                      </p:cBhvr>
                                      <p:to>
                                        <p:strVal val="visible"/>
                                      </p:to>
                                    </p:set>
                                    <p:animEffect transition="in" filter="fade">
                                      <p:cBhvr>
                                        <p:cTn id="35" dur="2000"/>
                                        <p:tgtEl>
                                          <p:spTgt spid="13377"/>
                                        </p:tgtEl>
                                      </p:cBhvr>
                                    </p:animEffec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13378"/>
                                        </p:tgtEl>
                                        <p:attrNameLst>
                                          <p:attrName>style.visibility</p:attrName>
                                        </p:attrNameLst>
                                      </p:cBhvr>
                                      <p:to>
                                        <p:strVal val="visible"/>
                                      </p:to>
                                    </p:set>
                                    <p:anim calcmode="discrete" valueType="clr">
                                      <p:cBhvr override="childStyle">
                                        <p:cTn id="40" dur="80"/>
                                        <p:tgtEl>
                                          <p:spTgt spid="13378"/>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3378"/>
                                        </p:tgtEl>
                                        <p:attrNameLst>
                                          <p:attrName>fillcolor</p:attrName>
                                        </p:attrNameLst>
                                      </p:cBhvr>
                                      <p:tavLst>
                                        <p:tav tm="0">
                                          <p:val>
                                            <p:clrVal>
                                              <a:schemeClr val="accent2"/>
                                            </p:clrVal>
                                          </p:val>
                                        </p:tav>
                                        <p:tav tm="50000">
                                          <p:val>
                                            <p:clrVal>
                                              <a:schemeClr val="hlink"/>
                                            </p:clrVal>
                                          </p:val>
                                        </p:tav>
                                      </p:tavLst>
                                    </p:anim>
                                    <p:set>
                                      <p:cBhvr>
                                        <p:cTn id="42" dur="80"/>
                                        <p:tgtEl>
                                          <p:spTgt spid="13378"/>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13379"/>
                                        </p:tgtEl>
                                        <p:attrNameLst>
                                          <p:attrName>style.visibility</p:attrName>
                                        </p:attrNameLst>
                                      </p:cBhvr>
                                      <p:to>
                                        <p:strVal val="visible"/>
                                      </p:to>
                                    </p:set>
                                    <p:anim calcmode="discrete" valueType="clr">
                                      <p:cBhvr override="childStyle">
                                        <p:cTn id="47" dur="80"/>
                                        <p:tgtEl>
                                          <p:spTgt spid="13379"/>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3379"/>
                                        </p:tgtEl>
                                        <p:attrNameLst>
                                          <p:attrName>fillcolor</p:attrName>
                                        </p:attrNameLst>
                                      </p:cBhvr>
                                      <p:tavLst>
                                        <p:tav tm="0">
                                          <p:val>
                                            <p:clrVal>
                                              <a:schemeClr val="accent2"/>
                                            </p:clrVal>
                                          </p:val>
                                        </p:tav>
                                        <p:tav tm="50000">
                                          <p:val>
                                            <p:clrVal>
                                              <a:schemeClr val="hlink"/>
                                            </p:clrVal>
                                          </p:val>
                                        </p:tav>
                                      </p:tavLst>
                                    </p:anim>
                                    <p:set>
                                      <p:cBhvr>
                                        <p:cTn id="49" dur="80"/>
                                        <p:tgtEl>
                                          <p:spTgt spid="13379"/>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grpId="0" nodeType="clickEffect">
                                  <p:stCondLst>
                                    <p:cond delay="0"/>
                                  </p:stCondLst>
                                  <p:iterate type="lt">
                                    <p:tmPct val="50000"/>
                                  </p:iterate>
                                  <p:childTnLst>
                                    <p:set>
                                      <p:cBhvr>
                                        <p:cTn id="53" dur="1" fill="hold">
                                          <p:stCondLst>
                                            <p:cond delay="0"/>
                                          </p:stCondLst>
                                        </p:cTn>
                                        <p:tgtEl>
                                          <p:spTgt spid="13380"/>
                                        </p:tgtEl>
                                        <p:attrNameLst>
                                          <p:attrName>style.visibility</p:attrName>
                                        </p:attrNameLst>
                                      </p:cBhvr>
                                      <p:to>
                                        <p:strVal val="visible"/>
                                      </p:to>
                                    </p:set>
                                    <p:anim calcmode="discrete" valueType="clr">
                                      <p:cBhvr override="childStyle">
                                        <p:cTn id="54" dur="80"/>
                                        <p:tgtEl>
                                          <p:spTgt spid="13380"/>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13380"/>
                                        </p:tgtEl>
                                        <p:attrNameLst>
                                          <p:attrName>fillcolor</p:attrName>
                                        </p:attrNameLst>
                                      </p:cBhvr>
                                      <p:tavLst>
                                        <p:tav tm="0">
                                          <p:val>
                                            <p:clrVal>
                                              <a:schemeClr val="accent2"/>
                                            </p:clrVal>
                                          </p:val>
                                        </p:tav>
                                        <p:tav tm="50000">
                                          <p:val>
                                            <p:clrVal>
                                              <a:schemeClr val="hlink"/>
                                            </p:clrVal>
                                          </p:val>
                                        </p:tav>
                                      </p:tavLst>
                                    </p:anim>
                                    <p:set>
                                      <p:cBhvr>
                                        <p:cTn id="56" dur="80"/>
                                        <p:tgtEl>
                                          <p:spTgt spid="1338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76" grpId="0" build="p"/>
      <p:bldP spid="13377" grpId="0" animBg="1"/>
      <p:bldP spid="13378" grpId="0"/>
      <p:bldP spid="13379" grpId="0"/>
      <p:bldP spid="133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406400" y="845070"/>
            <a:ext cx="10972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buNone/>
              <a:defRPr/>
            </a:pPr>
            <a:r>
              <a:rPr lang="zh-CN" altLang="en-US" sz="3600" dirty="0" smtClean="0">
                <a:ea typeface="微软雅黑" panose="020B0503020204020204" pitchFamily="34" charset="-122"/>
              </a:rPr>
              <a:t>氮的固定</a:t>
            </a:r>
            <a:endParaRPr lang="zh-CN" altLang="en-US" sz="3600" dirty="0" smtClean="0">
              <a:ea typeface="微软雅黑" panose="020B0503020204020204" pitchFamily="34" charset="-122"/>
            </a:endParaRPr>
          </a:p>
        </p:txBody>
      </p:sp>
      <p:sp>
        <p:nvSpPr>
          <p:cNvPr id="4" name="Rectangle 13"/>
          <p:cNvSpPr txBox="1">
            <a:spLocks noChangeArrowheads="1"/>
          </p:cNvSpPr>
          <p:nvPr/>
        </p:nvSpPr>
        <p:spPr>
          <a:xfrm>
            <a:off x="1016000" y="1541175"/>
            <a:ext cx="10363200" cy="17526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90000"/>
              </a:lnSpc>
              <a:defRPr/>
            </a:pPr>
            <a:r>
              <a:rPr kumimoji="1" lang="zh-CN" altLang="en-US" sz="2800" dirty="0" smtClean="0">
                <a:solidFill>
                  <a:srgbClr val="3333FF"/>
                </a:solidFill>
                <a:ea typeface="微软雅黑" panose="020B0503020204020204" pitchFamily="34" charset="-122"/>
              </a:rPr>
              <a:t>将氮气转化为氮的化合物的方法。</a:t>
            </a:r>
            <a:endParaRPr kumimoji="1" lang="zh-CN" altLang="en-US" sz="2800" dirty="0" smtClean="0">
              <a:solidFill>
                <a:srgbClr val="3333FF"/>
              </a:solidFill>
              <a:ea typeface="微软雅黑" panose="020B0503020204020204" pitchFamily="34" charset="-122"/>
            </a:endParaRPr>
          </a:p>
          <a:p>
            <a:pPr eaLnBrk="1" hangingPunct="1">
              <a:lnSpc>
                <a:spcPct val="90000"/>
              </a:lnSpc>
              <a:defRPr/>
            </a:pPr>
            <a:r>
              <a:rPr kumimoji="1" lang="zh-CN" altLang="en-US" sz="2800" dirty="0" smtClean="0">
                <a:solidFill>
                  <a:srgbClr val="FF3300"/>
                </a:solidFill>
                <a:ea typeface="微软雅黑" panose="020B0503020204020204" pitchFamily="34" charset="-122"/>
              </a:rPr>
              <a:t>自然界</a:t>
            </a:r>
            <a:r>
              <a:rPr kumimoji="1" lang="zh-CN" altLang="en-US" sz="2800" dirty="0" smtClean="0">
                <a:ea typeface="微软雅黑" panose="020B0503020204020204" pitchFamily="34" charset="-122"/>
              </a:rPr>
              <a:t>中氮的固定：</a:t>
            </a:r>
            <a:endParaRPr kumimoji="1" lang="zh-CN" altLang="en-US" sz="2800" dirty="0" smtClean="0">
              <a:ea typeface="微软雅黑" panose="020B0503020204020204" pitchFamily="34" charset="-122"/>
            </a:endParaRPr>
          </a:p>
          <a:p>
            <a:pPr eaLnBrk="1" hangingPunct="1">
              <a:lnSpc>
                <a:spcPct val="90000"/>
              </a:lnSpc>
              <a:defRPr/>
            </a:pPr>
            <a:r>
              <a:rPr kumimoji="1" lang="zh-CN" altLang="en-US" sz="2800" dirty="0" smtClean="0">
                <a:ea typeface="微软雅黑" panose="020B0503020204020204" pitchFamily="34" charset="-122"/>
              </a:rPr>
              <a:t>途径一：</a:t>
            </a:r>
            <a:r>
              <a:rPr kumimoji="1" lang="zh-CN" altLang="en-US" sz="2800" dirty="0" smtClean="0">
                <a:solidFill>
                  <a:srgbClr val="3333FF"/>
                </a:solidFill>
                <a:ea typeface="微软雅黑" panose="020B0503020204020204" pitchFamily="34" charset="-122"/>
              </a:rPr>
              <a:t>有根瘤菌的豆科植物</a:t>
            </a:r>
            <a:endParaRPr kumimoji="1" lang="zh-CN" altLang="en-US" sz="2800" dirty="0" smtClean="0">
              <a:solidFill>
                <a:srgbClr val="3333FF"/>
              </a:solidFill>
              <a:ea typeface="微软雅黑" panose="020B0503020204020204" pitchFamily="34" charset="-122"/>
            </a:endParaRPr>
          </a:p>
        </p:txBody>
      </p:sp>
      <p:pic>
        <p:nvPicPr>
          <p:cNvPr id="5" name="Picture 3" descr="根瘤菌"/>
          <p:cNvPicPr>
            <a:picLocks noGrp="1" noChangeAspect="1" noChangeArrowheads="1"/>
          </p:cNvPicPr>
          <p:nvPr>
            <p:ph idx="4294967295"/>
          </p:nvPr>
        </p:nvPicPr>
        <p:blipFill>
          <a:blip r:embed="rId1">
            <a:extLst>
              <a:ext uri="{28A0092B-C50C-407E-A947-70E740481C1C}">
                <a14:useLocalDpi xmlns:a14="http://schemas.microsoft.com/office/drawing/2010/main" val="0"/>
              </a:ext>
            </a:extLst>
          </a:blip>
          <a:srcRect/>
          <a:stretch>
            <a:fillRect/>
          </a:stretch>
        </p:blipFill>
        <p:spPr>
          <a:xfrm>
            <a:off x="1992312" y="3152306"/>
            <a:ext cx="3900488" cy="3581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4" descr="未标题-1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2800" y="3152306"/>
            <a:ext cx="38989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blinds(horizontal)">
                                      <p:cBhvr>
                                        <p:cTn id="2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92641" y="806787"/>
            <a:ext cx="10972800" cy="8382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buNone/>
              <a:defRPr/>
            </a:pPr>
            <a:r>
              <a:rPr kumimoji="1" lang="zh-CN" altLang="en-US" dirty="0" smtClean="0">
                <a:solidFill>
                  <a:srgbClr val="3333FF"/>
                </a:solidFill>
                <a:effectLst>
                  <a:outerShdw blurRad="38100" dist="38100" dir="2700000" algn="tl">
                    <a:srgbClr val="C0C0C0"/>
                  </a:outerShdw>
                </a:effectLst>
                <a:ea typeface="微软雅黑" panose="020B0503020204020204" pitchFamily="34" charset="-122"/>
              </a:rPr>
              <a:t>途径二：雷雨肥庄稼</a:t>
            </a:r>
            <a:endParaRPr kumimoji="1" lang="zh-CN" altLang="en-US" dirty="0" smtClean="0">
              <a:solidFill>
                <a:srgbClr val="3333FF"/>
              </a:solidFill>
              <a:effectLst>
                <a:outerShdw blurRad="38100" dist="38100" dir="2700000" algn="tl">
                  <a:srgbClr val="C0C0C0"/>
                </a:outerShdw>
              </a:effectLst>
              <a:ea typeface="微软雅黑" panose="020B0503020204020204" pitchFamily="34" charset="-122"/>
            </a:endParaRPr>
          </a:p>
        </p:txBody>
      </p:sp>
      <p:grpSp>
        <p:nvGrpSpPr>
          <p:cNvPr id="5" name="Group 10"/>
          <p:cNvGrpSpPr/>
          <p:nvPr/>
        </p:nvGrpSpPr>
        <p:grpSpPr bwMode="auto">
          <a:xfrm>
            <a:off x="4079876" y="1644987"/>
            <a:ext cx="4775200" cy="840106"/>
            <a:chOff x="1584" y="942"/>
            <a:chExt cx="2256" cy="530"/>
          </a:xfrm>
        </p:grpSpPr>
        <p:sp>
          <p:nvSpPr>
            <p:cNvPr id="6" name="Text Box 6"/>
            <p:cNvSpPr txBox="1">
              <a:spLocks noChangeArrowheads="1"/>
            </p:cNvSpPr>
            <p:nvPr/>
          </p:nvSpPr>
          <p:spPr bwMode="auto">
            <a:xfrm>
              <a:off x="1584" y="1027"/>
              <a:ext cx="2256"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3200" dirty="0">
                  <a:effectLst>
                    <a:outerShdw blurRad="38100" dist="38100" dir="2700000" algn="tl">
                      <a:srgbClr val="C0C0C0"/>
                    </a:outerShdw>
                  </a:effectLst>
                  <a:latin typeface="Times New Roman" panose="02020603050405020304" pitchFamily="18" charset="0"/>
                  <a:ea typeface="微软雅黑" panose="020B0503020204020204" pitchFamily="34" charset="-122"/>
                </a:rPr>
                <a:t>N</a:t>
              </a:r>
              <a:r>
                <a:rPr lang="en-US" altLang="zh-CN" sz="3200" baseline="-25000" dirty="0">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effectLst>
                    <a:outerShdw blurRad="38100" dist="38100" dir="2700000" algn="tl">
                      <a:srgbClr val="C0C0C0"/>
                    </a:outerShdw>
                  </a:effectLst>
                  <a:latin typeface="Times New Roman" panose="02020603050405020304" pitchFamily="18" charset="0"/>
                  <a:ea typeface="微软雅黑" panose="020B0503020204020204" pitchFamily="34" charset="-122"/>
                </a:rPr>
                <a:t>+O</a:t>
              </a:r>
              <a:r>
                <a:rPr lang="en-US" altLang="zh-CN" sz="3200" baseline="-25000" dirty="0">
                  <a:effectLst>
                    <a:outerShdw blurRad="38100" dist="38100" dir="2700000" algn="tl">
                      <a:srgbClr val="C0C0C0"/>
                    </a:outerShdw>
                  </a:effectLst>
                  <a:latin typeface="Times New Roman" panose="02020603050405020304" pitchFamily="18" charset="0"/>
                  <a:ea typeface="微软雅黑" panose="020B0503020204020204" pitchFamily="34" charset="-122"/>
                </a:rPr>
                <a:t>2  </a:t>
              </a:r>
              <a:r>
                <a:rPr lang="en-US" altLang="zh-CN" sz="3200" dirty="0">
                  <a:effectLst>
                    <a:outerShdw blurRad="38100" dist="38100" dir="2700000" algn="tl">
                      <a:srgbClr val="C0C0C0"/>
                    </a:outerShdw>
                  </a:effectLst>
                  <a:latin typeface="Times New Roman" panose="02020603050405020304" pitchFamily="18" charset="0"/>
                  <a:ea typeface="微软雅黑" panose="020B0503020204020204" pitchFamily="34" charset="-122"/>
                </a:rPr>
                <a:t>===== 2NO</a:t>
              </a:r>
              <a:endParaRPr lang="en-US" altLang="zh-CN" sz="3200" dirty="0">
                <a:effectLst>
                  <a:outerShdw blurRad="38100" dist="38100" dir="2700000" algn="tl">
                    <a:srgbClr val="C0C0C0"/>
                  </a:outerShdw>
                </a:effectLst>
                <a:latin typeface="Times New Roman" panose="02020603050405020304" pitchFamily="18" charset="0"/>
                <a:ea typeface="微软雅黑" panose="020B0503020204020204" pitchFamily="34" charset="-122"/>
              </a:endParaRPr>
            </a:p>
          </p:txBody>
        </p:sp>
        <p:sp>
          <p:nvSpPr>
            <p:cNvPr id="7" name="Text Box 7"/>
            <p:cNvSpPr txBox="1">
              <a:spLocks noChangeArrowheads="1"/>
            </p:cNvSpPr>
            <p:nvPr/>
          </p:nvSpPr>
          <p:spPr bwMode="auto">
            <a:xfrm>
              <a:off x="2251" y="942"/>
              <a:ext cx="5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dirty="0">
                  <a:effectLst>
                    <a:outerShdw blurRad="38100" dist="38100" dir="2700000" algn="tl">
                      <a:srgbClr val="C0C0C0"/>
                    </a:outerShdw>
                  </a:effectLst>
                  <a:latin typeface="Tahoma" panose="020B0604030504040204" pitchFamily="34" charset="0"/>
                  <a:ea typeface="微软雅黑" panose="020B0503020204020204" pitchFamily="34" charset="-122"/>
                </a:rPr>
                <a:t>放电</a:t>
              </a:r>
              <a:endParaRPr lang="zh-CN" altLang="en-US" dirty="0">
                <a:effectLst>
                  <a:outerShdw blurRad="38100" dist="38100" dir="2700000" algn="tl">
                    <a:srgbClr val="C0C0C0"/>
                  </a:outerShdw>
                </a:effectLst>
                <a:latin typeface="Tahoma" panose="020B0604030504040204" pitchFamily="34" charset="0"/>
                <a:ea typeface="微软雅黑" panose="020B0503020204020204" pitchFamily="34" charset="-122"/>
              </a:endParaRPr>
            </a:p>
          </p:txBody>
        </p:sp>
        <p:sp>
          <p:nvSpPr>
            <p:cNvPr id="8" name="Text Box 9"/>
            <p:cNvSpPr txBox="1">
              <a:spLocks noChangeArrowheads="1"/>
            </p:cNvSpPr>
            <p:nvPr/>
          </p:nvSpPr>
          <p:spPr bwMode="auto">
            <a:xfrm>
              <a:off x="2251" y="1239"/>
              <a:ext cx="91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dirty="0">
                  <a:effectLst>
                    <a:outerShdw blurRad="38100" dist="38100" dir="2700000" algn="tl">
                      <a:srgbClr val="C0C0C0"/>
                    </a:outerShdw>
                  </a:effectLst>
                  <a:latin typeface="Tahoma" panose="020B0604030504040204" pitchFamily="34" charset="0"/>
                  <a:ea typeface="微软雅黑" panose="020B0503020204020204" pitchFamily="34" charset="-122"/>
                </a:rPr>
                <a:t>或高温</a:t>
              </a:r>
              <a:endParaRPr lang="zh-CN" altLang="en-US" dirty="0">
                <a:effectLst>
                  <a:outerShdw blurRad="38100" dist="38100" dir="2700000" algn="tl">
                    <a:srgbClr val="C0C0C0"/>
                  </a:outerShdw>
                </a:effectLst>
                <a:latin typeface="Tahoma" panose="020B0604030504040204" pitchFamily="34" charset="0"/>
                <a:ea typeface="微软雅黑" panose="020B0503020204020204" pitchFamily="34" charset="-122"/>
              </a:endParaRPr>
            </a:p>
          </p:txBody>
        </p:sp>
      </p:grpSp>
      <p:pic>
        <p:nvPicPr>
          <p:cNvPr id="9220" name="Picture 2" descr="https://timgsa.baidu.com/timg?image&amp;quality=80&amp;size=b9999_10000&amp;sec=1523693170944&amp;di=be44909fcb50f8d90b402d3919d4ab38&amp;imgtype=0&amp;src=http%3A%2F%2Fimgsrc.baidu.com%2Fimage%2Fc0%253Dshijue1%252C0%252C0%252C294%252C40%2Fsign%3D39a9be0bcc5c10383073c681da78f966%2F5243fbf2b2119313608741a16f380cd790238ddf.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3133" y="2781301"/>
            <a:ext cx="5664200"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https://timgsa.baidu.com/timg?image&amp;quality=80&amp;size=b9999_10000&amp;sec=1523693354195&amp;di=34027d9fefdfc7da4cd4e36a8156c47b&amp;imgtype=0&amp;src=http%3A%2F%2Feasyread.ph.126.net%2FsadLfx1v1fvYvzGIJ8kbDw%3D%3D%2F79170686601752104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7334" y="2781301"/>
            <a:ext cx="6195484"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8" name="Text Box 20"/>
          <p:cNvSpPr txBox="1">
            <a:spLocks noChangeArrowheads="1"/>
          </p:cNvSpPr>
          <p:nvPr/>
        </p:nvSpPr>
        <p:spPr bwMode="auto">
          <a:xfrm>
            <a:off x="527051" y="970923"/>
            <a:ext cx="3937000"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ltLang="zh-CN" sz="40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4000" dirty="0">
                <a:solidFill>
                  <a:schemeClr val="tx1"/>
                </a:solidFill>
                <a:effectLst>
                  <a:outerShdw blurRad="38100" dist="38100" dir="2700000" algn="tl">
                    <a:srgbClr val="C0C0C0"/>
                  </a:outerShdw>
                </a:effectLst>
                <a:ea typeface="微软雅黑" panose="020B0503020204020204" pitchFamily="34" charset="-122"/>
              </a:rPr>
              <a:t>磷肥</a:t>
            </a:r>
            <a:endParaRPr lang="zh-CN" altLang="en-US" sz="4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2309" name="Text Box 21"/>
          <p:cNvSpPr txBox="1">
            <a:spLocks noChangeArrowheads="1"/>
          </p:cNvSpPr>
          <p:nvPr/>
        </p:nvSpPr>
        <p:spPr bwMode="auto">
          <a:xfrm>
            <a:off x="527051" y="1763085"/>
            <a:ext cx="10945283" cy="1643527"/>
          </a:xfrm>
          <a:prstGeom prst="rect">
            <a:avLst/>
          </a:prstGeom>
          <a:noFill/>
          <a:ln w="76200" cmpd="thickThin" algn="ctr">
            <a:solidFill>
              <a:srgbClr val="33CCCC"/>
            </a:solidFill>
            <a:miter lim="800000"/>
          </a:ln>
          <a:effectLst/>
          <a:extLst>
            <a:ext uri="{909E8E84-426E-40DD-AFC4-6F175D3DCCD1}">
              <a14:hiddenFill xmlns:a14="http://schemas.microsoft.com/office/drawing/2010/main">
                <a:solidFill>
                  <a:srgbClr val="FA654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磷是植物体内核酸、蛋白质和酶等多种重要化合物的组成元素，参与各种重要的代谢活动，与植物的细胞分裂、生成及有机物的转化等有密切的关系。磷可</a:t>
            </a:r>
            <a:r>
              <a:rPr lang="zh-CN" altLang="en-US" sz="2800" dirty="0">
                <a:solidFill>
                  <a:srgbClr val="FF0000"/>
                </a:solidFill>
                <a:effectLst>
                  <a:outerShdw blurRad="38100" dist="38100" dir="2700000" algn="tl">
                    <a:srgbClr val="C0C0C0"/>
                  </a:outerShdw>
                </a:effectLst>
                <a:ea typeface="微软雅黑" panose="020B0503020204020204" pitchFamily="34" charset="-122"/>
              </a:rPr>
              <a:t>促进作物生长，使之穗粒饱满</a:t>
            </a:r>
            <a:r>
              <a:rPr lang="zh-CN" altLang="en-US" sz="2800" dirty="0">
                <a:solidFill>
                  <a:schemeClr val="tx1"/>
                </a:solidFill>
                <a:effectLst>
                  <a:outerShdw blurRad="38100" dist="38100" dir="2700000" algn="tl">
                    <a:srgbClr val="C0C0C0"/>
                  </a:outerShdw>
                </a:effectLst>
                <a:ea typeface="微软雅黑" panose="020B0503020204020204" pitchFamily="34" charset="-122"/>
              </a:rPr>
              <a:t>，还可增强抗寒、抗旱能力。</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pic>
        <p:nvPicPr>
          <p:cNvPr id="12310" name="Picture 22" descr="p3"/>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2785" y="4211010"/>
            <a:ext cx="1449916" cy="2519362"/>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Picture 23" descr="pic_286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1" y="4068136"/>
            <a:ext cx="3556000" cy="1792287"/>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Picture 24" descr="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3185" y="4139572"/>
            <a:ext cx="3168649" cy="1677988"/>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3" name="Text Box 25"/>
          <p:cNvSpPr txBox="1">
            <a:spLocks noChangeArrowheads="1"/>
          </p:cNvSpPr>
          <p:nvPr/>
        </p:nvSpPr>
        <p:spPr bwMode="auto">
          <a:xfrm>
            <a:off x="3963926" y="6070163"/>
            <a:ext cx="883285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sz="2800" dirty="0">
                <a:solidFill>
                  <a:schemeClr val="tx1"/>
                </a:solidFill>
                <a:ea typeface="微软雅黑" panose="020B0503020204020204" pitchFamily="34" charset="-122"/>
              </a:rPr>
              <a:t>作物缺磷的表现：</a:t>
            </a:r>
            <a:r>
              <a:rPr lang="zh-CN" altLang="en-US" sz="2800" dirty="0">
                <a:solidFill>
                  <a:srgbClr val="FF0000"/>
                </a:solidFill>
                <a:ea typeface="微软雅黑" panose="020B0503020204020204" pitchFamily="34" charset="-122"/>
              </a:rPr>
              <a:t>生长迟缓、产量降低</a:t>
            </a:r>
            <a:r>
              <a:rPr lang="zh-CN" altLang="en-US" sz="2800" dirty="0">
                <a:solidFill>
                  <a:schemeClr val="tx1"/>
                </a:solidFill>
                <a:ea typeface="微软雅黑" panose="020B0503020204020204" pitchFamily="34" charset="-122"/>
              </a:rPr>
              <a:t>。</a:t>
            </a:r>
            <a:endParaRPr lang="zh-CN" altLang="en-US" sz="2800" dirty="0">
              <a:solidFill>
                <a:schemeClr val="tx1"/>
              </a:solidFill>
              <a:ea typeface="微软雅黑" panose="020B0503020204020204" pitchFamily="34" charset="-122"/>
            </a:endParaRPr>
          </a:p>
        </p:txBody>
      </p:sp>
    </p:spTree>
  </p:cSld>
  <p:clrMapOvr>
    <a:masterClrMapping/>
  </p:clrMapOvr>
  <p:transition spd="med">
    <p:wheel spokes="4"/>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11"/>
                                        </p:tgtEl>
                                        <p:attrNameLst>
                                          <p:attrName>style.visibility</p:attrName>
                                        </p:attrNameLst>
                                      </p:cBhvr>
                                      <p:to>
                                        <p:strVal val="visible"/>
                                      </p:to>
                                    </p:set>
                                    <p:animEffect transition="in" filter="fade">
                                      <p:cBhvr>
                                        <p:cTn id="7" dur="2000"/>
                                        <p:tgtEl>
                                          <p:spTgt spid="1231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312"/>
                                        </p:tgtEl>
                                        <p:attrNameLst>
                                          <p:attrName>style.visibility</p:attrName>
                                        </p:attrNameLst>
                                      </p:cBhvr>
                                      <p:to>
                                        <p:strVal val="visible"/>
                                      </p:to>
                                    </p:set>
                                    <p:animEffect transition="in" filter="fade">
                                      <p:cBhvr>
                                        <p:cTn id="11" dur="2000"/>
                                        <p:tgtEl>
                                          <p:spTgt spid="1231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2310"/>
                                        </p:tgtEl>
                                        <p:attrNameLst>
                                          <p:attrName>style.visibility</p:attrName>
                                        </p:attrNameLst>
                                      </p:cBhvr>
                                      <p:to>
                                        <p:strVal val="visible"/>
                                      </p:to>
                                    </p:set>
                                    <p:animEffect transition="in" filter="fade">
                                      <p:cBhvr>
                                        <p:cTn id="15" dur="2000"/>
                                        <p:tgtEl>
                                          <p:spTgt spid="123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309"/>
                                        </p:tgtEl>
                                        <p:attrNameLst>
                                          <p:attrName>style.visibility</p:attrName>
                                        </p:attrNameLst>
                                      </p:cBhvr>
                                      <p:to>
                                        <p:strVal val="visible"/>
                                      </p:to>
                                    </p:set>
                                    <p:animEffect transition="in" filter="fade">
                                      <p:cBhvr>
                                        <p:cTn id="20" dur="2000"/>
                                        <p:tgtEl>
                                          <p:spTgt spid="1230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2313"/>
                                        </p:tgtEl>
                                        <p:attrNameLst>
                                          <p:attrName>style.visibility</p:attrName>
                                        </p:attrNameLst>
                                      </p:cBhvr>
                                      <p:to>
                                        <p:strVal val="visible"/>
                                      </p:to>
                                    </p:set>
                                    <p:animEffect transition="in" filter="slide(fromTop)">
                                      <p:cBhvr>
                                        <p:cTn id="25" dur="500"/>
                                        <p:tgtEl>
                                          <p:spTgt spid="12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914538" y="1312782"/>
            <a:ext cx="4032251" cy="579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3200" dirty="0">
                <a:effectLst>
                  <a:outerShdw blurRad="38100" dist="38100" dir="2700000" algn="tl">
                    <a:srgbClr val="C0C0C0"/>
                  </a:outerShdw>
                </a:effectLst>
                <a:ea typeface="微软雅黑" panose="020B0503020204020204" pitchFamily="34" charset="-122"/>
              </a:rPr>
              <a:t>常见的磷肥：</a:t>
            </a:r>
            <a:endParaRPr lang="zh-CN" altLang="en-US" sz="3200" dirty="0">
              <a:effectLst>
                <a:outerShdw blurRad="38100" dist="38100" dir="2700000" algn="tl">
                  <a:srgbClr val="C0C0C0"/>
                </a:outerShdw>
              </a:effectLst>
              <a:ea typeface="微软雅黑" panose="020B0503020204020204" pitchFamily="34" charset="-122"/>
            </a:endParaRPr>
          </a:p>
        </p:txBody>
      </p:sp>
      <p:sp>
        <p:nvSpPr>
          <p:cNvPr id="4" name="Rectangle 8"/>
          <p:cNvSpPr>
            <a:spLocks noChangeArrowheads="1"/>
          </p:cNvSpPr>
          <p:nvPr/>
        </p:nvSpPr>
        <p:spPr bwMode="auto">
          <a:xfrm>
            <a:off x="1585522" y="2393871"/>
            <a:ext cx="94107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defRPr/>
            </a:pPr>
            <a:r>
              <a:rPr lang="en-US" altLang="zh-CN" sz="32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①</a:t>
            </a: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磷矿粉：</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P</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endPar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defRPr/>
            </a:pPr>
            <a:r>
              <a:rPr lang="en-US" altLang="zh-CN" sz="32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②</a:t>
            </a: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钙镁磷肥：钙和镁的磷酸盐</a:t>
            </a:r>
            <a:endPar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342900" indent="-342900">
              <a:spcBef>
                <a:spcPct val="20000"/>
              </a:spcBef>
              <a:defRPr/>
            </a:pPr>
            <a:r>
              <a:rPr lang="zh-CN" altLang="en-US" sz="32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③</a:t>
            </a:r>
            <a:r>
              <a:rPr lang="zh-CN" altLang="en-US"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过磷酸钙：</a:t>
            </a:r>
            <a:r>
              <a:rPr lang="en-US" altLang="zh-CN" sz="3200" dirty="0" err="1">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P</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+CaSO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 </a:t>
            </a:r>
            <a:endPar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defRPr/>
            </a:pPr>
            <a:endParaRPr lang="en-US" altLang="zh-CN" sz="3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5" name="Line 9"/>
          <p:cNvSpPr>
            <a:spLocks noChangeShapeType="1"/>
          </p:cNvSpPr>
          <p:nvPr/>
        </p:nvSpPr>
        <p:spPr bwMode="auto">
          <a:xfrm>
            <a:off x="3795322" y="4049633"/>
            <a:ext cx="670983" cy="1008063"/>
          </a:xfrm>
          <a:prstGeom prst="line">
            <a:avLst/>
          </a:prstGeom>
          <a:noFill/>
          <a:ln w="28575">
            <a:solidFill>
              <a:srgbClr val="99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3200" dirty="0">
              <a:ea typeface="微软雅黑" panose="020B0503020204020204" pitchFamily="34" charset="-122"/>
            </a:endParaRPr>
          </a:p>
        </p:txBody>
      </p:sp>
      <p:sp>
        <p:nvSpPr>
          <p:cNvPr id="6" name="Text Box 10"/>
          <p:cNvSpPr txBox="1">
            <a:spLocks noChangeArrowheads="1"/>
          </p:cNvSpPr>
          <p:nvPr/>
        </p:nvSpPr>
        <p:spPr bwMode="auto">
          <a:xfrm>
            <a:off x="3795322" y="4913233"/>
            <a:ext cx="19198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sz="3200" dirty="0">
                <a:solidFill>
                  <a:srgbClr val="FF0000"/>
                </a:solidFill>
                <a:effectLst>
                  <a:outerShdw blurRad="38100" dist="38100" dir="2700000" algn="tl">
                    <a:srgbClr val="C0C0C0"/>
                  </a:outerShdw>
                </a:effectLst>
                <a:ea typeface="微软雅黑" panose="020B0503020204020204" pitchFamily="34" charset="-122"/>
              </a:rPr>
              <a:t>混合物</a:t>
            </a:r>
            <a:endParaRPr lang="zh-CN" altLang="en-US" sz="3200" dirty="0">
              <a:solidFill>
                <a:srgbClr val="FF0000"/>
              </a:solidFill>
              <a:effectLst>
                <a:outerShdw blurRad="38100" dist="38100" dir="2700000" algn="tl">
                  <a:srgbClr val="C0C0C0"/>
                </a:outerShdw>
              </a:effectLst>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14"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21"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ppt_h/2"/>
                                          </p:val>
                                        </p:tav>
                                        <p:tav tm="100000">
                                          <p:val>
                                            <p:strVal val="#ppt_y"/>
                                          </p:val>
                                        </p:tav>
                                      </p:tavLst>
                                    </p:anim>
                                    <p:anim calcmode="lin" valueType="num">
                                      <p:cBhvr>
                                        <p:cTn id="30" dur="500" fill="hold"/>
                                        <p:tgtEl>
                                          <p:spTgt spid="5"/>
                                        </p:tgtEl>
                                        <p:attrNameLst>
                                          <p:attrName>ppt_w</p:attrName>
                                        </p:attrNameLst>
                                      </p:cBhvr>
                                      <p:tavLst>
                                        <p:tav tm="0">
                                          <p:val>
                                            <p:strVal val="#ppt_w"/>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622301" y="1727092"/>
            <a:ext cx="10920125" cy="954107"/>
          </a:xfrm>
          <a:prstGeom prst="rect">
            <a:avLst/>
          </a:prstGeom>
          <a:noFill/>
          <a:ln w="76200" cmpd="thickThin" algn="ctr">
            <a:solidFill>
              <a:srgbClr val="33CCCC"/>
            </a:solidFill>
            <a:miter lim="800000"/>
          </a:ln>
          <a:effectLst/>
          <a:extLst>
            <a:ext uri="{909E8E84-426E-40DD-AFC4-6F175D3DCCD1}">
              <a14:hiddenFill xmlns:a14="http://schemas.microsoft.com/office/drawing/2010/main">
                <a:solidFill>
                  <a:srgbClr val="FA654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buClr>
                <a:schemeClr val="hlink"/>
              </a:buClr>
              <a:buSzPct val="65000"/>
              <a:buFont typeface="Wingdings" panose="05000000000000000000" pitchFamily="2" charset="2"/>
              <a:buNone/>
              <a:defRPr/>
            </a:pPr>
            <a:r>
              <a:rPr lang="zh-CN" altLang="en-US" sz="2800" dirty="0">
                <a:solidFill>
                  <a:schemeClr val="tx1"/>
                </a:solidFill>
                <a:ea typeface="微软雅黑" panose="020B0503020204020204" pitchFamily="34" charset="-122"/>
              </a:rPr>
              <a:t>钾在植物代谢活跃的器官和组织中分布量较高。钾具有保证各种代谢过程顺利进行、促进植物生长、</a:t>
            </a:r>
            <a:r>
              <a:rPr lang="zh-CN" altLang="en-US" sz="2800" dirty="0">
                <a:solidFill>
                  <a:srgbClr val="FF0000"/>
                </a:solidFill>
                <a:ea typeface="微软雅黑" panose="020B0503020204020204" pitchFamily="34" charset="-122"/>
              </a:rPr>
              <a:t>增强抗病虫害和抗倒伏能力</a:t>
            </a:r>
            <a:r>
              <a:rPr lang="zh-CN" altLang="en-US" sz="2800" dirty="0">
                <a:solidFill>
                  <a:schemeClr val="tx1"/>
                </a:solidFill>
                <a:ea typeface="微软雅黑" panose="020B0503020204020204" pitchFamily="34" charset="-122"/>
              </a:rPr>
              <a:t>等功能。</a:t>
            </a:r>
            <a:endParaRPr lang="zh-CN" altLang="en-US" sz="2800" dirty="0">
              <a:solidFill>
                <a:schemeClr val="tx1"/>
              </a:solidFill>
              <a:ea typeface="微软雅黑" panose="020B0503020204020204" pitchFamily="34" charset="-122"/>
            </a:endParaRPr>
          </a:p>
        </p:txBody>
      </p:sp>
      <p:sp>
        <p:nvSpPr>
          <p:cNvPr id="10268" name="Text Box 28"/>
          <p:cNvSpPr txBox="1">
            <a:spLocks noChangeArrowheads="1"/>
          </p:cNvSpPr>
          <p:nvPr/>
        </p:nvSpPr>
        <p:spPr bwMode="auto">
          <a:xfrm>
            <a:off x="527051" y="1015893"/>
            <a:ext cx="3937000"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ltLang="zh-CN" sz="40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4000" dirty="0">
                <a:solidFill>
                  <a:schemeClr val="tx1"/>
                </a:solidFill>
                <a:effectLst>
                  <a:outerShdw blurRad="38100" dist="38100" dir="2700000" algn="tl">
                    <a:srgbClr val="C0C0C0"/>
                  </a:outerShdw>
                </a:effectLst>
                <a:ea typeface="微软雅黑" panose="020B0503020204020204" pitchFamily="34" charset="-122"/>
              </a:rPr>
              <a:t>钾肥</a:t>
            </a:r>
            <a:endParaRPr lang="zh-CN" altLang="en-US" sz="4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10269" name="Picture 29" descr="08010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48784" y="2975285"/>
            <a:ext cx="3520016" cy="2039938"/>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0" name="Picture 30" descr="c1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4833" y="2991161"/>
            <a:ext cx="3666067" cy="1965325"/>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1" name="Picture 31" descr="pic_28626"/>
          <p:cNvPicPr>
            <a:picLocks noChangeAspect="1" noChangeArrowheads="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888318" y="3911911"/>
            <a:ext cx="4398433" cy="1643063"/>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Text Box 32"/>
          <p:cNvSpPr txBox="1">
            <a:spLocks noChangeArrowheads="1"/>
          </p:cNvSpPr>
          <p:nvPr/>
        </p:nvSpPr>
        <p:spPr bwMode="auto">
          <a:xfrm>
            <a:off x="4656667" y="3062598"/>
            <a:ext cx="27855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hlink"/>
              </a:buClr>
              <a:buSzPct val="65000"/>
              <a:buFont typeface="Wingdings" panose="05000000000000000000" pitchFamily="2" charset="2"/>
              <a:buNone/>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作物缺钾的症状：</a:t>
            </a:r>
            <a:endParaRPr lang="zh-CN" altLang="en-US" sz="2400" dirty="0">
              <a:effectLst>
                <a:outerShdw blurRad="38100" dist="38100" dir="2700000" algn="tl">
                  <a:srgbClr val="C0C0C0"/>
                </a:outerShdw>
              </a:effectLst>
              <a:ea typeface="微软雅黑" panose="020B0503020204020204" pitchFamily="34" charset="-122"/>
            </a:endParaRPr>
          </a:p>
        </p:txBody>
      </p:sp>
      <p:sp>
        <p:nvSpPr>
          <p:cNvPr id="10273" name="Text Box 33"/>
          <p:cNvSpPr txBox="1">
            <a:spLocks noChangeArrowheads="1"/>
          </p:cNvSpPr>
          <p:nvPr/>
        </p:nvSpPr>
        <p:spPr bwMode="auto">
          <a:xfrm>
            <a:off x="707589" y="5681570"/>
            <a:ext cx="8737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常见的钾肥：</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a:p>
            <a:pPr>
              <a:defRPr/>
            </a:pPr>
            <a:r>
              <a:rPr lang="zh-CN" altLang="en-US" sz="2400" dirty="0">
                <a:solidFill>
                  <a:schemeClr val="tx1"/>
                </a:solidFill>
                <a:effectLst>
                  <a:outerShdw blurRad="38100" dist="38100" dir="2700000" algn="tl">
                    <a:srgbClr val="C0C0C0"/>
                  </a:outerShdw>
                </a:effectLst>
                <a:ea typeface="微软雅黑" panose="020B0503020204020204" pitchFamily="34" charset="-122"/>
              </a:rPr>
              <a:t>硫酸钾（</a:t>
            </a:r>
            <a:r>
              <a:rPr lang="en-US" altLang="zh-CN" sz="2400" dirty="0">
                <a:solidFill>
                  <a:srgbClr val="FF0000"/>
                </a:solidFill>
                <a:effectLst>
                  <a:outerShdw blurRad="38100" dist="38100" dir="2700000" algn="tl">
                    <a:srgbClr val="C0C0C0"/>
                  </a:outerShdw>
                </a:effectLst>
                <a:ea typeface="微软雅黑" panose="020B0503020204020204" pitchFamily="34" charset="-122"/>
              </a:rPr>
              <a:t>K</a:t>
            </a:r>
            <a:r>
              <a:rPr lang="en-US" altLang="zh-CN" sz="2400" baseline="-25000" dirty="0">
                <a:solidFill>
                  <a:schemeClr val="tx1"/>
                </a:solidFill>
                <a:effectLst>
                  <a:outerShdw blurRad="38100" dist="38100" dir="2700000" algn="tl">
                    <a:srgbClr val="C0C0C0"/>
                  </a:outerShdw>
                </a:effectLst>
                <a:ea typeface="微软雅黑" panose="020B0503020204020204" pitchFamily="34" charset="-122"/>
              </a:rPr>
              <a:t>2</a:t>
            </a:r>
            <a:r>
              <a:rPr lang="en-US" altLang="zh-CN" sz="2400" dirty="0">
                <a:solidFill>
                  <a:schemeClr val="tx1"/>
                </a:solidFill>
                <a:effectLst>
                  <a:outerShdw blurRad="38100" dist="38100" dir="2700000" algn="tl">
                    <a:srgbClr val="C0C0C0"/>
                  </a:outerShdw>
                </a:effectLst>
                <a:ea typeface="微软雅黑" panose="020B0503020204020204" pitchFamily="34" charset="-122"/>
              </a:rPr>
              <a:t>SO</a:t>
            </a:r>
            <a:r>
              <a:rPr lang="en-US" altLang="zh-CN" sz="2400" baseline="-25000" dirty="0">
                <a:solidFill>
                  <a:schemeClr val="tx1"/>
                </a:solidFill>
                <a:effectLst>
                  <a:outerShdw blurRad="38100" dist="38100" dir="2700000" algn="tl">
                    <a:srgbClr val="C0C0C0"/>
                  </a:outerShdw>
                </a:effectLst>
                <a:ea typeface="微软雅黑" panose="020B0503020204020204" pitchFamily="34" charset="-122"/>
              </a:rPr>
              <a:t>4</a:t>
            </a:r>
            <a:r>
              <a:rPr lang="zh-CN" altLang="en-US" sz="2400" dirty="0">
                <a:solidFill>
                  <a:schemeClr val="tx1"/>
                </a:solidFill>
                <a:effectLst>
                  <a:outerShdw blurRad="38100" dist="38100" dir="2700000" algn="tl">
                    <a:srgbClr val="C0C0C0"/>
                  </a:outerShdw>
                </a:effectLst>
                <a:ea typeface="微软雅黑" panose="020B0503020204020204" pitchFamily="34" charset="-122"/>
              </a:rPr>
              <a:t>）、氯化钾（</a:t>
            </a:r>
            <a:r>
              <a:rPr lang="en-US" altLang="zh-CN" sz="2400" dirty="0" err="1">
                <a:solidFill>
                  <a:srgbClr val="FF0000"/>
                </a:solidFill>
                <a:effectLst>
                  <a:outerShdw blurRad="38100" dist="38100" dir="2700000" algn="tl">
                    <a:srgbClr val="C0C0C0"/>
                  </a:outerShdw>
                </a:effectLst>
                <a:ea typeface="微软雅黑" panose="020B0503020204020204" pitchFamily="34" charset="-122"/>
              </a:rPr>
              <a:t>K</a:t>
            </a:r>
            <a:r>
              <a:rPr lang="en-US" altLang="zh-CN" sz="2400" dirty="0" err="1">
                <a:solidFill>
                  <a:schemeClr val="tx1"/>
                </a:solidFill>
                <a:effectLst>
                  <a:outerShdw blurRad="38100" dist="38100" dir="2700000" algn="tl">
                    <a:srgbClr val="C0C0C0"/>
                  </a:outerShdw>
                </a:effectLst>
                <a:ea typeface="微软雅黑" panose="020B0503020204020204" pitchFamily="34" charset="-122"/>
              </a:rPr>
              <a:t>Cl</a:t>
            </a:r>
            <a:r>
              <a:rPr lang="zh-CN" altLang="en-US" sz="2400" dirty="0">
                <a:solidFill>
                  <a:schemeClr val="tx1"/>
                </a:solidFill>
                <a:effectLst>
                  <a:outerShdw blurRad="38100" dist="38100" dir="2700000" algn="tl">
                    <a:srgbClr val="C0C0C0"/>
                  </a:outerShdw>
                </a:effectLst>
                <a:ea typeface="微软雅黑" panose="020B0503020204020204" pitchFamily="34" charset="-122"/>
              </a:rPr>
              <a:t>）</a:t>
            </a:r>
            <a:endParaRPr lang="zh-CN" altLang="en-US" sz="24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0274" name="Text Box 34"/>
          <p:cNvSpPr txBox="1">
            <a:spLocks noChangeArrowheads="1"/>
          </p:cNvSpPr>
          <p:nvPr/>
        </p:nvSpPr>
        <p:spPr bwMode="auto">
          <a:xfrm>
            <a:off x="6163733" y="5881301"/>
            <a:ext cx="48471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sz="2400" dirty="0">
                <a:solidFill>
                  <a:srgbClr val="FF0000"/>
                </a:solidFill>
                <a:effectLst>
                  <a:outerShdw blurRad="38100" dist="38100" dir="2700000" algn="tl">
                    <a:srgbClr val="C0C0C0"/>
                  </a:outerShdw>
                </a:effectLst>
                <a:ea typeface="微软雅黑" panose="020B0503020204020204" pitchFamily="34" charset="-122"/>
              </a:rPr>
              <a:t>叶尖及叶缘发黄，甚至叶肉坏死。</a:t>
            </a:r>
            <a:endParaRPr lang="zh-CN" altLang="en-US" sz="2400" dirty="0">
              <a:ea typeface="微软雅黑" panose="020B0503020204020204" pitchFamily="34" charset="-122"/>
            </a:endParaRPr>
          </a:p>
        </p:txBody>
      </p:sp>
      <p:sp>
        <p:nvSpPr>
          <p:cNvPr id="10275" name="Line 35"/>
          <p:cNvSpPr>
            <a:spLocks noChangeShapeType="1"/>
          </p:cNvSpPr>
          <p:nvPr/>
        </p:nvSpPr>
        <p:spPr bwMode="auto">
          <a:xfrm>
            <a:off x="4368801" y="5294624"/>
            <a:ext cx="3454399" cy="533399"/>
          </a:xfrm>
          <a:prstGeom prst="line">
            <a:avLst/>
          </a:prstGeom>
          <a:noFill/>
          <a:ln w="28575">
            <a:solidFill>
              <a:srgbClr val="99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dirty="0">
              <a:ea typeface="微软雅黑" panose="020B0503020204020204" pitchFamily="34" charset="-122"/>
            </a:endParaRPr>
          </a:p>
        </p:txBody>
      </p:sp>
      <p:sp>
        <p:nvSpPr>
          <p:cNvPr id="10276" name="Line 36"/>
          <p:cNvSpPr>
            <a:spLocks noChangeShapeType="1"/>
          </p:cNvSpPr>
          <p:nvPr/>
        </p:nvSpPr>
        <p:spPr bwMode="auto">
          <a:xfrm>
            <a:off x="7344834" y="4215122"/>
            <a:ext cx="823487" cy="1662113"/>
          </a:xfrm>
          <a:prstGeom prst="line">
            <a:avLst/>
          </a:prstGeom>
          <a:noFill/>
          <a:ln w="28575">
            <a:solidFill>
              <a:srgbClr val="99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dirty="0">
              <a:ea typeface="微软雅黑" panose="020B0503020204020204" pitchFamily="34" charset="-122"/>
            </a:endParaRPr>
          </a:p>
        </p:txBody>
      </p:sp>
      <p:sp>
        <p:nvSpPr>
          <p:cNvPr id="10277" name="Line 37"/>
          <p:cNvSpPr>
            <a:spLocks noChangeShapeType="1"/>
          </p:cNvSpPr>
          <p:nvPr/>
        </p:nvSpPr>
        <p:spPr bwMode="auto">
          <a:xfrm>
            <a:off x="7823201" y="3638861"/>
            <a:ext cx="631252" cy="2223777"/>
          </a:xfrm>
          <a:prstGeom prst="line">
            <a:avLst/>
          </a:prstGeom>
          <a:noFill/>
          <a:ln w="28575">
            <a:solidFill>
              <a:srgbClr val="99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dirty="0">
              <a:ea typeface="微软雅黑" panose="020B0503020204020204" pitchFamily="34" charset="-122"/>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9"/>
                                        </p:tgtEl>
                                        <p:attrNameLst>
                                          <p:attrName>style.visibility</p:attrName>
                                        </p:attrNameLst>
                                      </p:cBhvr>
                                      <p:to>
                                        <p:strVal val="visible"/>
                                      </p:to>
                                    </p:set>
                                    <p:animEffect transition="in" filter="fade">
                                      <p:cBhvr>
                                        <p:cTn id="7" dur="2000"/>
                                        <p:tgtEl>
                                          <p:spTgt spid="1026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270"/>
                                        </p:tgtEl>
                                        <p:attrNameLst>
                                          <p:attrName>style.visibility</p:attrName>
                                        </p:attrNameLst>
                                      </p:cBhvr>
                                      <p:to>
                                        <p:strVal val="visible"/>
                                      </p:to>
                                    </p:set>
                                    <p:animEffect transition="in" filter="fade">
                                      <p:cBhvr>
                                        <p:cTn id="11" dur="2000"/>
                                        <p:tgtEl>
                                          <p:spTgt spid="1027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0271"/>
                                        </p:tgtEl>
                                        <p:attrNameLst>
                                          <p:attrName>style.visibility</p:attrName>
                                        </p:attrNameLst>
                                      </p:cBhvr>
                                      <p:to>
                                        <p:strVal val="visible"/>
                                      </p:to>
                                    </p:set>
                                    <p:animEffect transition="in" filter="fade">
                                      <p:cBhvr>
                                        <p:cTn id="15" dur="2000"/>
                                        <p:tgtEl>
                                          <p:spTgt spid="1027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244"/>
                                        </p:tgtEl>
                                        <p:attrNameLst>
                                          <p:attrName>style.visibility</p:attrName>
                                        </p:attrNameLst>
                                      </p:cBhvr>
                                      <p:to>
                                        <p:strVal val="visible"/>
                                      </p:to>
                                    </p:set>
                                    <p:animEffect transition="in" filter="fade">
                                      <p:cBhvr>
                                        <p:cTn id="20" dur="2000"/>
                                        <p:tgtEl>
                                          <p:spTgt spid="1024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272"/>
                                        </p:tgtEl>
                                        <p:attrNameLst>
                                          <p:attrName>style.visibility</p:attrName>
                                        </p:attrNameLst>
                                      </p:cBhvr>
                                      <p:to>
                                        <p:strVal val="visible"/>
                                      </p:to>
                                    </p:set>
                                    <p:animEffect transition="in" filter="fade">
                                      <p:cBhvr>
                                        <p:cTn id="25" dur="2000"/>
                                        <p:tgtEl>
                                          <p:spTgt spid="10272"/>
                                        </p:tgtEl>
                                      </p:cBhvr>
                                    </p:animEffect>
                                  </p:childTnLst>
                                </p:cTn>
                              </p:par>
                            </p:childTnLst>
                          </p:cTn>
                        </p:par>
                        <p:par>
                          <p:cTn id="26" fill="hold">
                            <p:stCondLst>
                              <p:cond delay="2000"/>
                            </p:stCondLst>
                            <p:childTnLst>
                              <p:par>
                                <p:cTn id="27" presetID="17" presetClass="entr" presetSubtype="8" fill="hold" grpId="0" nodeType="afterEffect">
                                  <p:stCondLst>
                                    <p:cond delay="0"/>
                                  </p:stCondLst>
                                  <p:childTnLst>
                                    <p:set>
                                      <p:cBhvr>
                                        <p:cTn id="28" dur="1" fill="hold">
                                          <p:stCondLst>
                                            <p:cond delay="0"/>
                                          </p:stCondLst>
                                        </p:cTn>
                                        <p:tgtEl>
                                          <p:spTgt spid="10275"/>
                                        </p:tgtEl>
                                        <p:attrNameLst>
                                          <p:attrName>style.visibility</p:attrName>
                                        </p:attrNameLst>
                                      </p:cBhvr>
                                      <p:to>
                                        <p:strVal val="visible"/>
                                      </p:to>
                                    </p:set>
                                    <p:anim calcmode="lin" valueType="num">
                                      <p:cBhvr>
                                        <p:cTn id="29" dur="500" fill="hold"/>
                                        <p:tgtEl>
                                          <p:spTgt spid="10275"/>
                                        </p:tgtEl>
                                        <p:attrNameLst>
                                          <p:attrName>ppt_x</p:attrName>
                                        </p:attrNameLst>
                                      </p:cBhvr>
                                      <p:tavLst>
                                        <p:tav tm="0">
                                          <p:val>
                                            <p:strVal val="#ppt_x-#ppt_w/2"/>
                                          </p:val>
                                        </p:tav>
                                        <p:tav tm="100000">
                                          <p:val>
                                            <p:strVal val="#ppt_x"/>
                                          </p:val>
                                        </p:tav>
                                      </p:tavLst>
                                    </p:anim>
                                    <p:anim calcmode="lin" valueType="num">
                                      <p:cBhvr>
                                        <p:cTn id="30" dur="500" fill="hold"/>
                                        <p:tgtEl>
                                          <p:spTgt spid="10275"/>
                                        </p:tgtEl>
                                        <p:attrNameLst>
                                          <p:attrName>ppt_y</p:attrName>
                                        </p:attrNameLst>
                                      </p:cBhvr>
                                      <p:tavLst>
                                        <p:tav tm="0">
                                          <p:val>
                                            <p:strVal val="#ppt_y"/>
                                          </p:val>
                                        </p:tav>
                                        <p:tav tm="100000">
                                          <p:val>
                                            <p:strVal val="#ppt_y"/>
                                          </p:val>
                                        </p:tav>
                                      </p:tavLst>
                                    </p:anim>
                                    <p:anim calcmode="lin" valueType="num">
                                      <p:cBhvr>
                                        <p:cTn id="31" dur="500" fill="hold"/>
                                        <p:tgtEl>
                                          <p:spTgt spid="10275"/>
                                        </p:tgtEl>
                                        <p:attrNameLst>
                                          <p:attrName>ppt_w</p:attrName>
                                        </p:attrNameLst>
                                      </p:cBhvr>
                                      <p:tavLst>
                                        <p:tav tm="0">
                                          <p:val>
                                            <p:fltVal val="0"/>
                                          </p:val>
                                        </p:tav>
                                        <p:tav tm="100000">
                                          <p:val>
                                            <p:strVal val="#ppt_w"/>
                                          </p:val>
                                        </p:tav>
                                      </p:tavLst>
                                    </p:anim>
                                    <p:anim calcmode="lin" valueType="num">
                                      <p:cBhvr>
                                        <p:cTn id="32" dur="500" fill="hold"/>
                                        <p:tgtEl>
                                          <p:spTgt spid="10275"/>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17" presetClass="entr" presetSubtype="1" fill="hold" grpId="0" nodeType="afterEffect">
                                  <p:stCondLst>
                                    <p:cond delay="0"/>
                                  </p:stCondLst>
                                  <p:childTnLst>
                                    <p:set>
                                      <p:cBhvr>
                                        <p:cTn id="35" dur="1" fill="hold">
                                          <p:stCondLst>
                                            <p:cond delay="0"/>
                                          </p:stCondLst>
                                        </p:cTn>
                                        <p:tgtEl>
                                          <p:spTgt spid="10276"/>
                                        </p:tgtEl>
                                        <p:attrNameLst>
                                          <p:attrName>style.visibility</p:attrName>
                                        </p:attrNameLst>
                                      </p:cBhvr>
                                      <p:to>
                                        <p:strVal val="visible"/>
                                      </p:to>
                                    </p:set>
                                    <p:anim calcmode="lin" valueType="num">
                                      <p:cBhvr>
                                        <p:cTn id="36" dur="500" fill="hold"/>
                                        <p:tgtEl>
                                          <p:spTgt spid="10276"/>
                                        </p:tgtEl>
                                        <p:attrNameLst>
                                          <p:attrName>ppt_x</p:attrName>
                                        </p:attrNameLst>
                                      </p:cBhvr>
                                      <p:tavLst>
                                        <p:tav tm="0">
                                          <p:val>
                                            <p:strVal val="#ppt_x"/>
                                          </p:val>
                                        </p:tav>
                                        <p:tav tm="100000">
                                          <p:val>
                                            <p:strVal val="#ppt_x"/>
                                          </p:val>
                                        </p:tav>
                                      </p:tavLst>
                                    </p:anim>
                                    <p:anim calcmode="lin" valueType="num">
                                      <p:cBhvr>
                                        <p:cTn id="37" dur="500" fill="hold"/>
                                        <p:tgtEl>
                                          <p:spTgt spid="10276"/>
                                        </p:tgtEl>
                                        <p:attrNameLst>
                                          <p:attrName>ppt_y</p:attrName>
                                        </p:attrNameLst>
                                      </p:cBhvr>
                                      <p:tavLst>
                                        <p:tav tm="0">
                                          <p:val>
                                            <p:strVal val="#ppt_y-#ppt_h/2"/>
                                          </p:val>
                                        </p:tav>
                                        <p:tav tm="100000">
                                          <p:val>
                                            <p:strVal val="#ppt_y"/>
                                          </p:val>
                                        </p:tav>
                                      </p:tavLst>
                                    </p:anim>
                                    <p:anim calcmode="lin" valueType="num">
                                      <p:cBhvr>
                                        <p:cTn id="38" dur="500" fill="hold"/>
                                        <p:tgtEl>
                                          <p:spTgt spid="10276"/>
                                        </p:tgtEl>
                                        <p:attrNameLst>
                                          <p:attrName>ppt_w</p:attrName>
                                        </p:attrNameLst>
                                      </p:cBhvr>
                                      <p:tavLst>
                                        <p:tav tm="0">
                                          <p:val>
                                            <p:strVal val="#ppt_w"/>
                                          </p:val>
                                        </p:tav>
                                        <p:tav tm="100000">
                                          <p:val>
                                            <p:strVal val="#ppt_w"/>
                                          </p:val>
                                        </p:tav>
                                      </p:tavLst>
                                    </p:anim>
                                    <p:anim calcmode="lin" valueType="num">
                                      <p:cBhvr>
                                        <p:cTn id="39" dur="500" fill="hold"/>
                                        <p:tgtEl>
                                          <p:spTgt spid="10276"/>
                                        </p:tgtEl>
                                        <p:attrNameLst>
                                          <p:attrName>ppt_h</p:attrName>
                                        </p:attrNameLst>
                                      </p:cBhvr>
                                      <p:tavLst>
                                        <p:tav tm="0">
                                          <p:val>
                                            <p:fltVal val="0"/>
                                          </p:val>
                                        </p:tav>
                                        <p:tav tm="100000">
                                          <p:val>
                                            <p:strVal val="#ppt_h"/>
                                          </p:val>
                                        </p:tav>
                                      </p:tavLst>
                                    </p:anim>
                                  </p:childTnLst>
                                </p:cTn>
                              </p:par>
                            </p:childTnLst>
                          </p:cTn>
                        </p:par>
                        <p:par>
                          <p:cTn id="40" fill="hold">
                            <p:stCondLst>
                              <p:cond delay="3000"/>
                            </p:stCondLst>
                            <p:childTnLst>
                              <p:par>
                                <p:cTn id="41" presetID="17" presetClass="entr" presetSubtype="1" fill="hold" grpId="0" nodeType="afterEffect">
                                  <p:stCondLst>
                                    <p:cond delay="0"/>
                                  </p:stCondLst>
                                  <p:childTnLst>
                                    <p:set>
                                      <p:cBhvr>
                                        <p:cTn id="42" dur="1" fill="hold">
                                          <p:stCondLst>
                                            <p:cond delay="0"/>
                                          </p:stCondLst>
                                        </p:cTn>
                                        <p:tgtEl>
                                          <p:spTgt spid="10277"/>
                                        </p:tgtEl>
                                        <p:attrNameLst>
                                          <p:attrName>style.visibility</p:attrName>
                                        </p:attrNameLst>
                                      </p:cBhvr>
                                      <p:to>
                                        <p:strVal val="visible"/>
                                      </p:to>
                                    </p:set>
                                    <p:anim calcmode="lin" valueType="num">
                                      <p:cBhvr>
                                        <p:cTn id="43" dur="500" fill="hold"/>
                                        <p:tgtEl>
                                          <p:spTgt spid="10277"/>
                                        </p:tgtEl>
                                        <p:attrNameLst>
                                          <p:attrName>ppt_x</p:attrName>
                                        </p:attrNameLst>
                                      </p:cBhvr>
                                      <p:tavLst>
                                        <p:tav tm="0">
                                          <p:val>
                                            <p:strVal val="#ppt_x"/>
                                          </p:val>
                                        </p:tav>
                                        <p:tav tm="100000">
                                          <p:val>
                                            <p:strVal val="#ppt_x"/>
                                          </p:val>
                                        </p:tav>
                                      </p:tavLst>
                                    </p:anim>
                                    <p:anim calcmode="lin" valueType="num">
                                      <p:cBhvr>
                                        <p:cTn id="44" dur="500" fill="hold"/>
                                        <p:tgtEl>
                                          <p:spTgt spid="10277"/>
                                        </p:tgtEl>
                                        <p:attrNameLst>
                                          <p:attrName>ppt_y</p:attrName>
                                        </p:attrNameLst>
                                      </p:cBhvr>
                                      <p:tavLst>
                                        <p:tav tm="0">
                                          <p:val>
                                            <p:strVal val="#ppt_y-#ppt_h/2"/>
                                          </p:val>
                                        </p:tav>
                                        <p:tav tm="100000">
                                          <p:val>
                                            <p:strVal val="#ppt_y"/>
                                          </p:val>
                                        </p:tav>
                                      </p:tavLst>
                                    </p:anim>
                                    <p:anim calcmode="lin" valueType="num">
                                      <p:cBhvr>
                                        <p:cTn id="45" dur="500" fill="hold"/>
                                        <p:tgtEl>
                                          <p:spTgt spid="10277"/>
                                        </p:tgtEl>
                                        <p:attrNameLst>
                                          <p:attrName>ppt_w</p:attrName>
                                        </p:attrNameLst>
                                      </p:cBhvr>
                                      <p:tavLst>
                                        <p:tav tm="0">
                                          <p:val>
                                            <p:strVal val="#ppt_w"/>
                                          </p:val>
                                        </p:tav>
                                        <p:tav tm="100000">
                                          <p:val>
                                            <p:strVal val="#ppt_w"/>
                                          </p:val>
                                        </p:tav>
                                      </p:tavLst>
                                    </p:anim>
                                    <p:anim calcmode="lin" valueType="num">
                                      <p:cBhvr>
                                        <p:cTn id="46" dur="500" fill="hold"/>
                                        <p:tgtEl>
                                          <p:spTgt spid="10277"/>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0274"/>
                                        </p:tgtEl>
                                        <p:attrNameLst>
                                          <p:attrName>style.visibility</p:attrName>
                                        </p:attrNameLst>
                                      </p:cBhvr>
                                      <p:to>
                                        <p:strVal val="visible"/>
                                      </p:to>
                                    </p:set>
                                    <p:animEffect transition="in" filter="fade">
                                      <p:cBhvr>
                                        <p:cTn id="50" dur="2000"/>
                                        <p:tgtEl>
                                          <p:spTgt spid="1027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0273"/>
                                        </p:tgtEl>
                                        <p:attrNameLst>
                                          <p:attrName>style.visibility</p:attrName>
                                        </p:attrNameLst>
                                      </p:cBhvr>
                                      <p:to>
                                        <p:strVal val="visible"/>
                                      </p:to>
                                    </p:set>
                                    <p:animEffect transition="in" filter="fade">
                                      <p:cBhvr>
                                        <p:cTn id="55" dur="2000"/>
                                        <p:tgtEl>
                                          <p:spTgt spid="10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P spid="10272" grpId="0"/>
      <p:bldP spid="10273" grpId="0"/>
      <p:bldP spid="10274" grpId="0"/>
      <p:bldP spid="10275" grpId="0" animBg="1"/>
      <p:bldP spid="10276" grpId="0" animBg="1"/>
      <p:bldP spid="1027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3" name="Text Box 17"/>
          <p:cNvSpPr txBox="1">
            <a:spLocks noChangeArrowheads="1"/>
          </p:cNvSpPr>
          <p:nvPr/>
        </p:nvSpPr>
        <p:spPr bwMode="auto">
          <a:xfrm>
            <a:off x="624418" y="2030985"/>
            <a:ext cx="10333392" cy="1384995"/>
          </a:xfrm>
          <a:prstGeom prst="rect">
            <a:avLst/>
          </a:prstGeom>
          <a:noFill/>
          <a:ln w="57150" cmpd="thickThin" algn="ctr">
            <a:solidFill>
              <a:srgbClr val="99CCFF"/>
            </a:solidFill>
            <a:miter lim="800000"/>
          </a:ln>
          <a:effectLst/>
          <a:extLst>
            <a:ext uri="{909E8E84-426E-40DD-AFC4-6F175D3DCCD1}">
              <a14:hiddenFill xmlns:a14="http://schemas.microsoft.com/office/drawing/2010/main">
                <a:solidFill>
                  <a:srgbClr val="FA654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复合化肥：含两种或两种以上营养元素的化肥。</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a:p>
            <a:pPr>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如：磷酸二氢铵（</a:t>
            </a:r>
            <a:r>
              <a:rPr lang="en-US" altLang="zh-CN" sz="2800" dirty="0">
                <a:solidFill>
                  <a:srgbClr val="FF0000"/>
                </a:solidFill>
                <a:effectLst>
                  <a:outerShdw blurRad="38100" dist="38100" dir="2700000" algn="tl">
                    <a:srgbClr val="C0C0C0"/>
                  </a:outerShdw>
                </a:effectLst>
                <a:ea typeface="微软雅黑" panose="020B0503020204020204" pitchFamily="34" charset="-122"/>
              </a:rPr>
              <a:t>N</a:t>
            </a:r>
            <a:r>
              <a:rPr lang="en-US" altLang="zh-CN" sz="2800" dirty="0">
                <a:solidFill>
                  <a:schemeClr val="tx1"/>
                </a:solidFill>
                <a:effectLst>
                  <a:outerShdw blurRad="38100" dist="38100" dir="2700000" algn="tl">
                    <a:srgbClr val="C0C0C0"/>
                  </a:outerShdw>
                </a:effectLst>
                <a:ea typeface="微软雅黑" panose="020B0503020204020204" pitchFamily="34" charset="-122"/>
              </a:rPr>
              <a:t>H</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4</a:t>
            </a:r>
            <a:r>
              <a:rPr lang="en-US" altLang="zh-CN" sz="2800" dirty="0">
                <a:solidFill>
                  <a:schemeClr val="tx1"/>
                </a:solidFill>
                <a:effectLst>
                  <a:outerShdw blurRad="38100" dist="38100" dir="2700000" algn="tl">
                    <a:srgbClr val="C0C0C0"/>
                  </a:outerShdw>
                </a:effectLst>
                <a:ea typeface="微软雅黑" panose="020B0503020204020204" pitchFamily="34" charset="-122"/>
              </a:rPr>
              <a:t>H</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2</a:t>
            </a:r>
            <a:r>
              <a:rPr lang="en-US" altLang="zh-CN" sz="2800" dirty="0">
                <a:solidFill>
                  <a:srgbClr val="FF0000"/>
                </a:solidFill>
                <a:effectLst>
                  <a:outerShdw blurRad="38100" dist="38100" dir="2700000" algn="tl">
                    <a:srgbClr val="C0C0C0"/>
                  </a:outerShdw>
                </a:effectLst>
                <a:ea typeface="微软雅黑" panose="020B0503020204020204" pitchFamily="34" charset="-122"/>
              </a:rPr>
              <a:t>P</a:t>
            </a:r>
            <a:r>
              <a:rPr lang="en-US" altLang="zh-CN" sz="2800" dirty="0">
                <a:solidFill>
                  <a:schemeClr val="tx1"/>
                </a:solidFill>
                <a:effectLst>
                  <a:outerShdw blurRad="38100" dist="38100" dir="2700000" algn="tl">
                    <a:srgbClr val="C0C0C0"/>
                  </a:outerShdw>
                </a:effectLst>
                <a:ea typeface="微软雅黑" panose="020B0503020204020204" pitchFamily="34" charset="-122"/>
              </a:rPr>
              <a:t>O</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4</a:t>
            </a:r>
            <a:r>
              <a:rPr lang="zh-CN" altLang="en-US" sz="2800" dirty="0">
                <a:solidFill>
                  <a:schemeClr val="tx1"/>
                </a:solidFill>
                <a:effectLst>
                  <a:outerShdw blurRad="38100" dist="38100" dir="2700000" algn="tl">
                    <a:srgbClr val="C0C0C0"/>
                  </a:outerShdw>
                </a:effectLst>
                <a:ea typeface="微软雅黑" panose="020B0503020204020204" pitchFamily="34" charset="-122"/>
              </a:rPr>
              <a:t>）、磷酸铵氢</a:t>
            </a:r>
            <a:r>
              <a:rPr lang="en-US" altLang="zh-CN" sz="2800" dirty="0">
                <a:solidFill>
                  <a:schemeClr val="tx1"/>
                </a:solidFill>
                <a:effectLst>
                  <a:outerShdw blurRad="38100" dist="38100" dir="2700000" algn="tl">
                    <a:srgbClr val="C0C0C0"/>
                  </a:outerShdw>
                </a:effectLst>
                <a:ea typeface="微软雅黑" panose="020B0503020204020204" pitchFamily="34" charset="-122"/>
              </a:rPr>
              <a:t>(</a:t>
            </a:r>
            <a:r>
              <a:rPr lang="en-US" altLang="zh-CN" sz="2800" dirty="0">
                <a:solidFill>
                  <a:srgbClr val="FF0000"/>
                </a:solidFill>
                <a:effectLst>
                  <a:outerShdw blurRad="38100" dist="38100" dir="2700000" algn="tl">
                    <a:srgbClr val="C0C0C0"/>
                  </a:outerShdw>
                </a:effectLst>
                <a:ea typeface="微软雅黑" panose="020B0503020204020204" pitchFamily="34" charset="-122"/>
              </a:rPr>
              <a:t>N</a:t>
            </a:r>
            <a:r>
              <a:rPr lang="en-US" altLang="zh-CN" sz="2800" dirty="0">
                <a:solidFill>
                  <a:schemeClr val="tx1"/>
                </a:solidFill>
                <a:effectLst>
                  <a:outerShdw blurRad="38100" dist="38100" dir="2700000" algn="tl">
                    <a:srgbClr val="C0C0C0"/>
                  </a:outerShdw>
                </a:effectLst>
                <a:ea typeface="微软雅黑" panose="020B0503020204020204" pitchFamily="34" charset="-122"/>
              </a:rPr>
              <a:t>H</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4</a:t>
            </a:r>
            <a:r>
              <a:rPr lang="en-US" altLang="zh-CN" sz="2800" dirty="0">
                <a:solidFill>
                  <a:schemeClr val="tx1"/>
                </a:solidFill>
                <a:effectLst>
                  <a:outerShdw blurRad="38100" dist="38100" dir="2700000" algn="tl">
                    <a:srgbClr val="C0C0C0"/>
                  </a:outerShdw>
                </a:effectLst>
                <a:ea typeface="微软雅黑" panose="020B0503020204020204" pitchFamily="34" charset="-122"/>
              </a:rPr>
              <a:t>)</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2</a:t>
            </a:r>
            <a:r>
              <a:rPr lang="en-US" altLang="zh-CN" sz="2800" dirty="0">
                <a:solidFill>
                  <a:schemeClr val="tx1"/>
                </a:solidFill>
                <a:effectLst>
                  <a:outerShdw blurRad="38100" dist="38100" dir="2700000" algn="tl">
                    <a:srgbClr val="C0C0C0"/>
                  </a:outerShdw>
                </a:effectLst>
                <a:ea typeface="微软雅黑" panose="020B0503020204020204" pitchFamily="34" charset="-122"/>
              </a:rPr>
              <a:t>H</a:t>
            </a:r>
            <a:r>
              <a:rPr lang="en-US" altLang="zh-CN" sz="2800" dirty="0">
                <a:solidFill>
                  <a:srgbClr val="FF0000"/>
                </a:solidFill>
                <a:effectLst>
                  <a:outerShdw blurRad="38100" dist="38100" dir="2700000" algn="tl">
                    <a:srgbClr val="C0C0C0"/>
                  </a:outerShdw>
                </a:effectLst>
                <a:ea typeface="微软雅黑" panose="020B0503020204020204" pitchFamily="34" charset="-122"/>
              </a:rPr>
              <a:t>P</a:t>
            </a:r>
            <a:r>
              <a:rPr lang="en-US" altLang="zh-CN" sz="2800" dirty="0">
                <a:solidFill>
                  <a:schemeClr val="tx1"/>
                </a:solidFill>
                <a:effectLst>
                  <a:outerShdw blurRad="38100" dist="38100" dir="2700000" algn="tl">
                    <a:srgbClr val="C0C0C0"/>
                  </a:outerShdw>
                </a:effectLst>
                <a:ea typeface="微软雅黑" panose="020B0503020204020204" pitchFamily="34" charset="-122"/>
              </a:rPr>
              <a:t>O</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4</a:t>
            </a:r>
            <a:r>
              <a:rPr lang="zh-CN" altLang="en-US" sz="2800" dirty="0">
                <a:solidFill>
                  <a:schemeClr val="tx1"/>
                </a:solidFill>
                <a:effectLst>
                  <a:outerShdw blurRad="38100" dist="38100" dir="2700000" algn="tl">
                    <a:srgbClr val="C0C0C0"/>
                  </a:outerShdw>
                </a:effectLst>
                <a:ea typeface="微软雅黑" panose="020B0503020204020204" pitchFamily="34" charset="-122"/>
              </a:rPr>
              <a:t>、硝酸钾（</a:t>
            </a:r>
            <a:r>
              <a:rPr lang="en-US" altLang="zh-CN" sz="2800" dirty="0">
                <a:solidFill>
                  <a:srgbClr val="FF0000"/>
                </a:solidFill>
                <a:effectLst>
                  <a:outerShdw blurRad="38100" dist="38100" dir="2700000" algn="tl">
                    <a:srgbClr val="C0C0C0"/>
                  </a:outerShdw>
                </a:effectLst>
                <a:ea typeface="微软雅黑" panose="020B0503020204020204" pitchFamily="34" charset="-122"/>
              </a:rPr>
              <a:t>KN</a:t>
            </a:r>
            <a:r>
              <a:rPr lang="en-US" altLang="zh-CN" sz="2800" dirty="0">
                <a:solidFill>
                  <a:schemeClr val="tx1"/>
                </a:solidFill>
                <a:effectLst>
                  <a:outerShdw blurRad="38100" dist="38100" dir="2700000" algn="tl">
                    <a:srgbClr val="C0C0C0"/>
                  </a:outerShdw>
                </a:effectLst>
                <a:ea typeface="微软雅黑" panose="020B0503020204020204" pitchFamily="34" charset="-122"/>
              </a:rPr>
              <a:t>O</a:t>
            </a:r>
            <a:r>
              <a:rPr lang="en-US" altLang="zh-CN" sz="2800" baseline="-25000" dirty="0">
                <a:solidFill>
                  <a:schemeClr val="tx1"/>
                </a:solidFill>
                <a:effectLst>
                  <a:outerShdw blurRad="38100" dist="38100" dir="2700000" algn="tl">
                    <a:srgbClr val="C0C0C0"/>
                  </a:outerShdw>
                </a:effectLst>
                <a:ea typeface="微软雅黑" panose="020B0503020204020204" pitchFamily="34" charset="-122"/>
              </a:rPr>
              <a:t>3</a:t>
            </a:r>
            <a:r>
              <a:rPr lang="zh-CN" altLang="en-US" sz="2800" dirty="0">
                <a:solidFill>
                  <a:schemeClr val="tx1"/>
                </a:solidFill>
                <a:effectLst>
                  <a:outerShdw blurRad="38100" dist="38100" dir="2700000" algn="tl">
                    <a:srgbClr val="C0C0C0"/>
                  </a:outerShdw>
                </a:effectLst>
                <a:ea typeface="微软雅黑" panose="020B0503020204020204" pitchFamily="34" charset="-122"/>
              </a:rPr>
              <a:t>）</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24594" name="Text Box 18"/>
          <p:cNvSpPr txBox="1">
            <a:spLocks noChangeArrowheads="1"/>
          </p:cNvSpPr>
          <p:nvPr/>
        </p:nvSpPr>
        <p:spPr bwMode="auto">
          <a:xfrm>
            <a:off x="527051" y="1165797"/>
            <a:ext cx="3750265"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defRPr/>
            </a:pPr>
            <a:r>
              <a:rPr lang="en-US" altLang="zh-CN" sz="40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4000" dirty="0">
                <a:solidFill>
                  <a:schemeClr val="tx1"/>
                </a:solidFill>
                <a:effectLst>
                  <a:outerShdw blurRad="38100" dist="38100" dir="2700000" algn="tl">
                    <a:srgbClr val="C0C0C0"/>
                  </a:outerShdw>
                </a:effectLst>
                <a:ea typeface="微软雅黑" panose="020B0503020204020204" pitchFamily="34" charset="-122"/>
              </a:rPr>
              <a:t>复合肥料</a:t>
            </a:r>
            <a:endParaRPr lang="zh-CN" altLang="en-US" sz="4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4595" name="Text Box 19"/>
          <p:cNvSpPr txBox="1">
            <a:spLocks noChangeArrowheads="1"/>
          </p:cNvSpPr>
          <p:nvPr/>
        </p:nvSpPr>
        <p:spPr bwMode="auto">
          <a:xfrm>
            <a:off x="431801" y="3758185"/>
            <a:ext cx="6675876"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defRPr/>
            </a:pPr>
            <a:r>
              <a:rPr lang="zh-CN" altLang="en-US" sz="3200" dirty="0">
                <a:effectLst>
                  <a:outerShdw blurRad="38100" dist="38100" dir="2700000" algn="tl">
                    <a:srgbClr val="C0C0C0"/>
                  </a:outerShdw>
                </a:effectLst>
                <a:ea typeface="微软雅黑" panose="020B0503020204020204" pitchFamily="34" charset="-122"/>
              </a:rPr>
              <a:t>化肥和农药使用的利与弊：</a:t>
            </a:r>
            <a:endParaRPr lang="zh-CN" altLang="en-US" sz="3200" dirty="0">
              <a:effectLst>
                <a:outerShdw blurRad="38100" dist="38100" dir="2700000" algn="tl">
                  <a:srgbClr val="C0C0C0"/>
                </a:outerShdw>
              </a:effectLst>
              <a:ea typeface="微软雅黑" panose="020B0503020204020204" pitchFamily="34" charset="-122"/>
            </a:endParaRPr>
          </a:p>
        </p:txBody>
      </p:sp>
      <p:sp>
        <p:nvSpPr>
          <p:cNvPr id="24596" name="Text Box 20"/>
          <p:cNvSpPr txBox="1">
            <a:spLocks noChangeArrowheads="1"/>
          </p:cNvSpPr>
          <p:nvPr/>
        </p:nvSpPr>
        <p:spPr bwMode="auto">
          <a:xfrm>
            <a:off x="624418" y="4614195"/>
            <a:ext cx="103333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zh-CN" altLang="en-US" sz="28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利：</a:t>
            </a:r>
            <a:r>
              <a:rPr lang="zh-CN" altLang="en-US" sz="2800" dirty="0">
                <a:solidFill>
                  <a:schemeClr val="tx1"/>
                </a:solidFill>
                <a:effectLst>
                  <a:outerShdw blurRad="38100" dist="38100" dir="2700000" algn="tl">
                    <a:srgbClr val="C0C0C0"/>
                  </a:outerShdw>
                </a:effectLst>
                <a:ea typeface="微软雅黑" panose="020B0503020204020204" pitchFamily="34" charset="-122"/>
              </a:rPr>
              <a:t>化肥和农药对提高农作物的产量具有重要作用。</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a:p>
            <a:pPr>
              <a:defRPr/>
            </a:pPr>
            <a:r>
              <a:rPr lang="zh-CN" altLang="en-US" sz="28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弊：</a:t>
            </a:r>
            <a:r>
              <a:rPr lang="zh-CN" altLang="en-US" sz="2800" dirty="0">
                <a:solidFill>
                  <a:schemeClr val="tx1"/>
                </a:solidFill>
                <a:effectLst>
                  <a:outerShdw blurRad="38100" dist="38100" dir="2700000" algn="tl">
                    <a:srgbClr val="C0C0C0"/>
                  </a:outerShdw>
                </a:effectLst>
                <a:ea typeface="微软雅黑" panose="020B0503020204020204" pitchFamily="34" charset="-122"/>
              </a:rPr>
              <a:t>化肥和农药的不合理使用会带来很多的环境问题。如土壤污染、水污染、大气污染。</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93"/>
                                        </p:tgtEl>
                                        <p:attrNameLst>
                                          <p:attrName>style.visibility</p:attrName>
                                        </p:attrNameLst>
                                      </p:cBhvr>
                                      <p:to>
                                        <p:strVal val="visible"/>
                                      </p:to>
                                    </p:set>
                                    <p:animEffect transition="in" filter="fade">
                                      <p:cBhvr>
                                        <p:cTn id="7" dur="2000"/>
                                        <p:tgtEl>
                                          <p:spTgt spid="2459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4595"/>
                                        </p:tgtEl>
                                        <p:attrNameLst>
                                          <p:attrName>style.visibility</p:attrName>
                                        </p:attrNameLst>
                                      </p:cBhvr>
                                      <p:to>
                                        <p:strVal val="visible"/>
                                      </p:to>
                                    </p:set>
                                    <p:animEffect transition="in" filter="slide(fromBottom)">
                                      <p:cBhvr>
                                        <p:cTn id="12" dur="500"/>
                                        <p:tgtEl>
                                          <p:spTgt spid="245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96"/>
                                        </p:tgtEl>
                                        <p:attrNameLst>
                                          <p:attrName>style.visibility</p:attrName>
                                        </p:attrNameLst>
                                      </p:cBhvr>
                                      <p:to>
                                        <p:strVal val="visible"/>
                                      </p:to>
                                    </p:set>
                                    <p:animEffect transition="in" filter="fade">
                                      <p:cBhvr>
                                        <p:cTn id="17" dur="2000"/>
                                        <p:tgtEl>
                                          <p:spTgt spid="24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3" grpId="0" animBg="1"/>
      <p:bldP spid="24595" grpId="0"/>
      <p:bldP spid="245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950913"/>
            <a:ext cx="10363200" cy="1143000"/>
          </a:xfrm>
          <a:prstGeom prst="rect">
            <a:avLst/>
          </a:prstGeom>
        </p:spPr>
        <p:txBody>
          <a:bodyPr/>
          <a:lstStyle/>
          <a:p>
            <a:pPr eaLnBrk="1" hangingPunct="1">
              <a:defRPr/>
            </a:pPr>
            <a:r>
              <a:rPr lang="zh-CN" altLang="en-US" sz="4000" dirty="0" smtClean="0">
                <a:solidFill>
                  <a:srgbClr val="000000"/>
                </a:solidFill>
                <a:latin typeface="微软雅黑" panose="020B0503020204020204" pitchFamily="34" charset="-122"/>
              </a:rPr>
              <a:t>不合理使用化肥的可能后果</a:t>
            </a:r>
            <a:endParaRPr lang="zh-CN" altLang="en-US" sz="4000" dirty="0" smtClean="0">
              <a:solidFill>
                <a:srgbClr val="000000"/>
              </a:solidFill>
              <a:latin typeface="微软雅黑" panose="020B0503020204020204" pitchFamily="34" charset="-122"/>
            </a:endParaRPr>
          </a:p>
        </p:txBody>
      </p:sp>
      <p:sp>
        <p:nvSpPr>
          <p:cNvPr id="31747" name="Rectangle 3"/>
          <p:cNvSpPr>
            <a:spLocks noGrp="1" noChangeArrowheads="1"/>
          </p:cNvSpPr>
          <p:nvPr>
            <p:ph type="body" sz="half" idx="4294967295"/>
          </p:nvPr>
        </p:nvSpPr>
        <p:spPr>
          <a:xfrm>
            <a:off x="0" y="2763838"/>
            <a:ext cx="6978650" cy="2732087"/>
          </a:xfrm>
          <a:prstGeom prst="rect">
            <a:avLst/>
          </a:prstGeom>
        </p:spPr>
        <p:txBody>
          <a:bodyPr/>
          <a:lstStyle/>
          <a:p>
            <a:pPr marL="0" indent="0" eaLnBrk="1" hangingPunct="1">
              <a:buNone/>
              <a:defRPr/>
            </a:pPr>
            <a:r>
              <a:rPr lang="zh-CN" altLang="en-US" dirty="0" smtClean="0">
                <a:latin typeface="微软雅黑" panose="020B0503020204020204" pitchFamily="34" charset="-122"/>
              </a:rPr>
              <a:t>引起虫害。</a:t>
            </a:r>
            <a:endParaRPr lang="zh-CN" altLang="en-US" dirty="0" smtClean="0">
              <a:latin typeface="微软雅黑" panose="020B0503020204020204" pitchFamily="34" charset="-122"/>
            </a:endParaRPr>
          </a:p>
          <a:p>
            <a:pPr marL="0" indent="0" eaLnBrk="1" hangingPunct="1">
              <a:buNone/>
              <a:defRPr/>
            </a:pPr>
            <a:r>
              <a:rPr lang="zh-CN" altLang="en-US" dirty="0" smtClean="0">
                <a:latin typeface="微软雅黑" panose="020B0503020204020204" pitchFamily="34" charset="-122"/>
              </a:rPr>
              <a:t>人们在农田中使用了大量的化肥，从而造成植物体内的营养物质过多，使害虫遇到了适宜自己大量繁殖的环境，从而引起虫害。</a:t>
            </a:r>
            <a:endParaRPr lang="zh-CN" altLang="en-US" dirty="0" smtClean="0">
              <a:latin typeface="微软雅黑" panose="020B0503020204020204" pitchFamily="34" charset="-122"/>
            </a:endParaRPr>
          </a:p>
        </p:txBody>
      </p:sp>
      <p:pic>
        <p:nvPicPr>
          <p:cNvPr id="31749" name="Picture 5" descr="59-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72783" y="2279102"/>
            <a:ext cx="4599427" cy="370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749"/>
                                        </p:tgtEl>
                                        <p:attrNameLst>
                                          <p:attrName>style.visibility</p:attrName>
                                        </p:attrNameLst>
                                      </p:cBhvr>
                                      <p:to>
                                        <p:strVal val="visible"/>
                                      </p:to>
                                    </p:set>
                                    <p:animEffect transition="in" filter="blinds(horizontal)">
                                      <p:cBhvr>
                                        <p:cTn id="12" dur="500"/>
                                        <p:tgtEl>
                                          <p:spTgt spid="317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7" dur="500"/>
                                        <p:tgtEl>
                                          <p:spTgt spid="317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ph type="body" sz="half" idx="4294967295"/>
          </p:nvPr>
        </p:nvSpPr>
        <p:spPr>
          <a:xfrm>
            <a:off x="0" y="3182938"/>
            <a:ext cx="5022850" cy="1254125"/>
          </a:xfrm>
          <a:prstGeom prst="rect">
            <a:avLst/>
          </a:prstGeom>
        </p:spPr>
        <p:txBody>
          <a:bodyPr/>
          <a:lstStyle/>
          <a:p>
            <a:pPr marL="0" indent="0" eaLnBrk="1" hangingPunct="1">
              <a:buNone/>
            </a:pPr>
            <a:r>
              <a:rPr lang="zh-CN" altLang="en-US" dirty="0" smtClean="0">
                <a:latin typeface="微软雅黑" panose="020B0503020204020204" pitchFamily="34" charset="-122"/>
              </a:rPr>
              <a:t>造成土壤板结，破坏土壤内部的空间结构。</a:t>
            </a:r>
            <a:endParaRPr lang="zh-CN" altLang="en-US" dirty="0" smtClean="0">
              <a:latin typeface="微软雅黑" panose="020B0503020204020204" pitchFamily="34" charset="-122"/>
            </a:endParaRPr>
          </a:p>
        </p:txBody>
      </p:sp>
      <p:pic>
        <p:nvPicPr>
          <p:cNvPr id="8" name="Picture 4" descr="DSRT"/>
          <p:cNvPicPr>
            <a:picLocks noGrp="1" noChangeAspect="1" noChangeArrowheads="1"/>
          </p:cNvPicPr>
          <p:nvPr>
            <p:ph sz="half" idx="4294967295"/>
          </p:nvPr>
        </p:nvPicPr>
        <p:blipFill>
          <a:blip r:embed="rId1">
            <a:extLst>
              <a:ext uri="{28A0092B-C50C-407E-A947-70E740481C1C}">
                <a14:useLocalDpi xmlns:a14="http://schemas.microsoft.com/office/drawing/2010/main" val="0"/>
              </a:ext>
            </a:extLst>
          </a:blip>
          <a:srcRect/>
          <a:stretch>
            <a:fillRect/>
          </a:stretch>
        </p:blipFill>
        <p:spPr>
          <a:xfrm>
            <a:off x="5848350" y="2133600"/>
            <a:ext cx="6343650" cy="37369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sz="half" idx="4294967295"/>
          </p:nvPr>
        </p:nvSpPr>
        <p:spPr>
          <a:xfrm>
            <a:off x="0" y="2566988"/>
            <a:ext cx="3541713" cy="1922462"/>
          </a:xfrm>
          <a:prstGeom prst="rect">
            <a:avLst/>
          </a:prstGeom>
        </p:spPr>
        <p:txBody>
          <a:bodyPr/>
          <a:lstStyle/>
          <a:p>
            <a:pPr marL="0" indent="0" eaLnBrk="1" hangingPunct="1">
              <a:buNone/>
            </a:pPr>
            <a:r>
              <a:rPr lang="zh-CN" altLang="en-US" dirty="0" smtClean="0">
                <a:latin typeface="微软雅黑" panose="020B0503020204020204" pitchFamily="34" charset="-122"/>
              </a:rPr>
              <a:t>污染地下水源，污染生活饮用水。</a:t>
            </a:r>
            <a:endParaRPr lang="zh-CN" altLang="en-US" dirty="0" smtClean="0">
              <a:latin typeface="微软雅黑" panose="020B0503020204020204" pitchFamily="34" charset="-122"/>
            </a:endParaRPr>
          </a:p>
        </p:txBody>
      </p:sp>
      <p:grpSp>
        <p:nvGrpSpPr>
          <p:cNvPr id="35844" name="Group 4"/>
          <p:cNvGrpSpPr/>
          <p:nvPr/>
        </p:nvGrpSpPr>
        <p:grpSpPr bwMode="auto">
          <a:xfrm>
            <a:off x="4744386" y="1525486"/>
            <a:ext cx="6853766" cy="4589463"/>
            <a:chOff x="1402" y="473"/>
            <a:chExt cx="3238" cy="2891"/>
          </a:xfrm>
        </p:grpSpPr>
        <p:pic>
          <p:nvPicPr>
            <p:cNvPr id="16388"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02" y="473"/>
              <a:ext cx="3238" cy="2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6" name="Rectangle 6"/>
            <p:cNvSpPr>
              <a:spLocks noChangeArrowheads="1"/>
            </p:cNvSpPr>
            <p:nvPr/>
          </p:nvSpPr>
          <p:spPr bwMode="auto">
            <a:xfrm>
              <a:off x="2396" y="2996"/>
              <a:ext cx="12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hlink"/>
                </a:buClr>
                <a:defRPr/>
              </a:pPr>
              <a:r>
                <a:rPr lang="zh-CN" altLang="en-US" sz="3200" dirty="0">
                  <a:effectLst>
                    <a:outerShdw blurRad="38100" dist="38100" dir="2700000" algn="tl">
                      <a:srgbClr val="C0C0C0"/>
                    </a:outerShdw>
                  </a:effectLst>
                  <a:latin typeface="微软雅黑" panose="020B0503020204020204" pitchFamily="34" charset="-122"/>
                  <a:ea typeface="微软雅黑" panose="020B0503020204020204" pitchFamily="34" charset="-122"/>
                </a:rPr>
                <a:t>水的富营养化</a:t>
              </a:r>
              <a:endParaRPr lang="zh-CN" altLang="en-US" sz="32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dissolve">
                                      <p:cBhvr>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51" name="Text Box 15"/>
          <p:cNvSpPr txBox="1">
            <a:spLocks noChangeArrowheads="1"/>
          </p:cNvSpPr>
          <p:nvPr/>
        </p:nvSpPr>
        <p:spPr bwMode="auto">
          <a:xfrm>
            <a:off x="527052" y="1328763"/>
            <a:ext cx="7969249" cy="52322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二、化肥的简易鉴别</a:t>
            </a:r>
            <a:endParaRPr lang="zh-CN" altLang="en-US" sz="28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aphicFrame>
        <p:nvGraphicFramePr>
          <p:cNvPr id="14428" name="Group 92"/>
          <p:cNvGraphicFramePr>
            <a:graphicFrameLocks noGrp="1"/>
          </p:cNvGraphicFramePr>
          <p:nvPr>
            <p:ph idx="4294967295"/>
          </p:nvPr>
        </p:nvGraphicFramePr>
        <p:xfrm>
          <a:off x="0" y="2047875"/>
          <a:ext cx="10464800" cy="3540125"/>
        </p:xfrm>
        <a:graphic>
          <a:graphicData uri="http://schemas.openxmlformats.org/drawingml/2006/table">
            <a:tbl>
              <a:tblPr/>
              <a:tblGrid>
                <a:gridCol w="2133600"/>
                <a:gridCol w="2476500"/>
                <a:gridCol w="2495549"/>
                <a:gridCol w="3359151"/>
              </a:tblGrid>
              <a:tr h="674601">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32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rPr>
                        <a:t>氮肥</a:t>
                      </a:r>
                      <a:endPar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rPr>
                        <a:t>钾肥</a:t>
                      </a:r>
                      <a:endPar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rPr>
                        <a:t>磷肥</a:t>
                      </a:r>
                      <a:endParaRPr kumimoji="0" lang="zh-CN" altLang="en-US" sz="3200" b="1" i="0" u="none" strike="noStrike" cap="none" normalizeH="0" baseline="0" dirty="0" smtClean="0">
                        <a:ln>
                          <a:noFill/>
                        </a:ln>
                        <a:solidFill>
                          <a:srgbClr val="0066FF"/>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0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rPr>
                        <a:t>看外观</a:t>
                      </a: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rgbClr val="FF0000"/>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814">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rPr>
                        <a:t>加水</a:t>
                      </a: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rgbClr val="FF0000"/>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rgbClr val="FF0000"/>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50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rPr>
                        <a:t>加熟石灰</a:t>
                      </a: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rgbClr val="FF0000"/>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800" b="1"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微软雅黑" panose="020B0503020204020204" pitchFamily="34" charset="-122"/>
                      </a:endParaRPr>
                    </a:p>
                  </a:txBody>
                  <a:tcPr marL="121920" marR="121920"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矩形 1"/>
          <p:cNvSpPr/>
          <p:nvPr/>
        </p:nvSpPr>
        <p:spPr>
          <a:xfrm>
            <a:off x="3299030" y="2768626"/>
            <a:ext cx="1620958" cy="523220"/>
          </a:xfrm>
          <a:prstGeom prst="rect">
            <a:avLst/>
          </a:prstGeom>
        </p:spPr>
        <p:txBody>
          <a:bodyPr wrap="none">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白色晶体</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3" name="矩形 2"/>
          <p:cNvSpPr/>
          <p:nvPr/>
        </p:nvSpPr>
        <p:spPr>
          <a:xfrm>
            <a:off x="5987197" y="2768626"/>
            <a:ext cx="1620958" cy="523220"/>
          </a:xfrm>
          <a:prstGeom prst="rect">
            <a:avLst/>
          </a:prstGeom>
        </p:spPr>
        <p:txBody>
          <a:bodyPr wrap="none">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白色晶体</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4" name="矩形 3"/>
          <p:cNvSpPr/>
          <p:nvPr/>
        </p:nvSpPr>
        <p:spPr>
          <a:xfrm>
            <a:off x="8639762" y="2768626"/>
            <a:ext cx="1980029" cy="523220"/>
          </a:xfrm>
          <a:prstGeom prst="rect">
            <a:avLst/>
          </a:prstGeom>
        </p:spPr>
        <p:txBody>
          <a:bodyPr wrap="none">
            <a:spAutoFit/>
          </a:bodyPr>
          <a:lstStyle/>
          <a:p>
            <a:pPr algn="ctr">
              <a:spcBef>
                <a:spcPct val="20000"/>
              </a:spcBef>
              <a:defRPr/>
            </a:pPr>
            <a:r>
              <a:rPr lang="zh-CN" altLang="en-US" sz="2800" dirty="0">
                <a:solidFill>
                  <a:srgbClr val="FF0000"/>
                </a:solidFill>
                <a:effectLst>
                  <a:outerShdw blurRad="38100" dist="38100" dir="2700000" algn="tl">
                    <a:srgbClr val="C0C0C0"/>
                  </a:outerShdw>
                </a:effectLst>
                <a:ea typeface="微软雅黑" panose="020B0503020204020204" pitchFamily="34" charset="-122"/>
              </a:rPr>
              <a:t>灰白色粉末</a:t>
            </a:r>
            <a:endParaRPr lang="zh-CN" altLang="en-US" sz="2800" dirty="0">
              <a:solidFill>
                <a:srgbClr val="FF0000"/>
              </a:solidFill>
              <a:effectLst>
                <a:outerShdw blurRad="38100" dist="38100" dir="2700000" algn="tl">
                  <a:srgbClr val="C0C0C0"/>
                </a:outerShdw>
              </a:effectLst>
              <a:ea typeface="微软雅黑" panose="020B0503020204020204" pitchFamily="34" charset="-122"/>
            </a:endParaRPr>
          </a:p>
        </p:txBody>
      </p:sp>
      <p:sp>
        <p:nvSpPr>
          <p:cNvPr id="5" name="矩形 4"/>
          <p:cNvSpPr/>
          <p:nvPr/>
        </p:nvSpPr>
        <p:spPr>
          <a:xfrm>
            <a:off x="3333956" y="3487763"/>
            <a:ext cx="1620958" cy="523220"/>
          </a:xfrm>
          <a:prstGeom prst="rect">
            <a:avLst/>
          </a:prstGeom>
        </p:spPr>
        <p:txBody>
          <a:bodyPr wrap="none">
            <a:spAutoFit/>
          </a:bodyPr>
          <a:lstStyle/>
          <a:p>
            <a:pPr algn="ctr">
              <a:spcBef>
                <a:spcPct val="20000"/>
              </a:spcBef>
              <a:defRPr/>
            </a:pPr>
            <a:r>
              <a:rPr lang="zh-CN" altLang="en-US" sz="2800" dirty="0">
                <a:solidFill>
                  <a:srgbClr val="FF0000"/>
                </a:solidFill>
                <a:effectLst>
                  <a:outerShdw blurRad="38100" dist="38100" dir="2700000" algn="tl">
                    <a:srgbClr val="C0C0C0"/>
                  </a:outerShdw>
                </a:effectLst>
                <a:ea typeface="微软雅黑" panose="020B0503020204020204" pitchFamily="34" charset="-122"/>
              </a:rPr>
              <a:t>能溶于水</a:t>
            </a:r>
            <a:endParaRPr lang="zh-CN" altLang="en-US" sz="2800" dirty="0">
              <a:solidFill>
                <a:srgbClr val="FF0000"/>
              </a:solidFill>
              <a:effectLst>
                <a:outerShdw blurRad="38100" dist="38100" dir="2700000" algn="tl">
                  <a:srgbClr val="C0C0C0"/>
                </a:outerShdw>
              </a:effectLst>
              <a:ea typeface="微软雅黑" panose="020B0503020204020204" pitchFamily="34" charset="-122"/>
            </a:endParaRPr>
          </a:p>
        </p:txBody>
      </p:sp>
      <p:sp>
        <p:nvSpPr>
          <p:cNvPr id="6" name="矩形 5"/>
          <p:cNvSpPr/>
          <p:nvPr/>
        </p:nvSpPr>
        <p:spPr>
          <a:xfrm>
            <a:off x="5794580" y="3521101"/>
            <a:ext cx="1620958" cy="523220"/>
          </a:xfrm>
          <a:prstGeom prst="rect">
            <a:avLst/>
          </a:prstGeom>
        </p:spPr>
        <p:txBody>
          <a:bodyPr wrap="none">
            <a:spAutoFit/>
          </a:bodyPr>
          <a:lstStyle/>
          <a:p>
            <a:pPr algn="ctr">
              <a:spcBef>
                <a:spcPct val="20000"/>
              </a:spcBef>
              <a:defRPr/>
            </a:pPr>
            <a:r>
              <a:rPr lang="zh-CN" altLang="en-US" sz="2800" dirty="0">
                <a:solidFill>
                  <a:srgbClr val="FF0000"/>
                </a:solidFill>
                <a:effectLst>
                  <a:outerShdw blurRad="38100" dist="38100" dir="2700000" algn="tl">
                    <a:srgbClr val="C0C0C0"/>
                  </a:outerShdw>
                </a:effectLst>
                <a:ea typeface="微软雅黑" panose="020B0503020204020204" pitchFamily="34" charset="-122"/>
              </a:rPr>
              <a:t>能溶于水</a:t>
            </a:r>
            <a:endParaRPr lang="zh-CN" altLang="en-US" sz="2800" dirty="0">
              <a:solidFill>
                <a:srgbClr val="FF0000"/>
              </a:solidFill>
              <a:effectLst>
                <a:outerShdw blurRad="38100" dist="38100" dir="2700000" algn="tl">
                  <a:srgbClr val="C0C0C0"/>
                </a:outerShdw>
              </a:effectLst>
              <a:ea typeface="微软雅黑" panose="020B0503020204020204" pitchFamily="34" charset="-122"/>
            </a:endParaRPr>
          </a:p>
        </p:txBody>
      </p:sp>
      <p:sp>
        <p:nvSpPr>
          <p:cNvPr id="7" name="矩形 6"/>
          <p:cNvSpPr/>
          <p:nvPr/>
        </p:nvSpPr>
        <p:spPr>
          <a:xfrm>
            <a:off x="7952318" y="3305201"/>
            <a:ext cx="3232149" cy="954107"/>
          </a:xfrm>
          <a:prstGeom prst="rect">
            <a:avLst/>
          </a:prstGeom>
        </p:spPr>
        <p:txBody>
          <a:bodyPr>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大多不溶或部分溶于水</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8" name="矩形 7"/>
          <p:cNvSpPr/>
          <p:nvPr/>
        </p:nvSpPr>
        <p:spPr>
          <a:xfrm>
            <a:off x="2978151" y="4245000"/>
            <a:ext cx="2436283" cy="954107"/>
          </a:xfrm>
          <a:prstGeom prst="rect">
            <a:avLst/>
          </a:prstGeom>
        </p:spPr>
        <p:txBody>
          <a:bodyPr>
            <a:spAutoFit/>
          </a:bodyPr>
          <a:lstStyle/>
          <a:p>
            <a:pPr algn="ctr">
              <a:spcBef>
                <a:spcPct val="20000"/>
              </a:spcBef>
              <a:defRPr/>
            </a:pPr>
            <a:r>
              <a:rPr lang="zh-CN" altLang="en-US" sz="2800" dirty="0">
                <a:solidFill>
                  <a:srgbClr val="FF0000"/>
                </a:solidFill>
                <a:effectLst>
                  <a:outerShdw blurRad="38100" dist="38100" dir="2700000" algn="tl">
                    <a:srgbClr val="C0C0C0"/>
                  </a:outerShdw>
                </a:effectLst>
                <a:ea typeface="微软雅黑" panose="020B0503020204020204" pitchFamily="34" charset="-122"/>
              </a:rPr>
              <a:t>放出有刺激性气味的气体</a:t>
            </a:r>
            <a:endParaRPr lang="zh-CN" altLang="en-US" sz="2800" dirty="0">
              <a:solidFill>
                <a:srgbClr val="FF0000"/>
              </a:solidFill>
              <a:effectLst>
                <a:outerShdw blurRad="38100" dist="38100" dir="2700000" algn="tl">
                  <a:srgbClr val="C0C0C0"/>
                </a:outerShdw>
              </a:effectLst>
              <a:ea typeface="微软雅黑" panose="020B0503020204020204" pitchFamily="34" charset="-122"/>
            </a:endParaRPr>
          </a:p>
        </p:txBody>
      </p:sp>
      <p:sp>
        <p:nvSpPr>
          <p:cNvPr id="9" name="矩形 8"/>
          <p:cNvSpPr/>
          <p:nvPr/>
        </p:nvSpPr>
        <p:spPr>
          <a:xfrm>
            <a:off x="5369984" y="4352951"/>
            <a:ext cx="2319867" cy="523220"/>
          </a:xfrm>
          <a:prstGeom prst="rect">
            <a:avLst/>
          </a:prstGeom>
        </p:spPr>
        <p:txBody>
          <a:bodyPr>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无明显变化</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0" name="矩形 9"/>
          <p:cNvSpPr/>
          <p:nvPr/>
        </p:nvSpPr>
        <p:spPr>
          <a:xfrm>
            <a:off x="8578378" y="4567263"/>
            <a:ext cx="1980029" cy="523220"/>
          </a:xfrm>
          <a:prstGeom prst="rect">
            <a:avLst/>
          </a:prstGeom>
        </p:spPr>
        <p:txBody>
          <a:bodyPr wrap="none">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无明显变化</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
        <p:nvSpPr>
          <p:cNvPr id="13" name="矩形 12"/>
          <p:cNvSpPr/>
          <p:nvPr/>
        </p:nvSpPr>
        <p:spPr>
          <a:xfrm>
            <a:off x="4196292" y="5856968"/>
            <a:ext cx="2698176" cy="523220"/>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bodyPr>
          <a:lstStyle/>
          <a:p>
            <a:pPr algn="ctr">
              <a:spcBef>
                <a:spcPct val="20000"/>
              </a:spcBef>
              <a:defRPr/>
            </a:pPr>
            <a:r>
              <a:rPr lang="zh-CN" altLang="en-US" sz="2800" dirty="0">
                <a:solidFill>
                  <a:schemeClr val="tx1"/>
                </a:solidFill>
                <a:effectLst>
                  <a:outerShdw blurRad="38100" dist="38100" dir="2700000" algn="tl">
                    <a:srgbClr val="C0C0C0"/>
                  </a:outerShdw>
                </a:effectLst>
                <a:ea typeface="微软雅黑" panose="020B0503020204020204" pitchFamily="34" charset="-122"/>
              </a:rPr>
              <a:t>一看二溶三研磨</a:t>
            </a:r>
            <a:endParaRPr lang="zh-CN" altLang="en-US" sz="2800" dirty="0">
              <a:solidFill>
                <a:schemeClr val="tx1"/>
              </a:solidFill>
              <a:effectLst>
                <a:outerShdw blurRad="38100" dist="38100" dir="2700000" algn="tl">
                  <a:srgbClr val="C0C0C0"/>
                </a:outerShdw>
              </a:effectLst>
              <a:ea typeface="微软雅黑" panose="020B0503020204020204" pitchFamily="34" charset="-122"/>
            </a:endParaRPr>
          </a:p>
        </p:txBody>
      </p:sp>
    </p:spTree>
  </p:cSld>
  <p:clrMapOvr>
    <a:masterClrMapping/>
  </p:clrMapOvr>
  <p:transition spd="med">
    <p:wheel spokes="4"/>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28"/>
                                        </p:tgtEl>
                                        <p:attrNameLst>
                                          <p:attrName>style.visibility</p:attrName>
                                        </p:attrNameLst>
                                      </p:cBhvr>
                                      <p:to>
                                        <p:strVal val="visible"/>
                                      </p:to>
                                    </p:set>
                                    <p:animEffect transition="in" filter="fade">
                                      <p:cBhvr>
                                        <p:cTn id="7" dur="500"/>
                                        <p:tgtEl>
                                          <p:spTgt spid="144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76" name="Text Box 36"/>
          <p:cNvSpPr txBox="1">
            <a:spLocks noChangeArrowheads="1"/>
          </p:cNvSpPr>
          <p:nvPr/>
        </p:nvSpPr>
        <p:spPr bwMode="auto">
          <a:xfrm>
            <a:off x="937092" y="1753875"/>
            <a:ext cx="5856817"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3200" dirty="0">
                <a:solidFill>
                  <a:schemeClr val="tx1"/>
                </a:solidFill>
                <a:effectLst>
                  <a:outerShdw blurRad="38100" dist="38100" dir="2700000" algn="tl">
                    <a:srgbClr val="C0C0C0"/>
                  </a:outerShdw>
                </a:effectLst>
                <a:ea typeface="微软雅黑" panose="020B0503020204020204" pitchFamily="34" charset="-122"/>
              </a:rPr>
              <a:t>铵盐与熟石灰反应：</a:t>
            </a:r>
            <a:endParaRPr lang="zh-CN" altLang="en-US" sz="3200" dirty="0">
              <a:solidFill>
                <a:schemeClr val="tx1"/>
              </a:solidFill>
              <a:effectLst>
                <a:outerShdw blurRad="38100" dist="38100" dir="2700000" algn="tl">
                  <a:srgbClr val="C0C0C0"/>
                </a:outerShdw>
              </a:effectLst>
              <a:ea typeface="微软雅黑" panose="020B0503020204020204" pitchFamily="34" charset="-122"/>
            </a:endParaRPr>
          </a:p>
        </p:txBody>
      </p:sp>
      <p:sp>
        <p:nvSpPr>
          <p:cNvPr id="35877" name="Rectangle 37"/>
          <p:cNvSpPr>
            <a:spLocks noChangeArrowheads="1"/>
          </p:cNvSpPr>
          <p:nvPr/>
        </p:nvSpPr>
        <p:spPr bwMode="auto">
          <a:xfrm>
            <a:off x="937092" y="2934113"/>
            <a:ext cx="11233149" cy="210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defRPr/>
            </a:pP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2NH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+Ca(OH)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=Ca(NO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O+2NH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smtClean="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endParaRPr lang="en-US" altLang="zh-CN" sz="3200" dirty="0" smtClean="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defRPr/>
            </a:pPr>
            <a:endPar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a:p>
            <a:pPr marL="342900" indent="-342900">
              <a:spcBef>
                <a:spcPct val="20000"/>
              </a:spcBef>
              <a:defRPr/>
            </a:pP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(NH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SO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+Ca(OH)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=CaSO</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4</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2</a:t>
            </a:r>
            <a:r>
              <a:rPr lang="en-US" altLang="zh-CN" sz="32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O+2NH</a:t>
            </a:r>
            <a:r>
              <a:rPr lang="en-US" altLang="zh-CN" sz="3200" baseline="-25000" dirty="0">
                <a:solidFill>
                  <a:schemeClr val="tx1"/>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3</a:t>
            </a:r>
            <a:r>
              <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rPr>
              <a:t>↑</a:t>
            </a:r>
            <a:endParaRPr lang="en-US" altLang="zh-CN" sz="3200" dirty="0">
              <a:solidFill>
                <a:srgbClr val="FF0000"/>
              </a:solidFill>
              <a:effectLst>
                <a:outerShdw blurRad="38100" dist="38100" dir="2700000" algn="tl">
                  <a:srgbClr val="C0C0C0"/>
                </a:outerShdw>
              </a:effectLst>
              <a:latin typeface="Times New Roman" panose="02020603050405020304" pitchFamily="18" charset="0"/>
              <a:ea typeface="微软雅黑" panose="020B0503020204020204" pitchFamily="34" charset="-122"/>
            </a:endParaRPr>
          </a:p>
        </p:txBody>
      </p:sp>
    </p:spTree>
  </p:cSld>
  <p:clrMapOvr>
    <a:masterClrMapping/>
  </p:clrMapOvr>
  <p:transition spd="med">
    <p:wheel spokes="4"/>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816827" y="1806133"/>
            <a:ext cx="10560707"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b="0" dirty="0">
                <a:solidFill>
                  <a:schemeClr val="tx1"/>
                </a:solidFill>
                <a:latin typeface="Times New Roman" panose="02020603050405020304" pitchFamily="18" charset="0"/>
                <a:ea typeface="微软雅黑" panose="020B0503020204020204" pitchFamily="34" charset="-122"/>
              </a:rPr>
              <a:t>1.  </a:t>
            </a:r>
            <a:r>
              <a:rPr kumimoji="1" lang="zh-CN" altLang="en-US" b="0" dirty="0">
                <a:solidFill>
                  <a:schemeClr val="tx1"/>
                </a:solidFill>
                <a:latin typeface="Times New Roman" panose="02020603050405020304" pitchFamily="18" charset="0"/>
                <a:ea typeface="微软雅黑" panose="020B0503020204020204" pitchFamily="34" charset="-122"/>
              </a:rPr>
              <a:t>下列化肥属于复合肥料的</a:t>
            </a:r>
            <a:r>
              <a:rPr kumimoji="1" lang="zh-CN" altLang="en-US" b="0" dirty="0" smtClean="0">
                <a:solidFill>
                  <a:schemeClr val="tx1"/>
                </a:solidFill>
                <a:latin typeface="Times New Roman" panose="02020603050405020304" pitchFamily="18" charset="0"/>
                <a:ea typeface="微软雅黑" panose="020B0503020204020204" pitchFamily="34" charset="-122"/>
              </a:rPr>
              <a:t>是（       ）</a:t>
            </a:r>
            <a:endParaRPr kumimoji="1" lang="en-US" altLang="zh-CN" b="0" dirty="0">
              <a:solidFill>
                <a:schemeClr val="tx1"/>
              </a:solidFill>
              <a:latin typeface="Times New Roman" panose="02020603050405020304" pitchFamily="18" charset="0"/>
              <a:ea typeface="微软雅黑" panose="020B0503020204020204" pitchFamily="34" charset="-122"/>
            </a:endParaRPr>
          </a:p>
          <a:p>
            <a:pPr eaLnBrk="1" hangingPunct="1">
              <a:spcBef>
                <a:spcPct val="50000"/>
              </a:spcBef>
              <a:buFontTx/>
              <a:buAutoNum type="alphaUcPeriod"/>
            </a:pPr>
            <a:r>
              <a:rPr kumimoji="1" lang="en-US" altLang="zh-CN" b="0" dirty="0">
                <a:solidFill>
                  <a:schemeClr val="tx1"/>
                </a:solidFill>
                <a:latin typeface="Times New Roman" panose="02020603050405020304" pitchFamily="18" charset="0"/>
                <a:ea typeface="微软雅黑" panose="020B0503020204020204" pitchFamily="34" charset="-122"/>
              </a:rPr>
              <a:t>NH</a:t>
            </a:r>
            <a:r>
              <a:rPr kumimoji="1" lang="en-US" altLang="zh-CN" b="0" baseline="-25000" dirty="0">
                <a:solidFill>
                  <a:schemeClr val="tx1"/>
                </a:solidFill>
                <a:latin typeface="Times New Roman" panose="02020603050405020304" pitchFamily="18" charset="0"/>
                <a:ea typeface="微软雅黑" panose="020B0503020204020204" pitchFamily="34" charset="-122"/>
              </a:rPr>
              <a:t>4</a:t>
            </a:r>
            <a:r>
              <a:rPr kumimoji="1" lang="en-US" altLang="zh-CN" b="0" dirty="0">
                <a:solidFill>
                  <a:schemeClr val="tx1"/>
                </a:solidFill>
                <a:latin typeface="Times New Roman" panose="02020603050405020304" pitchFamily="18" charset="0"/>
                <a:ea typeface="微软雅黑" panose="020B0503020204020204" pitchFamily="34" charset="-122"/>
              </a:rPr>
              <a:t>Cl                  B.   NH</a:t>
            </a:r>
            <a:r>
              <a:rPr kumimoji="1" lang="en-US" altLang="zh-CN" b="0" baseline="-25000" dirty="0">
                <a:solidFill>
                  <a:schemeClr val="tx1"/>
                </a:solidFill>
                <a:latin typeface="Times New Roman" panose="02020603050405020304" pitchFamily="18" charset="0"/>
                <a:ea typeface="微软雅黑" panose="020B0503020204020204" pitchFamily="34" charset="-122"/>
              </a:rPr>
              <a:t>4</a:t>
            </a:r>
            <a:r>
              <a:rPr kumimoji="1" lang="en-US" altLang="zh-CN" b="0" dirty="0">
                <a:solidFill>
                  <a:schemeClr val="tx1"/>
                </a:solidFill>
                <a:latin typeface="Times New Roman" panose="02020603050405020304" pitchFamily="18" charset="0"/>
                <a:ea typeface="微软雅黑" panose="020B0503020204020204" pitchFamily="34" charset="-122"/>
              </a:rPr>
              <a:t>NO</a:t>
            </a:r>
            <a:r>
              <a:rPr kumimoji="1" lang="en-US" altLang="zh-CN" b="0" baseline="-25000" dirty="0">
                <a:solidFill>
                  <a:schemeClr val="tx1"/>
                </a:solidFill>
                <a:latin typeface="Times New Roman" panose="02020603050405020304" pitchFamily="18" charset="0"/>
                <a:ea typeface="微软雅黑" panose="020B0503020204020204" pitchFamily="34" charset="-122"/>
              </a:rPr>
              <a:t>3</a:t>
            </a:r>
            <a:r>
              <a:rPr kumimoji="1" lang="en-US" altLang="zh-CN" b="0" dirty="0">
                <a:solidFill>
                  <a:schemeClr val="tx1"/>
                </a:solidFill>
                <a:latin typeface="Times New Roman" panose="02020603050405020304" pitchFamily="18" charset="0"/>
                <a:ea typeface="微软雅黑" panose="020B0503020204020204" pitchFamily="34" charset="-122"/>
              </a:rPr>
              <a:t>        </a:t>
            </a:r>
            <a:endParaRPr kumimoji="1" lang="en-US" altLang="zh-CN" b="0" dirty="0">
              <a:solidFill>
                <a:schemeClr val="tx1"/>
              </a:solidFill>
              <a:latin typeface="Times New Roman" panose="02020603050405020304" pitchFamily="18" charset="0"/>
              <a:ea typeface="微软雅黑" panose="020B0503020204020204" pitchFamily="34" charset="-122"/>
            </a:endParaRPr>
          </a:p>
          <a:p>
            <a:pPr eaLnBrk="1" hangingPunct="1">
              <a:spcBef>
                <a:spcPct val="50000"/>
              </a:spcBef>
              <a:buFontTx/>
              <a:buAutoNum type="alphaUcPeriod" startAt="3"/>
            </a:pPr>
            <a:r>
              <a:rPr kumimoji="1" lang="en-US" altLang="zh-CN" b="0" dirty="0">
                <a:solidFill>
                  <a:schemeClr val="tx1"/>
                </a:solidFill>
                <a:latin typeface="Times New Roman" panose="02020603050405020304" pitchFamily="18" charset="0"/>
                <a:ea typeface="微软雅黑" panose="020B0503020204020204" pitchFamily="34" charset="-122"/>
              </a:rPr>
              <a:t>KH</a:t>
            </a:r>
            <a:r>
              <a:rPr kumimoji="1" lang="en-US" altLang="zh-CN" b="0" baseline="-25000" dirty="0">
                <a:solidFill>
                  <a:schemeClr val="tx1"/>
                </a:solidFill>
                <a:latin typeface="Times New Roman" panose="02020603050405020304" pitchFamily="18" charset="0"/>
                <a:ea typeface="微软雅黑" panose="020B0503020204020204" pitchFamily="34" charset="-122"/>
              </a:rPr>
              <a:t>2</a:t>
            </a:r>
            <a:r>
              <a:rPr kumimoji="1" lang="en-US" altLang="zh-CN" b="0" dirty="0">
                <a:solidFill>
                  <a:schemeClr val="tx1"/>
                </a:solidFill>
                <a:latin typeface="Times New Roman" panose="02020603050405020304" pitchFamily="18" charset="0"/>
                <a:ea typeface="微软雅黑" panose="020B0503020204020204" pitchFamily="34" charset="-122"/>
              </a:rPr>
              <a:t>PO</a:t>
            </a:r>
            <a:r>
              <a:rPr kumimoji="1" lang="en-US" altLang="zh-CN" b="0" baseline="-25000" dirty="0">
                <a:solidFill>
                  <a:schemeClr val="tx1"/>
                </a:solidFill>
                <a:latin typeface="Times New Roman" panose="02020603050405020304" pitchFamily="18" charset="0"/>
                <a:ea typeface="微软雅黑" panose="020B0503020204020204" pitchFamily="34" charset="-122"/>
              </a:rPr>
              <a:t>4</a:t>
            </a:r>
            <a:r>
              <a:rPr kumimoji="1" lang="en-US" altLang="zh-CN" b="0" dirty="0">
                <a:solidFill>
                  <a:schemeClr val="tx1"/>
                </a:solidFill>
                <a:latin typeface="Times New Roman" panose="02020603050405020304" pitchFamily="18" charset="0"/>
                <a:ea typeface="微软雅黑" panose="020B0503020204020204" pitchFamily="34" charset="-122"/>
              </a:rPr>
              <a:t>              </a:t>
            </a:r>
            <a:r>
              <a:rPr kumimoji="1" lang="en-US" altLang="zh-CN" b="0" dirty="0" smtClean="0">
                <a:solidFill>
                  <a:schemeClr val="tx1"/>
                </a:solidFill>
                <a:latin typeface="Times New Roman" panose="02020603050405020304" pitchFamily="18" charset="0"/>
                <a:ea typeface="微软雅黑" panose="020B0503020204020204" pitchFamily="34" charset="-122"/>
              </a:rPr>
              <a:t> D</a:t>
            </a:r>
            <a:r>
              <a:rPr kumimoji="1" lang="en-US" altLang="zh-CN" b="0" dirty="0">
                <a:solidFill>
                  <a:schemeClr val="tx1"/>
                </a:solidFill>
                <a:latin typeface="Times New Roman" panose="02020603050405020304" pitchFamily="18" charset="0"/>
                <a:ea typeface="微软雅黑" panose="020B0503020204020204" pitchFamily="34" charset="-122"/>
              </a:rPr>
              <a:t>.  KNO</a:t>
            </a:r>
            <a:r>
              <a:rPr kumimoji="1" lang="en-US" altLang="zh-CN" b="0" baseline="-25000" dirty="0">
                <a:solidFill>
                  <a:schemeClr val="tx1"/>
                </a:solidFill>
                <a:latin typeface="Times New Roman" panose="02020603050405020304" pitchFamily="18" charset="0"/>
                <a:ea typeface="微软雅黑" panose="020B0503020204020204" pitchFamily="34" charset="-122"/>
              </a:rPr>
              <a:t>3</a:t>
            </a:r>
            <a:r>
              <a:rPr kumimoji="1" lang="en-US" altLang="zh-CN" b="0" dirty="0">
                <a:solidFill>
                  <a:schemeClr val="tx1"/>
                </a:solidFill>
                <a:latin typeface="Times New Roman" panose="02020603050405020304" pitchFamily="18" charset="0"/>
                <a:ea typeface="微软雅黑" panose="020B0503020204020204" pitchFamily="34" charset="-122"/>
              </a:rPr>
              <a:t> </a:t>
            </a:r>
            <a:endParaRPr kumimoji="1" lang="en-US" altLang="zh-CN" b="0" dirty="0">
              <a:solidFill>
                <a:schemeClr val="tx1"/>
              </a:solidFill>
              <a:latin typeface="Times New Roman" panose="02020603050405020304" pitchFamily="18" charset="0"/>
              <a:ea typeface="微软雅黑" panose="020B0503020204020204" pitchFamily="34" charset="-122"/>
            </a:endParaRPr>
          </a:p>
          <a:p>
            <a:pPr eaLnBrk="1" hangingPunct="1">
              <a:spcBef>
                <a:spcPct val="50000"/>
              </a:spcBef>
            </a:pPr>
            <a:r>
              <a:rPr kumimoji="1" lang="en-US" altLang="zh-CN" b="0" dirty="0">
                <a:solidFill>
                  <a:schemeClr val="tx1"/>
                </a:solidFill>
                <a:latin typeface="Times New Roman" panose="02020603050405020304" pitchFamily="18" charset="0"/>
                <a:ea typeface="微软雅黑" panose="020B0503020204020204" pitchFamily="34" charset="-122"/>
              </a:rPr>
              <a:t>2.</a:t>
            </a:r>
            <a:r>
              <a:rPr kumimoji="1" lang="zh-CN" altLang="en-US" b="0" dirty="0">
                <a:solidFill>
                  <a:schemeClr val="tx1"/>
                </a:solidFill>
                <a:latin typeface="Times New Roman" panose="02020603050405020304" pitchFamily="18" charset="0"/>
                <a:ea typeface="微软雅黑" panose="020B0503020204020204" pitchFamily="34" charset="-122"/>
              </a:rPr>
              <a:t>某同学家中种植的植物比正常的植株矮小瘦弱，叶片发黄，严重时叶脉呈淡棕色</a:t>
            </a:r>
            <a:r>
              <a:rPr kumimoji="1" lang="en-US" altLang="zh-CN" b="0" dirty="0">
                <a:solidFill>
                  <a:schemeClr val="tx1"/>
                </a:solidFill>
                <a:latin typeface="Times New Roman" panose="02020603050405020304" pitchFamily="18" charset="0"/>
                <a:ea typeface="微软雅黑" panose="020B0503020204020204" pitchFamily="34" charset="-122"/>
              </a:rPr>
              <a:t>,</a:t>
            </a:r>
            <a:r>
              <a:rPr kumimoji="1" lang="zh-CN" altLang="en-US" b="0" dirty="0">
                <a:solidFill>
                  <a:schemeClr val="tx1"/>
                </a:solidFill>
                <a:latin typeface="Times New Roman" panose="02020603050405020304" pitchFamily="18" charset="0"/>
                <a:ea typeface="微软雅黑" panose="020B0503020204020204" pitchFamily="34" charset="-122"/>
              </a:rPr>
              <a:t>你认为应该施加下列哪一种</a:t>
            </a:r>
            <a:r>
              <a:rPr kumimoji="1" lang="zh-CN" altLang="en-US" b="0" dirty="0" smtClean="0">
                <a:solidFill>
                  <a:schemeClr val="tx1"/>
                </a:solidFill>
                <a:latin typeface="Times New Roman" panose="02020603050405020304" pitchFamily="18" charset="0"/>
                <a:ea typeface="微软雅黑" panose="020B0503020204020204" pitchFamily="34" charset="-122"/>
              </a:rPr>
              <a:t>化肥（       ）</a:t>
            </a:r>
            <a:endParaRPr kumimoji="1" lang="en-US" altLang="zh-CN" b="0" dirty="0">
              <a:solidFill>
                <a:schemeClr val="tx1"/>
              </a:solidFill>
              <a:latin typeface="Times New Roman" panose="02020603050405020304" pitchFamily="18" charset="0"/>
              <a:ea typeface="微软雅黑" panose="020B0503020204020204" pitchFamily="34" charset="-122"/>
            </a:endParaRPr>
          </a:p>
          <a:p>
            <a:pPr eaLnBrk="1" hangingPunct="1">
              <a:spcBef>
                <a:spcPct val="50000"/>
              </a:spcBef>
            </a:pPr>
            <a:r>
              <a:rPr kumimoji="1" lang="en-US" altLang="zh-CN" b="0" dirty="0">
                <a:solidFill>
                  <a:schemeClr val="tx1"/>
                </a:solidFill>
                <a:latin typeface="Times New Roman" panose="02020603050405020304" pitchFamily="18" charset="0"/>
                <a:ea typeface="微软雅黑" panose="020B0503020204020204" pitchFamily="34" charset="-122"/>
              </a:rPr>
              <a:t>A.</a:t>
            </a:r>
            <a:r>
              <a:rPr kumimoji="1" lang="zh-CN" altLang="en-US" b="0" dirty="0">
                <a:solidFill>
                  <a:schemeClr val="tx1"/>
                </a:solidFill>
                <a:latin typeface="Times New Roman" panose="02020603050405020304" pitchFamily="18" charset="0"/>
                <a:ea typeface="微软雅黑" panose="020B0503020204020204" pitchFamily="34" charset="-122"/>
              </a:rPr>
              <a:t>氯化钾  </a:t>
            </a:r>
            <a:r>
              <a:rPr kumimoji="1" lang="zh-CN" altLang="en-US" b="0" dirty="0" smtClean="0">
                <a:solidFill>
                  <a:schemeClr val="tx1"/>
                </a:solidFill>
                <a:latin typeface="Times New Roman" panose="02020603050405020304" pitchFamily="18" charset="0"/>
                <a:ea typeface="微软雅黑" panose="020B0503020204020204" pitchFamily="34" charset="-122"/>
              </a:rPr>
              <a:t>         </a:t>
            </a:r>
            <a:r>
              <a:rPr kumimoji="1" lang="en-US" altLang="zh-CN" b="0" dirty="0">
                <a:solidFill>
                  <a:schemeClr val="tx1"/>
                </a:solidFill>
                <a:latin typeface="Times New Roman" panose="02020603050405020304" pitchFamily="18" charset="0"/>
                <a:ea typeface="微软雅黑" panose="020B0503020204020204" pitchFamily="34" charset="-122"/>
              </a:rPr>
              <a:t>B.  </a:t>
            </a:r>
            <a:r>
              <a:rPr kumimoji="1" lang="zh-CN" altLang="en-US" b="0" dirty="0">
                <a:solidFill>
                  <a:schemeClr val="tx1"/>
                </a:solidFill>
                <a:latin typeface="Times New Roman" panose="02020603050405020304" pitchFamily="18" charset="0"/>
                <a:ea typeface="微软雅黑" panose="020B0503020204020204" pitchFamily="34" charset="-122"/>
              </a:rPr>
              <a:t>硫酸钾    </a:t>
            </a:r>
            <a:endParaRPr kumimoji="1" lang="zh-CN" altLang="en-US" b="0" dirty="0">
              <a:solidFill>
                <a:schemeClr val="tx1"/>
              </a:solidFill>
              <a:latin typeface="Times New Roman" panose="02020603050405020304" pitchFamily="18" charset="0"/>
              <a:ea typeface="微软雅黑" panose="020B0503020204020204" pitchFamily="34" charset="-122"/>
            </a:endParaRPr>
          </a:p>
          <a:p>
            <a:pPr eaLnBrk="1" hangingPunct="1">
              <a:spcBef>
                <a:spcPct val="50000"/>
              </a:spcBef>
            </a:pPr>
            <a:r>
              <a:rPr kumimoji="1" lang="en-US" altLang="zh-CN" b="0" dirty="0">
                <a:solidFill>
                  <a:schemeClr val="tx1"/>
                </a:solidFill>
                <a:latin typeface="Times New Roman" panose="02020603050405020304" pitchFamily="18" charset="0"/>
                <a:ea typeface="微软雅黑" panose="020B0503020204020204" pitchFamily="34" charset="-122"/>
              </a:rPr>
              <a:t>C. </a:t>
            </a:r>
            <a:r>
              <a:rPr kumimoji="1" lang="zh-CN" altLang="en-US" b="0" dirty="0">
                <a:solidFill>
                  <a:schemeClr val="tx1"/>
                </a:solidFill>
                <a:latin typeface="Times New Roman" panose="02020603050405020304" pitchFamily="18" charset="0"/>
                <a:ea typeface="微软雅黑" panose="020B0503020204020204" pitchFamily="34" charset="-122"/>
              </a:rPr>
              <a:t>过磷酸钙 </a:t>
            </a:r>
            <a:r>
              <a:rPr kumimoji="1" lang="zh-CN" altLang="en-US" b="0" dirty="0" smtClean="0">
                <a:solidFill>
                  <a:schemeClr val="tx1"/>
                </a:solidFill>
                <a:latin typeface="Times New Roman" panose="02020603050405020304" pitchFamily="18" charset="0"/>
                <a:ea typeface="微软雅黑" panose="020B0503020204020204" pitchFamily="34" charset="-122"/>
              </a:rPr>
              <a:t>     </a:t>
            </a:r>
            <a:r>
              <a:rPr kumimoji="1" lang="en-US" altLang="zh-CN" b="0" dirty="0">
                <a:solidFill>
                  <a:schemeClr val="tx1"/>
                </a:solidFill>
                <a:latin typeface="Times New Roman" panose="02020603050405020304" pitchFamily="18" charset="0"/>
                <a:ea typeface="微软雅黑" panose="020B0503020204020204" pitchFamily="34" charset="-122"/>
              </a:rPr>
              <a:t>D.  </a:t>
            </a:r>
            <a:r>
              <a:rPr kumimoji="1" lang="zh-CN" altLang="en-US" b="0" dirty="0">
                <a:solidFill>
                  <a:schemeClr val="tx1"/>
                </a:solidFill>
                <a:latin typeface="Times New Roman" panose="02020603050405020304" pitchFamily="18" charset="0"/>
                <a:ea typeface="微软雅黑" panose="020B0503020204020204" pitchFamily="34" charset="-122"/>
              </a:rPr>
              <a:t>尿素</a:t>
            </a:r>
            <a:endParaRPr kumimoji="1" lang="zh-CN" altLang="en-US" b="0" dirty="0">
              <a:solidFill>
                <a:schemeClr val="tx1"/>
              </a:solidFill>
              <a:latin typeface="Times New Roman" panose="02020603050405020304" pitchFamily="18" charset="0"/>
              <a:ea typeface="微软雅黑" panose="020B0503020204020204" pitchFamily="34" charset="-122"/>
            </a:endParaRPr>
          </a:p>
        </p:txBody>
      </p:sp>
      <p:sp>
        <p:nvSpPr>
          <p:cNvPr id="2" name="文本框 1"/>
          <p:cNvSpPr txBox="1"/>
          <p:nvPr/>
        </p:nvSpPr>
        <p:spPr>
          <a:xfrm>
            <a:off x="404734" y="899411"/>
            <a:ext cx="2031325" cy="646331"/>
          </a:xfrm>
          <a:prstGeom prst="rect">
            <a:avLst/>
          </a:prstGeom>
          <a:noFill/>
        </p:spPr>
        <p:txBody>
          <a:bodyPr wrap="none" rtlCol="0">
            <a:spAutoFit/>
          </a:bodyPr>
          <a:lstStyle/>
          <a:p>
            <a:r>
              <a:rPr lang="en-US" altLang="zh-CN" sz="3600" b="1" dirty="0" smtClean="0">
                <a:solidFill>
                  <a:schemeClr val="accent1">
                    <a:lumMod val="75000"/>
                  </a:schemeClr>
                </a:solidFill>
                <a:latin typeface="微软雅黑" panose="020B0503020204020204" pitchFamily="34" charset="-122"/>
                <a:ea typeface="微软雅黑" panose="020B0503020204020204" pitchFamily="34" charset="-122"/>
              </a:rPr>
              <a:t>【</a:t>
            </a:r>
            <a:r>
              <a:rPr lang="zh-CN" altLang="en-US" sz="3600" b="1" dirty="0" smtClean="0">
                <a:solidFill>
                  <a:schemeClr val="accent1">
                    <a:lumMod val="75000"/>
                  </a:schemeClr>
                </a:solidFill>
                <a:latin typeface="微软雅黑" panose="020B0503020204020204" pitchFamily="34" charset="-122"/>
                <a:ea typeface="微软雅黑" panose="020B0503020204020204" pitchFamily="34" charset="-122"/>
              </a:rPr>
              <a:t>练习</a:t>
            </a:r>
            <a:r>
              <a:rPr lang="en-US" altLang="zh-CN" sz="3600" b="1" dirty="0" smtClean="0">
                <a:solidFill>
                  <a:schemeClr val="accent1">
                    <a:lumMod val="75000"/>
                  </a:schemeClr>
                </a:solidFill>
                <a:latin typeface="微软雅黑" panose="020B0503020204020204" pitchFamily="34" charset="-122"/>
                <a:ea typeface="微软雅黑" panose="020B0503020204020204" pitchFamily="34" charset="-122"/>
              </a:rPr>
              <a:t>】</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951095" y="1806133"/>
            <a:ext cx="899410" cy="523220"/>
          </a:xfrm>
          <a:prstGeom prst="rect">
            <a:avLst/>
          </a:prstGeom>
          <a:noFill/>
        </p:spPr>
        <p:txBody>
          <a:bodyPr wrap="square" rtlCol="0">
            <a:spAutoFit/>
          </a:bodyPr>
          <a:lstStyle/>
          <a:p>
            <a:r>
              <a:rPr lang="en-US" altLang="zh-CN" sz="2800" dirty="0" smtClean="0">
                <a:solidFill>
                  <a:srgbClr val="FF0000"/>
                </a:solidFill>
              </a:rPr>
              <a:t>CD</a:t>
            </a:r>
            <a:endParaRPr lang="zh-CN" altLang="en-US" sz="2800" dirty="0">
              <a:solidFill>
                <a:srgbClr val="FF0000"/>
              </a:solidFill>
            </a:endParaRPr>
          </a:p>
        </p:txBody>
      </p:sp>
      <p:sp>
        <p:nvSpPr>
          <p:cNvPr id="5" name="文本框 4"/>
          <p:cNvSpPr txBox="1"/>
          <p:nvPr/>
        </p:nvSpPr>
        <p:spPr>
          <a:xfrm>
            <a:off x="9341369" y="4162087"/>
            <a:ext cx="899410" cy="523220"/>
          </a:xfrm>
          <a:prstGeom prst="rect">
            <a:avLst/>
          </a:prstGeom>
          <a:noFill/>
        </p:spPr>
        <p:txBody>
          <a:bodyPr wrap="square" rtlCol="0">
            <a:spAutoFit/>
          </a:bodyPr>
          <a:lstStyle/>
          <a:p>
            <a:r>
              <a:rPr lang="en-US" altLang="zh-CN" sz="2800" dirty="0" smtClean="0">
                <a:solidFill>
                  <a:srgbClr val="FF0000"/>
                </a:solidFill>
              </a:rPr>
              <a:t>D</a:t>
            </a:r>
            <a:endParaRPr lang="zh-CN" altLang="en-US"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824460" y="1306613"/>
            <a:ext cx="10628026"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pPr>
            <a:r>
              <a:rPr kumimoji="1" lang="en-US" altLang="zh-CN" b="0" dirty="0">
                <a:solidFill>
                  <a:schemeClr val="tx1"/>
                </a:solidFill>
                <a:latin typeface="微软雅黑" panose="020B0503020204020204" pitchFamily="34" charset="-122"/>
                <a:ea typeface="微软雅黑" panose="020B0503020204020204" pitchFamily="34" charset="-122"/>
              </a:rPr>
              <a:t>3.</a:t>
            </a:r>
            <a:r>
              <a:rPr kumimoji="1" lang="zh-CN" altLang="en-US" b="0" dirty="0">
                <a:solidFill>
                  <a:schemeClr val="tx1"/>
                </a:solidFill>
                <a:latin typeface="微软雅黑" panose="020B0503020204020204" pitchFamily="34" charset="-122"/>
                <a:ea typeface="微软雅黑" panose="020B0503020204020204" pitchFamily="34" charset="-122"/>
              </a:rPr>
              <a:t>（</a:t>
            </a:r>
            <a:r>
              <a:rPr kumimoji="1" lang="en-US" altLang="zh-CN" b="0" dirty="0">
                <a:solidFill>
                  <a:schemeClr val="tx1"/>
                </a:solidFill>
                <a:latin typeface="微软雅黑" panose="020B0503020204020204" pitchFamily="34" charset="-122"/>
                <a:ea typeface="微软雅黑" panose="020B0503020204020204" pitchFamily="34" charset="-122"/>
              </a:rPr>
              <a:t>1</a:t>
            </a:r>
            <a:r>
              <a:rPr kumimoji="1" lang="zh-CN" altLang="en-US" b="0" dirty="0">
                <a:solidFill>
                  <a:schemeClr val="tx1"/>
                </a:solidFill>
                <a:latin typeface="微软雅黑" panose="020B0503020204020204" pitchFamily="34" charset="-122"/>
                <a:ea typeface="微软雅黑" panose="020B0503020204020204" pitchFamily="34" charset="-122"/>
              </a:rPr>
              <a:t>）磷酸二氢钾（</a:t>
            </a:r>
            <a:r>
              <a:rPr kumimoji="1" lang="en-US" altLang="zh-CN" b="0" dirty="0">
                <a:solidFill>
                  <a:schemeClr val="tx1"/>
                </a:solidFill>
                <a:latin typeface="微软雅黑" panose="020B0503020204020204" pitchFamily="34" charset="-122"/>
                <a:ea typeface="微软雅黑" panose="020B0503020204020204" pitchFamily="34" charset="-122"/>
              </a:rPr>
              <a:t>KH</a:t>
            </a:r>
            <a:r>
              <a:rPr kumimoji="1" lang="en-US" altLang="zh-CN" b="0" baseline="-30000" dirty="0">
                <a:solidFill>
                  <a:schemeClr val="tx1"/>
                </a:solidFill>
                <a:latin typeface="微软雅黑" panose="020B0503020204020204" pitchFamily="34" charset="-122"/>
                <a:ea typeface="微软雅黑" panose="020B0503020204020204" pitchFamily="34" charset="-122"/>
              </a:rPr>
              <a:t>2</a:t>
            </a:r>
            <a:r>
              <a:rPr kumimoji="1" lang="en-US" altLang="zh-CN" b="0" dirty="0">
                <a:solidFill>
                  <a:schemeClr val="tx1"/>
                </a:solidFill>
                <a:latin typeface="微软雅黑" panose="020B0503020204020204" pitchFamily="34" charset="-122"/>
                <a:ea typeface="微软雅黑" panose="020B0503020204020204" pitchFamily="34" charset="-122"/>
              </a:rPr>
              <a:t>PO</a:t>
            </a:r>
            <a:r>
              <a:rPr kumimoji="1" lang="en-US" altLang="zh-CN" b="0" baseline="-30000" dirty="0">
                <a:solidFill>
                  <a:schemeClr val="tx1"/>
                </a:solidFill>
                <a:latin typeface="微软雅黑" panose="020B0503020204020204" pitchFamily="34" charset="-122"/>
                <a:ea typeface="微软雅黑" panose="020B0503020204020204" pitchFamily="34" charset="-122"/>
              </a:rPr>
              <a:t>4</a:t>
            </a:r>
            <a:r>
              <a:rPr kumimoji="1" lang="zh-CN" altLang="en-US" b="0" dirty="0">
                <a:solidFill>
                  <a:schemeClr val="tx1"/>
                </a:solidFill>
                <a:latin typeface="微软雅黑" panose="020B0503020204020204" pitchFamily="34" charset="-122"/>
                <a:ea typeface="微软雅黑" panose="020B0503020204020204" pitchFamily="34" charset="-122"/>
              </a:rPr>
              <a:t>）大晶体已应用于我国研制的巨型激光器</a:t>
            </a:r>
            <a:r>
              <a:rPr kumimoji="1" lang="zh-CN" altLang="en-US" b="0" dirty="0">
                <a:solidFill>
                  <a:schemeClr val="tx1"/>
                </a:solidFill>
                <a:latin typeface="Times New Roman" panose="02020603050405020304" pitchFamily="18" charset="0"/>
                <a:ea typeface="微软雅黑" panose="020B0503020204020204" pitchFamily="34" charset="-122"/>
              </a:rPr>
              <a:t>“</a:t>
            </a:r>
            <a:r>
              <a:rPr kumimoji="1" lang="zh-CN" altLang="en-US" b="0" dirty="0">
                <a:solidFill>
                  <a:schemeClr val="tx1"/>
                </a:solidFill>
                <a:latin typeface="微软雅黑" panose="020B0503020204020204" pitchFamily="34" charset="-122"/>
                <a:ea typeface="微软雅黑" panose="020B0503020204020204" pitchFamily="34" charset="-122"/>
              </a:rPr>
              <a:t>神光二号</a:t>
            </a:r>
            <a:r>
              <a:rPr kumimoji="1" lang="zh-CN" altLang="en-US" b="0" dirty="0">
                <a:solidFill>
                  <a:schemeClr val="tx1"/>
                </a:solidFill>
                <a:latin typeface="Times New Roman" panose="02020603050405020304" pitchFamily="18" charset="0"/>
                <a:ea typeface="微软雅黑" panose="020B0503020204020204" pitchFamily="34" charset="-122"/>
              </a:rPr>
              <a:t>”</a:t>
            </a:r>
            <a:r>
              <a:rPr kumimoji="1" lang="zh-CN" altLang="en-US" b="0" dirty="0">
                <a:solidFill>
                  <a:schemeClr val="tx1"/>
                </a:solidFill>
                <a:latin typeface="微软雅黑" panose="020B0503020204020204" pitchFamily="34" charset="-122"/>
                <a:ea typeface="微软雅黑" panose="020B0503020204020204" pitchFamily="34" charset="-122"/>
              </a:rPr>
              <a:t>中，在磷酸二氢钾中磷元素的化合价是</a:t>
            </a:r>
            <a:r>
              <a:rPr kumimoji="1" lang="zh-CN" altLang="en-US" b="0" u="sng" dirty="0">
                <a:solidFill>
                  <a:schemeClr val="tx1"/>
                </a:solidFill>
                <a:latin typeface="微软雅黑" panose="020B0503020204020204" pitchFamily="34" charset="-122"/>
                <a:ea typeface="微软雅黑" panose="020B0503020204020204" pitchFamily="34" charset="-122"/>
              </a:rPr>
              <a:t>    </a:t>
            </a:r>
            <a:r>
              <a:rPr kumimoji="1" lang="zh-CN" altLang="en-US" b="0" dirty="0">
                <a:solidFill>
                  <a:schemeClr val="tx1"/>
                </a:solidFill>
                <a:latin typeface="微软雅黑" panose="020B0503020204020204" pitchFamily="34" charset="-122"/>
                <a:ea typeface="微软雅黑" panose="020B0503020204020204" pitchFamily="34" charset="-122"/>
              </a:rPr>
              <a:t>价，磷酸二氢钾在农业生产上还可以用作</a:t>
            </a:r>
            <a:r>
              <a:rPr kumimoji="1" lang="zh-CN" altLang="en-US" b="0" u="sng" dirty="0">
                <a:solidFill>
                  <a:schemeClr val="tx1"/>
                </a:solidFill>
                <a:latin typeface="微软雅黑" panose="020B0503020204020204" pitchFamily="34" charset="-122"/>
                <a:ea typeface="微软雅黑" panose="020B0503020204020204" pitchFamily="34" charset="-122"/>
              </a:rPr>
              <a:t>      </a:t>
            </a:r>
            <a:r>
              <a:rPr kumimoji="1" lang="zh-CN" altLang="en-US" b="0" dirty="0">
                <a:solidFill>
                  <a:schemeClr val="tx1"/>
                </a:solidFill>
                <a:latin typeface="微软雅黑" panose="020B0503020204020204" pitchFamily="34" charset="-122"/>
                <a:ea typeface="微软雅黑" panose="020B0503020204020204" pitchFamily="34" charset="-122"/>
              </a:rPr>
              <a:t> 。</a:t>
            </a:r>
            <a:endParaRPr kumimoji="1" lang="zh-CN" altLang="en-US" b="0" dirty="0">
              <a:solidFill>
                <a:schemeClr val="tx1"/>
              </a:solidFill>
              <a:latin typeface="微软雅黑" panose="020B0503020204020204" pitchFamily="34" charset="-122"/>
              <a:ea typeface="微软雅黑" panose="020B0503020204020204" pitchFamily="34" charset="-122"/>
            </a:endParaRPr>
          </a:p>
          <a:p>
            <a:pPr algn="just" eaLnBrk="1" hangingPunct="1">
              <a:lnSpc>
                <a:spcPct val="150000"/>
              </a:lnSpc>
            </a:pPr>
            <a:r>
              <a:rPr kumimoji="1" lang="zh-CN" altLang="en-US" b="0" dirty="0" smtClean="0">
                <a:solidFill>
                  <a:schemeClr val="tx1"/>
                </a:solidFill>
                <a:latin typeface="微软雅黑" panose="020B0503020204020204" pitchFamily="34" charset="-122"/>
                <a:ea typeface="微软雅黑" panose="020B0503020204020204" pitchFamily="34" charset="-122"/>
              </a:rPr>
              <a:t>  （</a:t>
            </a:r>
            <a:r>
              <a:rPr kumimoji="1" lang="en-US" altLang="zh-CN" b="0" dirty="0">
                <a:solidFill>
                  <a:schemeClr val="tx1"/>
                </a:solidFill>
                <a:latin typeface="微软雅黑" panose="020B0503020204020204" pitchFamily="34" charset="-122"/>
                <a:ea typeface="微软雅黑" panose="020B0503020204020204" pitchFamily="34" charset="-122"/>
              </a:rPr>
              <a:t>2</a:t>
            </a:r>
            <a:r>
              <a:rPr kumimoji="1" lang="zh-CN" altLang="en-US" b="0" dirty="0">
                <a:solidFill>
                  <a:schemeClr val="tx1"/>
                </a:solidFill>
                <a:latin typeface="微软雅黑" panose="020B0503020204020204" pitchFamily="34" charset="-122"/>
                <a:ea typeface="微软雅黑" panose="020B0503020204020204" pitchFamily="34" charset="-122"/>
              </a:rPr>
              <a:t>）为保护三峡库区的水环境，某市已禁止销售含磷洗涤剂，大量含磷洗涤废水排入长江，可能造成的危害有（填序号）</a:t>
            </a:r>
            <a:r>
              <a:rPr kumimoji="1" lang="zh-CN" altLang="en-US" b="0" u="sng" dirty="0">
                <a:solidFill>
                  <a:schemeClr val="tx1"/>
                </a:solidFill>
                <a:latin typeface="微软雅黑" panose="020B0503020204020204" pitchFamily="34" charset="-122"/>
                <a:ea typeface="微软雅黑" panose="020B0503020204020204" pitchFamily="34" charset="-122"/>
              </a:rPr>
              <a:t>      </a:t>
            </a:r>
            <a:r>
              <a:rPr kumimoji="1" lang="zh-CN" altLang="en-US" b="0" dirty="0">
                <a:solidFill>
                  <a:schemeClr val="tx1"/>
                </a:solidFill>
                <a:latin typeface="微软雅黑" panose="020B0503020204020204" pitchFamily="34" charset="-122"/>
                <a:ea typeface="微软雅黑" panose="020B0503020204020204" pitchFamily="34" charset="-122"/>
              </a:rPr>
              <a:t>。</a:t>
            </a:r>
            <a:endParaRPr kumimoji="1" lang="zh-CN" altLang="en-US" b="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pPr>
            <a:r>
              <a:rPr kumimoji="1" lang="zh-CN" altLang="en-US" b="0" dirty="0">
                <a:solidFill>
                  <a:schemeClr val="tx1"/>
                </a:solidFill>
                <a:latin typeface="微软雅黑" panose="020B0503020204020204" pitchFamily="34" charset="-122"/>
                <a:ea typeface="微软雅黑" panose="020B0503020204020204" pitchFamily="34" charset="-122"/>
              </a:rPr>
              <a:t>  ①水生植物疯长		②水中缺氧</a:t>
            </a:r>
            <a:endParaRPr kumimoji="1" lang="zh-CN" altLang="en-US" b="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pPr>
            <a:r>
              <a:rPr kumimoji="1" lang="zh-CN" altLang="en-US" b="0" dirty="0">
                <a:solidFill>
                  <a:schemeClr val="tx1"/>
                </a:solidFill>
                <a:latin typeface="微软雅黑" panose="020B0503020204020204" pitchFamily="34" charset="-122"/>
                <a:ea typeface="微软雅黑" panose="020B0503020204020204" pitchFamily="34" charset="-122"/>
              </a:rPr>
              <a:t>  ③水质变坏		</a:t>
            </a:r>
            <a:r>
              <a:rPr kumimoji="1" lang="zh-CN" altLang="en-US" b="0" dirty="0" smtClean="0">
                <a:solidFill>
                  <a:schemeClr val="tx1"/>
                </a:solidFill>
                <a:latin typeface="微软雅黑" panose="020B0503020204020204" pitchFamily="34" charset="-122"/>
                <a:ea typeface="微软雅黑" panose="020B0503020204020204" pitchFamily="34" charset="-122"/>
              </a:rPr>
              <a:t>④</a:t>
            </a:r>
            <a:r>
              <a:rPr kumimoji="1" lang="zh-CN" altLang="en-US" b="0" dirty="0">
                <a:solidFill>
                  <a:schemeClr val="tx1"/>
                </a:solidFill>
                <a:latin typeface="微软雅黑" panose="020B0503020204020204" pitchFamily="34" charset="-122"/>
                <a:ea typeface="微软雅黑" panose="020B0503020204020204" pitchFamily="34" charset="-122"/>
              </a:rPr>
              <a:t>鱼类死亡</a:t>
            </a:r>
            <a:r>
              <a:rPr kumimoji="1" lang="zh-CN" altLang="en-US" b="0" dirty="0">
                <a:solidFill>
                  <a:schemeClr val="tx1"/>
                </a:solidFill>
                <a:latin typeface="Times New Roman" panose="02020603050405020304" pitchFamily="18" charset="0"/>
                <a:ea typeface="微软雅黑" panose="020B0503020204020204" pitchFamily="34" charset="-122"/>
              </a:rPr>
              <a:t> </a:t>
            </a:r>
            <a:endParaRPr kumimoji="1" lang="zh-CN" altLang="en-US" b="0" dirty="0">
              <a:solidFill>
                <a:schemeClr val="tx1"/>
              </a:solidFill>
              <a:latin typeface="Times New Roman" panose="02020603050405020304" pitchFamily="18"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500" fill="hold"/>
                                        <p:tgtEl>
                                          <p:spTgt spid="41986"/>
                                        </p:tgtEl>
                                        <p:attrNameLst>
                                          <p:attrName>ppt_x</p:attrName>
                                        </p:attrNameLst>
                                      </p:cBhvr>
                                      <p:tavLst>
                                        <p:tav tm="0">
                                          <p:val>
                                            <p:strVal val="0-#ppt_w/2"/>
                                          </p:val>
                                        </p:tav>
                                        <p:tav tm="100000">
                                          <p:val>
                                            <p:strVal val="#ppt_x"/>
                                          </p:val>
                                        </p:tav>
                                      </p:tavLst>
                                    </p:anim>
                                    <p:anim calcmode="lin" valueType="num">
                                      <p:cBhvr additive="base">
                                        <p:cTn id="8" dur="500" fill="hold"/>
                                        <p:tgtEl>
                                          <p:spTgt spid="419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479685" y="1019331"/>
            <a:ext cx="11032761" cy="138499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b="0" dirty="0" smtClean="0">
                <a:solidFill>
                  <a:schemeClr val="tx1"/>
                </a:solidFill>
                <a:latin typeface="Times New Roman" panose="02020603050405020304" pitchFamily="18" charset="0"/>
                <a:ea typeface="微软雅黑" panose="020B0503020204020204" pitchFamily="34" charset="-122"/>
              </a:rPr>
              <a:t>3</a:t>
            </a:r>
            <a:r>
              <a:rPr kumimoji="1" lang="zh-CN" altLang="en-US" b="0" dirty="0" smtClean="0">
                <a:solidFill>
                  <a:schemeClr val="tx1"/>
                </a:solidFill>
                <a:latin typeface="Times New Roman" panose="02020603050405020304" pitchFamily="18" charset="0"/>
                <a:ea typeface="微软雅黑" panose="020B0503020204020204" pitchFamily="34" charset="-122"/>
              </a:rPr>
              <a:t>、</a:t>
            </a:r>
            <a:r>
              <a:rPr kumimoji="1" lang="zh-CN" altLang="en-US" b="0" dirty="0" smtClean="0">
                <a:solidFill>
                  <a:srgbClr val="333300"/>
                </a:solidFill>
                <a:latin typeface="Times New Roman" panose="02020603050405020304" pitchFamily="18" charset="0"/>
                <a:ea typeface="微软雅黑" panose="020B0503020204020204" pitchFamily="34" charset="-122"/>
              </a:rPr>
              <a:t>为</a:t>
            </a:r>
            <a:r>
              <a:rPr kumimoji="1" lang="zh-CN" altLang="en-US" b="0" dirty="0">
                <a:solidFill>
                  <a:srgbClr val="333300"/>
                </a:solidFill>
                <a:latin typeface="Times New Roman" panose="02020603050405020304" pitchFamily="18" charset="0"/>
                <a:ea typeface="微软雅黑" panose="020B0503020204020204" pitchFamily="34" charset="-122"/>
              </a:rPr>
              <a:t>鉴别</a:t>
            </a:r>
            <a:r>
              <a:rPr kumimoji="1" lang="en-US" altLang="zh-CN" b="0" dirty="0">
                <a:solidFill>
                  <a:srgbClr val="333300"/>
                </a:solidFill>
                <a:latin typeface="Times New Roman" panose="02020603050405020304" pitchFamily="18" charset="0"/>
                <a:ea typeface="微软雅黑" panose="020B0503020204020204" pitchFamily="34" charset="-122"/>
              </a:rPr>
              <a:t>NH</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en-US" altLang="zh-CN" b="0" dirty="0">
                <a:solidFill>
                  <a:srgbClr val="333300"/>
                </a:solidFill>
                <a:latin typeface="Times New Roman" panose="02020603050405020304" pitchFamily="18" charset="0"/>
                <a:ea typeface="微软雅黑" panose="020B0503020204020204" pitchFamily="34" charset="-122"/>
              </a:rPr>
              <a:t>HCO</a:t>
            </a:r>
            <a:r>
              <a:rPr kumimoji="1" lang="en-US" altLang="zh-CN" b="0" baseline="-25000" dirty="0">
                <a:solidFill>
                  <a:srgbClr val="333300"/>
                </a:solidFill>
                <a:latin typeface="Times New Roman" panose="02020603050405020304" pitchFamily="18" charset="0"/>
                <a:ea typeface="微软雅黑" panose="020B0503020204020204" pitchFamily="34" charset="-122"/>
              </a:rPr>
              <a:t>3</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a:solidFill>
                  <a:srgbClr val="333300"/>
                </a:solidFill>
                <a:latin typeface="Times New Roman" panose="02020603050405020304" pitchFamily="18" charset="0"/>
                <a:ea typeface="微软雅黑" panose="020B0503020204020204" pitchFamily="34" charset="-122"/>
              </a:rPr>
              <a:t>(NH</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en-US" altLang="zh-CN" b="0" dirty="0">
                <a:solidFill>
                  <a:srgbClr val="333300"/>
                </a:solidFill>
                <a:latin typeface="Times New Roman" panose="02020603050405020304" pitchFamily="18" charset="0"/>
                <a:ea typeface="微软雅黑" panose="020B0503020204020204" pitchFamily="34" charset="-122"/>
              </a:rPr>
              <a:t>)</a:t>
            </a:r>
            <a:r>
              <a:rPr kumimoji="1" lang="en-US" altLang="zh-CN" b="0" baseline="-25000" dirty="0">
                <a:solidFill>
                  <a:srgbClr val="333300"/>
                </a:solidFill>
                <a:latin typeface="Times New Roman" panose="02020603050405020304" pitchFamily="18" charset="0"/>
                <a:ea typeface="微软雅黑" panose="020B0503020204020204" pitchFamily="34" charset="-122"/>
              </a:rPr>
              <a:t>2</a:t>
            </a:r>
            <a:r>
              <a:rPr kumimoji="1" lang="en-US" altLang="zh-CN" b="0" dirty="0">
                <a:solidFill>
                  <a:srgbClr val="333300"/>
                </a:solidFill>
                <a:latin typeface="Times New Roman" panose="02020603050405020304" pitchFamily="18" charset="0"/>
                <a:ea typeface="微软雅黑" panose="020B0503020204020204" pitchFamily="34" charset="-122"/>
              </a:rPr>
              <a:t>SO</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err="1">
                <a:solidFill>
                  <a:srgbClr val="333300"/>
                </a:solidFill>
                <a:latin typeface="Times New Roman" panose="02020603050405020304" pitchFamily="18" charset="0"/>
                <a:ea typeface="微软雅黑" panose="020B0503020204020204" pitchFamily="34" charset="-122"/>
              </a:rPr>
              <a:t>KCl</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a:solidFill>
                  <a:srgbClr val="333300"/>
                </a:solidFill>
                <a:latin typeface="Times New Roman" panose="02020603050405020304" pitchFamily="18" charset="0"/>
                <a:ea typeface="微软雅黑" panose="020B0503020204020204" pitchFamily="34" charset="-122"/>
              </a:rPr>
              <a:t>K</a:t>
            </a:r>
            <a:r>
              <a:rPr kumimoji="1" lang="en-US" altLang="zh-CN" b="0" baseline="-25000" dirty="0">
                <a:solidFill>
                  <a:srgbClr val="333300"/>
                </a:solidFill>
                <a:latin typeface="Times New Roman" panose="02020603050405020304" pitchFamily="18" charset="0"/>
                <a:ea typeface="微软雅黑" panose="020B0503020204020204" pitchFamily="34" charset="-122"/>
              </a:rPr>
              <a:t>2</a:t>
            </a:r>
            <a:r>
              <a:rPr kumimoji="1" lang="en-US" altLang="zh-CN" b="0" dirty="0">
                <a:solidFill>
                  <a:srgbClr val="333300"/>
                </a:solidFill>
                <a:latin typeface="Times New Roman" panose="02020603050405020304" pitchFamily="18" charset="0"/>
                <a:ea typeface="微软雅黑" panose="020B0503020204020204" pitchFamily="34" charset="-122"/>
              </a:rPr>
              <a:t>SO</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zh-CN" altLang="en-US" b="0" dirty="0">
                <a:solidFill>
                  <a:srgbClr val="333300"/>
                </a:solidFill>
                <a:latin typeface="Times New Roman" panose="02020603050405020304" pitchFamily="18" charset="0"/>
                <a:ea typeface="微软雅黑" panose="020B0503020204020204" pitchFamily="34" charset="-122"/>
              </a:rPr>
              <a:t>四种化肥，某同学设计了如下所示的实验方案，请你根据每步实验现象将有关化肥的化学式填写在下图相应的空格中。</a:t>
            </a:r>
            <a:endParaRPr kumimoji="1" lang="zh-CN" altLang="en-US" b="0" dirty="0">
              <a:solidFill>
                <a:srgbClr val="333300"/>
              </a:solidFill>
              <a:latin typeface="Times New Roman" panose="02020603050405020304" pitchFamily="18" charset="0"/>
              <a:ea typeface="微软雅黑" panose="020B0503020204020204" pitchFamily="34" charset="-122"/>
            </a:endParaRPr>
          </a:p>
        </p:txBody>
      </p:sp>
      <p:grpSp>
        <p:nvGrpSpPr>
          <p:cNvPr id="3" name="Group 4"/>
          <p:cNvGrpSpPr/>
          <p:nvPr/>
        </p:nvGrpSpPr>
        <p:grpSpPr bwMode="auto">
          <a:xfrm>
            <a:off x="306465" y="2588991"/>
            <a:ext cx="11379200" cy="3673475"/>
            <a:chOff x="144" y="1392"/>
            <a:chExt cx="5376" cy="2314"/>
          </a:xfrm>
        </p:grpSpPr>
        <p:grpSp>
          <p:nvGrpSpPr>
            <p:cNvPr id="4" name="Group 5"/>
            <p:cNvGrpSpPr/>
            <p:nvPr/>
          </p:nvGrpSpPr>
          <p:grpSpPr bwMode="auto">
            <a:xfrm>
              <a:off x="144" y="1392"/>
              <a:ext cx="5376" cy="1990"/>
              <a:chOff x="144" y="1248"/>
              <a:chExt cx="5376" cy="1990"/>
            </a:xfrm>
          </p:grpSpPr>
          <p:sp>
            <p:nvSpPr>
              <p:cNvPr id="9" name="Text Box 6"/>
              <p:cNvSpPr txBox="1">
                <a:spLocks noChangeArrowheads="1"/>
              </p:cNvSpPr>
              <p:nvPr/>
            </p:nvSpPr>
            <p:spPr bwMode="auto">
              <a:xfrm>
                <a:off x="1152" y="1248"/>
                <a:ext cx="3456" cy="296"/>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400" dirty="0">
                    <a:solidFill>
                      <a:srgbClr val="333300"/>
                    </a:solidFill>
                    <a:latin typeface="Times New Roman" panose="02020603050405020304" pitchFamily="18" charset="0"/>
                    <a:ea typeface="微软雅黑" panose="020B0503020204020204" pitchFamily="34" charset="-122"/>
                  </a:rPr>
                  <a:t>NH</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r>
                  <a:rPr kumimoji="1" lang="en-US" altLang="zh-CN" sz="2400" dirty="0">
                    <a:solidFill>
                      <a:srgbClr val="333300"/>
                    </a:solidFill>
                    <a:latin typeface="Times New Roman" panose="02020603050405020304" pitchFamily="18" charset="0"/>
                    <a:ea typeface="微软雅黑" panose="020B0503020204020204" pitchFamily="34" charset="-122"/>
                  </a:rPr>
                  <a:t>HCO</a:t>
                </a:r>
                <a:r>
                  <a:rPr kumimoji="1" lang="en-US" altLang="zh-CN" sz="2400" baseline="-25000" dirty="0">
                    <a:solidFill>
                      <a:srgbClr val="333300"/>
                    </a:solidFill>
                    <a:latin typeface="Times New Roman" panose="02020603050405020304" pitchFamily="18" charset="0"/>
                    <a:ea typeface="微软雅黑" panose="020B0503020204020204" pitchFamily="34" charset="-122"/>
                  </a:rPr>
                  <a:t>3</a:t>
                </a:r>
                <a:r>
                  <a:rPr kumimoji="1" lang="zh-CN" altLang="en-US" sz="2400" dirty="0">
                    <a:solidFill>
                      <a:srgbClr val="333300"/>
                    </a:solidFill>
                    <a:latin typeface="Times New Roman" panose="02020603050405020304" pitchFamily="18" charset="0"/>
                    <a:ea typeface="微软雅黑" panose="020B0503020204020204" pitchFamily="34" charset="-122"/>
                  </a:rPr>
                  <a:t>、</a:t>
                </a:r>
                <a:r>
                  <a:rPr kumimoji="1" lang="en-US" altLang="zh-CN" sz="2400" dirty="0" err="1">
                    <a:solidFill>
                      <a:srgbClr val="333300"/>
                    </a:solidFill>
                    <a:latin typeface="Times New Roman" panose="02020603050405020304" pitchFamily="18" charset="0"/>
                    <a:ea typeface="微软雅黑" panose="020B0503020204020204" pitchFamily="34" charset="-122"/>
                  </a:rPr>
                  <a:t>KCl</a:t>
                </a:r>
                <a:r>
                  <a:rPr kumimoji="1" lang="zh-CN" altLang="en-US" sz="2400" dirty="0">
                    <a:solidFill>
                      <a:srgbClr val="333300"/>
                    </a:solidFill>
                    <a:latin typeface="Times New Roman" panose="02020603050405020304" pitchFamily="18" charset="0"/>
                    <a:ea typeface="微软雅黑" panose="020B0503020204020204" pitchFamily="34" charset="-122"/>
                  </a:rPr>
                  <a:t>、 </a:t>
                </a:r>
                <a:r>
                  <a:rPr kumimoji="1" lang="en-US" altLang="zh-CN" sz="2400" dirty="0">
                    <a:solidFill>
                      <a:srgbClr val="333300"/>
                    </a:solidFill>
                    <a:latin typeface="Times New Roman" panose="02020603050405020304" pitchFamily="18" charset="0"/>
                    <a:ea typeface="微软雅黑" panose="020B0503020204020204" pitchFamily="34" charset="-122"/>
                  </a:rPr>
                  <a:t>(NH</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r>
                  <a:rPr kumimoji="1" lang="en-US" altLang="zh-CN" sz="2400" dirty="0">
                    <a:solidFill>
                      <a:srgbClr val="333300"/>
                    </a:solidFill>
                    <a:latin typeface="Times New Roman" panose="02020603050405020304" pitchFamily="18" charset="0"/>
                    <a:ea typeface="微软雅黑" panose="020B0503020204020204" pitchFamily="34" charset="-122"/>
                  </a:rPr>
                  <a:t>)</a:t>
                </a:r>
                <a:r>
                  <a:rPr kumimoji="1" lang="en-US" altLang="zh-CN" sz="2400" baseline="-25000" dirty="0">
                    <a:solidFill>
                      <a:srgbClr val="333300"/>
                    </a:solidFill>
                    <a:latin typeface="Times New Roman" panose="02020603050405020304" pitchFamily="18" charset="0"/>
                    <a:ea typeface="微软雅黑" panose="020B0503020204020204" pitchFamily="34" charset="-122"/>
                  </a:rPr>
                  <a:t>2</a:t>
                </a:r>
                <a:r>
                  <a:rPr kumimoji="1" lang="en-US" altLang="zh-CN" sz="2400" dirty="0">
                    <a:solidFill>
                      <a:srgbClr val="333300"/>
                    </a:solidFill>
                    <a:latin typeface="Times New Roman" panose="02020603050405020304" pitchFamily="18" charset="0"/>
                    <a:ea typeface="微软雅黑" panose="020B0503020204020204" pitchFamily="34" charset="-122"/>
                  </a:rPr>
                  <a:t>SO</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r>
                  <a:rPr kumimoji="1" lang="en-US" altLang="zh-CN" sz="2400" dirty="0">
                    <a:solidFill>
                      <a:srgbClr val="333300"/>
                    </a:solidFill>
                    <a:latin typeface="Times New Roman" panose="02020603050405020304" pitchFamily="18" charset="0"/>
                    <a:ea typeface="微软雅黑" panose="020B0503020204020204" pitchFamily="34" charset="-122"/>
                  </a:rPr>
                  <a:t> </a:t>
                </a:r>
                <a:r>
                  <a:rPr kumimoji="1" lang="zh-CN" altLang="en-US" sz="2400" dirty="0">
                    <a:solidFill>
                      <a:srgbClr val="333300"/>
                    </a:solidFill>
                    <a:latin typeface="Times New Roman" panose="02020603050405020304" pitchFamily="18" charset="0"/>
                    <a:ea typeface="微软雅黑" panose="020B0503020204020204" pitchFamily="34" charset="-122"/>
                  </a:rPr>
                  <a:t>、 </a:t>
                </a:r>
                <a:r>
                  <a:rPr kumimoji="1" lang="en-US" altLang="zh-CN" sz="2400" dirty="0">
                    <a:solidFill>
                      <a:srgbClr val="333300"/>
                    </a:solidFill>
                    <a:latin typeface="Times New Roman" panose="02020603050405020304" pitchFamily="18" charset="0"/>
                    <a:ea typeface="微软雅黑" panose="020B0503020204020204" pitchFamily="34" charset="-122"/>
                  </a:rPr>
                  <a:t>K</a:t>
                </a:r>
                <a:r>
                  <a:rPr kumimoji="1" lang="en-US" altLang="zh-CN" sz="2400" baseline="-25000" dirty="0">
                    <a:solidFill>
                      <a:srgbClr val="333300"/>
                    </a:solidFill>
                    <a:latin typeface="Times New Roman" panose="02020603050405020304" pitchFamily="18" charset="0"/>
                    <a:ea typeface="微软雅黑" panose="020B0503020204020204" pitchFamily="34" charset="-122"/>
                  </a:rPr>
                  <a:t>2</a:t>
                </a:r>
                <a:r>
                  <a:rPr kumimoji="1" lang="en-US" altLang="zh-CN" sz="2400" dirty="0">
                    <a:solidFill>
                      <a:srgbClr val="333300"/>
                    </a:solidFill>
                    <a:latin typeface="Times New Roman" panose="02020603050405020304" pitchFamily="18" charset="0"/>
                    <a:ea typeface="微软雅黑" panose="020B0503020204020204" pitchFamily="34" charset="-122"/>
                  </a:rPr>
                  <a:t>SO</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endParaRPr kumimoji="1" lang="en-US" altLang="zh-CN" sz="2400" baseline="-25000" dirty="0">
                  <a:solidFill>
                    <a:srgbClr val="333300"/>
                  </a:solidFill>
                  <a:latin typeface="Times New Roman" panose="02020603050405020304" pitchFamily="18" charset="0"/>
                  <a:ea typeface="微软雅黑" panose="020B0503020204020204" pitchFamily="34" charset="-122"/>
                </a:endParaRPr>
              </a:p>
            </p:txBody>
          </p:sp>
          <p:grpSp>
            <p:nvGrpSpPr>
              <p:cNvPr id="10" name="Group 7"/>
              <p:cNvGrpSpPr/>
              <p:nvPr/>
            </p:nvGrpSpPr>
            <p:grpSpPr bwMode="auto">
              <a:xfrm>
                <a:off x="1968" y="1536"/>
                <a:ext cx="1392" cy="480"/>
                <a:chOff x="1968" y="1584"/>
                <a:chExt cx="1392" cy="384"/>
              </a:xfrm>
            </p:grpSpPr>
            <p:sp>
              <p:nvSpPr>
                <p:cNvPr id="32" name="Line 8"/>
                <p:cNvSpPr>
                  <a:spLocks noChangeShapeType="1"/>
                </p:cNvSpPr>
                <p:nvPr/>
              </p:nvSpPr>
              <p:spPr bwMode="auto">
                <a:xfrm>
                  <a:off x="2688" y="158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33" name="Line 9"/>
                <p:cNvSpPr>
                  <a:spLocks noChangeShapeType="1"/>
                </p:cNvSpPr>
                <p:nvPr/>
              </p:nvSpPr>
              <p:spPr bwMode="auto">
                <a:xfrm>
                  <a:off x="1968" y="1824"/>
                  <a:ext cx="1392"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34" name="Line 10"/>
                <p:cNvSpPr>
                  <a:spLocks noChangeShapeType="1"/>
                </p:cNvSpPr>
                <p:nvPr/>
              </p:nvSpPr>
              <p:spPr bwMode="auto">
                <a:xfrm>
                  <a:off x="1968"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35" name="Line 11"/>
                <p:cNvSpPr>
                  <a:spLocks noChangeShapeType="1"/>
                </p:cNvSpPr>
                <p:nvPr/>
              </p:nvSpPr>
              <p:spPr bwMode="auto">
                <a:xfrm>
                  <a:off x="3360"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sp>
            <p:nvSpPr>
              <p:cNvPr id="11" name="Text Box 12"/>
              <p:cNvSpPr txBox="1">
                <a:spLocks noChangeArrowheads="1"/>
              </p:cNvSpPr>
              <p:nvPr/>
            </p:nvSpPr>
            <p:spPr bwMode="auto">
              <a:xfrm>
                <a:off x="1200" y="2016"/>
                <a:ext cx="1248"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①</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sp>
            <p:nvSpPr>
              <p:cNvPr id="12" name="Text Box 13"/>
              <p:cNvSpPr txBox="1">
                <a:spLocks noChangeArrowheads="1"/>
              </p:cNvSpPr>
              <p:nvPr/>
            </p:nvSpPr>
            <p:spPr bwMode="auto">
              <a:xfrm>
                <a:off x="2928" y="2016"/>
                <a:ext cx="1248"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②</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grpSp>
            <p:nvGrpSpPr>
              <p:cNvPr id="13" name="Group 14"/>
              <p:cNvGrpSpPr/>
              <p:nvPr/>
            </p:nvGrpSpPr>
            <p:grpSpPr bwMode="auto">
              <a:xfrm>
                <a:off x="768" y="2304"/>
                <a:ext cx="1392" cy="624"/>
                <a:chOff x="1968" y="1584"/>
                <a:chExt cx="1392" cy="384"/>
              </a:xfrm>
            </p:grpSpPr>
            <p:sp>
              <p:nvSpPr>
                <p:cNvPr id="28" name="Line 15"/>
                <p:cNvSpPr>
                  <a:spLocks noChangeShapeType="1"/>
                </p:cNvSpPr>
                <p:nvPr/>
              </p:nvSpPr>
              <p:spPr bwMode="auto">
                <a:xfrm>
                  <a:off x="2688" y="158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9" name="Line 16"/>
                <p:cNvSpPr>
                  <a:spLocks noChangeShapeType="1"/>
                </p:cNvSpPr>
                <p:nvPr/>
              </p:nvSpPr>
              <p:spPr bwMode="auto">
                <a:xfrm>
                  <a:off x="1968" y="1824"/>
                  <a:ext cx="1392"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30" name="Line 17"/>
                <p:cNvSpPr>
                  <a:spLocks noChangeShapeType="1"/>
                </p:cNvSpPr>
                <p:nvPr/>
              </p:nvSpPr>
              <p:spPr bwMode="auto">
                <a:xfrm>
                  <a:off x="1968"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31" name="Line 18"/>
                <p:cNvSpPr>
                  <a:spLocks noChangeShapeType="1"/>
                </p:cNvSpPr>
                <p:nvPr/>
              </p:nvSpPr>
              <p:spPr bwMode="auto">
                <a:xfrm>
                  <a:off x="3360"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grpSp>
            <p:nvGrpSpPr>
              <p:cNvPr id="14" name="Group 19"/>
              <p:cNvGrpSpPr/>
              <p:nvPr/>
            </p:nvGrpSpPr>
            <p:grpSpPr bwMode="auto">
              <a:xfrm>
                <a:off x="3216" y="2304"/>
                <a:ext cx="1200" cy="624"/>
                <a:chOff x="3216" y="2304"/>
                <a:chExt cx="1200" cy="480"/>
              </a:xfrm>
            </p:grpSpPr>
            <p:sp>
              <p:nvSpPr>
                <p:cNvPr id="24" name="Line 20"/>
                <p:cNvSpPr>
                  <a:spLocks noChangeShapeType="1"/>
                </p:cNvSpPr>
                <p:nvPr/>
              </p:nvSpPr>
              <p:spPr bwMode="auto">
                <a:xfrm>
                  <a:off x="3744" y="230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5" name="Line 21"/>
                <p:cNvSpPr>
                  <a:spLocks noChangeShapeType="1"/>
                </p:cNvSpPr>
                <p:nvPr/>
              </p:nvSpPr>
              <p:spPr bwMode="auto">
                <a:xfrm>
                  <a:off x="3216" y="2544"/>
                  <a:ext cx="1200"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6" name="Line 22"/>
                <p:cNvSpPr>
                  <a:spLocks noChangeShapeType="1"/>
                </p:cNvSpPr>
                <p:nvPr/>
              </p:nvSpPr>
              <p:spPr bwMode="auto">
                <a:xfrm flipH="1">
                  <a:off x="3216" y="2544"/>
                  <a:ext cx="0" cy="240"/>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7" name="Line 23"/>
                <p:cNvSpPr>
                  <a:spLocks noChangeShapeType="1"/>
                </p:cNvSpPr>
                <p:nvPr/>
              </p:nvSpPr>
              <p:spPr bwMode="auto">
                <a:xfrm>
                  <a:off x="4416" y="2544"/>
                  <a:ext cx="0" cy="240"/>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sp>
            <p:nvSpPr>
              <p:cNvPr id="15" name="Text Box 24"/>
              <p:cNvSpPr txBox="1">
                <a:spLocks noChangeArrowheads="1"/>
              </p:cNvSpPr>
              <p:nvPr/>
            </p:nvSpPr>
            <p:spPr bwMode="auto">
              <a:xfrm>
                <a:off x="144" y="2976"/>
                <a:ext cx="1248"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③</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sp>
            <p:nvSpPr>
              <p:cNvPr id="16" name="Text Box 25"/>
              <p:cNvSpPr txBox="1">
                <a:spLocks noChangeArrowheads="1"/>
              </p:cNvSpPr>
              <p:nvPr/>
            </p:nvSpPr>
            <p:spPr bwMode="auto">
              <a:xfrm>
                <a:off x="4272" y="2976"/>
                <a:ext cx="1248"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⑥</a:t>
                </a:r>
                <a:r>
                  <a:rPr kumimoji="1" lang="en-US" altLang="zh-CN" sz="2000" dirty="0">
                    <a:solidFill>
                      <a:schemeClr val="tx1"/>
                    </a:solidFill>
                    <a:latin typeface="Times New Roman" panose="02020603050405020304" pitchFamily="18" charset="0"/>
                    <a:ea typeface="微软雅黑" panose="020B0503020204020204" pitchFamily="34" charset="-122"/>
                  </a:rPr>
                  <a:t> </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sp>
            <p:nvSpPr>
              <p:cNvPr id="17" name="Text Box 26"/>
              <p:cNvSpPr txBox="1">
                <a:spLocks noChangeArrowheads="1"/>
              </p:cNvSpPr>
              <p:nvPr/>
            </p:nvSpPr>
            <p:spPr bwMode="auto">
              <a:xfrm>
                <a:off x="2832" y="2976"/>
                <a:ext cx="1248"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⑤</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sp>
            <p:nvSpPr>
              <p:cNvPr id="18" name="Text Box 27"/>
              <p:cNvSpPr txBox="1">
                <a:spLocks noChangeArrowheads="1"/>
              </p:cNvSpPr>
              <p:nvPr/>
            </p:nvSpPr>
            <p:spPr bwMode="auto">
              <a:xfrm>
                <a:off x="1536" y="2976"/>
                <a:ext cx="1104" cy="262"/>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④</a:t>
                </a:r>
                <a:endParaRPr kumimoji="1" lang="en-US" altLang="zh-CN" sz="2000" dirty="0">
                  <a:solidFill>
                    <a:schemeClr val="tx1"/>
                  </a:solidFill>
                  <a:latin typeface="Times New Roman" panose="02020603050405020304" pitchFamily="18" charset="0"/>
                  <a:ea typeface="微软雅黑" panose="020B0503020204020204" pitchFamily="34" charset="-122"/>
                </a:endParaRPr>
              </a:p>
            </p:txBody>
          </p:sp>
          <p:sp>
            <p:nvSpPr>
              <p:cNvPr id="19" name="Text Box 28"/>
              <p:cNvSpPr txBox="1">
                <a:spLocks noChangeArrowheads="1"/>
              </p:cNvSpPr>
              <p:nvPr/>
            </p:nvSpPr>
            <p:spPr bwMode="auto">
              <a:xfrm>
                <a:off x="2736" y="1584"/>
                <a:ext cx="12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加氢氧化钙</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20" name="Text Box 29"/>
              <p:cNvSpPr txBox="1">
                <a:spLocks noChangeArrowheads="1"/>
              </p:cNvSpPr>
              <p:nvPr/>
            </p:nvSpPr>
            <p:spPr bwMode="auto">
              <a:xfrm>
                <a:off x="816" y="1776"/>
                <a:ext cx="100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有氨味</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21" name="Text Box 30"/>
              <p:cNvSpPr txBox="1">
                <a:spLocks noChangeArrowheads="1"/>
              </p:cNvSpPr>
              <p:nvPr/>
            </p:nvSpPr>
            <p:spPr bwMode="auto">
              <a:xfrm>
                <a:off x="3936" y="1776"/>
                <a:ext cx="100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无氨味</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22" name="Text Box 31"/>
              <p:cNvSpPr txBox="1">
                <a:spLocks noChangeArrowheads="1"/>
              </p:cNvSpPr>
              <p:nvPr/>
            </p:nvSpPr>
            <p:spPr bwMode="auto">
              <a:xfrm>
                <a:off x="864" y="2352"/>
                <a:ext cx="8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加盐酸</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23" name="Text Box 32"/>
              <p:cNvSpPr txBox="1">
                <a:spLocks noChangeArrowheads="1"/>
              </p:cNvSpPr>
              <p:nvPr/>
            </p:nvSpPr>
            <p:spPr bwMode="auto">
              <a:xfrm>
                <a:off x="2640" y="2304"/>
                <a:ext cx="24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溶于水后再加氯化钡溶液</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grpSp>
        <p:sp>
          <p:nvSpPr>
            <p:cNvPr id="5" name="Text Box 33"/>
            <p:cNvSpPr txBox="1">
              <a:spLocks noChangeArrowheads="1"/>
            </p:cNvSpPr>
            <p:nvPr/>
          </p:nvSpPr>
          <p:spPr bwMode="auto">
            <a:xfrm>
              <a:off x="240" y="3408"/>
              <a:ext cx="115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有气体产生</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6" name="Text Box 34"/>
            <p:cNvSpPr txBox="1">
              <a:spLocks noChangeArrowheads="1"/>
            </p:cNvSpPr>
            <p:nvPr/>
          </p:nvSpPr>
          <p:spPr bwMode="auto">
            <a:xfrm>
              <a:off x="1536" y="3456"/>
              <a:ext cx="115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无气体产生</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7" name="Text Box 35"/>
            <p:cNvSpPr txBox="1">
              <a:spLocks noChangeArrowheads="1"/>
            </p:cNvSpPr>
            <p:nvPr/>
          </p:nvSpPr>
          <p:spPr bwMode="auto">
            <a:xfrm>
              <a:off x="2880" y="3456"/>
              <a:ext cx="12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有白色沉淀</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sp>
          <p:nvSpPr>
            <p:cNvPr id="8" name="Text Box 36"/>
            <p:cNvSpPr txBox="1">
              <a:spLocks noChangeArrowheads="1"/>
            </p:cNvSpPr>
            <p:nvPr/>
          </p:nvSpPr>
          <p:spPr bwMode="auto">
            <a:xfrm>
              <a:off x="4320" y="3456"/>
              <a:ext cx="12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rgbClr val="333300"/>
                  </a:solidFill>
                  <a:latin typeface="Times New Roman" panose="02020603050405020304" pitchFamily="18" charset="0"/>
                  <a:ea typeface="微软雅黑" panose="020B0503020204020204" pitchFamily="34" charset="-122"/>
                </a:rPr>
                <a:t>无白色沉淀</a:t>
              </a:r>
              <a:endParaRPr kumimoji="1" lang="zh-CN" altLang="en-US" sz="2000" dirty="0">
                <a:solidFill>
                  <a:srgbClr val="333300"/>
                </a:solidFill>
                <a:latin typeface="Times New Roman" panose="02020603050405020304" pitchFamily="18" charset="0"/>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2603290" y="2554570"/>
            <a:ext cx="7315200" cy="469900"/>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400" dirty="0">
                <a:solidFill>
                  <a:schemeClr val="tx2"/>
                </a:solidFill>
                <a:latin typeface="Times New Roman" panose="02020603050405020304" pitchFamily="18" charset="0"/>
                <a:ea typeface="微软雅黑" panose="020B0503020204020204" pitchFamily="34" charset="-122"/>
              </a:rPr>
              <a:t>NH</a:t>
            </a:r>
            <a:r>
              <a:rPr kumimoji="1" lang="en-US" altLang="zh-CN" sz="2400" baseline="-25000" dirty="0">
                <a:solidFill>
                  <a:schemeClr val="tx2"/>
                </a:solidFill>
                <a:latin typeface="Times New Roman" panose="02020603050405020304" pitchFamily="18" charset="0"/>
                <a:ea typeface="微软雅黑" panose="020B0503020204020204" pitchFamily="34" charset="-122"/>
              </a:rPr>
              <a:t>4</a:t>
            </a:r>
            <a:r>
              <a:rPr kumimoji="1" lang="en-US" altLang="zh-CN" sz="2400" dirty="0">
                <a:solidFill>
                  <a:schemeClr val="tx2"/>
                </a:solidFill>
                <a:latin typeface="Times New Roman" panose="02020603050405020304" pitchFamily="18" charset="0"/>
                <a:ea typeface="微软雅黑" panose="020B0503020204020204" pitchFamily="34" charset="-122"/>
              </a:rPr>
              <a:t>HCO</a:t>
            </a:r>
            <a:r>
              <a:rPr kumimoji="1" lang="en-US" altLang="zh-CN" sz="2400" baseline="-25000" dirty="0">
                <a:solidFill>
                  <a:schemeClr val="tx2"/>
                </a:solidFill>
                <a:latin typeface="Times New Roman" panose="02020603050405020304" pitchFamily="18" charset="0"/>
                <a:ea typeface="微软雅黑" panose="020B0503020204020204" pitchFamily="34" charset="-122"/>
              </a:rPr>
              <a:t>3</a:t>
            </a:r>
            <a:r>
              <a:rPr kumimoji="1" lang="zh-CN" altLang="en-US" sz="2400" dirty="0">
                <a:solidFill>
                  <a:schemeClr val="tx2"/>
                </a:solidFill>
                <a:latin typeface="Times New Roman" panose="02020603050405020304" pitchFamily="18" charset="0"/>
                <a:ea typeface="微软雅黑" panose="020B0503020204020204" pitchFamily="34" charset="-122"/>
              </a:rPr>
              <a:t>、</a:t>
            </a:r>
            <a:r>
              <a:rPr kumimoji="1" lang="en-US" altLang="zh-CN" sz="2400" dirty="0" err="1">
                <a:solidFill>
                  <a:schemeClr val="tx2"/>
                </a:solidFill>
                <a:latin typeface="Times New Roman" panose="02020603050405020304" pitchFamily="18" charset="0"/>
                <a:ea typeface="微软雅黑" panose="020B0503020204020204" pitchFamily="34" charset="-122"/>
              </a:rPr>
              <a:t>KCl</a:t>
            </a:r>
            <a:r>
              <a:rPr kumimoji="1" lang="zh-CN" altLang="en-US" sz="2400" dirty="0">
                <a:solidFill>
                  <a:schemeClr val="tx2"/>
                </a:solidFill>
                <a:latin typeface="Times New Roman" panose="02020603050405020304" pitchFamily="18" charset="0"/>
                <a:ea typeface="微软雅黑" panose="020B0503020204020204" pitchFamily="34" charset="-122"/>
              </a:rPr>
              <a:t>、 </a:t>
            </a:r>
            <a:r>
              <a:rPr kumimoji="1" lang="en-US" altLang="zh-CN" sz="2400" dirty="0">
                <a:solidFill>
                  <a:schemeClr val="tx2"/>
                </a:solidFill>
                <a:latin typeface="Times New Roman" panose="02020603050405020304" pitchFamily="18" charset="0"/>
                <a:ea typeface="微软雅黑" panose="020B0503020204020204" pitchFamily="34" charset="-122"/>
              </a:rPr>
              <a:t>(NH</a:t>
            </a:r>
            <a:r>
              <a:rPr kumimoji="1" lang="en-US" altLang="zh-CN" sz="2400" baseline="-25000" dirty="0">
                <a:solidFill>
                  <a:schemeClr val="tx2"/>
                </a:solidFill>
                <a:latin typeface="Times New Roman" panose="02020603050405020304" pitchFamily="18" charset="0"/>
                <a:ea typeface="微软雅黑" panose="020B0503020204020204" pitchFamily="34" charset="-122"/>
              </a:rPr>
              <a:t>4</a:t>
            </a:r>
            <a:r>
              <a:rPr kumimoji="1" lang="en-US" altLang="zh-CN" sz="2400" dirty="0">
                <a:solidFill>
                  <a:schemeClr val="tx2"/>
                </a:solidFill>
                <a:latin typeface="Times New Roman" panose="02020603050405020304" pitchFamily="18" charset="0"/>
                <a:ea typeface="微软雅黑" panose="020B0503020204020204" pitchFamily="34" charset="-122"/>
              </a:rPr>
              <a:t>)</a:t>
            </a:r>
            <a:r>
              <a:rPr kumimoji="1" lang="en-US" altLang="zh-CN" sz="2400" baseline="-25000" dirty="0">
                <a:solidFill>
                  <a:schemeClr val="tx2"/>
                </a:solidFill>
                <a:latin typeface="Times New Roman" panose="02020603050405020304" pitchFamily="18" charset="0"/>
                <a:ea typeface="微软雅黑" panose="020B0503020204020204" pitchFamily="34" charset="-122"/>
              </a:rPr>
              <a:t>2</a:t>
            </a:r>
            <a:r>
              <a:rPr kumimoji="1" lang="en-US" altLang="zh-CN" sz="2400" dirty="0">
                <a:solidFill>
                  <a:schemeClr val="tx2"/>
                </a:solidFill>
                <a:latin typeface="Times New Roman" panose="02020603050405020304" pitchFamily="18" charset="0"/>
                <a:ea typeface="微软雅黑" panose="020B0503020204020204" pitchFamily="34" charset="-122"/>
              </a:rPr>
              <a:t>SO</a:t>
            </a:r>
            <a:r>
              <a:rPr kumimoji="1" lang="en-US" altLang="zh-CN" sz="2400" baseline="-25000" dirty="0">
                <a:solidFill>
                  <a:schemeClr val="tx2"/>
                </a:solidFill>
                <a:latin typeface="Times New Roman" panose="02020603050405020304" pitchFamily="18" charset="0"/>
                <a:ea typeface="微软雅黑" panose="020B0503020204020204" pitchFamily="34" charset="-122"/>
              </a:rPr>
              <a:t>4</a:t>
            </a:r>
            <a:r>
              <a:rPr kumimoji="1" lang="en-US" altLang="zh-CN" sz="2400" dirty="0">
                <a:solidFill>
                  <a:schemeClr val="tx2"/>
                </a:solidFill>
                <a:latin typeface="Times New Roman" panose="02020603050405020304" pitchFamily="18" charset="0"/>
                <a:ea typeface="微软雅黑" panose="020B0503020204020204" pitchFamily="34" charset="-122"/>
              </a:rPr>
              <a:t> </a:t>
            </a:r>
            <a:r>
              <a:rPr kumimoji="1" lang="zh-CN" altLang="en-US" sz="2400" dirty="0">
                <a:solidFill>
                  <a:schemeClr val="tx2"/>
                </a:solidFill>
                <a:latin typeface="Times New Roman" panose="02020603050405020304" pitchFamily="18" charset="0"/>
                <a:ea typeface="微软雅黑" panose="020B0503020204020204" pitchFamily="34" charset="-122"/>
              </a:rPr>
              <a:t>、 </a:t>
            </a:r>
            <a:r>
              <a:rPr kumimoji="1" lang="en-US" altLang="zh-CN" sz="2400" dirty="0">
                <a:solidFill>
                  <a:schemeClr val="tx2"/>
                </a:solidFill>
                <a:latin typeface="Times New Roman" panose="02020603050405020304" pitchFamily="18" charset="0"/>
                <a:ea typeface="微软雅黑" panose="020B0503020204020204" pitchFamily="34" charset="-122"/>
              </a:rPr>
              <a:t>K</a:t>
            </a:r>
            <a:r>
              <a:rPr kumimoji="1" lang="en-US" altLang="zh-CN" sz="2400" baseline="-25000" dirty="0">
                <a:solidFill>
                  <a:schemeClr val="tx2"/>
                </a:solidFill>
                <a:latin typeface="Times New Roman" panose="02020603050405020304" pitchFamily="18" charset="0"/>
                <a:ea typeface="微软雅黑" panose="020B0503020204020204" pitchFamily="34" charset="-122"/>
              </a:rPr>
              <a:t>2</a:t>
            </a:r>
            <a:r>
              <a:rPr kumimoji="1" lang="en-US" altLang="zh-CN" sz="2400" dirty="0">
                <a:solidFill>
                  <a:schemeClr val="tx2"/>
                </a:solidFill>
                <a:latin typeface="Times New Roman" panose="02020603050405020304" pitchFamily="18" charset="0"/>
                <a:ea typeface="微软雅黑" panose="020B0503020204020204" pitchFamily="34" charset="-122"/>
              </a:rPr>
              <a:t>SO</a:t>
            </a:r>
            <a:r>
              <a:rPr kumimoji="1" lang="en-US" altLang="zh-CN" sz="2400" baseline="-25000" dirty="0">
                <a:solidFill>
                  <a:schemeClr val="tx2"/>
                </a:solidFill>
                <a:latin typeface="Times New Roman" panose="02020603050405020304" pitchFamily="18" charset="0"/>
                <a:ea typeface="微软雅黑" panose="020B0503020204020204" pitchFamily="34" charset="-122"/>
              </a:rPr>
              <a:t>4</a:t>
            </a:r>
            <a:endParaRPr kumimoji="1" lang="en-US" altLang="zh-CN" sz="2400" baseline="-25000" dirty="0">
              <a:solidFill>
                <a:schemeClr val="tx2"/>
              </a:solidFill>
              <a:latin typeface="Times New Roman" panose="02020603050405020304" pitchFamily="18" charset="0"/>
              <a:ea typeface="微软雅黑" panose="020B0503020204020204" pitchFamily="34" charset="-122"/>
            </a:endParaRPr>
          </a:p>
        </p:txBody>
      </p:sp>
      <p:grpSp>
        <p:nvGrpSpPr>
          <p:cNvPr id="22533" name="Group 5"/>
          <p:cNvGrpSpPr/>
          <p:nvPr/>
        </p:nvGrpSpPr>
        <p:grpSpPr bwMode="auto">
          <a:xfrm>
            <a:off x="4330490" y="3011770"/>
            <a:ext cx="2946400" cy="762000"/>
            <a:chOff x="1968" y="1584"/>
            <a:chExt cx="1392" cy="384"/>
          </a:xfrm>
        </p:grpSpPr>
        <p:sp>
          <p:nvSpPr>
            <p:cNvPr id="22559" name="Line 6"/>
            <p:cNvSpPr>
              <a:spLocks noChangeShapeType="1"/>
            </p:cNvSpPr>
            <p:nvPr/>
          </p:nvSpPr>
          <p:spPr bwMode="auto">
            <a:xfrm>
              <a:off x="2688" y="158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60" name="Line 7"/>
            <p:cNvSpPr>
              <a:spLocks noChangeShapeType="1"/>
            </p:cNvSpPr>
            <p:nvPr/>
          </p:nvSpPr>
          <p:spPr bwMode="auto">
            <a:xfrm>
              <a:off x="1968" y="1824"/>
              <a:ext cx="1392"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61" name="Line 8"/>
            <p:cNvSpPr>
              <a:spLocks noChangeShapeType="1"/>
            </p:cNvSpPr>
            <p:nvPr/>
          </p:nvSpPr>
          <p:spPr bwMode="auto">
            <a:xfrm>
              <a:off x="1968"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62" name="Line 9"/>
            <p:cNvSpPr>
              <a:spLocks noChangeShapeType="1"/>
            </p:cNvSpPr>
            <p:nvPr/>
          </p:nvSpPr>
          <p:spPr bwMode="auto">
            <a:xfrm>
              <a:off x="3360"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sp>
        <p:nvSpPr>
          <p:cNvPr id="22534" name="Text Box 10"/>
          <p:cNvSpPr txBox="1">
            <a:spLocks noChangeArrowheads="1"/>
          </p:cNvSpPr>
          <p:nvPr/>
        </p:nvSpPr>
        <p:spPr bwMode="auto">
          <a:xfrm>
            <a:off x="469690" y="3773770"/>
            <a:ext cx="50800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① </a:t>
            </a:r>
            <a:r>
              <a:rPr kumimoji="1" lang="en-US" altLang="zh-CN" sz="2400" dirty="0">
                <a:solidFill>
                  <a:srgbClr val="CC0000"/>
                </a:solidFill>
                <a:latin typeface="Times New Roman" panose="02020603050405020304" pitchFamily="18" charset="0"/>
                <a:ea typeface="微软雅黑" panose="020B0503020204020204" pitchFamily="34" charset="-122"/>
              </a:rPr>
              <a:t>NH</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rgbClr val="CC0000"/>
                </a:solidFill>
                <a:latin typeface="Times New Roman" panose="02020603050405020304" pitchFamily="18" charset="0"/>
                <a:ea typeface="微软雅黑" panose="020B0503020204020204" pitchFamily="34" charset="-122"/>
              </a:rPr>
              <a:t>HCO</a:t>
            </a:r>
            <a:r>
              <a:rPr kumimoji="1" lang="en-US" altLang="zh-CN" sz="2400" baseline="-25000" dirty="0">
                <a:solidFill>
                  <a:srgbClr val="CC0000"/>
                </a:solidFill>
                <a:latin typeface="Times New Roman" panose="02020603050405020304" pitchFamily="18" charset="0"/>
                <a:ea typeface="微软雅黑" panose="020B0503020204020204" pitchFamily="34" charset="-122"/>
              </a:rPr>
              <a:t>3 </a:t>
            </a:r>
            <a:r>
              <a:rPr kumimoji="1" lang="zh-CN" altLang="en-US" sz="2400" dirty="0">
                <a:solidFill>
                  <a:srgbClr val="CC0000"/>
                </a:solidFill>
                <a:latin typeface="Times New Roman" panose="02020603050405020304" pitchFamily="18" charset="0"/>
                <a:ea typeface="微软雅黑" panose="020B0503020204020204" pitchFamily="34" charset="-122"/>
              </a:rPr>
              <a:t>、 </a:t>
            </a:r>
            <a:r>
              <a:rPr kumimoji="1" lang="en-US" altLang="zh-CN" sz="2400" dirty="0">
                <a:solidFill>
                  <a:srgbClr val="CC0000"/>
                </a:solidFill>
                <a:latin typeface="Times New Roman" panose="02020603050405020304" pitchFamily="18" charset="0"/>
                <a:ea typeface="微软雅黑" panose="020B0503020204020204" pitchFamily="34" charset="-122"/>
              </a:rPr>
              <a:t>(NH</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rgbClr val="CC0000"/>
                </a:solidFill>
                <a:latin typeface="Times New Roman" panose="02020603050405020304" pitchFamily="18" charset="0"/>
                <a:ea typeface="微软雅黑" panose="020B0503020204020204" pitchFamily="34" charset="-122"/>
              </a:rPr>
              <a:t>)</a:t>
            </a:r>
            <a:r>
              <a:rPr kumimoji="1" lang="en-US" altLang="zh-CN" sz="2400" baseline="-25000" dirty="0">
                <a:solidFill>
                  <a:srgbClr val="CC0000"/>
                </a:solidFill>
                <a:latin typeface="Times New Roman" panose="02020603050405020304" pitchFamily="18" charset="0"/>
                <a:ea typeface="微软雅黑" panose="020B0503020204020204" pitchFamily="34" charset="-122"/>
              </a:rPr>
              <a:t>2</a:t>
            </a:r>
            <a:r>
              <a:rPr kumimoji="1" lang="en-US" altLang="zh-CN" sz="2400" dirty="0">
                <a:solidFill>
                  <a:srgbClr val="CC0000"/>
                </a:solidFill>
                <a:latin typeface="Times New Roman" panose="02020603050405020304" pitchFamily="18" charset="0"/>
                <a:ea typeface="微软雅黑" panose="020B0503020204020204" pitchFamily="34" charset="-122"/>
              </a:rPr>
              <a:t>SO</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chemeClr val="tx1"/>
                </a:solidFill>
                <a:latin typeface="Times New Roman" panose="02020603050405020304" pitchFamily="18" charset="0"/>
                <a:ea typeface="微软雅黑" panose="020B0503020204020204" pitchFamily="34" charset="-122"/>
              </a:rPr>
              <a:t> </a:t>
            </a:r>
            <a:endParaRPr kumimoji="1" lang="en-US" altLang="zh-CN" sz="2400" dirty="0">
              <a:solidFill>
                <a:schemeClr val="tx1"/>
              </a:solidFill>
              <a:latin typeface="Times New Roman" panose="02020603050405020304" pitchFamily="18" charset="0"/>
              <a:ea typeface="微软雅黑" panose="020B0503020204020204" pitchFamily="34" charset="-122"/>
            </a:endParaRPr>
          </a:p>
        </p:txBody>
      </p:sp>
      <p:sp>
        <p:nvSpPr>
          <p:cNvPr id="22535" name="Text Box 11"/>
          <p:cNvSpPr txBox="1">
            <a:spLocks noChangeArrowheads="1"/>
          </p:cNvSpPr>
          <p:nvPr/>
        </p:nvSpPr>
        <p:spPr bwMode="auto">
          <a:xfrm>
            <a:off x="6362490" y="3773770"/>
            <a:ext cx="41656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② </a:t>
            </a:r>
            <a:r>
              <a:rPr kumimoji="1" lang="en-US" altLang="zh-CN" sz="2400" dirty="0" err="1">
                <a:solidFill>
                  <a:srgbClr val="333300"/>
                </a:solidFill>
                <a:latin typeface="Times New Roman" panose="02020603050405020304" pitchFamily="18" charset="0"/>
                <a:ea typeface="微软雅黑" panose="020B0503020204020204" pitchFamily="34" charset="-122"/>
              </a:rPr>
              <a:t>KCl</a:t>
            </a:r>
            <a:r>
              <a:rPr kumimoji="1" lang="zh-CN" altLang="en-US" sz="2400" dirty="0">
                <a:solidFill>
                  <a:srgbClr val="333300"/>
                </a:solidFill>
                <a:latin typeface="Times New Roman" panose="02020603050405020304" pitchFamily="18" charset="0"/>
                <a:ea typeface="微软雅黑" panose="020B0503020204020204" pitchFamily="34" charset="-122"/>
              </a:rPr>
              <a:t>、</a:t>
            </a:r>
            <a:r>
              <a:rPr kumimoji="1" lang="en-US" altLang="zh-CN" sz="2400" dirty="0">
                <a:solidFill>
                  <a:srgbClr val="333300"/>
                </a:solidFill>
                <a:latin typeface="Times New Roman" panose="02020603050405020304" pitchFamily="18" charset="0"/>
                <a:ea typeface="微软雅黑" panose="020B0503020204020204" pitchFamily="34" charset="-122"/>
              </a:rPr>
              <a:t>K</a:t>
            </a:r>
            <a:r>
              <a:rPr kumimoji="1" lang="en-US" altLang="zh-CN" sz="2400" baseline="-25000" dirty="0">
                <a:solidFill>
                  <a:srgbClr val="333300"/>
                </a:solidFill>
                <a:latin typeface="Times New Roman" panose="02020603050405020304" pitchFamily="18" charset="0"/>
                <a:ea typeface="微软雅黑" panose="020B0503020204020204" pitchFamily="34" charset="-122"/>
              </a:rPr>
              <a:t>2</a:t>
            </a:r>
            <a:r>
              <a:rPr kumimoji="1" lang="en-US" altLang="zh-CN" sz="2400" dirty="0">
                <a:solidFill>
                  <a:srgbClr val="333300"/>
                </a:solidFill>
                <a:latin typeface="Times New Roman" panose="02020603050405020304" pitchFamily="18" charset="0"/>
                <a:ea typeface="微软雅黑" panose="020B0503020204020204" pitchFamily="34" charset="-122"/>
              </a:rPr>
              <a:t>SO</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endParaRPr kumimoji="1" lang="en-US" altLang="zh-CN" sz="2400" baseline="-25000" dirty="0">
              <a:solidFill>
                <a:srgbClr val="333300"/>
              </a:solidFill>
              <a:latin typeface="Times New Roman" panose="02020603050405020304" pitchFamily="18" charset="0"/>
              <a:ea typeface="微软雅黑" panose="020B0503020204020204" pitchFamily="34" charset="-122"/>
            </a:endParaRPr>
          </a:p>
        </p:txBody>
      </p:sp>
      <p:grpSp>
        <p:nvGrpSpPr>
          <p:cNvPr id="22536" name="Group 12"/>
          <p:cNvGrpSpPr/>
          <p:nvPr/>
        </p:nvGrpSpPr>
        <p:grpSpPr bwMode="auto">
          <a:xfrm>
            <a:off x="1790490" y="4230970"/>
            <a:ext cx="2946400" cy="990600"/>
            <a:chOff x="1968" y="1584"/>
            <a:chExt cx="1392" cy="384"/>
          </a:xfrm>
        </p:grpSpPr>
        <p:sp>
          <p:nvSpPr>
            <p:cNvPr id="22555" name="Line 13"/>
            <p:cNvSpPr>
              <a:spLocks noChangeShapeType="1"/>
            </p:cNvSpPr>
            <p:nvPr/>
          </p:nvSpPr>
          <p:spPr bwMode="auto">
            <a:xfrm>
              <a:off x="2688" y="158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6" name="Line 14"/>
            <p:cNvSpPr>
              <a:spLocks noChangeShapeType="1"/>
            </p:cNvSpPr>
            <p:nvPr/>
          </p:nvSpPr>
          <p:spPr bwMode="auto">
            <a:xfrm>
              <a:off x="1968" y="1824"/>
              <a:ext cx="1392"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7" name="Line 15"/>
            <p:cNvSpPr>
              <a:spLocks noChangeShapeType="1"/>
            </p:cNvSpPr>
            <p:nvPr/>
          </p:nvSpPr>
          <p:spPr bwMode="auto">
            <a:xfrm>
              <a:off x="1968"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8" name="Line 16"/>
            <p:cNvSpPr>
              <a:spLocks noChangeShapeType="1"/>
            </p:cNvSpPr>
            <p:nvPr/>
          </p:nvSpPr>
          <p:spPr bwMode="auto">
            <a:xfrm>
              <a:off x="3360" y="1824"/>
              <a:ext cx="0" cy="144"/>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grpSp>
        <p:nvGrpSpPr>
          <p:cNvPr id="22537" name="Group 17"/>
          <p:cNvGrpSpPr/>
          <p:nvPr/>
        </p:nvGrpSpPr>
        <p:grpSpPr bwMode="auto">
          <a:xfrm>
            <a:off x="6972090" y="4230970"/>
            <a:ext cx="2540000" cy="990600"/>
            <a:chOff x="3216" y="2304"/>
            <a:chExt cx="1200" cy="480"/>
          </a:xfrm>
        </p:grpSpPr>
        <p:sp>
          <p:nvSpPr>
            <p:cNvPr id="22551" name="Line 18"/>
            <p:cNvSpPr>
              <a:spLocks noChangeShapeType="1"/>
            </p:cNvSpPr>
            <p:nvPr/>
          </p:nvSpPr>
          <p:spPr bwMode="auto">
            <a:xfrm>
              <a:off x="3744" y="2304"/>
              <a:ext cx="0" cy="24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2" name="Line 19"/>
            <p:cNvSpPr>
              <a:spLocks noChangeShapeType="1"/>
            </p:cNvSpPr>
            <p:nvPr/>
          </p:nvSpPr>
          <p:spPr bwMode="auto">
            <a:xfrm>
              <a:off x="3216" y="2544"/>
              <a:ext cx="1200" cy="0"/>
            </a:xfrm>
            <a:prstGeom prst="line">
              <a:avLst/>
            </a:prstGeom>
            <a:noFill/>
            <a:ln w="952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3" name="Line 20"/>
            <p:cNvSpPr>
              <a:spLocks noChangeShapeType="1"/>
            </p:cNvSpPr>
            <p:nvPr/>
          </p:nvSpPr>
          <p:spPr bwMode="auto">
            <a:xfrm flipH="1">
              <a:off x="3216" y="2544"/>
              <a:ext cx="0" cy="240"/>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sp>
          <p:nvSpPr>
            <p:cNvPr id="22554" name="Line 21"/>
            <p:cNvSpPr>
              <a:spLocks noChangeShapeType="1"/>
            </p:cNvSpPr>
            <p:nvPr/>
          </p:nvSpPr>
          <p:spPr bwMode="auto">
            <a:xfrm>
              <a:off x="4416" y="2544"/>
              <a:ext cx="0" cy="240"/>
            </a:xfrm>
            <a:prstGeom prst="line">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dirty="0">
                <a:ea typeface="微软雅黑" panose="020B0503020204020204" pitchFamily="34" charset="-122"/>
              </a:endParaRPr>
            </a:p>
          </p:txBody>
        </p:sp>
      </p:grpSp>
      <p:sp>
        <p:nvSpPr>
          <p:cNvPr id="22538" name="Text Box 22"/>
          <p:cNvSpPr txBox="1">
            <a:spLocks noChangeArrowheads="1"/>
          </p:cNvSpPr>
          <p:nvPr/>
        </p:nvSpPr>
        <p:spPr bwMode="auto">
          <a:xfrm>
            <a:off x="469690" y="5297770"/>
            <a:ext cx="26416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③ </a:t>
            </a:r>
            <a:r>
              <a:rPr kumimoji="1" lang="en-US" altLang="zh-CN" sz="2400" dirty="0">
                <a:solidFill>
                  <a:srgbClr val="CC0000"/>
                </a:solidFill>
                <a:latin typeface="Times New Roman" panose="02020603050405020304" pitchFamily="18" charset="0"/>
                <a:ea typeface="微软雅黑" panose="020B0503020204020204" pitchFamily="34" charset="-122"/>
              </a:rPr>
              <a:t>NH</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rgbClr val="CC0000"/>
                </a:solidFill>
                <a:latin typeface="Times New Roman" panose="02020603050405020304" pitchFamily="18" charset="0"/>
                <a:ea typeface="微软雅黑" panose="020B0503020204020204" pitchFamily="34" charset="-122"/>
              </a:rPr>
              <a:t>HCO</a:t>
            </a:r>
            <a:r>
              <a:rPr kumimoji="1" lang="en-US" altLang="zh-CN" sz="2400" baseline="-25000" dirty="0">
                <a:solidFill>
                  <a:srgbClr val="CC0000"/>
                </a:solidFill>
                <a:latin typeface="Times New Roman" panose="02020603050405020304" pitchFamily="18" charset="0"/>
                <a:ea typeface="微软雅黑" panose="020B0503020204020204" pitchFamily="34" charset="-122"/>
              </a:rPr>
              <a:t>3</a:t>
            </a:r>
            <a:endParaRPr kumimoji="1" lang="en-US" altLang="zh-CN" sz="2400" baseline="-25000" dirty="0">
              <a:solidFill>
                <a:srgbClr val="CC0000"/>
              </a:solidFill>
              <a:latin typeface="Times New Roman" panose="02020603050405020304" pitchFamily="18" charset="0"/>
              <a:ea typeface="微软雅黑" panose="020B0503020204020204" pitchFamily="34" charset="-122"/>
            </a:endParaRPr>
          </a:p>
        </p:txBody>
      </p:sp>
      <p:sp>
        <p:nvSpPr>
          <p:cNvPr id="22539" name="Text Box 23"/>
          <p:cNvSpPr txBox="1">
            <a:spLocks noChangeArrowheads="1"/>
          </p:cNvSpPr>
          <p:nvPr/>
        </p:nvSpPr>
        <p:spPr bwMode="auto">
          <a:xfrm>
            <a:off x="9207290" y="5297770"/>
            <a:ext cx="26416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rgbClr val="333300"/>
                </a:solidFill>
                <a:latin typeface="微软雅黑" panose="020B0503020204020204" pitchFamily="34" charset="-122"/>
                <a:ea typeface="微软雅黑" panose="020B0503020204020204" pitchFamily="34" charset="-122"/>
              </a:rPr>
              <a:t>⑥</a:t>
            </a:r>
            <a:r>
              <a:rPr kumimoji="1" lang="en-US" altLang="zh-CN" sz="2000" dirty="0">
                <a:solidFill>
                  <a:srgbClr val="333300"/>
                </a:solidFill>
                <a:latin typeface="Times New Roman" panose="02020603050405020304" pitchFamily="18" charset="0"/>
                <a:ea typeface="微软雅黑" panose="020B0503020204020204" pitchFamily="34" charset="-122"/>
              </a:rPr>
              <a:t> </a:t>
            </a:r>
            <a:r>
              <a:rPr kumimoji="1" lang="en-US" altLang="zh-CN" sz="2400" dirty="0" err="1">
                <a:solidFill>
                  <a:srgbClr val="333300"/>
                </a:solidFill>
                <a:latin typeface="Times New Roman" panose="02020603050405020304" pitchFamily="18" charset="0"/>
                <a:ea typeface="微软雅黑" panose="020B0503020204020204" pitchFamily="34" charset="-122"/>
              </a:rPr>
              <a:t>KCl</a:t>
            </a:r>
            <a:endParaRPr kumimoji="1" lang="en-US" altLang="zh-CN" sz="2400" dirty="0">
              <a:solidFill>
                <a:srgbClr val="333300"/>
              </a:solidFill>
              <a:latin typeface="Times New Roman" panose="02020603050405020304" pitchFamily="18" charset="0"/>
              <a:ea typeface="微软雅黑" panose="020B0503020204020204" pitchFamily="34" charset="-122"/>
            </a:endParaRPr>
          </a:p>
        </p:txBody>
      </p:sp>
      <p:sp>
        <p:nvSpPr>
          <p:cNvPr id="22540" name="Text Box 24"/>
          <p:cNvSpPr txBox="1">
            <a:spLocks noChangeArrowheads="1"/>
          </p:cNvSpPr>
          <p:nvPr/>
        </p:nvSpPr>
        <p:spPr bwMode="auto">
          <a:xfrm>
            <a:off x="6159290" y="5297770"/>
            <a:ext cx="26416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⑤</a:t>
            </a:r>
            <a:r>
              <a:rPr kumimoji="1" lang="en-US" altLang="zh-CN" sz="2400" dirty="0">
                <a:solidFill>
                  <a:srgbClr val="333300"/>
                </a:solidFill>
                <a:latin typeface="Times New Roman" panose="02020603050405020304" pitchFamily="18" charset="0"/>
                <a:ea typeface="微软雅黑" panose="020B0503020204020204" pitchFamily="34" charset="-122"/>
              </a:rPr>
              <a:t>K</a:t>
            </a:r>
            <a:r>
              <a:rPr kumimoji="1" lang="en-US" altLang="zh-CN" sz="2400" baseline="-25000" dirty="0">
                <a:solidFill>
                  <a:srgbClr val="333300"/>
                </a:solidFill>
                <a:latin typeface="Times New Roman" panose="02020603050405020304" pitchFamily="18" charset="0"/>
                <a:ea typeface="微软雅黑" panose="020B0503020204020204" pitchFamily="34" charset="-122"/>
              </a:rPr>
              <a:t>2</a:t>
            </a:r>
            <a:r>
              <a:rPr kumimoji="1" lang="en-US" altLang="zh-CN" sz="2400" dirty="0">
                <a:solidFill>
                  <a:srgbClr val="333300"/>
                </a:solidFill>
                <a:latin typeface="Times New Roman" panose="02020603050405020304" pitchFamily="18" charset="0"/>
                <a:ea typeface="微软雅黑" panose="020B0503020204020204" pitchFamily="34" charset="-122"/>
              </a:rPr>
              <a:t>SO</a:t>
            </a:r>
            <a:r>
              <a:rPr kumimoji="1" lang="en-US" altLang="zh-CN" sz="2400" baseline="-25000" dirty="0">
                <a:solidFill>
                  <a:srgbClr val="333300"/>
                </a:solidFill>
                <a:latin typeface="Times New Roman" panose="02020603050405020304" pitchFamily="18" charset="0"/>
                <a:ea typeface="微软雅黑" panose="020B0503020204020204" pitchFamily="34" charset="-122"/>
              </a:rPr>
              <a:t>4</a:t>
            </a:r>
            <a:endParaRPr kumimoji="1" lang="en-US" altLang="zh-CN" sz="2000" dirty="0">
              <a:solidFill>
                <a:srgbClr val="333300"/>
              </a:solidFill>
              <a:latin typeface="Times New Roman" panose="02020603050405020304" pitchFamily="18" charset="0"/>
              <a:ea typeface="微软雅黑" panose="020B0503020204020204" pitchFamily="34" charset="-122"/>
            </a:endParaRPr>
          </a:p>
        </p:txBody>
      </p:sp>
      <p:sp>
        <p:nvSpPr>
          <p:cNvPr id="22541" name="Text Box 25"/>
          <p:cNvSpPr txBox="1">
            <a:spLocks noChangeArrowheads="1"/>
          </p:cNvSpPr>
          <p:nvPr/>
        </p:nvSpPr>
        <p:spPr bwMode="auto">
          <a:xfrm>
            <a:off x="3212890" y="5297770"/>
            <a:ext cx="2743200" cy="47625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2000" dirty="0">
                <a:solidFill>
                  <a:schemeClr val="tx1"/>
                </a:solidFill>
                <a:latin typeface="微软雅黑" panose="020B0503020204020204" pitchFamily="34" charset="-122"/>
                <a:ea typeface="微软雅黑" panose="020B0503020204020204" pitchFamily="34" charset="-122"/>
              </a:rPr>
              <a:t>④ </a:t>
            </a:r>
            <a:r>
              <a:rPr kumimoji="1" lang="en-US" altLang="zh-CN" sz="2400" dirty="0">
                <a:solidFill>
                  <a:srgbClr val="CC0000"/>
                </a:solidFill>
                <a:latin typeface="Times New Roman" panose="02020603050405020304" pitchFamily="18" charset="0"/>
                <a:ea typeface="微软雅黑" panose="020B0503020204020204" pitchFamily="34" charset="-122"/>
              </a:rPr>
              <a:t>(NH</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rgbClr val="CC0000"/>
                </a:solidFill>
                <a:latin typeface="Times New Roman" panose="02020603050405020304" pitchFamily="18" charset="0"/>
                <a:ea typeface="微软雅黑" panose="020B0503020204020204" pitchFamily="34" charset="-122"/>
              </a:rPr>
              <a:t>)</a:t>
            </a:r>
            <a:r>
              <a:rPr kumimoji="1" lang="en-US" altLang="zh-CN" sz="2400" baseline="-25000" dirty="0">
                <a:solidFill>
                  <a:srgbClr val="CC0000"/>
                </a:solidFill>
                <a:latin typeface="Times New Roman" panose="02020603050405020304" pitchFamily="18" charset="0"/>
                <a:ea typeface="微软雅黑" panose="020B0503020204020204" pitchFamily="34" charset="-122"/>
              </a:rPr>
              <a:t>2</a:t>
            </a:r>
            <a:r>
              <a:rPr kumimoji="1" lang="en-US" altLang="zh-CN" sz="2400" dirty="0">
                <a:solidFill>
                  <a:srgbClr val="CC0000"/>
                </a:solidFill>
                <a:latin typeface="Times New Roman" panose="02020603050405020304" pitchFamily="18" charset="0"/>
                <a:ea typeface="微软雅黑" panose="020B0503020204020204" pitchFamily="34" charset="-122"/>
              </a:rPr>
              <a:t>SO</a:t>
            </a:r>
            <a:r>
              <a:rPr kumimoji="1" lang="en-US" altLang="zh-CN" sz="2400" baseline="-25000" dirty="0">
                <a:solidFill>
                  <a:srgbClr val="CC0000"/>
                </a:solidFill>
                <a:latin typeface="Times New Roman" panose="02020603050405020304" pitchFamily="18" charset="0"/>
                <a:ea typeface="微软雅黑" panose="020B0503020204020204" pitchFamily="34" charset="-122"/>
              </a:rPr>
              <a:t>4</a:t>
            </a:r>
            <a:r>
              <a:rPr kumimoji="1" lang="en-US" altLang="zh-CN" sz="2400" dirty="0">
                <a:solidFill>
                  <a:schemeClr val="tx1"/>
                </a:solidFill>
                <a:latin typeface="Times New Roman" panose="02020603050405020304" pitchFamily="18" charset="0"/>
                <a:ea typeface="微软雅黑" panose="020B0503020204020204" pitchFamily="34" charset="-122"/>
              </a:rPr>
              <a:t> </a:t>
            </a:r>
            <a:endParaRPr kumimoji="1" lang="en-US" altLang="zh-CN" sz="2400" dirty="0">
              <a:solidFill>
                <a:schemeClr val="tx1"/>
              </a:solidFill>
              <a:latin typeface="Times New Roman" panose="02020603050405020304" pitchFamily="18" charset="0"/>
              <a:ea typeface="微软雅黑" panose="020B0503020204020204" pitchFamily="34" charset="-122"/>
            </a:endParaRPr>
          </a:p>
        </p:txBody>
      </p:sp>
      <p:sp>
        <p:nvSpPr>
          <p:cNvPr id="22542" name="Text Box 26"/>
          <p:cNvSpPr txBox="1">
            <a:spLocks noChangeArrowheads="1"/>
          </p:cNvSpPr>
          <p:nvPr/>
        </p:nvSpPr>
        <p:spPr bwMode="auto">
          <a:xfrm>
            <a:off x="5956090" y="3087971"/>
            <a:ext cx="2540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加氢氧化钙</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43" name="Text Box 27"/>
          <p:cNvSpPr txBox="1">
            <a:spLocks noChangeArrowheads="1"/>
          </p:cNvSpPr>
          <p:nvPr/>
        </p:nvSpPr>
        <p:spPr bwMode="auto">
          <a:xfrm>
            <a:off x="1892090" y="339277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dirty="0">
                <a:solidFill>
                  <a:schemeClr val="tx1"/>
                </a:solidFill>
                <a:latin typeface="Times New Roman" panose="02020603050405020304" pitchFamily="18" charset="0"/>
                <a:ea typeface="微软雅黑" panose="020B0503020204020204" pitchFamily="34" charset="-122"/>
              </a:rPr>
              <a:t>有氨味</a:t>
            </a:r>
            <a:endParaRPr kumimoji="1" lang="zh-CN" altLang="en-US" sz="2400" dirty="0">
              <a:solidFill>
                <a:schemeClr val="tx1"/>
              </a:solidFill>
              <a:latin typeface="Times New Roman" panose="02020603050405020304" pitchFamily="18" charset="0"/>
              <a:ea typeface="微软雅黑" panose="020B0503020204020204" pitchFamily="34" charset="-122"/>
            </a:endParaRPr>
          </a:p>
        </p:txBody>
      </p:sp>
      <p:sp>
        <p:nvSpPr>
          <p:cNvPr id="22544" name="Text Box 28"/>
          <p:cNvSpPr txBox="1">
            <a:spLocks noChangeArrowheads="1"/>
          </p:cNvSpPr>
          <p:nvPr/>
        </p:nvSpPr>
        <p:spPr bwMode="auto">
          <a:xfrm>
            <a:off x="8496090" y="339277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dirty="0">
                <a:solidFill>
                  <a:schemeClr val="tx1"/>
                </a:solidFill>
                <a:latin typeface="Times New Roman" panose="02020603050405020304" pitchFamily="18" charset="0"/>
                <a:ea typeface="微软雅黑" panose="020B0503020204020204" pitchFamily="34" charset="-122"/>
              </a:rPr>
              <a:t>无氨味</a:t>
            </a:r>
            <a:endParaRPr kumimoji="1" lang="zh-CN" altLang="en-US" sz="2400" dirty="0">
              <a:solidFill>
                <a:schemeClr val="tx1"/>
              </a:solidFill>
              <a:latin typeface="Times New Roman" panose="02020603050405020304" pitchFamily="18" charset="0"/>
              <a:ea typeface="微软雅黑" panose="020B0503020204020204" pitchFamily="34" charset="-122"/>
            </a:endParaRPr>
          </a:p>
        </p:txBody>
      </p:sp>
      <p:sp>
        <p:nvSpPr>
          <p:cNvPr id="22545" name="Text Box 29"/>
          <p:cNvSpPr txBox="1">
            <a:spLocks noChangeArrowheads="1"/>
          </p:cNvSpPr>
          <p:nvPr/>
        </p:nvSpPr>
        <p:spPr bwMode="auto">
          <a:xfrm>
            <a:off x="1993690" y="4307171"/>
            <a:ext cx="172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加盐酸</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46" name="Text Box 30"/>
          <p:cNvSpPr txBox="1">
            <a:spLocks noChangeArrowheads="1"/>
          </p:cNvSpPr>
          <p:nvPr/>
        </p:nvSpPr>
        <p:spPr bwMode="auto">
          <a:xfrm>
            <a:off x="5752890" y="4230971"/>
            <a:ext cx="5181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溶于水后再加氯化钡溶液</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47" name="Text Box 31"/>
          <p:cNvSpPr txBox="1">
            <a:spLocks noChangeArrowheads="1"/>
          </p:cNvSpPr>
          <p:nvPr/>
        </p:nvSpPr>
        <p:spPr bwMode="auto">
          <a:xfrm>
            <a:off x="672890" y="5754971"/>
            <a:ext cx="2438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有气体产生</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48" name="Text Box 32"/>
          <p:cNvSpPr txBox="1">
            <a:spLocks noChangeArrowheads="1"/>
          </p:cNvSpPr>
          <p:nvPr/>
        </p:nvSpPr>
        <p:spPr bwMode="auto">
          <a:xfrm>
            <a:off x="3416090" y="5831171"/>
            <a:ext cx="2438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无气体产生</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49" name="Text Box 33"/>
          <p:cNvSpPr txBox="1">
            <a:spLocks noChangeArrowheads="1"/>
          </p:cNvSpPr>
          <p:nvPr/>
        </p:nvSpPr>
        <p:spPr bwMode="auto">
          <a:xfrm>
            <a:off x="6260890" y="5831171"/>
            <a:ext cx="2540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有白色沉淀</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22550" name="Text Box 34"/>
          <p:cNvSpPr txBox="1">
            <a:spLocks noChangeArrowheads="1"/>
          </p:cNvSpPr>
          <p:nvPr/>
        </p:nvSpPr>
        <p:spPr bwMode="auto">
          <a:xfrm>
            <a:off x="9308890" y="5831171"/>
            <a:ext cx="2540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000" dirty="0">
                <a:solidFill>
                  <a:schemeClr val="tx1"/>
                </a:solidFill>
                <a:latin typeface="Times New Roman" panose="02020603050405020304" pitchFamily="18" charset="0"/>
                <a:ea typeface="微软雅黑" panose="020B0503020204020204" pitchFamily="34" charset="-122"/>
              </a:rPr>
              <a:t>无白色沉淀</a:t>
            </a:r>
            <a:endParaRPr kumimoji="1" lang="zh-CN" altLang="en-US" sz="2000" dirty="0">
              <a:solidFill>
                <a:schemeClr val="tx1"/>
              </a:solidFill>
              <a:latin typeface="Times New Roman" panose="02020603050405020304" pitchFamily="18" charset="0"/>
              <a:ea typeface="微软雅黑" panose="020B0503020204020204" pitchFamily="34" charset="-122"/>
            </a:endParaRPr>
          </a:p>
        </p:txBody>
      </p:sp>
      <p:sp>
        <p:nvSpPr>
          <p:cNvPr id="35" name="Text Box 3"/>
          <p:cNvSpPr txBox="1">
            <a:spLocks noChangeArrowheads="1"/>
          </p:cNvSpPr>
          <p:nvPr/>
        </p:nvSpPr>
        <p:spPr bwMode="auto">
          <a:xfrm>
            <a:off x="424719" y="957443"/>
            <a:ext cx="11032761" cy="138499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b="1">
                <a:solidFill>
                  <a:srgbClr val="0066FF"/>
                </a:solidFill>
                <a:latin typeface="Arial" panose="020B0604020202020204" pitchFamily="34" charset="0"/>
                <a:ea typeface="宋体" panose="02010600030101010101" pitchFamily="2" charset="-122"/>
              </a:defRPr>
            </a:lvl1pPr>
            <a:lvl2pPr marL="742950" indent="-285750" eaLnBrk="0" hangingPunct="0">
              <a:defRPr sz="2800" b="1">
                <a:solidFill>
                  <a:srgbClr val="0066FF"/>
                </a:solidFill>
                <a:latin typeface="Arial" panose="020B0604020202020204" pitchFamily="34" charset="0"/>
                <a:ea typeface="宋体" panose="02010600030101010101" pitchFamily="2" charset="-122"/>
              </a:defRPr>
            </a:lvl2pPr>
            <a:lvl3pPr marL="1143000" indent="-228600" eaLnBrk="0" hangingPunct="0">
              <a:defRPr sz="2800" b="1">
                <a:solidFill>
                  <a:srgbClr val="0066FF"/>
                </a:solidFill>
                <a:latin typeface="Arial" panose="020B0604020202020204" pitchFamily="34" charset="0"/>
                <a:ea typeface="宋体" panose="02010600030101010101" pitchFamily="2" charset="-122"/>
              </a:defRPr>
            </a:lvl3pPr>
            <a:lvl4pPr marL="1600200" indent="-228600" eaLnBrk="0" hangingPunct="0">
              <a:defRPr sz="2800" b="1">
                <a:solidFill>
                  <a:srgbClr val="0066FF"/>
                </a:solidFill>
                <a:latin typeface="Arial" panose="020B0604020202020204" pitchFamily="34" charset="0"/>
                <a:ea typeface="宋体" panose="02010600030101010101" pitchFamily="2" charset="-122"/>
              </a:defRPr>
            </a:lvl4pPr>
            <a:lvl5pPr marL="2057400" indent="-228600" eaLnBrk="0" hangingPunct="0">
              <a:defRPr sz="2800" b="1">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b="1">
                <a:solidFill>
                  <a:srgbClr val="0066FF"/>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b="0" dirty="0" smtClean="0">
                <a:solidFill>
                  <a:schemeClr val="tx1"/>
                </a:solidFill>
                <a:latin typeface="Times New Roman" panose="02020603050405020304" pitchFamily="18" charset="0"/>
                <a:ea typeface="微软雅黑" panose="020B0503020204020204" pitchFamily="34" charset="-122"/>
              </a:rPr>
              <a:t>3</a:t>
            </a:r>
            <a:r>
              <a:rPr kumimoji="1" lang="zh-CN" altLang="en-US" b="0" dirty="0" smtClean="0">
                <a:solidFill>
                  <a:schemeClr val="tx1"/>
                </a:solidFill>
                <a:latin typeface="Times New Roman" panose="02020603050405020304" pitchFamily="18" charset="0"/>
                <a:ea typeface="微软雅黑" panose="020B0503020204020204" pitchFamily="34" charset="-122"/>
              </a:rPr>
              <a:t>、</a:t>
            </a:r>
            <a:r>
              <a:rPr kumimoji="1" lang="en-US" altLang="zh-CN" b="0" dirty="0" smtClean="0">
                <a:solidFill>
                  <a:schemeClr val="tx1"/>
                </a:solidFill>
                <a:latin typeface="Times New Roman" panose="02020603050405020304" pitchFamily="18" charset="0"/>
                <a:ea typeface="微软雅黑" panose="020B0503020204020204" pitchFamily="34" charset="-122"/>
              </a:rPr>
              <a:t> </a:t>
            </a:r>
            <a:r>
              <a:rPr kumimoji="1" lang="zh-CN" altLang="en-US" b="0" dirty="0">
                <a:solidFill>
                  <a:srgbClr val="333300"/>
                </a:solidFill>
                <a:latin typeface="Times New Roman" panose="02020603050405020304" pitchFamily="18" charset="0"/>
                <a:ea typeface="微软雅黑" panose="020B0503020204020204" pitchFamily="34" charset="-122"/>
              </a:rPr>
              <a:t>为鉴别</a:t>
            </a:r>
            <a:r>
              <a:rPr kumimoji="1" lang="en-US" altLang="zh-CN" b="0" dirty="0">
                <a:solidFill>
                  <a:srgbClr val="333300"/>
                </a:solidFill>
                <a:latin typeface="Times New Roman" panose="02020603050405020304" pitchFamily="18" charset="0"/>
                <a:ea typeface="微软雅黑" panose="020B0503020204020204" pitchFamily="34" charset="-122"/>
              </a:rPr>
              <a:t>NH</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en-US" altLang="zh-CN" b="0" dirty="0">
                <a:solidFill>
                  <a:srgbClr val="333300"/>
                </a:solidFill>
                <a:latin typeface="Times New Roman" panose="02020603050405020304" pitchFamily="18" charset="0"/>
                <a:ea typeface="微软雅黑" panose="020B0503020204020204" pitchFamily="34" charset="-122"/>
              </a:rPr>
              <a:t>HCO</a:t>
            </a:r>
            <a:r>
              <a:rPr kumimoji="1" lang="en-US" altLang="zh-CN" b="0" baseline="-25000" dirty="0">
                <a:solidFill>
                  <a:srgbClr val="333300"/>
                </a:solidFill>
                <a:latin typeface="Times New Roman" panose="02020603050405020304" pitchFamily="18" charset="0"/>
                <a:ea typeface="微软雅黑" panose="020B0503020204020204" pitchFamily="34" charset="-122"/>
              </a:rPr>
              <a:t>3</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a:solidFill>
                  <a:srgbClr val="333300"/>
                </a:solidFill>
                <a:latin typeface="Times New Roman" panose="02020603050405020304" pitchFamily="18" charset="0"/>
                <a:ea typeface="微软雅黑" panose="020B0503020204020204" pitchFamily="34" charset="-122"/>
              </a:rPr>
              <a:t>(NH</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en-US" altLang="zh-CN" b="0" dirty="0">
                <a:solidFill>
                  <a:srgbClr val="333300"/>
                </a:solidFill>
                <a:latin typeface="Times New Roman" panose="02020603050405020304" pitchFamily="18" charset="0"/>
                <a:ea typeface="微软雅黑" panose="020B0503020204020204" pitchFamily="34" charset="-122"/>
              </a:rPr>
              <a:t>)</a:t>
            </a:r>
            <a:r>
              <a:rPr kumimoji="1" lang="en-US" altLang="zh-CN" b="0" baseline="-25000" dirty="0">
                <a:solidFill>
                  <a:srgbClr val="333300"/>
                </a:solidFill>
                <a:latin typeface="Times New Roman" panose="02020603050405020304" pitchFamily="18" charset="0"/>
                <a:ea typeface="微软雅黑" panose="020B0503020204020204" pitchFamily="34" charset="-122"/>
              </a:rPr>
              <a:t>2</a:t>
            </a:r>
            <a:r>
              <a:rPr kumimoji="1" lang="en-US" altLang="zh-CN" b="0" dirty="0">
                <a:solidFill>
                  <a:srgbClr val="333300"/>
                </a:solidFill>
                <a:latin typeface="Times New Roman" panose="02020603050405020304" pitchFamily="18" charset="0"/>
                <a:ea typeface="微软雅黑" panose="020B0503020204020204" pitchFamily="34" charset="-122"/>
              </a:rPr>
              <a:t>SO</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err="1">
                <a:solidFill>
                  <a:srgbClr val="333300"/>
                </a:solidFill>
                <a:latin typeface="Times New Roman" panose="02020603050405020304" pitchFamily="18" charset="0"/>
                <a:ea typeface="微软雅黑" panose="020B0503020204020204" pitchFamily="34" charset="-122"/>
              </a:rPr>
              <a:t>KCl</a:t>
            </a:r>
            <a:r>
              <a:rPr kumimoji="1" lang="zh-CN" altLang="en-US" b="0" dirty="0">
                <a:solidFill>
                  <a:srgbClr val="333300"/>
                </a:solidFill>
                <a:latin typeface="Times New Roman" panose="02020603050405020304" pitchFamily="18" charset="0"/>
                <a:ea typeface="微软雅黑" panose="020B0503020204020204" pitchFamily="34" charset="-122"/>
              </a:rPr>
              <a:t>、</a:t>
            </a:r>
            <a:r>
              <a:rPr kumimoji="1" lang="en-US" altLang="zh-CN" b="0" dirty="0">
                <a:solidFill>
                  <a:srgbClr val="333300"/>
                </a:solidFill>
                <a:latin typeface="Times New Roman" panose="02020603050405020304" pitchFamily="18" charset="0"/>
                <a:ea typeface="微软雅黑" panose="020B0503020204020204" pitchFamily="34" charset="-122"/>
              </a:rPr>
              <a:t>K</a:t>
            </a:r>
            <a:r>
              <a:rPr kumimoji="1" lang="en-US" altLang="zh-CN" b="0" baseline="-25000" dirty="0">
                <a:solidFill>
                  <a:srgbClr val="333300"/>
                </a:solidFill>
                <a:latin typeface="Times New Roman" panose="02020603050405020304" pitchFamily="18" charset="0"/>
                <a:ea typeface="微软雅黑" panose="020B0503020204020204" pitchFamily="34" charset="-122"/>
              </a:rPr>
              <a:t>2</a:t>
            </a:r>
            <a:r>
              <a:rPr kumimoji="1" lang="en-US" altLang="zh-CN" b="0" dirty="0">
                <a:solidFill>
                  <a:srgbClr val="333300"/>
                </a:solidFill>
                <a:latin typeface="Times New Roman" panose="02020603050405020304" pitchFamily="18" charset="0"/>
                <a:ea typeface="微软雅黑" panose="020B0503020204020204" pitchFamily="34" charset="-122"/>
              </a:rPr>
              <a:t>SO</a:t>
            </a:r>
            <a:r>
              <a:rPr kumimoji="1" lang="en-US" altLang="zh-CN" b="0" baseline="-25000" dirty="0">
                <a:solidFill>
                  <a:srgbClr val="333300"/>
                </a:solidFill>
                <a:latin typeface="Times New Roman" panose="02020603050405020304" pitchFamily="18" charset="0"/>
                <a:ea typeface="微软雅黑" panose="020B0503020204020204" pitchFamily="34" charset="-122"/>
              </a:rPr>
              <a:t>4</a:t>
            </a:r>
            <a:r>
              <a:rPr kumimoji="1" lang="zh-CN" altLang="en-US" b="0" dirty="0">
                <a:solidFill>
                  <a:srgbClr val="333300"/>
                </a:solidFill>
                <a:latin typeface="Times New Roman" panose="02020603050405020304" pitchFamily="18" charset="0"/>
                <a:ea typeface="微软雅黑" panose="020B0503020204020204" pitchFamily="34" charset="-122"/>
              </a:rPr>
              <a:t>四种化肥，某同学设计了如下所示的实验方案，请你根据每步实验现象将有关化肥的化学式填写在下图相应的空格中。</a:t>
            </a:r>
            <a:endParaRPr kumimoji="1" lang="zh-CN" altLang="en-US" b="0" dirty="0">
              <a:solidFill>
                <a:srgbClr val="333300"/>
              </a:solidFill>
              <a:latin typeface="Times New Roman" panose="02020603050405020304" pitchFamily="18"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畅言云">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畅言云</Template>
  <TotalTime>0</TotalTime>
  <Words>2356</Words>
  <Application>WPS 演示</Application>
  <PresentationFormat>宽屏</PresentationFormat>
  <Paragraphs>288</Paragraphs>
  <Slides>23</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Arial</vt:lpstr>
      <vt:lpstr>宋体</vt:lpstr>
      <vt:lpstr>Wingdings</vt:lpstr>
      <vt:lpstr>微软雅黑</vt:lpstr>
      <vt:lpstr>Tahoma</vt:lpstr>
      <vt:lpstr>Times New Roman</vt:lpstr>
      <vt:lpstr>Arial Unicode MS</vt:lpstr>
      <vt:lpstr>Calibri</vt:lpstr>
      <vt:lpstr>Calibri Light</vt:lpstr>
      <vt:lpstr>畅言云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不合理使用化肥的可能后果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陈志磊</dc:creator>
  <cp:lastModifiedBy>声声慢</cp:lastModifiedBy>
  <cp:revision>471</cp:revision>
  <dcterms:created xsi:type="dcterms:W3CDTF">2013-07-01T03:05:00Z</dcterms:created>
  <dcterms:modified xsi:type="dcterms:W3CDTF">2020-03-10T17:05:35Z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