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061" r:id="rId1"/>
    <p:sldMasterId id="2147492098" r:id="rId2"/>
  </p:sldMasterIdLst>
  <p:notesMasterIdLst>
    <p:notesMasterId r:id="rId3"/>
  </p:notesMasterIdLst>
  <p:sldIdLst>
    <p:sldId id="4029" r:id="rId4"/>
    <p:sldId id="4033" r:id="rId5"/>
    <p:sldId id="4036" r:id="rId6"/>
    <p:sldId id="4039" r:id="rId7"/>
    <p:sldId id="4042" r:id="rId8"/>
    <p:sldId id="4045" r:id="rId9"/>
    <p:sldId id="4048" r:id="rId10"/>
    <p:sldId id="4051" r:id="rId11"/>
    <p:sldId id="4054" r:id="rId12"/>
    <p:sldId id="4057" r:id="rId13"/>
    <p:sldId id="4060" r:id="rId14"/>
    <p:sldId id="4063" r:id="rId15"/>
    <p:sldId id="4066" r:id="rId16"/>
    <p:sldId id="4069" r:id="rId17"/>
    <p:sldId id="4072" r:id="rId18"/>
    <p:sldId id="4075" r:id="rId19"/>
    <p:sldId id="4078" r:id="rId20"/>
    <p:sldId id="4081" r:id="rId21"/>
    <p:sldId id="4084" r:id="rId22"/>
    <p:sldId id="4087" r:id="rId23"/>
    <p:sldId id="4090" r:id="rId24"/>
    <p:sldId id="4093" r:id="rId25"/>
    <p:sldId id="4096" r:id="rId26"/>
    <p:sldId id="4099" r:id="rId27"/>
    <p:sldId id="4102" r:id="rId28"/>
    <p:sldId id="4105" r:id="rId29"/>
    <p:sldId id="4108" r:id="rId30"/>
    <p:sldId id="4111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062" r:id="rId1"/>
    <p:sldLayoutId id="2147492063" r:id="rId2"/>
    <p:sldLayoutId id="2147492064" r:id="rId3"/>
    <p:sldLayoutId id="2147492065" r:id="rId4"/>
    <p:sldLayoutId id="2147492066" r:id="rId5"/>
    <p:sldLayoutId id="2147492067" r:id="rId6"/>
    <p:sldLayoutId id="2147492068" r:id="rId7"/>
    <p:sldLayoutId id="2147492069" r:id="rId8"/>
    <p:sldLayoutId id="2147492070" r:id="rId9"/>
    <p:sldLayoutId id="2147492071" r:id="rId10"/>
    <p:sldLayoutId id="214749207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2099" r:id="rId1"/>
    <p:sldLayoutId id="2147492100" r:id="rId2"/>
    <p:sldLayoutId id="2147492101" r:id="rId3"/>
    <p:sldLayoutId id="2147492102" r:id="rId4"/>
    <p:sldLayoutId id="2147492103" r:id="rId5"/>
    <p:sldLayoutId id="2147492104" r:id="rId6"/>
    <p:sldLayoutId id="2147492105" r:id="rId7"/>
    <p:sldLayoutId id="2147492106" r:id="rId8"/>
    <p:sldLayoutId id="2147492107" r:id="rId9"/>
    <p:sldLayoutId id="2147492108" r:id="rId10"/>
    <p:sldLayoutId id="214749210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tags" Target="../tags/tag139.xml"/><Relationship Id="rId14" Type="http://schemas.openxmlformats.org/officeDocument/2006/relationships/tags" Target="../tags/tag140.xml"/><Relationship Id="rId15" Type="http://schemas.openxmlformats.org/officeDocument/2006/relationships/tags" Target="../tags/tag141.xml"/><Relationship Id="rId16" Type="http://schemas.openxmlformats.org/officeDocument/2006/relationships/tags" Target="../tags/tag142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tags" Target="../tags/tag205.xml"/><Relationship Id="rId16" Type="http://schemas.openxmlformats.org/officeDocument/2006/relationships/tags" Target="../tags/tag206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tags" Target="../tags/tag315.xml"/><Relationship Id="rId14" Type="http://schemas.openxmlformats.org/officeDocument/2006/relationships/tags" Target="../tags/tag316.xml"/><Relationship Id="rId15" Type="http://schemas.openxmlformats.org/officeDocument/2006/relationships/tags" Target="../tags/tag317.xml"/><Relationship Id="rId16" Type="http://schemas.openxmlformats.org/officeDocument/2006/relationships/tags" Target="../tags/tag318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2024年教育行业在线学习方案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93980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1075690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在线学习的发展历程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7830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202311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2136775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2024年在线学习方案的特点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84416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3084195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3175635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在线学习的实施方式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88302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4123055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4192905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在线学习的效果评估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89966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5139690"/>
            <a:ext cx="1098550" cy="70675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5209540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在线学习的未来展望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91629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在线学习的发展历程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早期在线学习的发展</a:t>
            </a:r>
            <a:endParaRPr altLang="en-US" lang="zh-CN"/>
          </a:p>
        </p:txBody>
      </p:sp>
      <p:sp>
        <p:nvSpPr>
          <p:cNvPr id="104899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早期在线学习主要集中在高等教育领域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互联网的普及为在线学习提供了基础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远程教育和在线课程逐渐兴起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技术限制使得在线学习的内容和形式相对单一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近年在线学习的兴起</a:t>
            </a:r>
            <a:endParaRPr altLang="en-US" lang="zh-CN"/>
          </a:p>
        </p:txBody>
      </p:sp>
      <p:sp>
        <p:nvSpPr>
          <p:cNvPr id="104906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移动互联网的普及为在线学习提供了基础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疫情催化在线学习需求的大幅增长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人工智能、大数据等技术为在线学习提供了更多可能性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在线学习逐渐成为主流的学习方式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在线学习的优势与挑战</a:t>
            </a:r>
            <a:endParaRPr altLang="en-US" lang="zh-CN"/>
          </a:p>
        </p:txBody>
      </p:sp>
      <p:sp>
        <p:nvSpPr>
          <p:cNvPr id="1049110" name="矩形: 圆角 4"/>
          <p:cNvSpPr/>
          <p:nvPr>
            <p:custDataLst>
              <p:tags r:id="rId1"/>
            </p:custDataLst>
          </p:nvPr>
        </p:nvSpPr>
        <p:spPr>
          <a:xfrm>
            <a:off x="838200" y="3291911"/>
            <a:ext cx="4891939" cy="95756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12" name="正文"/>
          <p:cNvSpPr txBox="1"/>
          <p:nvPr>
            <p:custDataLst>
              <p:tags r:id="rId2"/>
            </p:custDataLst>
          </p:nvPr>
        </p:nvSpPr>
        <p:spPr>
          <a:xfrm>
            <a:off x="1342248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优势：便捷、灵活、个性化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14" name="矩形: 圆角 4"/>
          <p:cNvSpPr/>
          <p:nvPr>
            <p:custDataLst>
              <p:tags r:id="rId3"/>
            </p:custDataLst>
          </p:nvPr>
        </p:nvSpPr>
        <p:spPr>
          <a:xfrm>
            <a:off x="6461861" y="3291911"/>
            <a:ext cx="4891939" cy="95817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16" name="正文"/>
          <p:cNvSpPr txBox="1"/>
          <p:nvPr>
            <p:custDataLst>
              <p:tags r:id="rId4"/>
            </p:custDataLst>
          </p:nvPr>
        </p:nvSpPr>
        <p:spPr>
          <a:xfrm>
            <a:off x="6890423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挑战：技术、资源、质量保障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在线学习的发展趋势</a:t>
            </a:r>
            <a:endParaRPr altLang="en-US" lang="zh-CN"/>
          </a:p>
        </p:txBody>
      </p:sp>
      <p:sp>
        <p:nvSpPr>
          <p:cNvPr id="104915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人工智能技术驱动个性化学习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虚拟现实与增强现实技术提升学习体验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7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5G技术助力大规模在线直播教学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7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在线学习与线下实践结合培养复合型人才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922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2024年在线学习方案的特点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个性化学习</a:t>
            </a:r>
            <a:endParaRPr altLang="en-US" lang="zh-CN"/>
          </a:p>
        </p:txBody>
      </p:sp>
      <p:sp>
        <p:nvSpPr>
          <p:cNvPr id="104928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学习者可以自主安排学习时间和地点，更加灵活自由地安排学习计划。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在线学习平台可以提供多样化的学习形式和资源，满足不同学习者的需求，提高学习效果。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学习者可以根据自己的兴趣和需求选择学习内容，实现个性化发展。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在线学习平台可以根据学习者的学习情况和进度，提供个性化的学习建议和反馈。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互动性增强</a:t>
            </a:r>
            <a:endParaRPr altLang="en-US" lang="zh-CN"/>
          </a:p>
        </p:txBody>
      </p:sp>
      <p:sp>
        <p:nvSpPr>
          <p:cNvPr id="104934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实时交流：学生与老师、同学之间的即时互动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反馈及时：老师能快速回答学生问题，调整教学策略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参与度提高：利用在线工具，增加课堂互动环节，提高学生参与度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个性化教学：根据学生需求，提供定制化学习资源和互动环节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智能化辅助</a:t>
            </a:r>
            <a:endParaRPr altLang="en-US" lang="zh-CN"/>
          </a:p>
        </p:txBody>
      </p:sp>
      <p:sp>
        <p:nvSpPr>
          <p:cNvPr id="104939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智能交互功能，增强师生互动，提高学习效果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个性化推荐学习资源，根据学生需求和兴趣智能匹配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实时监测学生学习进度和能力水平，及时调整教学策略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利用大数据和人工智能技术，对学生的学习情况进行智能分析和预测，为教学提供科学依据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社区化交流</a:t>
            </a:r>
            <a:endParaRPr altLang="en-US" lang="zh-CN"/>
          </a:p>
        </p:txBody>
      </p:sp>
      <p:sp>
        <p:nvSpPr>
          <p:cNvPr id="104945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学习者可以在社区中互相评价和激励，提高学习动力和学习效果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学习者可以在线互动交流，形成学习共同体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通过社区分享学习资源和学习经验，促进知识共享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社区化管理能够加强学习者的归属感和参与感，提高学习满意度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5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52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在线学习的实施方式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在线课程的设计与开发</a:t>
            </a:r>
            <a:endParaRPr altLang="en-US" lang="zh-CN"/>
          </a:p>
        </p:txBody>
      </p:sp>
      <p:sp>
        <p:nvSpPr>
          <p:cNvPr id="104958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制定课程计划和时间表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制作课程素材和资料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确定课程目标和学习内容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选择合适的在线学习平台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在线学习的管理与监督</a:t>
            </a:r>
            <a:endParaRPr altLang="en-US" lang="zh-CN"/>
          </a:p>
        </p:txBody>
      </p:sp>
      <p:sp>
        <p:nvSpPr>
          <p:cNvPr id="104964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建立有效的学习管理系统，提供在线课程管理、学生管理、成绩管理等一站式解决方案。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5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制定学习计划和进度表，确保学生按时完成学习任务。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5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建立师生互动平台，加强学生与教师之间的沟通与交流，及时解决学习中遇到的问题。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定期进行学习评估，检查学生的学习进度和成果，及时调整教学方案以满足学生的学习需求。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在线学习的技术支持</a:t>
            </a:r>
            <a:endParaRPr altLang="en-US" lang="zh-CN"/>
          </a:p>
        </p:txBody>
      </p:sp>
      <p:sp>
        <p:nvSpPr>
          <p:cNvPr id="104971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音视频技术：提供高清、流畅、稳定的在线学习体验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云计算技术：提供大规模、高并发、低延时的服务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人工智能技术：个性化推荐学习资源，提高学习效率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网络安全技术：保障在线学习的数据安全和隐私保护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在线学习的资源建设</a:t>
            </a:r>
            <a:endParaRPr altLang="en-US" lang="zh-CN"/>
          </a:p>
        </p:txBody>
      </p:sp>
      <p:sp>
        <p:nvSpPr>
          <p:cNvPr id="104978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内容资源：提供丰富多样的学习内容，满足不同学习需求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平台资源：建立稳定、安全、高效的在线学习平台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9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师资资源：邀请优秀教师参与在线教学，提高教学质量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0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硬件资源：提供必要的硬件设备，如电脑、网络等，确保学习顺利进行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8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84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在线学习的效果评估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学习效果的评估指标</a:t>
            </a:r>
            <a:endParaRPr altLang="en-US" lang="zh-CN"/>
          </a:p>
        </p:txBody>
      </p:sp>
      <p:sp>
        <p:nvSpPr>
          <p:cNvPr id="104990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知识掌握程度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技能提升水平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学习态度和习惯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实际应用能力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学习效果的评估方法</a:t>
            </a:r>
            <a:endParaRPr altLang="en-US" lang="zh-CN"/>
          </a:p>
        </p:txBody>
      </p:sp>
      <p:sp>
        <p:nvSpPr>
          <p:cNvPr id="104997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在线学习平台数据：通过在线学习平台的各项数据，如学习时长、学习进度、互动情况等评估学生的学习效果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调查问卷：通过发放调查问卷了解学生对在线学习的满意度和效果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考试成绩：通过考试成绩评估学生的学习效果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作业完成情况：通过检查作业完成情况评估学生的学习态度和效果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学习效果的持续改进</a:t>
            </a:r>
            <a:endParaRPr altLang="en-US" lang="zh-CN"/>
          </a:p>
        </p:txBody>
      </p:sp>
      <p:sp>
        <p:nvSpPr>
          <p:cNvPr id="1050034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6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8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定期评估在线学习效果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040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2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根据评估结果调整学习计划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046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引入新的学习技术和方法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052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4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6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激励学生持续学习提高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学习效果的案例分析</a:t>
            </a:r>
            <a:endParaRPr altLang="en-US" lang="zh-CN"/>
          </a:p>
        </p:txBody>
      </p:sp>
      <p:sp>
        <p:nvSpPr>
          <p:cNvPr id="10500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提高学生的学习成绩和通过率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提升学生学习兴趣和动力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增强学生自主学习能力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促进教师与学生之间的互动与交流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1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1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在线学习的未来展望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在线学习的发展趋势预测</a:t>
            </a:r>
            <a:endParaRPr altLang="en-US" lang="zh-CN"/>
          </a:p>
        </p:txBody>
      </p:sp>
      <p:sp>
        <p:nvSpPr>
          <p:cNvPr id="10502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人工智能技术：个性化推荐学习资源，提高学习效率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虚拟现实技术：沉浸式学习体验，增强学习动力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移动学习：随时随地学习，满足碎片化时间需求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社交化学习：互动交流，共享知识，促进学习共同体形成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在线学习与其他教育的融合发展</a:t>
            </a:r>
            <a:endParaRPr altLang="en-US" lang="zh-CN"/>
          </a:p>
        </p:txBody>
      </p:sp>
      <p:sp>
        <p:nvSpPr>
          <p:cNvPr id="10502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9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内容：在线学习与传统教育、职业培训等相结合，形成多元化的教育模式。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0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内容：在线学习将更加注重与实际应用的结合，如虚拟现实、增强现实等技术在教学中的应用。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0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内容：随着在线学习的发展，将有更多机构和个人加入到在线教育的生态系统中，提供更加丰富和多样化的教育资源和服务。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1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1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内容：未来，在线学习将更加注重学习者的个性化需求，提供更加精准和高效的学习服务。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在线学习对教育行业的影响与变革</a:t>
            </a:r>
            <a:endParaRPr altLang="en-US" lang="zh-CN"/>
          </a:p>
        </p:txBody>
      </p:sp>
      <p:sp>
        <p:nvSpPr>
          <p:cNvPr id="105035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6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6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6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6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促进教育信息化和数字化转型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6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扩大教育资源覆盖面，提高教育公平性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7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增强学生学习自主性和个性化发展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7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优化教师角色和教学能力要求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在线学习的未来发展方向</a:t>
            </a:r>
            <a:endParaRPr altLang="en-US" lang="zh-CN"/>
          </a:p>
        </p:txBody>
      </p:sp>
      <p:sp>
        <p:nvSpPr>
          <p:cNvPr id="105041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人工智能与大数据的应用：个性化学习与精准推荐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虚拟现实与增强现实技术：沉浸式学习体验与场景化教学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在线学习与线下实践结合：培养具备实际操作能力的复合型人才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终身学习平台的建设：满足不同年龄段和学习需求的人群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0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46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50464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5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5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SLIDE_ID" val="custom20231224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6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10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6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22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62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2024-01-05T03:33:21Z</dcterms:created>
  <dcterms:modified xsi:type="dcterms:W3CDTF">2024-01-05T03:33:21Z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5edb2adcc0ea46aa967334540bb0a4a7_21</vt:lpwstr>
  </property>
</Properties>
</file>