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023" r:id="rId1"/>
    <p:sldMasterId id="2147508060" r:id="rId2"/>
  </p:sldMasterIdLst>
  <p:notesMasterIdLst>
    <p:notesMasterId r:id="rId3"/>
  </p:notesMasterIdLst>
  <p:sldIdLst>
    <p:sldId id="10982" r:id="rId4"/>
    <p:sldId id="10987" r:id="rId5"/>
    <p:sldId id="10991" r:id="rId6"/>
    <p:sldId id="10994" r:id="rId7"/>
    <p:sldId id="10997" r:id="rId8"/>
    <p:sldId id="11000" r:id="rId9"/>
    <p:sldId id="11003" r:id="rId10"/>
    <p:sldId id="11006" r:id="rId11"/>
    <p:sldId id="11009" r:id="rId12"/>
    <p:sldId id="11012" r:id="rId13"/>
    <p:sldId id="11015" r:id="rId14"/>
    <p:sldId id="11018" r:id="rId15"/>
    <p:sldId id="11021" r:id="rId16"/>
    <p:sldId id="11024" r:id="rId17"/>
    <p:sldId id="11027" r:id="rId18"/>
    <p:sldId id="11030" r:id="rId19"/>
    <p:sldId id="11033" r:id="rId20"/>
    <p:sldId id="11036" r:id="rId21"/>
    <p:sldId id="11039" r:id="rId22"/>
    <p:sldId id="11042" r:id="rId23"/>
    <p:sldId id="11045" r:id="rId24"/>
    <p:sldId id="11048" r:id="rId25"/>
    <p:sldId id="11051" r:id="rId26"/>
    <p:sldId id="11054" r:id="rId27"/>
    <p:sldId id="11057" r:id="rId28"/>
    <p:sldId id="11060" r:id="rId29"/>
    <p:sldId id="11063" r:id="rId30"/>
    <p:sldId id="11066" r:id="rId31"/>
    <p:sldId id="11069" r:id="rId32"/>
    <p:sldId id="11072"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5" name="幻灯片图像占位符 1"/>
          <p:cNvSpPr>
            <a:spLocks noChangeAspect="1" noRot="1" noGrp="1"/>
          </p:cNvSpPr>
          <p:nvPr>
            <p:ph type="sldImg"/>
          </p:nvPr>
        </p:nvSpPr>
        <p:spPr/>
      </p:sp>
      <p:sp>
        <p:nvSpPr>
          <p:cNvPr id="1048627" name="备注占位符 2"/>
          <p:cNvSpPr>
            <a:spLocks noGrp="1"/>
          </p:cNvSpPr>
          <p:nvPr>
            <p:ph type="body" idx="1"/>
          </p:nvPr>
        </p:nvSpPr>
        <p:spPr/>
        <p:txBody>
          <a:bodyPr/>
          <a:p>
            <a:endParaRPr altLang="en-US" dirty="0" lang="zh-CN"/>
          </a:p>
        </p:txBody>
      </p:sp>
      <p:sp>
        <p:nvSpPr>
          <p:cNvPr id="104862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024" r:id="rId1"/>
    <p:sldLayoutId id="2147508025" r:id="rId2"/>
    <p:sldLayoutId id="2147508026" r:id="rId3"/>
    <p:sldLayoutId id="2147508027" r:id="rId4"/>
    <p:sldLayoutId id="2147508028" r:id="rId5"/>
    <p:sldLayoutId id="2147508029" r:id="rId6"/>
    <p:sldLayoutId id="2147508030" r:id="rId7"/>
    <p:sldLayoutId id="2147508031" r:id="rId8"/>
    <p:sldLayoutId id="2147508032" r:id="rId9"/>
    <p:sldLayoutId id="2147508033" r:id="rId10"/>
    <p:sldLayoutId id="214750803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508061" r:id="rId1"/>
    <p:sldLayoutId id="2147508062" r:id="rId2"/>
    <p:sldLayoutId id="2147508063" r:id="rId3"/>
    <p:sldLayoutId id="2147508064" r:id="rId4"/>
    <p:sldLayoutId id="2147508065" r:id="rId5"/>
    <p:sldLayoutId id="2147508066" r:id="rId6"/>
    <p:sldLayoutId id="2147508067" r:id="rId7"/>
    <p:sldLayoutId id="2147508068" r:id="rId8"/>
    <p:sldLayoutId id="2147508069" r:id="rId9"/>
    <p:sldLayoutId id="2147508070" r:id="rId10"/>
    <p:sldLayoutId id="2147508071"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tags" Target="../tags/tag12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tags" Target="../tags/tag186.xml"/><Relationship Id="rId16" Type="http://schemas.openxmlformats.org/officeDocument/2006/relationships/tags" Target="../tags/tag18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tags" Target="../tags/tag220.xml"/><Relationship Id="rId22" Type="http://schemas.openxmlformats.org/officeDocument/2006/relationships/tags" Target="../tags/tag221.xml"/><Relationship Id="rId23" Type="http://schemas.openxmlformats.org/officeDocument/2006/relationships/tags" Target="../tags/tag222.xml"/><Relationship Id="rId24" Type="http://schemas.openxmlformats.org/officeDocument/2006/relationships/tags" Target="../tags/tag223.xml"/><Relationship Id="rId25" Type="http://schemas.openxmlformats.org/officeDocument/2006/relationships/tags" Target="../tags/tag224.xml"/><Relationship Id="rId26" Type="http://schemas.openxmlformats.org/officeDocument/2006/relationships/tags" Target="../tags/tag225.xml"/><Relationship Id="rId27" Type="http://schemas.openxmlformats.org/officeDocument/2006/relationships/tags" Target="../tags/tag226.xml"/><Relationship Id="rId28" Type="http://schemas.openxmlformats.org/officeDocument/2006/relationships/tags" Target="../tags/tag227.xml"/><Relationship Id="rId29" Type="http://schemas.openxmlformats.org/officeDocument/2006/relationships/tags" Target="../tags/tag228.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tags" Target="../tags/tag329.xml"/><Relationship Id="rId18" Type="http://schemas.openxmlformats.org/officeDocument/2006/relationships/tags" Target="../tags/tag330.xml"/><Relationship Id="rId19" Type="http://schemas.openxmlformats.org/officeDocument/2006/relationships/tags" Target="../tags/tag331.xml"/><Relationship Id="rId20" Type="http://schemas.openxmlformats.org/officeDocument/2006/relationships/tags" Target="../tags/tag33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tags" Target="../tags/tag369.xml"/><Relationship Id="rId10" Type="http://schemas.openxmlformats.org/officeDocument/2006/relationships/tags" Target="../tags/tag370.xml"/><Relationship Id="rId11" Type="http://schemas.openxmlformats.org/officeDocument/2006/relationships/tags" Target="../tags/tag371.xml"/><Relationship Id="rId12" Type="http://schemas.openxmlformats.org/officeDocument/2006/relationships/tags" Target="../tags/tag372.xml"/><Relationship Id="rId13" Type="http://schemas.openxmlformats.org/officeDocument/2006/relationships/tags" Target="../tags/tag373.xml"/><Relationship Id="rId14" Type="http://schemas.openxmlformats.org/officeDocument/2006/relationships/tags" Target="../tags/tag374.xml"/><Relationship Id="rId15" Type="http://schemas.openxmlformats.org/officeDocument/2006/relationships/tags" Target="../tags/tag375.xml"/><Relationship Id="rId16" Type="http://schemas.openxmlformats.org/officeDocument/2006/relationships/tags" Target="../tags/tag376.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tags" Target="../tags/tag389.xml"/><Relationship Id="rId14" Type="http://schemas.openxmlformats.org/officeDocument/2006/relationships/tags" Target="../tags/tag390.xml"/><Relationship Id="rId15" Type="http://schemas.openxmlformats.org/officeDocument/2006/relationships/tags" Target="../tags/tag391.xml"/><Relationship Id="rId16" Type="http://schemas.openxmlformats.org/officeDocument/2006/relationships/tags" Target="../tags/tag392.xml"/><Relationship Id="rId17" Type="http://schemas.openxmlformats.org/officeDocument/2006/relationships/tags" Target="../tags/tag393.xml"/><Relationship Id="rId18" Type="http://schemas.openxmlformats.org/officeDocument/2006/relationships/tags" Target="../tags/tag394.xml"/><Relationship Id="rId19" Type="http://schemas.openxmlformats.org/officeDocument/2006/relationships/tags" Target="../tags/tag395.xml"/><Relationship Id="rId20" Type="http://schemas.openxmlformats.org/officeDocument/2006/relationships/tags" Target="../tags/tag396.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tags" Target="../tags/tag413.xml"/><Relationship Id="rId6" Type="http://schemas.openxmlformats.org/officeDocument/2006/relationships/tags" Target="../tags/tag414.xml"/><Relationship Id="rId7" Type="http://schemas.openxmlformats.org/officeDocument/2006/relationships/tags" Target="../tags/tag415.xml"/><Relationship Id="rId8" Type="http://schemas.openxmlformats.org/officeDocument/2006/relationships/tags" Target="../tags/tag416.xml"/><Relationship Id="rId9" Type="http://schemas.openxmlformats.org/officeDocument/2006/relationships/tags" Target="../tags/tag417.xml"/><Relationship Id="rId10" Type="http://schemas.openxmlformats.org/officeDocument/2006/relationships/tags" Target="../tags/tag418.xml"/><Relationship Id="rId11" Type="http://schemas.openxmlformats.org/officeDocument/2006/relationships/tags" Target="../tags/tag419.xml"/><Relationship Id="rId12" Type="http://schemas.openxmlformats.org/officeDocument/2006/relationships/tags" Target="../tags/tag420.xml"/><Relationship Id="rId13" Type="http://schemas.openxmlformats.org/officeDocument/2006/relationships/tags" Target="../tags/tag421.xml"/><Relationship Id="rId14" Type="http://schemas.openxmlformats.org/officeDocument/2006/relationships/tags" Target="../tags/tag422.xml"/><Relationship Id="rId15" Type="http://schemas.openxmlformats.org/officeDocument/2006/relationships/tags" Target="../tags/tag423.xml"/><Relationship Id="rId16" Type="http://schemas.openxmlformats.org/officeDocument/2006/relationships/tags" Target="../tags/tag424.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培养创新意识与能力的初中教育模式</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2"/>
          <p:cNvSpPr>
            <a:spLocks noGrp="1"/>
          </p:cNvSpPr>
          <p:nvPr>
            <p:ph type="body" idx="6"/>
            <p:custDataLst>
              <p:tags r:id="rId1"/>
            </p:custDataLst>
          </p:nvPr>
        </p:nvSpPr>
        <p:spPr/>
        <p:txBody>
          <a:bodyPr/>
          <a:p>
            <a:r>
              <a:rPr altLang="en-US" lang="zh-CN"/>
              <a:t>C O N T E N T S</a:t>
            </a:r>
            <a:endParaRPr altLang="en-US" lang="zh-CN"/>
          </a:p>
        </p:txBody>
      </p:sp>
      <p:sp>
        <p:nvSpPr>
          <p:cNvPr id="1048840" name="标题 3"/>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983990" y="8870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4057930" y="9325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915104" y="9979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初中教育模式的现状与问题</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983990" y="178371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4057930" y="182913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915104" y="189461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培养创新意识与能力的必要性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983990" y="268033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4057930" y="27257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915104" y="27912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初中教育模式的改革与创新</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983990" y="357695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4057930" y="362237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915104" y="368785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实施培养创新意识与能力的教育模式的关键要素</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983990" y="447357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4057930" y="45189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915104" y="458447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实践案例与效果评估</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72" name="矩形: 圆角 28"/>
          <p:cNvSpPr/>
          <p:nvPr>
            <p:custDataLst>
              <p:tags r:id="rId18"/>
            </p:custDataLst>
          </p:nvPr>
        </p:nvSpPr>
        <p:spPr>
          <a:xfrm>
            <a:off x="3983990" y="53701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74" name="序号"/>
          <p:cNvSpPr txBox="1"/>
          <p:nvPr>
            <p:custDataLst>
              <p:tags r:id="rId19"/>
            </p:custDataLst>
          </p:nvPr>
        </p:nvSpPr>
        <p:spPr>
          <a:xfrm>
            <a:off x="4057930" y="54156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06</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6" name="标题"/>
          <p:cNvSpPr txBox="1"/>
          <p:nvPr>
            <p:custDataLst>
              <p:tags r:id="rId20"/>
            </p:custDataLst>
          </p:nvPr>
        </p:nvSpPr>
        <p:spPr>
          <a:xfrm>
            <a:off x="4915104" y="54810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展望未来初中教育的发展趋势</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6" name="标题 1"/>
          <p:cNvSpPr>
            <a:spLocks noGrp="1"/>
          </p:cNvSpPr>
          <p:nvPr>
            <p:ph type="title" idx="4"/>
            <p:custDataLst>
              <p:tags r:id="rId1"/>
            </p:custDataLst>
          </p:nvPr>
        </p:nvSpPr>
        <p:spPr/>
        <p:txBody>
          <a:bodyPr>
            <a:normAutofit fontScale="90000"/>
          </a:bodyPr>
          <a:p>
            <a:r>
              <a:rPr altLang="en-US" lang="zh-CN"/>
              <a:t>初中教育模式的现状与问题</a:t>
            </a:r>
            <a:endParaRPr altLang="en-US" lang="zh-CN"/>
          </a:p>
        </p:txBody>
      </p:sp>
      <p:sp>
        <p:nvSpPr>
          <p:cNvPr id="104892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30"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2" name="标题 1"/>
          <p:cNvSpPr>
            <a:spLocks noGrp="1"/>
          </p:cNvSpPr>
          <p:nvPr>
            <p:ph type="title" idx="3"/>
          </p:nvPr>
        </p:nvSpPr>
        <p:spPr/>
        <p:txBody>
          <a:bodyPr/>
          <a:p>
            <a:r>
              <a:rPr altLang="en-US" lang="zh-CN"/>
              <a:t>传统教育模式的局限</a:t>
            </a:r>
            <a:endParaRPr altLang="en-US" lang="zh-CN"/>
          </a:p>
        </p:txBody>
      </p:sp>
      <p:sp>
        <p:nvSpPr>
          <p:cNvPr id="10489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教育资源不均衡，影响教育质量</a:t>
            </a:r>
            <a:endParaRPr altLang="en-US" dirty="0" sz="1200" lang="zh-CN" spc="150">
              <a:solidFill>
                <a:srgbClr val="FFFFFF"/>
              </a:solidFill>
              <a:latin typeface="+mn-ea"/>
              <a:sym typeface="+mn-ea"/>
            </a:endParaRPr>
          </a:p>
        </p:txBody>
      </p:sp>
      <p:sp>
        <p:nvSpPr>
          <p:cNvPr id="10489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缺乏个性化教育，难以满足学生个性化需求</a:t>
            </a:r>
            <a:endParaRPr altLang="en-US" dirty="0" sz="1200" lang="zh-CN" spc="150">
              <a:solidFill>
                <a:schemeClr val="tx1">
                  <a:lumMod val="65000"/>
                  <a:lumOff val="35000"/>
                </a:schemeClr>
              </a:solidFill>
              <a:latin typeface="+mn-ea"/>
              <a:sym typeface="+mn-ea"/>
            </a:endParaRPr>
          </a:p>
        </p:txBody>
      </p:sp>
      <p:sp>
        <p:nvSpPr>
          <p:cNvPr id="10489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教育方式单一，缺乏创新性和实践性</a:t>
            </a:r>
            <a:endParaRPr altLang="en-US" dirty="0" sz="1200" lang="zh-CN" spc="150">
              <a:solidFill>
                <a:srgbClr val="FFFFFF"/>
              </a:solidFill>
              <a:latin typeface="+mn-ea"/>
              <a:sym typeface="+mn-ea"/>
            </a:endParaRPr>
          </a:p>
        </p:txBody>
      </p:sp>
      <p:sp>
        <p:nvSpPr>
          <p:cNvPr id="10489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过于注重应试教育，忽视学生的综合素质培养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4" name="标题 1"/>
          <p:cNvSpPr>
            <a:spLocks noGrp="1"/>
          </p:cNvSpPr>
          <p:nvPr>
            <p:ph type="title" idx="3"/>
          </p:nvPr>
        </p:nvSpPr>
        <p:spPr/>
        <p:txBody>
          <a:bodyPr/>
          <a:p>
            <a:r>
              <a:rPr altLang="en-US" lang="zh-CN"/>
              <a:t>缺乏创新意识与能力的表现</a:t>
            </a:r>
            <a:endParaRPr altLang="en-US" lang="zh-CN"/>
          </a:p>
        </p:txBody>
      </p:sp>
      <p:sp>
        <p:nvSpPr>
          <p:cNvPr id="10490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传统教育观念根深蒂固，缺乏创新思维</a:t>
            </a:r>
            <a:endParaRPr altLang="en-US" dirty="0" sz="1200" lang="zh-CN" spc="150">
              <a:solidFill>
                <a:schemeClr val="tx1">
                  <a:lumMod val="65000"/>
                  <a:lumOff val="35000"/>
                </a:schemeClr>
              </a:solidFill>
              <a:latin typeface="+mn-ea"/>
              <a:sym typeface="+mn-ea"/>
            </a:endParaRPr>
          </a:p>
        </p:txBody>
      </p:sp>
      <p:sp>
        <p:nvSpPr>
          <p:cNvPr id="10490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教学方法单一，缺乏多样性</a:t>
            </a:r>
            <a:endParaRPr altLang="en-US" dirty="0" sz="1200" lang="zh-CN" spc="150">
              <a:solidFill>
                <a:schemeClr val="tx1">
                  <a:lumMod val="65000"/>
                  <a:lumOff val="35000"/>
                </a:schemeClr>
              </a:solidFill>
              <a:latin typeface="+mn-ea"/>
              <a:sym typeface="+mn-ea"/>
            </a:endParaRPr>
          </a:p>
        </p:txBody>
      </p:sp>
      <p:sp>
        <p:nvSpPr>
          <p:cNvPr id="10490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课程设置僵化，缺乏灵活性</a:t>
            </a:r>
            <a:endParaRPr altLang="en-US" dirty="0" sz="1200" lang="zh-CN" spc="150">
              <a:solidFill>
                <a:schemeClr val="tx1">
                  <a:lumMod val="65000"/>
                  <a:lumOff val="35000"/>
                </a:schemeClr>
              </a:solidFill>
              <a:latin typeface="+mn-ea"/>
              <a:sym typeface="+mn-ea"/>
            </a:endParaRPr>
          </a:p>
        </p:txBody>
      </p:sp>
      <p:sp>
        <p:nvSpPr>
          <p:cNvPr id="10490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评价标准过于注重分数，缺乏对创新能力的评价</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6" name="标题 1"/>
          <p:cNvSpPr>
            <a:spLocks noGrp="1"/>
          </p:cNvSpPr>
          <p:nvPr>
            <p:ph type="title" idx="3"/>
          </p:nvPr>
        </p:nvSpPr>
        <p:spPr/>
        <p:txBody>
          <a:bodyPr/>
          <a:p>
            <a:r>
              <a:rPr altLang="en-US" lang="zh-CN"/>
              <a:t>对学生发展的影响</a:t>
            </a:r>
            <a:endParaRPr altLang="en-US" lang="zh-CN"/>
          </a:p>
        </p:txBody>
      </p:sp>
      <p:sp>
        <p:nvSpPr>
          <p:cNvPr id="104907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缺乏综合素质：传统教育模式过于注重考试成绩，忽视了学生的综合素质培养</a:t>
            </a:r>
            <a:endParaRPr altLang="zh-CN" dirty="0" lang="en-US">
              <a:solidFill>
                <a:schemeClr val="dk1">
                  <a:lumMod val="80000"/>
                  <a:lumOff val="20000"/>
                </a:schemeClr>
              </a:solidFill>
              <a:latin typeface="+mn-ea"/>
              <a:sym typeface="+mn-ea"/>
            </a:endParaRPr>
          </a:p>
        </p:txBody>
      </p:sp>
      <p:sp>
        <p:nvSpPr>
          <p:cNvPr id="104908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缺乏创新意识和能力：传统教育模式限制了学生的创新思维和创造力</a:t>
            </a:r>
            <a:endParaRPr altLang="en-US" dirty="0" lang="zh-CN">
              <a:solidFill>
                <a:schemeClr val="dk1">
                  <a:lumMod val="80000"/>
                  <a:lumOff val="20000"/>
                </a:schemeClr>
              </a:solidFill>
              <a:latin typeface="+mn-ea"/>
              <a:sym typeface="+mn-ea"/>
            </a:endParaRPr>
          </a:p>
        </p:txBody>
      </p:sp>
      <p:sp>
        <p:nvSpPr>
          <p:cNvPr id="104909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缺乏实践经验：传统教育模式导致学生缺乏动手能力和实践经验</a:t>
            </a:r>
            <a:endParaRPr altLang="en-US" dirty="0" lang="zh-CN">
              <a:solidFill>
                <a:schemeClr val="dk1">
                  <a:lumMod val="80000"/>
                  <a:lumOff val="20000"/>
                </a:schemeClr>
              </a:solidFill>
              <a:latin typeface="+mn-ea"/>
              <a:sym typeface="+mn-ea"/>
            </a:endParaRPr>
          </a:p>
        </p:txBody>
      </p:sp>
      <p:sp>
        <p:nvSpPr>
          <p:cNvPr id="104910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心理问题：传统教育模式可能引发学生的焦虑、自卑等心理问题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2" name="标题 1"/>
          <p:cNvSpPr>
            <a:spLocks noGrp="1"/>
          </p:cNvSpPr>
          <p:nvPr>
            <p:ph type="title" idx="4"/>
            <p:custDataLst>
              <p:tags r:id="rId1"/>
            </p:custDataLst>
          </p:nvPr>
        </p:nvSpPr>
        <p:spPr/>
        <p:txBody>
          <a:bodyPr>
            <a:normAutofit fontScale="90000"/>
          </a:bodyPr>
          <a:p>
            <a:r>
              <a:rPr altLang="en-US" lang="zh-CN"/>
              <a:t>培养创新意识与能力的必要性</a:t>
            </a:r>
            <a:endParaRPr altLang="en-US" lang="zh-CN"/>
          </a:p>
        </p:txBody>
      </p:sp>
      <p:sp>
        <p:nvSpPr>
          <p:cNvPr id="104914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46"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8" name="标题 1"/>
          <p:cNvSpPr>
            <a:spLocks noGrp="1"/>
          </p:cNvSpPr>
          <p:nvPr>
            <p:ph type="title" idx="3"/>
          </p:nvPr>
        </p:nvSpPr>
        <p:spPr/>
        <p:txBody>
          <a:bodyPr/>
          <a:p>
            <a:r>
              <a:rPr altLang="en-US" lang="zh-CN"/>
              <a:t>创新是社会发展的驱动力</a:t>
            </a:r>
            <a:endParaRPr altLang="en-US" lang="zh-CN"/>
          </a:p>
        </p:txBody>
      </p:sp>
      <p:sp>
        <p:nvSpPr>
          <p:cNvPr id="10491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培养初中生的创新意识和能力，有助于他们在未来的学习和职业生涯中脱颖而出。</a:t>
            </a:r>
            <a:endParaRPr altLang="zh-CN" dirty="0" sz="1600" lang="en-US">
              <a:solidFill>
                <a:schemeClr val="dk1">
                  <a:lumMod val="80000"/>
                  <a:lumOff val="20000"/>
                </a:schemeClr>
              </a:solidFill>
              <a:latin typeface="+mn-ea"/>
              <a:sym typeface="+mn-ea"/>
            </a:endParaRPr>
          </a:p>
        </p:txBody>
      </p:sp>
      <p:sp>
        <p:nvSpPr>
          <p:cNvPr id="10491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创新是推动社会进步的重要力量，能够促进经济发展、提高生产效率、改善生活质量。</a:t>
            </a:r>
            <a:endParaRPr altLang="en-US" dirty="0" lang="zh-CN">
              <a:solidFill>
                <a:schemeClr val="dk1">
                  <a:lumMod val="80000"/>
                  <a:lumOff val="20000"/>
                </a:schemeClr>
              </a:solidFill>
              <a:latin typeface="+mn-ea"/>
              <a:sym typeface="+mn-ea"/>
            </a:endParaRPr>
          </a:p>
        </p:txBody>
      </p:sp>
      <p:sp>
        <p:nvSpPr>
          <p:cNvPr id="10492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在当今竞争激烈的时代，具备创新意识和能力的人才成为企业和社会迫切需求。</a:t>
            </a:r>
            <a:endParaRPr altLang="en-US" dirty="0" sz="1600" lang="zh-CN">
              <a:solidFill>
                <a:schemeClr val="dk1">
                  <a:lumMod val="80000"/>
                  <a:lumOff val="20000"/>
                </a:schemeClr>
              </a:solidFill>
              <a:latin typeface="+mn-ea"/>
              <a:sym typeface="+mn-ea"/>
            </a:endParaRPr>
          </a:p>
        </p:txBody>
      </p:sp>
      <p:sp>
        <p:nvSpPr>
          <p:cNvPr id="10492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通过教育模式的改革和创新，可以激发初中生的创造力和创新思维，培养出更多具备创新意识和能力的人才。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4" name="标题 1"/>
          <p:cNvSpPr>
            <a:spLocks noGrp="1"/>
          </p:cNvSpPr>
          <p:nvPr>
            <p:ph type="title" idx="3"/>
          </p:nvPr>
        </p:nvSpPr>
        <p:spPr/>
        <p:txBody>
          <a:bodyPr/>
          <a:p>
            <a:r>
              <a:rPr altLang="en-US" lang="zh-CN"/>
              <a:t>个人竞争力与创新能力的关系</a:t>
            </a:r>
            <a:endParaRPr altLang="en-US" lang="zh-CN"/>
          </a:p>
        </p:txBody>
      </p:sp>
      <p:sp>
        <p:nvSpPr>
          <p:cNvPr id="10492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7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在初中教育中，注重培养创新意识与能力有助于提高学生的综合素质，为未来的职业发展打下坚实的基础。</a:t>
            </a:r>
            <a:endParaRPr altLang="en-US" dirty="0" sz="2400" lang="zh-CN">
              <a:latin typeface="+mn-ea"/>
              <a:ea typeface="+mn-ea"/>
            </a:endParaRPr>
          </a:p>
        </p:txBody>
      </p:sp>
      <p:sp>
        <p:nvSpPr>
          <p:cNvPr id="10492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7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个人竞争力与创新能力的关系紧密相连，培养创新意识与能力对于个人职业发展和国家创新发展都具有重要意义。</a:t>
            </a:r>
            <a:endParaRPr altLang="en-US" dirty="0" sz="2400" lang="zh-CN">
              <a:latin typeface="+mn-ea"/>
              <a:ea typeface="+mn-ea"/>
            </a:endParaRPr>
          </a:p>
        </p:txBody>
      </p:sp>
      <p:sp>
        <p:nvSpPr>
          <p:cNvPr id="10492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创新能力是个人竞争力的重要组成部分，能够提高个人在职业发展中的竞争优势。</a:t>
            </a:r>
            <a:endParaRPr altLang="en-US" dirty="0" sz="2400" lang="zh-CN">
              <a:latin typeface="+mn-ea"/>
              <a:ea typeface="+mn-ea"/>
            </a:endParaRPr>
          </a:p>
        </p:txBody>
      </p:sp>
      <p:sp>
        <p:nvSpPr>
          <p:cNvPr id="10492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培养创新意识与能力有助于个人不断更新知识和技能，适应不断变化的市场需求。</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2" name="标题 1"/>
          <p:cNvSpPr>
            <a:spLocks noGrp="1"/>
          </p:cNvSpPr>
          <p:nvPr>
            <p:ph type="title" idx="3"/>
          </p:nvPr>
        </p:nvSpPr>
        <p:spPr/>
        <p:txBody>
          <a:bodyPr/>
          <a:p>
            <a:r>
              <a:rPr altLang="en-US" lang="zh-CN"/>
              <a:t>培养创新能力的长远意义</a:t>
            </a:r>
            <a:endParaRPr altLang="en-US" lang="zh-CN"/>
          </a:p>
        </p:txBody>
      </p:sp>
      <p:sp>
        <p:nvSpPr>
          <p:cNvPr id="104931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适应未来社会发展的需要</a:t>
            </a:r>
            <a:endParaRPr altLang="en-US" dirty="0" sz="1200" lang="zh-CN" spc="150">
              <a:solidFill>
                <a:schemeClr val="tx1">
                  <a:lumMod val="65000"/>
                  <a:lumOff val="35000"/>
                </a:schemeClr>
              </a:solidFill>
              <a:latin typeface="+mn-ea"/>
              <a:sym typeface="+mn-ea"/>
            </a:endParaRPr>
          </a:p>
        </p:txBody>
      </p:sp>
      <p:sp>
        <p:nvSpPr>
          <p:cNvPr id="104935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推动科技进步和产业升级的重要支撑</a:t>
            </a:r>
            <a:endParaRPr altLang="en-US" dirty="0" sz="1200" lang="zh-CN" spc="150">
              <a:solidFill>
                <a:schemeClr val="tx1">
                  <a:lumMod val="65000"/>
                  <a:lumOff val="35000"/>
                </a:schemeClr>
              </a:solidFill>
              <a:latin typeface="+mn-ea"/>
              <a:sym typeface="+mn-ea"/>
            </a:endParaRPr>
          </a:p>
        </p:txBody>
      </p:sp>
      <p:sp>
        <p:nvSpPr>
          <p:cNvPr id="104935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促进个人全面发展的必要条件</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提高国家竞争力的关键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90" name="标题 1"/>
          <p:cNvSpPr>
            <a:spLocks noGrp="1"/>
          </p:cNvSpPr>
          <p:nvPr>
            <p:ph type="title" idx="4"/>
            <p:custDataLst>
              <p:tags r:id="rId1"/>
            </p:custDataLst>
          </p:nvPr>
        </p:nvSpPr>
        <p:spPr/>
        <p:txBody>
          <a:bodyPr>
            <a:normAutofit fontScale="90000"/>
          </a:bodyPr>
          <a:p>
            <a:r>
              <a:rPr altLang="en-US" lang="zh-CN"/>
              <a:t>初中教育模式的改革与创新</a:t>
            </a:r>
            <a:endParaRPr altLang="en-US" lang="zh-CN"/>
          </a:p>
        </p:txBody>
      </p:sp>
      <p:sp>
        <p:nvSpPr>
          <p:cNvPr id="104939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94"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6" name="标题 1"/>
          <p:cNvSpPr>
            <a:spLocks noGrp="1"/>
          </p:cNvSpPr>
          <p:nvPr>
            <p:ph type="title" idx="3"/>
          </p:nvPr>
        </p:nvSpPr>
        <p:spPr/>
        <p:txBody>
          <a:bodyPr/>
          <a:p>
            <a:r>
              <a:rPr altLang="en-US" lang="zh-CN"/>
              <a:t>引入创新教育理念</a:t>
            </a:r>
            <a:endParaRPr altLang="en-US" lang="zh-CN"/>
          </a:p>
        </p:txBody>
      </p:sp>
      <p:sp>
        <p:nvSpPr>
          <p:cNvPr id="104943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创新教育理念的内涵和意义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4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初中教育模式中存在的问题和挑战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5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引入创新教育理念的必要性和紧迫性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5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创新教育理念在初中教育模式中的实践和探索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4" name="标题 1"/>
          <p:cNvSpPr>
            <a:spLocks noGrp="1"/>
          </p:cNvSpPr>
          <p:nvPr>
            <p:ph type="title" idx="3"/>
          </p:nvPr>
        </p:nvSpPr>
        <p:spPr/>
        <p:txBody>
          <a:bodyPr/>
          <a:p>
            <a:r>
              <a:rPr altLang="en-US" lang="zh-CN"/>
              <a:t>创新教学方法与手段</a:t>
            </a:r>
            <a:endParaRPr altLang="en-US" lang="zh-CN"/>
          </a:p>
        </p:txBody>
      </p:sp>
      <p:sp>
        <p:nvSpPr>
          <p:cNvPr id="104949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引入探究式学习，鼓励学生自主探索和解决问题</a:t>
            </a:r>
            <a:endParaRPr altLang="en-US" dirty="0" sz="2000" lang="zh-CN" spc="150">
              <a:solidFill>
                <a:schemeClr val="tx1">
                  <a:lumMod val="75000"/>
                  <a:lumOff val="25000"/>
                </a:schemeClr>
              </a:solidFill>
              <a:latin typeface="+mn-ea"/>
              <a:sym typeface="+mn-ea"/>
            </a:endParaRPr>
          </a:p>
        </p:txBody>
      </p:sp>
      <p:sp>
        <p:nvSpPr>
          <p:cNvPr id="104950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利用信息技术手段，如多媒体、网络等，提高教学效果</a:t>
            </a:r>
            <a:endParaRPr altLang="en-US" dirty="0" sz="2000" lang="zh-CN" spc="150">
              <a:solidFill>
                <a:schemeClr val="tx1">
                  <a:lumMod val="75000"/>
                  <a:lumOff val="25000"/>
                </a:schemeClr>
              </a:solidFill>
              <a:latin typeface="+mn-ea"/>
              <a:sym typeface="+mn-ea"/>
            </a:endParaRPr>
          </a:p>
        </p:txBody>
      </p:sp>
      <p:sp>
        <p:nvSpPr>
          <p:cNvPr id="104950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开展课外拓展活动，培养学生的实践能力和创新思维</a:t>
            </a:r>
            <a:endParaRPr altLang="en-US" dirty="0" sz="2000" lang="zh-CN" spc="150">
              <a:solidFill>
                <a:schemeClr val="tx1">
                  <a:lumMod val="75000"/>
                  <a:lumOff val="25000"/>
                </a:schemeClr>
              </a:solidFill>
              <a:latin typeface="+mn-ea"/>
              <a:sym typeface="+mn-ea"/>
            </a:endParaRPr>
          </a:p>
        </p:txBody>
      </p:sp>
      <p:sp>
        <p:nvSpPr>
          <p:cNvPr id="104951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1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引入游戏化教学，激发学生的学习兴趣和参与度</a:t>
            </a:r>
            <a:endParaRPr altLang="en-US" dirty="0" sz="2000" lang="zh-CN" spc="150">
              <a:solidFill>
                <a:schemeClr val="tx1">
                  <a:lumMod val="75000"/>
                  <a:lumOff val="25000"/>
                </a:schemeClr>
              </a:solidFill>
              <a:latin typeface="+mn-ea"/>
              <a:sym typeface="+mn-ea"/>
            </a:endParaRPr>
          </a:p>
        </p:txBody>
      </p:sp>
      <p:sp>
        <p:nvSpPr>
          <p:cNvPr id="104951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2" name="标题 1"/>
          <p:cNvSpPr>
            <a:spLocks noGrp="1"/>
          </p:cNvSpPr>
          <p:nvPr>
            <p:ph type="title" idx="3"/>
          </p:nvPr>
        </p:nvSpPr>
        <p:spPr/>
        <p:txBody>
          <a:bodyPr/>
          <a:p>
            <a:r>
              <a:rPr altLang="en-US" lang="zh-CN"/>
              <a:t>创新课程设置与内容</a:t>
            </a:r>
            <a:endParaRPr altLang="en-US" lang="zh-CN"/>
          </a:p>
        </p:txBody>
      </p:sp>
      <p:sp>
        <p:nvSpPr>
          <p:cNvPr id="104955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5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增加实践课程，提高学生的动手能力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6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6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引入创客教育，培养学生的创新思维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6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6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跨学科整合，拓宽学生的知识面</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引入企业导师，增强学生的实践经验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10" name="标题 1"/>
          <p:cNvSpPr>
            <a:spLocks noGrp="1"/>
          </p:cNvSpPr>
          <p:nvPr>
            <p:ph type="title" idx="3"/>
          </p:nvPr>
        </p:nvSpPr>
        <p:spPr/>
        <p:txBody>
          <a:bodyPr/>
          <a:p>
            <a:r>
              <a:rPr altLang="en-US" lang="zh-CN"/>
              <a:t>创新评价机制</a:t>
            </a:r>
            <a:endParaRPr altLang="en-US" lang="zh-CN"/>
          </a:p>
        </p:txBody>
      </p:sp>
      <p:sp>
        <p:nvSpPr>
          <p:cNvPr id="10496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引入项目式学习，以实际成果评价学生的学习效果</a:t>
            </a:r>
            <a:endParaRPr altLang="en-US" dirty="0" sz="2400" lang="zh-CN">
              <a:latin typeface="+mn-ea"/>
              <a:ea typeface="+mn-ea"/>
            </a:endParaRPr>
          </a:p>
        </p:txBody>
      </p:sp>
      <p:sp>
        <p:nvSpPr>
          <p:cNvPr id="10496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鼓励学生参与评价，促进自我反思和自我管理</a:t>
            </a:r>
            <a:endParaRPr altLang="en-US" dirty="0" sz="2400" lang="zh-CN">
              <a:latin typeface="+mn-ea"/>
              <a:ea typeface="+mn-ea"/>
            </a:endParaRPr>
          </a:p>
        </p:txBody>
      </p:sp>
      <p:sp>
        <p:nvSpPr>
          <p:cNvPr id="10496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建立多元评价标准，关注学生的综合素质和创新能力</a:t>
            </a:r>
            <a:endParaRPr altLang="en-US" dirty="0" sz="2400" lang="zh-CN">
              <a:latin typeface="+mn-ea"/>
              <a:ea typeface="+mn-ea"/>
            </a:endParaRPr>
          </a:p>
        </p:txBody>
      </p:sp>
      <p:sp>
        <p:nvSpPr>
          <p:cNvPr id="10496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采用过程性评价，及时反馈学生的学习情况和进步</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8" name="标题 1"/>
          <p:cNvSpPr>
            <a:spLocks noGrp="1"/>
          </p:cNvSpPr>
          <p:nvPr>
            <p:ph type="title" idx="4"/>
            <p:custDataLst>
              <p:tags r:id="rId1"/>
            </p:custDataLst>
          </p:nvPr>
        </p:nvSpPr>
        <p:spPr/>
        <p:txBody>
          <a:bodyPr>
            <a:normAutofit fontScale="90000"/>
          </a:bodyPr>
          <a:p>
            <a:r>
              <a:rPr altLang="en-US" lang="zh-CN"/>
              <a:t>实施培养创新意识与能力的教育模式的关键要素</a:t>
            </a:r>
            <a:endParaRPr altLang="en-US" lang="zh-CN"/>
          </a:p>
        </p:txBody>
      </p:sp>
      <p:sp>
        <p:nvSpPr>
          <p:cNvPr id="104967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72"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4" name="标题 1"/>
          <p:cNvSpPr>
            <a:spLocks noGrp="1"/>
          </p:cNvSpPr>
          <p:nvPr>
            <p:ph type="title" idx="3"/>
          </p:nvPr>
        </p:nvSpPr>
        <p:spPr/>
        <p:txBody>
          <a:bodyPr/>
          <a:p>
            <a:r>
              <a:rPr altLang="en-US" lang="zh-CN"/>
              <a:t>教师角色的转变</a:t>
            </a:r>
            <a:endParaRPr altLang="en-US" lang="zh-CN"/>
          </a:p>
        </p:txBody>
      </p:sp>
      <p:sp>
        <p:nvSpPr>
          <p:cNvPr id="10497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教师由传统的知识传授者转变为引导者和启发者，引导学生主动探索和创新。</a:t>
            </a:r>
            <a:endParaRPr altLang="en-US" dirty="0" sz="1200" lang="zh-CN" spc="150">
              <a:solidFill>
                <a:schemeClr val="tx1">
                  <a:lumMod val="65000"/>
                  <a:lumOff val="35000"/>
                </a:schemeClr>
              </a:solidFill>
              <a:latin typeface="+mn-ea"/>
              <a:sym typeface="+mn-ea"/>
            </a:endParaRPr>
          </a:p>
        </p:txBody>
      </p:sp>
      <p:sp>
        <p:nvSpPr>
          <p:cNvPr id="10497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教师需要具备创新意识和创新能力，成为学生创新实践的指导者和合作伙伴。</a:t>
            </a:r>
            <a:endParaRPr altLang="en-US" dirty="0" sz="1200" lang="zh-CN" spc="150">
              <a:solidFill>
                <a:schemeClr val="tx1">
                  <a:lumMod val="65000"/>
                  <a:lumOff val="35000"/>
                </a:schemeClr>
              </a:solidFill>
              <a:latin typeface="+mn-ea"/>
              <a:sym typeface="+mn-ea"/>
            </a:endParaRPr>
          </a:p>
        </p:txBody>
      </p:sp>
      <p:sp>
        <p:nvSpPr>
          <p:cNvPr id="10497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教师需要关注学生的个性差异和需求，提供个性化的指导和支持。</a:t>
            </a:r>
            <a:endParaRPr altLang="en-US" dirty="0" sz="1200" lang="zh-CN" spc="150">
              <a:solidFill>
                <a:schemeClr val="tx1">
                  <a:lumMod val="65000"/>
                  <a:lumOff val="35000"/>
                </a:schemeClr>
              </a:solidFill>
              <a:latin typeface="+mn-ea"/>
              <a:sym typeface="+mn-ea"/>
            </a:endParaRPr>
          </a:p>
        </p:txBody>
      </p:sp>
      <p:sp>
        <p:nvSpPr>
          <p:cNvPr id="10497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教师需要创设宽松、开放、多元的学习环境，鼓励学生质疑、挑战权威，培养学生的批判性思维和创新能力。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6" name="标题 1"/>
          <p:cNvSpPr>
            <a:spLocks noGrp="1"/>
          </p:cNvSpPr>
          <p:nvPr>
            <p:ph type="title" idx="3"/>
          </p:nvPr>
        </p:nvSpPr>
        <p:spPr/>
        <p:txBody>
          <a:bodyPr/>
          <a:p>
            <a:r>
              <a:rPr altLang="en-US" lang="zh-CN"/>
              <a:t>学生的主体地位</a:t>
            </a:r>
            <a:endParaRPr altLang="en-US" lang="zh-CN"/>
          </a:p>
        </p:txBody>
      </p:sp>
      <p:sp>
        <p:nvSpPr>
          <p:cNvPr id="10497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尊重学生的个性差异，因材施教</a:t>
            </a:r>
            <a:endParaRPr altLang="en-US" dirty="0" sz="2000" lang="zh-CN" spc="150">
              <a:solidFill>
                <a:schemeClr val="tx1">
                  <a:lumMod val="85000"/>
                  <a:lumOff val="15000"/>
                </a:schemeClr>
              </a:solidFill>
              <a:latin typeface="+mn-ea"/>
              <a:sym typeface="+mn-ea"/>
            </a:endParaRPr>
          </a:p>
        </p:txBody>
      </p:sp>
      <p:sp>
        <p:nvSpPr>
          <p:cNvPr id="10497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培养学生的自主学习能力，鼓励学生独立思考</a:t>
            </a:r>
            <a:endParaRPr altLang="en-US" dirty="0" sz="2000" lang="zh-CN" spc="150">
              <a:solidFill>
                <a:schemeClr val="tx1">
                  <a:lumMod val="85000"/>
                  <a:lumOff val="15000"/>
                </a:schemeClr>
              </a:solidFill>
              <a:latin typeface="+mn-ea"/>
              <a:sym typeface="+mn-ea"/>
            </a:endParaRPr>
          </a:p>
        </p:txBody>
      </p:sp>
      <p:sp>
        <p:nvSpPr>
          <p:cNvPr id="10497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激发学生的创新精神和实践能力，鼓励学生尝试新方法</a:t>
            </a:r>
            <a:endParaRPr altLang="en-US" dirty="0" sz="2000" lang="zh-CN" spc="150">
              <a:solidFill>
                <a:schemeClr val="tx1">
                  <a:lumMod val="85000"/>
                  <a:lumOff val="15000"/>
                </a:schemeClr>
              </a:solidFill>
              <a:latin typeface="+mn-ea"/>
              <a:sym typeface="+mn-ea"/>
            </a:endParaRPr>
          </a:p>
        </p:txBody>
      </p:sp>
      <p:sp>
        <p:nvSpPr>
          <p:cNvPr id="10497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培养学生的团队协作能力，促进交流与合作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4" name="标题 1"/>
          <p:cNvSpPr>
            <a:spLocks noGrp="1"/>
          </p:cNvSpPr>
          <p:nvPr>
            <p:ph type="title" idx="3"/>
          </p:nvPr>
        </p:nvSpPr>
        <p:spPr/>
        <p:txBody>
          <a:bodyPr/>
          <a:p>
            <a:r>
              <a:rPr altLang="en-US" lang="zh-CN"/>
              <a:t>家庭、学校和社会协同育人</a:t>
            </a:r>
            <a:endParaRPr altLang="en-US" lang="zh-CN"/>
          </a:p>
        </p:txBody>
      </p:sp>
      <p:sp>
        <p:nvSpPr>
          <p:cNvPr id="10498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家庭：父母要鼓励孩子尝试新事物，培养其独立思考和解决问题的能力</a:t>
            </a:r>
            <a:endParaRPr altLang="en-US" dirty="0" sz="2000" lang="zh-CN" spc="150">
              <a:solidFill>
                <a:schemeClr val="tx1">
                  <a:lumMod val="85000"/>
                  <a:lumOff val="15000"/>
                </a:schemeClr>
              </a:solidFill>
              <a:latin typeface="+mn-ea"/>
              <a:sym typeface="+mn-ea"/>
            </a:endParaRPr>
          </a:p>
        </p:txBody>
      </p:sp>
      <p:sp>
        <p:nvSpPr>
          <p:cNvPr id="10498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学校：教师需创造一个开放、包容的学习环境，引导学生主动探索和创新</a:t>
            </a:r>
            <a:endParaRPr altLang="en-US" dirty="0" sz="2000" lang="zh-CN" spc="150">
              <a:solidFill>
                <a:schemeClr val="tx1">
                  <a:lumMod val="85000"/>
                  <a:lumOff val="15000"/>
                </a:schemeClr>
              </a:solidFill>
              <a:latin typeface="+mn-ea"/>
              <a:sym typeface="+mn-ea"/>
            </a:endParaRPr>
          </a:p>
        </p:txBody>
      </p:sp>
      <p:sp>
        <p:nvSpPr>
          <p:cNvPr id="10498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社会：社区和企事业单位应提供实践机会，让学生将所学知识应用于实际情境</a:t>
            </a:r>
            <a:endParaRPr altLang="en-US" dirty="0" sz="2000" lang="zh-CN" spc="150">
              <a:solidFill>
                <a:schemeClr val="tx1">
                  <a:lumMod val="85000"/>
                  <a:lumOff val="15000"/>
                </a:schemeClr>
              </a:solidFill>
              <a:latin typeface="+mn-ea"/>
              <a:sym typeface="+mn-ea"/>
            </a:endParaRPr>
          </a:p>
        </p:txBody>
      </p:sp>
      <p:sp>
        <p:nvSpPr>
          <p:cNvPr id="10498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协同育人：家庭、学校和社会要形成合力，共同促进学生的创新意识与能力发展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72" name="标题 1"/>
          <p:cNvSpPr>
            <a:spLocks noGrp="1"/>
          </p:cNvSpPr>
          <p:nvPr>
            <p:ph type="title" idx="3"/>
          </p:nvPr>
        </p:nvSpPr>
        <p:spPr/>
        <p:txBody>
          <a:bodyPr/>
          <a:p>
            <a:r>
              <a:rPr altLang="en-US" lang="zh-CN"/>
              <a:t>营造创新氛围与环境</a:t>
            </a:r>
            <a:endParaRPr altLang="en-US" lang="zh-CN"/>
          </a:p>
        </p:txBody>
      </p:sp>
      <p:sp>
        <p:nvSpPr>
          <p:cNvPr id="104987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激发学生的好奇心和探索欲望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提供丰富多样的学习资源和实践机会</a:t>
            </a:r>
            <a:endParaRPr dirty="0" sz="2000" err="1">
              <a:solidFill>
                <a:schemeClr val="tx1">
                  <a:lumMod val="75000"/>
                  <a:lumOff val="25000"/>
                </a:schemeClr>
              </a:solidFill>
              <a:latin typeface="+mn-ea"/>
              <a:ea typeface="+mn-ea"/>
              <a:cs typeface="+mn-ea"/>
              <a:sym typeface="+mn-lt"/>
            </a:endParaRPr>
          </a:p>
        </p:txBody>
      </p:sp>
      <p:sp>
        <p:nvSpPr>
          <p:cNvPr id="104989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0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创设宽松、自由、包容的学习环境</a:t>
            </a:r>
            <a:endParaRPr dirty="0" sz="2000" err="1">
              <a:solidFill>
                <a:schemeClr val="tx1">
                  <a:lumMod val="75000"/>
                  <a:lumOff val="25000"/>
                </a:schemeClr>
              </a:solidFill>
              <a:latin typeface="+mn-ea"/>
              <a:ea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鼓励师生互动，提倡开放式讨论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6" name="标题 1"/>
          <p:cNvSpPr>
            <a:spLocks noGrp="1"/>
          </p:cNvSpPr>
          <p:nvPr>
            <p:ph type="title" idx="4"/>
            <p:custDataLst>
              <p:tags r:id="rId1"/>
            </p:custDataLst>
          </p:nvPr>
        </p:nvSpPr>
        <p:spPr/>
        <p:txBody>
          <a:bodyPr>
            <a:normAutofit fontScale="90000"/>
          </a:bodyPr>
          <a:p>
            <a:r>
              <a:rPr altLang="en-US" lang="zh-CN"/>
              <a:t>实践案例与效果评估</a:t>
            </a:r>
            <a:endParaRPr altLang="en-US" lang="zh-CN"/>
          </a:p>
        </p:txBody>
      </p:sp>
      <p:sp>
        <p:nvSpPr>
          <p:cNvPr id="104994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50"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2" name="标题 1"/>
          <p:cNvSpPr>
            <a:spLocks noGrp="1"/>
          </p:cNvSpPr>
          <p:nvPr>
            <p:ph type="title" idx="3"/>
          </p:nvPr>
        </p:nvSpPr>
        <p:spPr/>
        <p:txBody>
          <a:bodyPr/>
          <a:p>
            <a:r>
              <a:rPr altLang="en-US" lang="zh-CN"/>
              <a:t>国内外成功的教育模式案例</a:t>
            </a:r>
            <a:endParaRPr altLang="en-US" lang="zh-CN"/>
          </a:p>
        </p:txBody>
      </p:sp>
      <p:sp>
        <p:nvSpPr>
          <p:cNvPr id="104999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芬兰教育模式：以创新为核心，注重跨学科学习和团队合作，培养具有全球竞争力的学生</a:t>
            </a:r>
            <a:endParaRPr altLang="en-US" dirty="0" sz="2000" lang="zh-CN" spc="150">
              <a:solidFill>
                <a:schemeClr val="tx1">
                  <a:lumMod val="85000"/>
                  <a:lumOff val="15000"/>
                </a:schemeClr>
              </a:solidFill>
              <a:latin typeface="+mn-ea"/>
              <a:sym typeface="+mn-ea"/>
            </a:endParaRPr>
          </a:p>
        </p:txBody>
      </p:sp>
      <p:sp>
        <p:nvSpPr>
          <p:cNvPr id="105000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美国STEAM教育：集科学、技术、工程、艺术、数学于一体的综合性教育，旨在培养具有创新精神和创造力的学生</a:t>
            </a:r>
            <a:endParaRPr altLang="en-US" dirty="0" sz="2000" lang="zh-CN" spc="150">
              <a:solidFill>
                <a:schemeClr val="tx1">
                  <a:lumMod val="85000"/>
                  <a:lumOff val="15000"/>
                </a:schemeClr>
              </a:solidFill>
              <a:latin typeface="+mn-ea"/>
              <a:sym typeface="+mn-ea"/>
            </a:endParaRPr>
          </a:p>
        </p:txBody>
      </p:sp>
      <p:sp>
        <p:nvSpPr>
          <p:cNvPr id="105000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德国双元制教育：企业与职业学校合作，注重实践技能的培养，提高学生的就业竞争力</a:t>
            </a:r>
            <a:endParaRPr altLang="en-US" dirty="0" sz="2000" lang="zh-CN" spc="150">
              <a:solidFill>
                <a:schemeClr val="tx1">
                  <a:lumMod val="85000"/>
                  <a:lumOff val="15000"/>
                </a:schemeClr>
              </a:solidFill>
              <a:latin typeface="+mn-ea"/>
              <a:sym typeface="+mn-ea"/>
            </a:endParaRPr>
          </a:p>
        </p:txBody>
      </p:sp>
      <p:sp>
        <p:nvSpPr>
          <p:cNvPr id="105001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英国导师制教育：个性化教育，导师引导学生自主学习、思考和探索，培养学生的创新思维和批判性思维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50" name="标题 1"/>
          <p:cNvSpPr>
            <a:spLocks noGrp="1"/>
          </p:cNvSpPr>
          <p:nvPr>
            <p:ph type="title" idx="3"/>
          </p:nvPr>
        </p:nvSpPr>
        <p:spPr/>
        <p:txBody>
          <a:bodyPr/>
          <a:p>
            <a:r>
              <a:rPr altLang="en-US" lang="zh-CN"/>
              <a:t>实践过程中的挑战与应对策略</a:t>
            </a:r>
            <a:endParaRPr altLang="en-US" lang="zh-CN"/>
          </a:p>
        </p:txBody>
      </p:sp>
      <p:sp>
        <p:nvSpPr>
          <p:cNvPr id="10500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6"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挑战：学生缺乏实践经验，难以将理论知识转化为实际操作能力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2"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应对策略：开展实践活动，鼓励学生参与，提高动手能力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8"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挑战：学生创新意识不足，难以提出有创意的解决方案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74"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应对策略：引导学生发现问题，激发创新思维，培养解决问题的能力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08" name="标题 1"/>
          <p:cNvSpPr>
            <a:spLocks noGrp="1"/>
          </p:cNvSpPr>
          <p:nvPr>
            <p:ph type="title" idx="3"/>
          </p:nvPr>
        </p:nvSpPr>
        <p:spPr/>
        <p:txBody>
          <a:bodyPr/>
          <a:p>
            <a:r>
              <a:rPr altLang="en-US" lang="zh-CN"/>
              <a:t>效果评估的方法与结果反馈</a:t>
            </a:r>
            <a:endParaRPr altLang="en-US" lang="zh-CN"/>
          </a:p>
        </p:txBody>
      </p:sp>
      <p:sp>
        <p:nvSpPr>
          <p:cNvPr id="10501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数据分析：对收集的数据进行统计分析，了解学生的掌握情况</a:t>
            </a:r>
            <a:endParaRPr altLang="zh-CN" dirty="0" lang="en-US">
              <a:solidFill>
                <a:schemeClr val="dk1">
                  <a:lumMod val="80000"/>
                  <a:lumOff val="20000"/>
                </a:schemeClr>
              </a:solidFill>
              <a:latin typeface="+mn-ea"/>
              <a:sym typeface="+mn-ea"/>
            </a:endParaRPr>
          </a:p>
        </p:txBody>
      </p:sp>
      <p:sp>
        <p:nvSpPr>
          <p:cNvPr id="10501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评估方法：问卷调查、访谈、观察法等</a:t>
            </a:r>
            <a:endParaRPr altLang="en-US" dirty="0" lang="zh-CN">
              <a:solidFill>
                <a:schemeClr val="dk1">
                  <a:lumMod val="80000"/>
                  <a:lumOff val="20000"/>
                </a:schemeClr>
              </a:solidFill>
              <a:latin typeface="+mn-ea"/>
              <a:sym typeface="+mn-ea"/>
            </a:endParaRPr>
          </a:p>
        </p:txBody>
      </p:sp>
      <p:sp>
        <p:nvSpPr>
          <p:cNvPr id="10501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结果反馈：及时向教师和学生提供反馈，调整教学策略和方法</a:t>
            </a:r>
            <a:endParaRPr altLang="en-US" dirty="0" lang="zh-CN">
              <a:solidFill>
                <a:schemeClr val="dk1">
                  <a:lumMod val="80000"/>
                  <a:lumOff val="20000"/>
                </a:schemeClr>
              </a:solidFill>
              <a:latin typeface="+mn-ea"/>
              <a:sym typeface="+mn-ea"/>
            </a:endParaRPr>
          </a:p>
        </p:txBody>
      </p:sp>
      <p:sp>
        <p:nvSpPr>
          <p:cNvPr id="10501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效果评估：根据评估结果，对教育模式进行改进和优化</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74" name="标题 1"/>
          <p:cNvSpPr>
            <a:spLocks noGrp="1"/>
          </p:cNvSpPr>
          <p:nvPr>
            <p:ph type="title" idx="3"/>
          </p:nvPr>
        </p:nvSpPr>
        <p:spPr/>
        <p:txBody>
          <a:bodyPr/>
          <a:p>
            <a:r>
              <a:rPr altLang="en-US" lang="zh-CN"/>
              <a:t>持续改进与完善教育模式</a:t>
            </a:r>
            <a:endParaRPr altLang="en-US" lang="zh-CN"/>
          </a:p>
        </p:txBody>
      </p:sp>
      <p:sp>
        <p:nvSpPr>
          <p:cNvPr id="105017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针对实践案例中出现的问题，及时调整教育模式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鼓励师生提出改进意见，持续完善教育模式</a:t>
            </a:r>
            <a:endParaRPr dirty="0" sz="2000" err="1">
              <a:solidFill>
                <a:schemeClr val="tx1">
                  <a:lumMod val="75000"/>
                  <a:lumOff val="25000"/>
                </a:schemeClr>
              </a:solidFill>
              <a:latin typeface="+mn-ea"/>
              <a:ea typeface="+mn-ea"/>
              <a:cs typeface="+mn-ea"/>
              <a:sym typeface="+mn-lt"/>
            </a:endParaRPr>
          </a:p>
        </p:txBody>
      </p:sp>
      <p:sp>
        <p:nvSpPr>
          <p:cNvPr id="105019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0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结合时代发展，不断更新教育理念和教学方法</a:t>
            </a:r>
            <a:endParaRPr dirty="0" sz="2000" err="1">
              <a:solidFill>
                <a:schemeClr val="tx1">
                  <a:lumMod val="75000"/>
                  <a:lumOff val="25000"/>
                </a:schemeClr>
              </a:solidFill>
              <a:latin typeface="+mn-ea"/>
              <a:ea typeface="+mn-ea"/>
              <a:cs typeface="+mn-ea"/>
              <a:sym typeface="+mn-lt"/>
            </a:endParaRPr>
          </a:p>
        </p:txBody>
      </p:sp>
      <p:sp>
        <p:nvSpPr>
          <p:cNvPr id="1050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定期评估教育效果，不断优化教育方案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8" name="标题 1"/>
          <p:cNvSpPr>
            <a:spLocks noGrp="1"/>
          </p:cNvSpPr>
          <p:nvPr>
            <p:ph type="title" idx="4"/>
            <p:custDataLst>
              <p:tags r:id="rId1"/>
            </p:custDataLst>
          </p:nvPr>
        </p:nvSpPr>
        <p:spPr/>
        <p:txBody>
          <a:bodyPr>
            <a:normAutofit fontScale="90000"/>
          </a:bodyPr>
          <a:p>
            <a:r>
              <a:rPr altLang="en-US" lang="zh-CN"/>
              <a:t>展望未来初中教育的发展趋势</a:t>
            </a:r>
            <a:endParaRPr altLang="en-US" lang="zh-CN"/>
          </a:p>
        </p:txBody>
      </p:sp>
      <p:sp>
        <p:nvSpPr>
          <p:cNvPr id="105025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252" name="文本占位符 4"/>
          <p:cNvSpPr>
            <a:spLocks noGrp="1"/>
          </p:cNvSpPr>
          <p:nvPr>
            <p:ph type="body" idx="1"/>
            <p:custDataLst>
              <p:tags r:id="rId3"/>
            </p:custDataLst>
          </p:nvPr>
        </p:nvSpPr>
        <p:spPr/>
        <p:txBody>
          <a:bodyPr/>
          <a:p>
            <a:r>
              <a:rPr altLang="en-US" lang="zh-CN"/>
              <a:t>PART SIX</a:t>
            </a:r>
            <a:endParaRPr altLang="en-US" lang="zh-CN"/>
          </a:p>
        </p:txBody>
      </p:sp>
    </p:spTree>
    <p:custDataLst>
      <p:tags r:id="rId4"/>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94" name="标题 1"/>
          <p:cNvSpPr>
            <a:spLocks noGrp="1"/>
          </p:cNvSpPr>
          <p:nvPr>
            <p:ph type="title" idx="3"/>
          </p:nvPr>
        </p:nvSpPr>
        <p:spPr/>
        <p:txBody>
          <a:bodyPr/>
          <a:p>
            <a:r>
              <a:rPr altLang="en-US" lang="zh-CN"/>
              <a:t>教育科技的应用与创新</a:t>
            </a:r>
            <a:endParaRPr altLang="en-US" lang="zh-CN"/>
          </a:p>
        </p:txBody>
      </p:sp>
      <p:sp>
        <p:nvSpPr>
          <p:cNvPr id="10502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虚拟现实与增强现实技术提升学习体验</a:t>
            </a:r>
            <a:endParaRPr altLang="en-US" sz="1400" lang="zh-CN" spc="150">
              <a:solidFill>
                <a:schemeClr val="tx1"/>
              </a:solidFill>
              <a:effectLst/>
              <a:latin typeface="+mn-ea"/>
              <a:sym typeface="+mn-ea"/>
            </a:endParaRPr>
          </a:p>
        </p:txBody>
      </p:sp>
      <p:sp>
        <p:nvSpPr>
          <p:cNvPr id="10503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人工智能在教育中的应用</a:t>
            </a:r>
            <a:endParaRPr altLang="en-US" dirty="0" sz="1400" lang="zh-CN" spc="150">
              <a:solidFill>
                <a:schemeClr val="tx1"/>
              </a:solidFill>
              <a:effectLst/>
              <a:latin typeface="+mn-ea"/>
              <a:sym typeface="+mn-ea"/>
            </a:endParaRPr>
          </a:p>
        </p:txBody>
      </p:sp>
      <p:sp>
        <p:nvSpPr>
          <p:cNvPr id="10503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在线教育资源的普及与优化</a:t>
            </a:r>
            <a:endParaRPr altLang="en-US" sz="1400" lang="zh-CN" spc="150">
              <a:solidFill>
                <a:schemeClr val="tx1"/>
              </a:solidFill>
              <a:effectLst/>
              <a:latin typeface="+mn-ea"/>
              <a:sym typeface="+mn-ea"/>
            </a:endParaRPr>
          </a:p>
        </p:txBody>
      </p:sp>
      <p:sp>
        <p:nvSpPr>
          <p:cNvPr id="10503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教育数据挖掘与分析助力个性化教育</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44" name="标题 1"/>
          <p:cNvSpPr>
            <a:spLocks noGrp="1"/>
          </p:cNvSpPr>
          <p:nvPr>
            <p:ph type="title" idx="3"/>
          </p:nvPr>
        </p:nvSpPr>
        <p:spPr/>
        <p:txBody>
          <a:bodyPr/>
          <a:p>
            <a:r>
              <a:rPr altLang="en-US" lang="zh-CN"/>
              <a:t>个性化教育的实现路径</a:t>
            </a:r>
            <a:endParaRPr altLang="en-US" lang="zh-CN"/>
          </a:p>
        </p:txBody>
      </p:sp>
      <p:sp>
        <p:nvSpPr>
          <p:cNvPr id="10503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建立师生互动平台，促进个性化指导和交流</a:t>
            </a:r>
            <a:endParaRPr altLang="zh-CN" dirty="0" lang="en-US">
              <a:solidFill>
                <a:schemeClr val="dk1">
                  <a:lumMod val="80000"/>
                  <a:lumOff val="20000"/>
                </a:schemeClr>
              </a:solidFill>
              <a:latin typeface="+mn-ea"/>
              <a:sym typeface="+mn-ea"/>
            </a:endParaRPr>
          </a:p>
        </p:txBody>
      </p:sp>
      <p:sp>
        <p:nvSpPr>
          <p:cNvPr id="10503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利用大数据和人工智能技术进行个性化评估和推荐</a:t>
            </a:r>
            <a:endParaRPr altLang="en-US" dirty="0" lang="zh-CN">
              <a:solidFill>
                <a:schemeClr val="dk1">
                  <a:lumMod val="80000"/>
                  <a:lumOff val="20000"/>
                </a:schemeClr>
              </a:solidFill>
              <a:latin typeface="+mn-ea"/>
              <a:sym typeface="+mn-ea"/>
            </a:endParaRPr>
          </a:p>
        </p:txBody>
      </p:sp>
      <p:sp>
        <p:nvSpPr>
          <p:cNvPr id="10503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开展多元化和定制化的课程，满足学生个性化需求</a:t>
            </a:r>
            <a:endParaRPr altLang="en-US" dirty="0" lang="zh-CN">
              <a:solidFill>
                <a:schemeClr val="dk1">
                  <a:lumMod val="80000"/>
                  <a:lumOff val="20000"/>
                </a:schemeClr>
              </a:solidFill>
              <a:latin typeface="+mn-ea"/>
              <a:sym typeface="+mn-ea"/>
            </a:endParaRPr>
          </a:p>
        </p:txBody>
      </p:sp>
      <p:sp>
        <p:nvSpPr>
          <p:cNvPr id="10503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培养教师个性化教育理念和能力，提高教学质量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10" name="标题 1"/>
          <p:cNvSpPr>
            <a:spLocks noGrp="1"/>
          </p:cNvSpPr>
          <p:nvPr>
            <p:ph type="title" idx="3"/>
          </p:nvPr>
        </p:nvSpPr>
        <p:spPr/>
        <p:txBody>
          <a:bodyPr/>
          <a:p>
            <a:r>
              <a:rPr altLang="en-US" lang="zh-CN"/>
              <a:t>培养具备全球竞争力的创新人才</a:t>
            </a:r>
            <a:endParaRPr altLang="en-US" lang="zh-CN"/>
          </a:p>
        </p:txBody>
      </p:sp>
      <p:sp>
        <p:nvSpPr>
          <p:cNvPr id="105041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培养目标：注重学生的创新思维和实践能力，以适应未来社会的发展需求</a:t>
            </a:r>
            <a:endParaRPr altLang="en-US" dirty="0" sz="1200" lang="zh-CN" spc="150">
              <a:solidFill>
                <a:schemeClr val="tx1">
                  <a:lumMod val="65000"/>
                  <a:lumOff val="35000"/>
                </a:schemeClr>
              </a:solidFill>
              <a:latin typeface="+mn-ea"/>
              <a:sym typeface="+mn-ea"/>
            </a:endParaRPr>
          </a:p>
        </p:txBody>
      </p:sp>
      <p:sp>
        <p:nvSpPr>
          <p:cNvPr id="105041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教育内容：增加跨学科课程，拓宽学生的知识面，提高综合素质</a:t>
            </a:r>
            <a:endParaRPr altLang="en-US" dirty="0" sz="1200" lang="zh-CN" spc="150">
              <a:solidFill>
                <a:schemeClr val="tx1">
                  <a:lumMod val="65000"/>
                  <a:lumOff val="35000"/>
                </a:schemeClr>
              </a:solidFill>
              <a:latin typeface="+mn-ea"/>
              <a:sym typeface="+mn-ea"/>
            </a:endParaRPr>
          </a:p>
        </p:txBody>
      </p:sp>
      <p:sp>
        <p:nvSpPr>
          <p:cNvPr id="105041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教育方式：采用探究式、项目式学习，鼓励学生自主学习、合作学习</a:t>
            </a:r>
            <a:endParaRPr altLang="en-US" dirty="0" sz="1200" lang="zh-CN" spc="150">
              <a:solidFill>
                <a:schemeClr val="tx1">
                  <a:lumMod val="65000"/>
                  <a:lumOff val="35000"/>
                </a:schemeClr>
              </a:solidFill>
              <a:latin typeface="+mn-ea"/>
              <a:sym typeface="+mn-ea"/>
            </a:endParaRPr>
          </a:p>
        </p:txBody>
      </p:sp>
      <p:sp>
        <p:nvSpPr>
          <p:cNvPr id="105041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教育评价：建立多元评价体系，注重过程评价，鼓励学生发挥创造力和想象力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52"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454"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6*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6*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6*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6*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6*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6*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6*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6_1"/>
  <p:tag name="KSO_WM_TEMPLATE_CATEGORY" val="custom"/>
  <p:tag name="KSO_WM_TEMPLATE_INDEX" val="20230300"/>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0_6*l_h_i*1_6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6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SLIDE_ID" val="custom2023030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3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9.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1.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3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8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8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3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3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9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SIX"/>
</p:tagLst>
</file>

<file path=ppt/tags/tag40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4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431.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2023-12-31T18:05:02Z</dcterms:created>
  <dcterms:modified xsi:type="dcterms:W3CDTF">2023-12-31T18:05:02Z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b352539f18574d06a13a93c46c116a78_21</vt:lpwstr>
  </property>
</Properties>
</file>