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72" r:id="rId1"/>
    <p:sldMasterId id="2147488209" r:id="rId2"/>
  </p:sldMasterIdLst>
  <p:notesMasterIdLst>
    <p:notesMasterId r:id="rId3"/>
  </p:notesMasterIdLst>
  <p:sldIdLst>
    <p:sldId id="2300" r:id="rId4"/>
    <p:sldId id="2303" r:id="rId5"/>
    <p:sldId id="2306" r:id="rId6"/>
    <p:sldId id="2309" r:id="rId7"/>
    <p:sldId id="2312" r:id="rId8"/>
    <p:sldId id="2315" r:id="rId9"/>
    <p:sldId id="2318" r:id="rId10"/>
    <p:sldId id="2321" r:id="rId11"/>
    <p:sldId id="2324" r:id="rId12"/>
    <p:sldId id="2327" r:id="rId13"/>
    <p:sldId id="2330" r:id="rId14"/>
    <p:sldId id="2333" r:id="rId15"/>
    <p:sldId id="2336" r:id="rId16"/>
    <p:sldId id="2339" r:id="rId17"/>
    <p:sldId id="2342" r:id="rId18"/>
    <p:sldId id="2345" r:id="rId19"/>
    <p:sldId id="2348" r:id="rId20"/>
    <p:sldId id="2351" r:id="rId21"/>
    <p:sldId id="2354" r:id="rId22"/>
    <p:sldId id="2357" r:id="rId23"/>
    <p:sldId id="2360" r:id="rId24"/>
    <p:sldId id="2363" r:id="rId25"/>
    <p:sldId id="2366" r:id="rId26"/>
    <p:sldId id="2369" r:id="rId27"/>
    <p:sldId id="2372" r:id="rId28"/>
    <p:sldId id="2375" r:id="rId29"/>
    <p:sldId id="2378" r:id="rId30"/>
    <p:sldId id="2381" r:id="rId31"/>
    <p:sldId id="2384" r:id="rId32"/>
    <p:sldId id="2387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73" r:id="rId1"/>
    <p:sldLayoutId id="2147488174" r:id="rId2"/>
    <p:sldLayoutId id="2147488175" r:id="rId3"/>
    <p:sldLayoutId id="2147488176" r:id="rId4"/>
    <p:sldLayoutId id="2147488177" r:id="rId5"/>
    <p:sldLayoutId id="2147488178" r:id="rId6"/>
    <p:sldLayoutId id="2147488179" r:id="rId7"/>
    <p:sldLayoutId id="2147488180" r:id="rId8"/>
    <p:sldLayoutId id="2147488181" r:id="rId9"/>
    <p:sldLayoutId id="2147488182" r:id="rId10"/>
    <p:sldLayoutId id="21474881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10" r:id="rId1"/>
    <p:sldLayoutId id="2147488211" r:id="rId2"/>
    <p:sldLayoutId id="2147488212" r:id="rId3"/>
    <p:sldLayoutId id="2147488213" r:id="rId4"/>
    <p:sldLayoutId id="2147488214" r:id="rId5"/>
    <p:sldLayoutId id="2147488215" r:id="rId6"/>
    <p:sldLayoutId id="2147488216" r:id="rId7"/>
    <p:sldLayoutId id="2147488217" r:id="rId8"/>
    <p:sldLayoutId id="2147488218" r:id="rId9"/>
    <p:sldLayoutId id="2147488219" r:id="rId10"/>
    <p:sldLayoutId id="2147488220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2024年制造业智能生产方案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智能生产方案背景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智能生产方案内容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智能生产方案优势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智能生产方案实施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未来智能生产展望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智能生产方案案例分析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智能生产方案背景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制造业发展现状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传统制造业面临成本上升、资源紧张和环境污染等问题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制造业转型升级需求迫切，需要提高生产效率和降低成本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信息技术的发展为制造业提供了数字化、智能化的解决方案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智能制造成为制造业转型升级的重要方向，能够提高生产效率和降低成本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智能生产需求分析</a:t>
            </a:r>
            <a:endParaRPr altLang="en-US" lang="zh-CN"/>
          </a:p>
        </p:txBody>
      </p:sp>
      <p:sp>
        <p:nvSpPr>
          <p:cNvPr id="1048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制造业面临的人力短缺和成本上升问题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市场竞争激烈，企业需要提高生产效率和降低成本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全球化和信息化趋势加速智能生产的发展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消费者对个性化、高品质产品的需求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方案制定目的和意义</a:t>
            </a:r>
            <a:endParaRPr altLang="en-US" lang="zh-CN"/>
          </a:p>
        </p:txBody>
      </p:sp>
      <p:sp>
        <p:nvSpPr>
          <p:cNvPr id="1049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提高生产效率，降低成本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增强企业竞争力，开拓市场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实现可持续发展，推动产业升级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提升产品质量，满足客户需求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智能生产方案内容</a:t>
            </a:r>
            <a:endParaRPr altLang="en-US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智能生产技术介绍</a:t>
            </a:r>
            <a:endParaRPr altLang="en-US" lang="zh-CN"/>
          </a:p>
        </p:txBody>
      </p:sp>
      <p:sp>
        <p:nvSpPr>
          <p:cNvPr id="104914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人工智能技术：用于生产过程的自动化和智能化控制，提高生产效率和产品质量。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物联网技术：实现设备间的互联互通，实时监测和采集生产数据，优化生产流程。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云计算技术：提供强大的数据处理和存储能力，支持实时分析和决策。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3D打印技术：用于快速原型制造和小批量生产，降低成本和提高生产灵活性。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智能生产系统架构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硬件层：包括机器人、传感器、自动化设备等，负责执行生产任务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通信层：实现设备间的数据传输和通信，保证信息流通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控制系统层：负责协调和管理生产过程中的各个环节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应用层：根据实际需求，开发定制化的应用软件和解决方案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智能生产关键技术</a:t>
            </a:r>
            <a:endParaRPr altLang="en-US" lang="zh-CN"/>
          </a:p>
        </p:txBody>
      </p:sp>
      <p:sp>
        <p:nvSpPr>
          <p:cNvPr id="104926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机器人技术：自动化生产，降低人工成本，提高生产速度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工业互联网：实现设备连接和数据交互，提升生产效率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人工智能技术：应用于质量检测、预测性维护等方面，提高生产质量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云计算技术：实现大数据分析，优化生产流程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智能生产应用场景</a:t>
            </a:r>
            <a:endParaRPr altLang="en-US" lang="zh-CN"/>
          </a:p>
        </p:txBody>
      </p:sp>
      <p:sp>
        <p:nvSpPr>
          <p:cNvPr id="104933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自动化生产线：实现生产流程的自动化控制，提高生产效率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智能仓储管理：通过物联网技术实现仓储智能化管理，提高库存准确性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工业机器人应用：在制造业中广泛应用机器人，提高生产效率和产品质量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数据分析与优化：利用大数据和人工智能技术对生产数据进行挖掘和分析，优化生产流程和决策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智能生产方案实施</a:t>
            </a:r>
            <a:endParaRPr altLang="en-US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实施步骤和计划</a:t>
            </a:r>
            <a:endParaRPr altLang="en-US" lang="zh-CN"/>
          </a:p>
        </p:txBody>
      </p:sp>
      <p:sp>
        <p:nvSpPr>
          <p:cNvPr id="104943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方案设计：根据企业需求和目标，制定智能生产方案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培训和推广：对员工进行智能制造技术和系统培训和推广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集成实施：将智能制造系统和现有生产系统进行集成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技术选型：选择合适的智能制造技术和设备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实施团队和分工</a:t>
            </a:r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1"/>
            </p:custDataLst>
          </p:nvPr>
        </p:nvSpPr>
        <p:spPr>
          <a:xfrm>
            <a:off x="1678620" y="1781933"/>
            <a:ext cx="4133119" cy="41802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2"/>
            </p:custDataLst>
          </p:nvPr>
        </p:nvSpPr>
        <p:spPr>
          <a:xfrm>
            <a:off x="2244096" y="1773936"/>
            <a:ext cx="848626" cy="44002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3"/>
            </p:custDataLst>
          </p:nvPr>
        </p:nvSpPr>
        <p:spPr>
          <a:xfrm>
            <a:off x="1925944" y="2931163"/>
            <a:ext cx="3638611" cy="220747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实施团队：由项目经理、技术专家、实施工程师等组成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>
          <a:xfrm>
            <a:off x="6377214" y="1781933"/>
            <a:ext cx="4133119" cy="41802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5"/>
            </p:custDataLst>
          </p:nvPr>
        </p:nvSpPr>
        <p:spPr>
          <a:xfrm>
            <a:off x="6974677" y="1773936"/>
            <a:ext cx="848626" cy="44002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6"/>
            </p:custDataLst>
          </p:nvPr>
        </p:nvSpPr>
        <p:spPr>
          <a:xfrm>
            <a:off x="6624539" y="2931163"/>
            <a:ext cx="3638611" cy="2207473"/>
          </a:xfrm>
          <a:prstGeom prst="rect"/>
          <a:noFill/>
        </p:spPr>
        <p:txBody>
          <a:bodyPr rtlCol="0" wrap="square">
            <a:normAutofit fontScale="79167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分工：项目经理负责整体协调和进度把控，技术专家负责方案的技术支持，实施工程师负责具体实施和调试工作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实施风险和应对措施</a:t>
            </a:r>
            <a:endParaRPr altLang="en-US" lang="zh-CN"/>
          </a:p>
        </p:txBody>
      </p:sp>
      <p:sp>
        <p:nvSpPr>
          <p:cNvPr id="104956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技术风险：可能存在技术难题和缺陷，需要提前进行技术评估和测试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人才风险：缺乏具备智能生产方案实施经验的人才，需要加强人才培养和引进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成本风险：智能生产方案实施成本较高，需要合理规划和控制成本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安全风险：智能生产方案可能存在安全隐患，需要加强安全管理和监控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实施效果评估和改进</a:t>
            </a:r>
            <a:endParaRPr altLang="en-US" lang="zh-CN"/>
          </a:p>
        </p:txBody>
      </p:sp>
      <p:sp>
        <p:nvSpPr>
          <p:cNvPr id="104962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实施效果评估：对智能生产方案在实施过程中的效果进行实时监测和评估，确保方案的有效性和可行性。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改进措施：根据实施效果评估结果，及时调整和优化智能生产方案，提高生产效率和产品质量。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持续改进：不断跟踪智能生产方案的应用情况，及时发现和解决潜在问题，持续优化和改进方案。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评估指标：制定科学合理的评估指标，对智能生产方案的实施效果进行全面、客观的评价，为改进提供依据。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智能生产方案优势</a:t>
            </a:r>
            <a:endParaRPr altLang="en-US" lang="zh-CN"/>
          </a:p>
        </p:txBody>
      </p:sp>
      <p:sp>
        <p:nvSpPr>
          <p:cNvPr id="10496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提高生产效率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自动化生产：减少人工干预，降低出错率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实时监控：及时发现并解决生产中的问题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数据分析：优化生产流程，提高生产效率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灵活应对：快速调整生产计划，满足市场需求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降低制造成本</a:t>
            </a:r>
            <a:endParaRPr altLang="en-US" lang="zh-CN"/>
          </a:p>
        </p:txBody>
      </p:sp>
      <p:sp>
        <p:nvSpPr>
          <p:cNvPr id="10497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自动化生产：减少人工干预，降低人力成本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0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精准控制：提高生产效率和产品质量，减少浪费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6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优化供应链：实时监控库存和物流信息，降低库存成本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8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2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快速响应：灵活调整生产计划，适应市场需求变化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提高产品质量</a:t>
            </a:r>
            <a:endParaRPr altLang="en-US" lang="zh-CN"/>
          </a:p>
        </p:txBody>
      </p:sp>
      <p:sp>
        <p:nvSpPr>
          <p:cNvPr id="104984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减少人为因素对产品质量的影响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实现精细化生产，提高产品精度和稳定性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智能检测和监控系统可及时发现并解决生产过程中的问题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通过数据分析优化生产流程，提升产品质量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增强生产灵活性</a:t>
            </a:r>
            <a:endParaRPr altLang="en-US" lang="zh-CN"/>
          </a:p>
        </p:txBody>
      </p:sp>
      <p:sp>
        <p:nvSpPr>
          <p:cNvPr id="104990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智能生产方案能够快速适应市场需求变化，实现小批量、多品种的生产。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通过自动化设备和人工智能技术，智能生产方案能够减少人工干预，提高生产过程的稳定性和可靠性。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智能生产方案能够实现生产过程的实时监控和数据采集，及时发现和解决生产过程中的问题，提高生产效率。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智能生产方案能够实现生产资源的优化配置，降低生产成本，提高企业的竞争力。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智能生产方案案例分析</a:t>
            </a:r>
            <a:endParaRPr altLang="en-US" lang="zh-CN"/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国内外智能生产案例介绍</a:t>
            </a:r>
            <a:endParaRPr altLang="en-US" lang="zh-CN"/>
          </a:p>
        </p:txBody>
      </p:sp>
      <p:sp>
        <p:nvSpPr>
          <p:cNvPr id="1050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国内案例：海尔智能工厂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国内案例：美的智能制造转型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国际案例：西门子数字化工厂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国际案例：特斯拉自动化生产线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案例实施效果分析</a:t>
            </a:r>
            <a:endParaRPr altLang="en-US" lang="zh-CN"/>
          </a:p>
        </p:txBody>
      </p:sp>
      <p:sp>
        <p:nvSpPr>
          <p:cNvPr id="1050080" name="矩形: 圆角 4"/>
          <p:cNvSpPr/>
          <p:nvPr>
            <p:custDataLst>
              <p:tags r:id="rId1"/>
            </p:custDataLst>
          </p:nvPr>
        </p:nvSpPr>
        <p:spPr>
          <a:xfrm>
            <a:off x="1014984" y="3403675"/>
            <a:ext cx="2372884" cy="92729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"/>
            </p:custDataLst>
          </p:nvPr>
        </p:nvSpPr>
        <p:spPr>
          <a:xfrm>
            <a:off x="1172382" y="3594086"/>
            <a:ext cx="2057381" cy="5588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提高了生产效率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84" name="矩形: 圆角 4"/>
          <p:cNvSpPr/>
          <p:nvPr>
            <p:custDataLst>
              <p:tags r:id="rId3"/>
            </p:custDataLst>
          </p:nvPr>
        </p:nvSpPr>
        <p:spPr>
          <a:xfrm>
            <a:off x="8801789" y="3404264"/>
            <a:ext cx="2372768" cy="92729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4"/>
            </p:custDataLst>
          </p:nvPr>
        </p:nvSpPr>
        <p:spPr>
          <a:xfrm>
            <a:off x="8959188" y="3594675"/>
            <a:ext cx="2057381" cy="5588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增强了客户满意度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88" name="矩形: 圆角 4"/>
          <p:cNvSpPr/>
          <p:nvPr>
            <p:custDataLst>
              <p:tags r:id="rId5"/>
            </p:custDataLst>
          </p:nvPr>
        </p:nvSpPr>
        <p:spPr>
          <a:xfrm>
            <a:off x="3610586" y="3404854"/>
            <a:ext cx="2372768" cy="92729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6"/>
            </p:custDataLst>
          </p:nvPr>
        </p:nvSpPr>
        <p:spPr>
          <a:xfrm>
            <a:off x="3768574" y="3595265"/>
            <a:ext cx="2057381" cy="5588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降低了运营成本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92" name="矩形: 圆角 4"/>
          <p:cNvSpPr/>
          <p:nvPr>
            <p:custDataLst>
              <p:tags r:id="rId7"/>
            </p:custDataLst>
          </p:nvPr>
        </p:nvSpPr>
        <p:spPr>
          <a:xfrm>
            <a:off x="6206188" y="3405443"/>
            <a:ext cx="2372768" cy="92729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8"/>
            </p:custDataLst>
          </p:nvPr>
        </p:nvSpPr>
        <p:spPr>
          <a:xfrm>
            <a:off x="6363586" y="3595854"/>
            <a:ext cx="2057381" cy="55885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优化了产品质量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案例经验总结和启示</a:t>
            </a:r>
            <a:endParaRPr altLang="en-US" lang="zh-CN"/>
          </a:p>
        </p:txBody>
      </p:sp>
      <p:sp>
        <p:nvSpPr>
          <p:cNvPr id="105013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案例选择：选择具有代表性的智能生产案例，如智能制造示范企业等。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案例分析：分析案例中的智能生产方案，包括技术应用、生产流程、管理方式等方面。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经验总结：总结案例中的成功经验，如技术应用、人才培养、管理模式等方面。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启示：根据案例分析，提出对未来智能生产的启示和建议，如加强技术研发、优化生产流程、提高管理效率等方面。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未来智能生产展望</a:t>
            </a:r>
            <a:endParaRPr altLang="en-US" lang="zh-CN"/>
          </a:p>
        </p:txBody>
      </p:sp>
      <p:sp>
        <p:nvSpPr>
          <p:cNvPr id="1050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技术发展趋势和方向</a:t>
            </a:r>
            <a:endParaRPr altLang="en-US" lang="zh-CN"/>
          </a:p>
        </p:txBody>
      </p:sp>
      <p:sp>
        <p:nvSpPr>
          <p:cNvPr id="1050218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8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人工智能技术：在生产过程中实现自动化决策和优化控制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5G通信技术：为智能生产提供更快速、稳定的数据传输和远程控制能力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云计算技术：提供强大的数据处理和存储能力，支持实时分析和预测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物联网技术：实现设备间的互联互通和数据共享，提高生产效率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未来智能生产场景和模式</a:t>
            </a:r>
            <a:endParaRPr altLang="en-US" lang="zh-CN"/>
          </a:p>
        </p:txBody>
      </p:sp>
      <p:sp>
        <p:nvSpPr>
          <p:cNvPr id="105029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定制化生产：通过大数据和人工智能技术，实现个性化定制生产，满足消费者需求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自动化生产线：实现生产流程的全面自动化，提高生产效率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智能仓储管理：利用物联网技术实现仓储智能化管理，降低库存成本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远程监控与维护：通过远程监控技术，实时掌握设备运行状态，实现远程维护与故障诊断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对制造业发展的影响和机遇</a:t>
            </a:r>
            <a:endParaRPr altLang="en-US" lang="zh-CN"/>
          </a:p>
        </p:txBody>
      </p:sp>
      <p:sp>
        <p:nvSpPr>
          <p:cNvPr id="10503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提高生产效率：智能生产能够大幅提高制造业的生产效率，降低生产成本。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创新产品研发：智能生产能够加速产品研发的速度，推动制造业的创新发展。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提升企业竞争力：智能生产能够提高产品质量，降低能耗，提升企业的竞争力。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优化供应链管理：智能生产能够对供应链进行实时监控，实现供应链的优化管理。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4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13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2024-01-06T01:40:28Z</dcterms:created>
  <dcterms:modified xsi:type="dcterms:W3CDTF">2024-01-06T01:40:28Z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0b2f8bd874e94b4f8057c393d2049ab3_21</vt:lpwstr>
  </property>
</Properties>
</file>