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90" r:id="rId1"/>
    <p:sldMasterId id="2147488527" r:id="rId2"/>
  </p:sldMasterIdLst>
  <p:notesMasterIdLst>
    <p:notesMasterId r:id="rId3"/>
  </p:notesMasterIdLst>
  <p:sldIdLst>
    <p:sldId id="2327" r:id="rId4"/>
    <p:sldId id="2330" r:id="rId5"/>
    <p:sldId id="2333" r:id="rId6"/>
    <p:sldId id="2336" r:id="rId7"/>
    <p:sldId id="2339" r:id="rId8"/>
    <p:sldId id="2342" r:id="rId9"/>
    <p:sldId id="2345" r:id="rId10"/>
    <p:sldId id="2348" r:id="rId11"/>
    <p:sldId id="2351" r:id="rId12"/>
    <p:sldId id="2354" r:id="rId13"/>
    <p:sldId id="2357" r:id="rId14"/>
    <p:sldId id="2360" r:id="rId15"/>
    <p:sldId id="2363" r:id="rId16"/>
    <p:sldId id="2366" r:id="rId17"/>
    <p:sldId id="2369" r:id="rId18"/>
    <p:sldId id="2372" r:id="rId19"/>
    <p:sldId id="2375" r:id="rId20"/>
    <p:sldId id="2378" r:id="rId21"/>
    <p:sldId id="2381" r:id="rId22"/>
    <p:sldId id="2384" r:id="rId23"/>
    <p:sldId id="2387" r:id="rId24"/>
    <p:sldId id="2390" r:id="rId25"/>
    <p:sldId id="2393" r:id="rId26"/>
    <p:sldId id="2396" r:id="rId27"/>
    <p:sldId id="2399" r:id="rId28"/>
    <p:sldId id="2402" r:id="rId29"/>
    <p:sldId id="240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91" r:id="rId1"/>
    <p:sldLayoutId id="2147488492" r:id="rId2"/>
    <p:sldLayoutId id="2147488493" r:id="rId3"/>
    <p:sldLayoutId id="2147488494" r:id="rId4"/>
    <p:sldLayoutId id="2147488495" r:id="rId5"/>
    <p:sldLayoutId id="2147488496" r:id="rId6"/>
    <p:sldLayoutId id="2147488497" r:id="rId7"/>
    <p:sldLayoutId id="2147488498" r:id="rId8"/>
    <p:sldLayoutId id="2147488499" r:id="rId9"/>
    <p:sldLayoutId id="2147488500" r:id="rId10"/>
    <p:sldLayoutId id="21474885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28" r:id="rId1"/>
    <p:sldLayoutId id="2147488529" r:id="rId2"/>
    <p:sldLayoutId id="2147488530" r:id="rId3"/>
    <p:sldLayoutId id="2147488531" r:id="rId4"/>
    <p:sldLayoutId id="2147488532" r:id="rId5"/>
    <p:sldLayoutId id="2147488533" r:id="rId6"/>
    <p:sldLayoutId id="2147488534" r:id="rId7"/>
    <p:sldLayoutId id="2147488535" r:id="rId8"/>
    <p:sldLayoutId id="2147488536" r:id="rId9"/>
    <p:sldLayoutId id="2147488537" r:id="rId10"/>
    <p:sldLayoutId id="21474885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初中教育中的学科素养培养与评价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学科素养培养的重要性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学科素养培养的方法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学科素养评价的体系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学科素养培养与评价的实践案例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学科素养培养与评价的挑战与对策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学科素养培养的重要性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学科素养的定义</a:t>
            </a:r>
            <a:endParaRPr altLang="en-US" lang="zh-CN"/>
          </a:p>
        </p:txBody>
      </p:sp>
      <p:sp>
        <p:nvSpPr>
          <p:cNvPr id="10488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学科素养是指个体在特定学科领域中所具备的知识、技能和能力。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学科素养是教育体系中的重要组成部分，是培养学生综合素质的关键。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学科素养的培养有助于提高学生的思维能力和解决问题的能力。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学科素养的评价是教育评价的重要组成部分，有助于衡量学生的学科水平和教育质量。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学科素养培养的意义</a:t>
            </a:r>
            <a:endParaRPr altLang="en-US" lang="zh-CN"/>
          </a:p>
        </p:txBody>
      </p:sp>
      <p:sp>
        <p:nvSpPr>
          <p:cNvPr id="104896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提高学生综合素质：学科素养培养能够促进学生全面发展，提高学生的综合素质。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增强学生竞争力：具备学科素养的学生在未来的学习和职业生涯中更具竞争力。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适应未来社会发展：随着科技的不断进步和社会的发展，具备学科素养的学生更能适应未来的变化和挑战。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实现教育目标：学科素养培养是实现教育目标的重要途径，能够为学生打下坚实的基础，培养出更多优秀的人才。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学科素养培养的目标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提升学生跨学科解决问题的能力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提高学生综合素质，促进全面发展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培养学生自主学习和终身学习的能力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学科素养培养的方法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教学方法的改革</a:t>
            </a:r>
            <a:endParaRPr altLang="en-US" lang="zh-CN"/>
          </a:p>
        </p:txBody>
      </p:sp>
      <p:sp>
        <p:nvSpPr>
          <p:cNvPr id="10491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转变教学方式：从传统的讲授式教学向启发式、探究式、合作式等多元化教学方式转变。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整合教学资源：利用信息技术手段，整合线上线下教学资源，提高教学效果。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强化实践教学：通过实验、实践、项目等方式，培养学生的动手能力和创新精神。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学科交叉融合：加强不同学科之间的交叉融合，拓宽学生的知识面和视野。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课程设置的优化</a:t>
            </a:r>
            <a:endParaRPr altLang="en-US" lang="zh-CN"/>
          </a:p>
        </p:txBody>
      </p:sp>
      <p:sp>
        <p:nvSpPr>
          <p:cNvPr id="10492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结合学科特点和学生需求，合理安排课程内容和难度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强化跨学科整合，培养学生的综合素质和创新能力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引入多元化的教学方式，如项目式学习、翻转课堂等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注重实践性和探究性，鼓励学生动手操作和自主探究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实践活动的开展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学科素养培养的重要途径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实践活动与学科知识的结合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实践活动的评价与反馈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实践活动的形式多样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教师队伍的建设</a:t>
            </a:r>
            <a:endParaRPr altLang="en-US" lang="zh-CN"/>
          </a:p>
        </p:txBody>
      </p:sp>
      <p:sp>
        <p:nvSpPr>
          <p:cNvPr id="10493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提升教师专业素养，加强学科知识培训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培养教师跨学科教学能力，促进学科融合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鼓励教师开展学科实践活动，提升学生实践能力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加强教师评价体系建设，促进教师专业发展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2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学科素养评价的体系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评价标准的制定</a:t>
            </a:r>
            <a:endParaRPr altLang="en-US" lang="zh-CN"/>
          </a:p>
        </p:txBody>
      </p:sp>
      <p:sp>
        <p:nvSpPr>
          <p:cNvPr id="10494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评价标准应具有可操作性和可行性，能够在实际教学中得到有效应用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评价标准的制定应注重科学性和公正性，确保评价结果的客观性和准确性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依据学科素养的内涵和要求，制定具体的评价标准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结合课程目标和教学实践，不断完善和优化评价标准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评价方法的多样化</a:t>
            </a:r>
            <a:endParaRPr altLang="en-US" lang="zh-CN"/>
          </a:p>
        </p:txBody>
      </p:sp>
      <p:sp>
        <p:nvSpPr>
          <p:cNvPr id="10495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考试评价：通过考试成绩评价学生的学习成果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表现评价：观察学生在课堂、作业、实验等表现进行评价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作品评价：对学生完成的作业、作品进行评价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自我评价：引导学生进行自我反思和评价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评价结果的反馈</a:t>
            </a:r>
            <a:endParaRPr altLang="en-US" lang="zh-CN"/>
          </a:p>
        </p:txBody>
      </p:sp>
      <p:sp>
        <p:nvSpPr>
          <p:cNvPr id="10495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及时反馈：评价结果应尽快反馈给学生和教师，以便及时调整教学策略。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具体指导：反馈内容应具体、明确，指出学生的优点和不足，提供改进建议。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激励为主：评价结果应以激励为主，激发学生的积极性和自信心。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促进发展：评价结果应有助于学生的长远发展，为学生未来的学习和成长提供支持。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评价效果的评估</a:t>
            </a:r>
            <a:endParaRPr altLang="en-US" lang="zh-CN"/>
          </a:p>
        </p:txBody>
      </p:sp>
      <p:sp>
        <p:nvSpPr>
          <p:cNvPr id="10496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评价目标：是否达到预期目标，提升学生学科素养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评价标准：是否符合课程标准，是否有利于学生全面发展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评价反馈：及时反馈评价结果，调整教学策略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评价方式：考试、作品评定、观察、自我评价等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学科素养培养与评价的实践案例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优秀案例的介绍</a:t>
            </a:r>
            <a:endParaRPr altLang="en-US" lang="zh-CN"/>
          </a:p>
        </p:txBody>
      </p:sp>
      <p:sp>
        <p:nvSpPr>
          <p:cNvPr id="10497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案例简介：通过数学建模、数据分析等方式，培养学生的数学素养和解决问题的能力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案例名称：上海市某中学的数学素养培养实践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实施方式：开展数学建模竞赛、设立数学素养培养课程等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案例效果：学生数学素养明显提高，解决问题的能力得到提升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案例的成功因素分析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案例的背景和目标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实施过程和方法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成功因素分析和总结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案例的推广价值</a:t>
            </a:r>
            <a:endParaRPr altLang="en-US" lang="zh-CN"/>
          </a:p>
        </p:txBody>
      </p:sp>
      <p:sp>
        <p:nvSpPr>
          <p:cNvPr id="10499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提升教学质量：通过学科素养培养与评价的实践案例，教师可以更好地理解学科素养的本质，从而提高教学质量。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促进教育公平：通过推广这些案例，可以让更多的学生受益于高质量的教育，从而促进教育公平。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推动教育改革：这些实践案例可以为教育改革提供有益的参考，推动教育改革向更加注重学生学科素养的方向发展。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增强教师专业素养：通过学习和推广这些案例，教师可以提升自己的专业素养，从而更好地培养学生的学科素养。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案例的改进空间</a:t>
            </a:r>
            <a:endParaRPr altLang="en-US" lang="zh-CN"/>
          </a:p>
        </p:txBody>
      </p:sp>
      <p:sp>
        <p:nvSpPr>
          <p:cNvPr id="10499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案例中存在的问题：缺乏针对性、实效性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改进措施：加强学科素养培养与评价的结合，提高评价的客观性和准确性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改进效果：提升学生的学科素养，提高教学质量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未来发展方向：进一步完善学科素养培养与评价体系，促进教育教学的持续发展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3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学科素养培养与评价的挑战与对策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面临的主要挑战</a:t>
            </a:r>
            <a:endParaRPr altLang="en-US" lang="zh-CN"/>
          </a:p>
        </p:txBody>
      </p:sp>
      <p:sp>
        <p:nvSpPr>
          <p:cNvPr id="10500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学科素养培养与评价标准的制定与实施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学科素养培养与评价体系的完善与创新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学生个性化发展的需求与评价方式的匹配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教师专业素养与评价能力的提升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15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建立科学评价体系，注重过程评价和结果评价的有机结合。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加强教师培训，提高教师的学科素养和教学能力。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注重学生的个体差异，因材施教，培养学生的自主学习能力。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建立多元评价主体，加强学校、家庭、社会等多方面的合作与参与。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502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跨学科素养的培养和评价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学科素养培养与评价的深度融合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多元化评价体系的建立和完善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信息技术在学科素养培养与评价中的应用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跨学科素养的培养与评价</a:t>
            </a:r>
            <a:endParaRPr altLang="en-US" lang="zh-CN"/>
          </a:p>
        </p:txBody>
      </p:sp>
      <p:sp>
        <p:nvSpPr>
          <p:cNvPr id="10502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培养目标：培养学生具备跨学科的知识和技能，能够解决实际问题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评价标准：建立多维度的评价体系，综合评价学生的知识、能力和素质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实施策略：加强学科间的融合与交叉，开展项目式学习、主题式学习等多元化教学方式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教师角色：教师需要具备跨学科的知识和能力，引导学生进行跨学科的学习和探究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5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2024-01-01T06:40:13Z</dcterms:created>
  <dcterms:modified xsi:type="dcterms:W3CDTF">2024-01-01T06:40:13Z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a87ff14c0a6d4fc5a55ce0e2bf1d63b5_21</vt:lpwstr>
  </property>
</Properties>
</file>