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70" r:id="rId1"/>
    <p:sldMasterId id="2147485907" r:id="rId2"/>
  </p:sldMasterIdLst>
  <p:notesMasterIdLst>
    <p:notesMasterId r:id="rId3"/>
  </p:notesMasterIdLst>
  <p:sldIdLst>
    <p:sldId id="1315" r:id="rId4"/>
    <p:sldId id="1318" r:id="rId5"/>
    <p:sldId id="1321" r:id="rId6"/>
    <p:sldId id="1324" r:id="rId7"/>
    <p:sldId id="1330" r:id="rId9"/>
    <p:sldId id="1333" r:id="rId10"/>
    <p:sldId id="1336" r:id="rId11"/>
    <p:sldId id="1339" r:id="rId12"/>
    <p:sldId id="1342" r:id="rId13"/>
    <p:sldId id="1348" r:id="rId15"/>
    <p:sldId id="1351" r:id="rId16"/>
    <p:sldId id="1354" r:id="rId17"/>
    <p:sldId id="1357" r:id="rId18"/>
    <p:sldId id="1360" r:id="rId19"/>
    <p:sldId id="1366" r:id="rId21"/>
    <p:sldId id="1369" r:id="rId22"/>
    <p:sldId id="1372" r:id="rId23"/>
    <p:sldId id="1375" r:id="rId24"/>
    <p:sldId id="1378" r:id="rId25"/>
    <p:sldId id="1384" r:id="rId27"/>
    <p:sldId id="1387" r:id="rId28"/>
    <p:sldId id="1390" r:id="rId29"/>
    <p:sldId id="1393" r:id="rId30"/>
    <p:sldId id="1396" r:id="rId31"/>
    <p:sldId id="1402" r:id="rId33"/>
    <p:sldId id="1405" r:id="rId34"/>
    <p:sldId id="1408" r:id="rId35"/>
    <p:sldId id="1411" r:id="rId36"/>
    <p:sldId id="141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71" r:id="rId1"/>
    <p:sldLayoutId id="2147485872" r:id="rId2"/>
    <p:sldLayoutId id="2147485873" r:id="rId3"/>
    <p:sldLayoutId id="2147485874" r:id="rId4"/>
    <p:sldLayoutId id="2147485875" r:id="rId5"/>
    <p:sldLayoutId id="2147485876" r:id="rId6"/>
    <p:sldLayoutId id="2147485877" r:id="rId7"/>
    <p:sldLayoutId id="2147485878" r:id="rId8"/>
    <p:sldLayoutId id="2147485879" r:id="rId9"/>
    <p:sldLayoutId id="2147485880" r:id="rId10"/>
    <p:sldLayoutId id="21474858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08" r:id="rId1"/>
    <p:sldLayoutId id="2147485909" r:id="rId2"/>
    <p:sldLayoutId id="2147485910" r:id="rId3"/>
    <p:sldLayoutId id="2147485911" r:id="rId4"/>
    <p:sldLayoutId id="2147485912" r:id="rId5"/>
    <p:sldLayoutId id="2147485913" r:id="rId6"/>
    <p:sldLayoutId id="2147485914" r:id="rId7"/>
    <p:sldLayoutId id="2147485915" r:id="rId8"/>
    <p:sldLayoutId id="2147485916" r:id="rId9"/>
    <p:sldLayoutId id="2147485917" r:id="rId10"/>
    <p:sldLayoutId id="21474859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tags" Target="../tags/tag123.xml"/><Relationship Id="rId22" Type="http://schemas.openxmlformats.org/officeDocument/2006/relationships/tags" Target="../tags/tag124.xml"/><Relationship Id="rId23" Type="http://schemas.openxmlformats.org/officeDocument/2006/relationships/tags" Target="../tags/tag125.xml"/><Relationship Id="rId24" Type="http://schemas.openxmlformats.org/officeDocument/2006/relationships/tags" Target="../tags/tag126.xml"/><Relationship Id="rId25" Type="http://schemas.openxmlformats.org/officeDocument/2006/relationships/tags" Target="../tags/tag127.xml"/><Relationship Id="rId2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tags" Target="../tags/tag199.xml"/><Relationship Id="rId22" Type="http://schemas.openxmlformats.org/officeDocument/2006/relationships/tags" Target="../tags/tag200.xml"/><Relationship Id="rId23" Type="http://schemas.openxmlformats.org/officeDocument/2006/relationships/tags" Target="../tags/tag201.xml"/><Relationship Id="rId24" Type="http://schemas.openxmlformats.org/officeDocument/2006/relationships/tags" Target="../tags/tag202.xml"/><Relationship Id="rId25" Type="http://schemas.openxmlformats.org/officeDocument/2006/relationships/tags" Target="../tags/tag203.xml"/><Relationship Id="rId26" Type="http://schemas.openxmlformats.org/officeDocument/2006/relationships/tags" Target="../tags/tag204.xml"/><Relationship Id="rId27" Type="http://schemas.openxmlformats.org/officeDocument/2006/relationships/tags" Target="../tags/tag205.xml"/><Relationship Id="rId28" Type="http://schemas.openxmlformats.org/officeDocument/2006/relationships/tags" Target="../tags/tag206.xml"/><Relationship Id="rId29" Type="http://schemas.openxmlformats.org/officeDocument/2006/relationships/tags" Target="../tags/tag20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2024年生物医学工程研究行业工作总结及展望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展望未来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人才培养与队伍建设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国际合作与交流展望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2024年生物医学工程研究行业概述</a:t>
            </a:r>
            <a:endParaRPr altLang="en-US" lang="zh-CN"/>
          </a:p>
        </p:txBody>
      </p:sp>
      <p:sp>
        <p:nvSpPr>
          <p:cNvPr id="1048978" name="矩形: 圆角 2"/>
          <p:cNvSpPr/>
          <p:nvPr>
            <p:custDataLst>
              <p:tags r:id="rId1"/>
            </p:custDataLst>
          </p:nvPr>
        </p:nvSpPr>
        <p:spPr>
          <a:xfrm>
            <a:off x="838200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80" name="箭头: 下 4"/>
          <p:cNvSpPr/>
          <p:nvPr>
            <p:custDataLst>
              <p:tags r:id="rId2"/>
            </p:custDataLst>
          </p:nvPr>
        </p:nvSpPr>
        <p:spPr>
          <a:xfrm>
            <a:off x="1025431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82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948496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84" name="序号"/>
          <p:cNvSpPr txBox="1"/>
          <p:nvPr>
            <p:custDataLst>
              <p:tags r:id="rId4"/>
            </p:custDataLst>
          </p:nvPr>
        </p:nvSpPr>
        <p:spPr>
          <a:xfrm>
            <a:off x="1060835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1693337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行业规模：生物医学工程研究行业的规模不断扩大，涵盖了多个领域和应用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: 圆角 22"/>
          <p:cNvSpPr/>
          <p:nvPr>
            <p:custDataLst>
              <p:tags r:id="rId6"/>
            </p:custDataLst>
          </p:nvPr>
        </p:nvSpPr>
        <p:spPr>
          <a:xfrm>
            <a:off x="6431315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90" name="箭头: 下 23"/>
          <p:cNvSpPr/>
          <p:nvPr>
            <p:custDataLst>
              <p:tags r:id="rId7"/>
            </p:custDataLst>
          </p:nvPr>
        </p:nvSpPr>
        <p:spPr>
          <a:xfrm>
            <a:off x="6618546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92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40930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94" name="序号"/>
          <p:cNvSpPr txBox="1"/>
          <p:nvPr>
            <p:custDataLst>
              <p:tags r:id="rId9"/>
            </p:custDataLst>
          </p:nvPr>
        </p:nvSpPr>
        <p:spPr>
          <a:xfrm>
            <a:off x="6653950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996" name="正文"/>
          <p:cNvSpPr txBox="1"/>
          <p:nvPr>
            <p:custDataLst>
              <p:tags r:id="rId10"/>
            </p:custDataLst>
          </p:nvPr>
        </p:nvSpPr>
        <p:spPr>
          <a:xfrm>
            <a:off x="7286452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发展趋势：随着技术的不断进步和应用领域的拓展，生物医学工程研究行业呈现出快速发展的趋势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: 圆角 29"/>
          <p:cNvSpPr/>
          <p:nvPr>
            <p:custDataLst>
              <p:tags r:id="rId11"/>
            </p:custDataLst>
          </p:nvPr>
        </p:nvSpPr>
        <p:spPr>
          <a:xfrm>
            <a:off x="838200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00" name="箭头: 下 30"/>
          <p:cNvSpPr/>
          <p:nvPr>
            <p:custDataLst>
              <p:tags r:id="rId12"/>
            </p:custDataLst>
          </p:nvPr>
        </p:nvSpPr>
        <p:spPr>
          <a:xfrm>
            <a:off x="1025431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02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948496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04" name="序号"/>
          <p:cNvSpPr txBox="1"/>
          <p:nvPr>
            <p:custDataLst>
              <p:tags r:id="rId14"/>
            </p:custDataLst>
          </p:nvPr>
        </p:nvSpPr>
        <p:spPr>
          <a:xfrm>
            <a:off x="1060835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06" name="正文"/>
          <p:cNvSpPr txBox="1"/>
          <p:nvPr>
            <p:custDataLst>
              <p:tags r:id="rId15"/>
            </p:custDataLst>
          </p:nvPr>
        </p:nvSpPr>
        <p:spPr>
          <a:xfrm>
            <a:off x="1693337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主要研究领域：包括生物材料、组织工程、生物信息学、生物医学影像等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: 圆角 36"/>
          <p:cNvSpPr/>
          <p:nvPr>
            <p:custDataLst>
              <p:tags r:id="rId16"/>
            </p:custDataLst>
          </p:nvPr>
        </p:nvSpPr>
        <p:spPr>
          <a:xfrm>
            <a:off x="6431315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10" name="箭头: 下 37"/>
          <p:cNvSpPr/>
          <p:nvPr>
            <p:custDataLst>
              <p:tags r:id="rId17"/>
            </p:custDataLst>
          </p:nvPr>
        </p:nvSpPr>
        <p:spPr>
          <a:xfrm>
            <a:off x="6618546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12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40930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14" name="序号"/>
          <p:cNvSpPr txBox="1"/>
          <p:nvPr>
            <p:custDataLst>
              <p:tags r:id="rId19"/>
            </p:custDataLst>
          </p:nvPr>
        </p:nvSpPr>
        <p:spPr>
          <a:xfrm>
            <a:off x="6653950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16" name="正文"/>
          <p:cNvSpPr txBox="1"/>
          <p:nvPr>
            <p:custDataLst>
              <p:tags r:id="rId20"/>
            </p:custDataLst>
          </p:nvPr>
        </p:nvSpPr>
        <p:spPr>
          <a:xfrm>
            <a:off x="7286452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面临的挑战：包括技术瓶颈、伦理问题、政策法规等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: 圆角 43"/>
          <p:cNvSpPr/>
          <p:nvPr>
            <p:custDataLst>
              <p:tags r:id="rId21"/>
            </p:custDataLst>
          </p:nvPr>
        </p:nvSpPr>
        <p:spPr>
          <a:xfrm>
            <a:off x="838200" y="4814730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20" name="箭头: 下 44"/>
          <p:cNvSpPr/>
          <p:nvPr>
            <p:custDataLst>
              <p:tags r:id="rId22"/>
            </p:custDataLst>
          </p:nvPr>
        </p:nvSpPr>
        <p:spPr>
          <a:xfrm>
            <a:off x="1025431" y="4686051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22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948496" y="4687413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24" name="序号"/>
          <p:cNvSpPr txBox="1"/>
          <p:nvPr>
            <p:custDataLst>
              <p:tags r:id="rId24"/>
            </p:custDataLst>
          </p:nvPr>
        </p:nvSpPr>
        <p:spPr>
          <a:xfrm>
            <a:off x="1060835" y="4822220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026" name="正文"/>
          <p:cNvSpPr txBox="1"/>
          <p:nvPr>
            <p:custDataLst>
              <p:tags r:id="rId25"/>
            </p:custDataLst>
          </p:nvPr>
        </p:nvSpPr>
        <p:spPr>
          <a:xfrm>
            <a:off x="1693337" y="5003323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未来展望：随着技术的不断进步和应用领域的拓展，生物医学工程研究行业将继续保持快速发展，为人类健康事业做出更大的贡献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重要研究成果与突破</a:t>
            </a:r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介绍了2024年生物医学工程研究行业的重要研究成果，包括在疾病治疗、医疗器械、生物材料等方面的突破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详细阐述了这些成果的研究背景、研究方法、实验过程以及结果分析，展示了研究团队的专业能力和创新精神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强调了这些成果在推动生物医学工程领域发展、改善人类健康和生活质量方面的重要意义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总结了研究成果的转化和应用前景，为未来的研究工作提供了新的思路和方向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行业发展趋势与挑战</a:t>
            </a:r>
            <a:endParaRPr altLang="en-US" lang="zh-CN"/>
          </a:p>
        </p:txBody>
      </p:sp>
      <p:sp>
        <p:nvSpPr>
          <p:cNvPr id="10491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生物医学工程研究行业发展趋势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面临的挑战与问题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行业未来发展方向与前景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应对挑战的策略与措施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1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团队协作：强调团队在项目实施过程中的作用和重要性，以及如何建立有效的沟通和协作机制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未来展望：展望未来生物医学工程研究领域的发展趋势和前景，提出一些具有前瞻性和创新性的研究方向和思路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成功案例：介绍几个具有代表性的生物医学工程研究项目，包括项目背景、目标、方法、结果和影响等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经验教训：总结在项目实施过程中遇到的问题和挑战，以及如何应对和解决这些问题，同时分享一些有益的经验和教训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展望未来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生物医学工程研究行业发展趋势预测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人工智能与机器学习在生物医学工程中的应用将不断扩大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精准医疗和个性化医疗技术将得到更广泛应用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生物医学工程将与大数据和云计算等技术融合，提高研究效率和质量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组织工程和再生医学将成为研究热点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未来技术研发方向与重点领域</a:t>
            </a:r>
            <a:endParaRPr altLang="en-US" lang="zh-CN"/>
          </a:p>
        </p:txBody>
      </p:sp>
      <p:sp>
        <p:nvSpPr>
          <p:cNvPr id="10493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生物医学工程领域的技术发展趋势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未来技术研发的挑战与机遇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生物医学工程领域的技术应用前景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未来技术研发的重点方向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行业创新与合作机会探讨</a:t>
            </a:r>
            <a:endParaRPr altLang="en-US" lang="zh-CN"/>
          </a:p>
        </p:txBody>
      </p:sp>
      <p:sp>
        <p:nvSpPr>
          <p:cNvPr id="10494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生物医学工程领域的技术创新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政策支持与市场前景展望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跨领域合作的机会与挑战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政策法规对行业发展的影响分析</a:t>
            </a:r>
            <a:endParaRPr altLang="en-US" lang="zh-CN"/>
          </a:p>
        </p:txBody>
      </p:sp>
      <p:sp>
        <p:nvSpPr>
          <p:cNvPr id="10495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政策法规对行业发展的未来影响预测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政策法规对生物医学工程研究行业的支持与引导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政策法规对行业发展的推动作用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当前生物医学工程研究行业面临的主要问题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伦理和法律问题：随着生物医学工程研究的深入，涉及伦理和法律的问题也日益突出，如基因编辑、人类胚胎研究等。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缺乏标准化和规范化：不同实验室和研究机构之间的数据共享和交流存在困难，导致重复研究和资源浪费。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技术瓶颈：尽管生物医学工程领域取得了许多进展，但仍存在许多技术瓶颈，如细胞培养、组织工程等。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资金和资源不足：生物医学工程研究需要大量的资金和资源支持，但目前这些资源往往不足，限制了研究的进展。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解决问题的策略与建议措施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针对挑战的策略：提出具体的解决方案和措施，以应对生物医学工程研究行业所面临的挑战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针对对策的建议：提出具体的建议和措施，以应对生物医学工程研究行业所面临的挑战和问题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针对行业发展的建议：提出具体的建议和措施，以促进生物医学工程研究行业的发展和进步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针对未来发展的建议：提出具体的建议和措施，以促进生物医学工程研究行业的未来发展和创新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行业自律与规范发展思考</a:t>
            </a:r>
            <a:endParaRPr altLang="en-US" lang="zh-CN"/>
          </a:p>
        </p:txBody>
      </p:sp>
      <p:sp>
        <p:nvSpPr>
          <p:cNvPr id="10497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政策法规：加强政策法规的制定和执行，为行业自律和规范发展提供有力保障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行业自律：建立行业自律机制，加强行业内部监管，提高行业整体素质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规范发展：制定行业规范和标准，推动行业规范化发展，减少不规范行为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人才培养：加强人才培养和引进，提高行业人才素质，推动行业创新发展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推动行业发展的政策建议</a:t>
            </a:r>
            <a:endParaRPr altLang="en-US" lang="zh-CN"/>
          </a:p>
        </p:txBody>
      </p:sp>
      <p:sp>
        <p:nvSpPr>
          <p:cNvPr id="10497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培养专业人才，提高行业水平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加强国际合作，引进先进技术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制定优惠政策，鼓励企业创新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加大对生物医学工程研究的投入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人才培养与队伍建设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当前生物医学工程研究领域人才现状分析</a:t>
            </a:r>
            <a:endParaRPr altLang="en-US" lang="zh-CN"/>
          </a:p>
        </p:txBody>
      </p:sp>
      <p:sp>
        <p:nvSpPr>
          <p:cNvPr id="10499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人才数量：生物医学工程研究领域人才数量不足，无法满足市场需求。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人才质量：生物医学工程研究领域人才质量参差不齐，缺乏高层次、复合型人才。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人才培养：高校和科研机构在生物医学工程研究领域人才培养方面存在不足，需要加强培养力度。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人才流失：生物医学工程研究领域人才流失严重，需要采取措施留住人才。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人才培养模式创新与实践探索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培养目标：培养具备创新精神和实践能力的生物医学工程人才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实践探索：通过实践项目、科研项目等方式，提高学生的实践能力和创新能力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成果展示：展示学生在实践项目中的成果，以及在科研项目中的创新成果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培养方式：采用多种培养方式，如校企合作、实践教学等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人才队伍建设策略与措施建议</a:t>
            </a:r>
            <a:endParaRPr altLang="en-US" lang="zh-CN"/>
          </a:p>
        </p:txBody>
      </p:sp>
      <p:sp>
        <p:nvSpPr>
          <p:cNvPr id="1050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建立完善的人才培养机制：通过高校、科研机构、企业等多方合作，培养具有创新能力和实践经验的生物医学工程人才。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加强人才引进和留用：通过提供良好的工作环境和待遇，吸引和留住优秀的生物医学工程人才。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建立人才激励机制：通过设立奖励制度、晋升制度等方式，激发人才的创新活力和工作热情。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加强人才交流与合作：通过学术交流、技术合作等方式，促进人才之间的交流与合作，提高人才的综合素质和创新能力。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未来人才需求预测与培养方向探讨</a:t>
            </a:r>
            <a:endParaRPr altLang="en-US" lang="zh-CN"/>
          </a:p>
        </p:txBody>
      </p:sp>
      <p:sp>
        <p:nvSpPr>
          <p:cNvPr id="10500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生物医学工程领域人才需求现状分析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人才培养方向探讨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政策建议与措施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未来人才需求趋势预测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国际合作与交流展望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国际生物医学工程研究领域合作现状分析</a:t>
            </a:r>
            <a:endParaRPr altLang="en-US" lang="zh-CN"/>
          </a:p>
        </p:txBody>
      </p:sp>
      <p:sp>
        <p:nvSpPr>
          <p:cNvPr id="10502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国际合作项目数量与质量不断提升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合作形式多样化，涵盖基础研究、应用研究和产业化等多个领域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合作国家范围不断扩大，包括欧美、亚洲和非洲等地区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合作内容涉及生物材料、组织工程、细胞工程和医疗器械等多个方向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加强国际合作与交流的策略建议</a:t>
            </a:r>
            <a:endParaRPr altLang="en-US" lang="zh-CN"/>
          </a:p>
        </p:txBody>
      </p:sp>
      <p:sp>
        <p:nvSpPr>
          <p:cNvPr id="10502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建立稳定的合作关系：与国际同行建立长期稳定的合作关系，共同开展研究项目，分享经验和资源。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参加国际会议和研讨会：积极参加国际生物医学工程领域的会议和研讨会，了解国际前沿动态，展示研究成果，拓展国际合作渠道。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加强人才培养和交流：通过互派学者、学生等方式，加强人才培养和交流，提高我国生物医学工程领域的研究水平和国际影响力。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推动科研成果转化：加强与产业界的合作，推动科研成果的转化和应用，为我国生物医学工程领域的发展提供有力支持。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推动国际合作项目落地实施的具体措施</a:t>
            </a:r>
            <a:endParaRPr altLang="en-US" lang="zh-CN"/>
          </a:p>
        </p:txBody>
      </p:sp>
      <p:sp>
        <p:nvSpPr>
          <p:cNvPr id="105034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建立合作机制：与国际合作伙伴建立长期稳定的合作关系，明确双方的权利和义务，为项目的顺利实施提供保障。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加强技术交流：通过技术交流会议、研讨会等方式，加强与国际合作伙伴在技术领域的交流与合作，共同推动技术创新和进步。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人才培养与引进：积极引进国际先进的技术和人才，同时加强本土人才的培养和储备，为项目的实施提供有力的人才保障。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资金支持与保障：积极争取国家和地方政府的资金支持，同时寻求与国际合作伙伴的共同投资和合作，为项目的实施提供稳定的资金保障。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监管与评估机制：建立完善的监管和评估机制，对项目的实施过程进行全程监控和评估，确保项目的质量和进度符合预期目标。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未来国际合作与交流发展趋势预测</a:t>
            </a:r>
            <a:endParaRPr altLang="en-US" lang="zh-CN"/>
          </a:p>
        </p:txBody>
      </p:sp>
      <p:sp>
        <p:nvSpPr>
          <p:cNvPr id="10503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生物医学工程领域国际合作与交流将更加频繁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跨国合作项目将逐渐增多，推动技术创新和产业升级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学术交流活动将更加活跃，促进知识传播和人才培养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国际合作与交流将有助于推动生物医学工程领域的可持续发展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2023-12-17T08:58:46Z</dcterms:created>
  <dcterms:modified xsi:type="dcterms:W3CDTF">2023-12-17T08:58:46Z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f96e14a879d24b21b2996678d4ecb5b5_21</vt:lpwstr>
  </property>
</Properties>
</file>