
<file path=[Content_Types].xml><?xml version="1.0" encoding="utf-8"?>
<Types xmlns="http://schemas.openxmlformats.org/package/2006/content-types">
  <Default Extension="png" ContentType="image/png"/>
  <Default Extension="jpeg" ContentType="image/jpeg"/>
  <Default Extension="JPG" ContentType="image/.jpg"/>
  <Default Extension="wmf" ContentType="image/x-wmf"/>
  <Default Extension="tiff" ContentType="image/tif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57"/>
  </p:handoutMasterIdLst>
  <p:sldIdLst>
    <p:sldId id="256" r:id="rId3"/>
    <p:sldId id="373" r:id="rId4"/>
    <p:sldId id="370" r:id="rId5"/>
    <p:sldId id="451" r:id="rId6"/>
    <p:sldId id="450" r:id="rId7"/>
    <p:sldId id="437" r:id="rId9"/>
    <p:sldId id="414" r:id="rId10"/>
    <p:sldId id="489" r:id="rId11"/>
    <p:sldId id="455" r:id="rId12"/>
    <p:sldId id="456" r:id="rId13"/>
    <p:sldId id="491" r:id="rId14"/>
    <p:sldId id="432" r:id="rId15"/>
    <p:sldId id="457" r:id="rId16"/>
    <p:sldId id="493" r:id="rId17"/>
    <p:sldId id="499" r:id="rId18"/>
    <p:sldId id="381" r:id="rId19"/>
    <p:sldId id="439" r:id="rId20"/>
    <p:sldId id="488" r:id="rId21"/>
    <p:sldId id="496" r:id="rId22"/>
    <p:sldId id="453" r:id="rId23"/>
    <p:sldId id="454" r:id="rId24"/>
    <p:sldId id="497" r:id="rId25"/>
    <p:sldId id="498" r:id="rId26"/>
    <p:sldId id="452" r:id="rId27"/>
    <p:sldId id="443" r:id="rId28"/>
    <p:sldId id="478" r:id="rId29"/>
    <p:sldId id="479" r:id="rId30"/>
    <p:sldId id="480" r:id="rId31"/>
    <p:sldId id="481" r:id="rId32"/>
    <p:sldId id="482" r:id="rId33"/>
    <p:sldId id="483" r:id="rId34"/>
    <p:sldId id="484" r:id="rId35"/>
    <p:sldId id="501" r:id="rId36"/>
    <p:sldId id="502" r:id="rId37"/>
    <p:sldId id="487" r:id="rId38"/>
    <p:sldId id="459" r:id="rId39"/>
    <p:sldId id="462" r:id="rId40"/>
    <p:sldId id="463" r:id="rId41"/>
    <p:sldId id="464" r:id="rId42"/>
    <p:sldId id="465" r:id="rId43"/>
    <p:sldId id="468" r:id="rId44"/>
    <p:sldId id="467" r:id="rId45"/>
    <p:sldId id="469" r:id="rId46"/>
    <p:sldId id="470" r:id="rId47"/>
    <p:sldId id="471" r:id="rId48"/>
    <p:sldId id="472" r:id="rId49"/>
    <p:sldId id="473" r:id="rId50"/>
    <p:sldId id="494" r:id="rId51"/>
    <p:sldId id="475" r:id="rId52"/>
    <p:sldId id="474" r:id="rId53"/>
    <p:sldId id="490" r:id="rId54"/>
    <p:sldId id="476" r:id="rId55"/>
    <p:sldId id="477" r:id="rId56"/>
  </p:sldIdLst>
  <p:sldSz cx="9144000" cy="5143500" type="screen16x9"/>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335UitHqcgYRpXuZqp6O2A==" hashData="6BMUkodKbUIvZ/zDw4o3TK5N+iY="/>
  <p:extLst>
    <p:ext uri="{EFAFB233-063F-42B5-8137-9DF3F51BA10A}">
      <p15:sldGuideLst xmlns:p15="http://schemas.microsoft.com/office/powerpoint/2012/main">
        <p15:guide id="1" orient="horz" pos="1597" userDrawn="1">
          <p15:clr>
            <a:srgbClr val="A4A3A4"/>
          </p15:clr>
        </p15:guide>
        <p15:guide id="2" pos="28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00674B"/>
    <a:srgbClr val="78C2AF"/>
    <a:srgbClr val="007E66"/>
    <a:srgbClr val="377D6C"/>
    <a:srgbClr val="00A27B"/>
    <a:srgbClr val="00F2B8"/>
    <a:srgbClr val="00D2A0"/>
    <a:srgbClr val="00C092"/>
    <a:srgbClr val="00B689"/>
    <a:srgbClr val="89F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4420" autoAdjust="0"/>
    <p:restoredTop sz="94660"/>
  </p:normalViewPr>
  <p:slideViewPr>
    <p:cSldViewPr showGuides="1">
      <p:cViewPr>
        <p:scale>
          <a:sx n="100" d="100"/>
          <a:sy n="100" d="100"/>
        </p:scale>
        <p:origin x="-797" y="-206"/>
      </p:cViewPr>
      <p:guideLst>
        <p:guide orient="horz" pos="1597"/>
        <p:guide pos="284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38"/>
        <p:guide pos="213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1" Type="http://schemas.openxmlformats.org/officeDocument/2006/relationships/tags" Target="tags/tag2.xml"/><Relationship Id="rId60" Type="http://schemas.openxmlformats.org/officeDocument/2006/relationships/tableStyles" Target="tableStyles.xml"/><Relationship Id="rId6" Type="http://schemas.openxmlformats.org/officeDocument/2006/relationships/slide" Target="slides/slide4.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handoutMaster" Target="handoutMasters/handoutMaster1.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C829F5B-9785-4A6A-A2A4-B0FAF60A3B80}" type="doc">
      <dgm:prSet loTypeId="urn:microsoft.com/office/officeart/2005/8/layout/process2" loCatId="process" qsTypeId="urn:microsoft.com/office/officeart/2005/8/quickstyle/simple1#1" qsCatId="simple" csTypeId="urn:microsoft.com/office/officeart/2005/8/colors/accent1_2#1" csCatId="accent1" phldr="1"/>
      <dgm:spPr/>
    </dgm:pt>
    <dgm:pt modelId="{F7E25BC2-B403-4475-B7C6-73C656456FEC}">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制备凝胶</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00D7D2C1-33D3-4A3C-A4E6-27C926AE6353}" cxnId="{B661F7DA-E39B-49C0-8916-CDE8D7038C8E}" type="parTrans">
      <dgm:prSet/>
      <dgm:spPr/>
      <dgm:t>
        <a:bodyPr/>
        <a:lstStyle/>
        <a:p>
          <a:endParaRPr lang="zh-CN" altLang="en-US"/>
        </a:p>
      </dgm:t>
    </dgm:pt>
    <dgm:pt modelId="{D8E4D6B2-7605-4FC4-BCC1-2E982D2C12E0}" cxnId="{B661F7DA-E39B-49C0-8916-CDE8D7038C8E}" type="sibTrans">
      <dgm:prSet/>
      <dgm:spPr>
        <a:solidFill>
          <a:srgbClr val="007E66"/>
        </a:solidFill>
      </dgm:spPr>
      <dgm:t>
        <a:bodyPr/>
        <a:lstStyle/>
        <a:p>
          <a:endParaRPr lang="zh-CN" altLang="en-US"/>
        </a:p>
      </dgm:t>
    </dgm:pt>
    <dgm:pt modelId="{990022AF-F0A7-44FA-8B1F-552C7D1F41D1}">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处理样品</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2177E148-FE91-4B43-A3F3-E3DA25883BA8}" cxnId="{D2C6104D-2E01-4AA9-8E9C-357353CAA8A6}" type="parTrans">
      <dgm:prSet/>
      <dgm:spPr/>
      <dgm:t>
        <a:bodyPr/>
        <a:lstStyle/>
        <a:p>
          <a:endParaRPr lang="zh-CN" altLang="en-US"/>
        </a:p>
      </dgm:t>
    </dgm:pt>
    <dgm:pt modelId="{F22E3FCF-5FB1-4CCD-94C6-450A4FFC07B7}" cxnId="{D2C6104D-2E01-4AA9-8E9C-357353CAA8A6}" type="sibTrans">
      <dgm:prSet/>
      <dgm:spPr>
        <a:solidFill>
          <a:srgbClr val="007E66"/>
        </a:solidFill>
      </dgm:spPr>
      <dgm:t>
        <a:bodyPr/>
        <a:lstStyle/>
        <a:p>
          <a:endParaRPr lang="zh-CN" altLang="en-US"/>
        </a:p>
      </dgm:t>
    </dgm:pt>
    <dgm:pt modelId="{9D018B95-7693-4FE8-BE70-6BBA03E2CF1F}">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样品点样</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EEA88680-317C-4865-931F-488183812A7D}" cxnId="{B67FDFB7-45E7-47AC-B24D-FBCDFF1FDDB9}" type="parTrans">
      <dgm:prSet/>
      <dgm:spPr/>
      <dgm:t>
        <a:bodyPr/>
        <a:lstStyle/>
        <a:p>
          <a:endParaRPr lang="zh-CN" altLang="en-US"/>
        </a:p>
      </dgm:t>
    </dgm:pt>
    <dgm:pt modelId="{BEA2F36A-C3FE-40E0-80B0-131288FA257A}" cxnId="{B67FDFB7-45E7-47AC-B24D-FBCDFF1FDDB9}" type="sibTrans">
      <dgm:prSet/>
      <dgm:spPr>
        <a:solidFill>
          <a:srgbClr val="007E66"/>
        </a:solidFill>
      </dgm:spPr>
      <dgm:t>
        <a:bodyPr/>
        <a:lstStyle/>
        <a:p>
          <a:endParaRPr lang="zh-CN" altLang="en-US"/>
        </a:p>
      </dgm:t>
    </dgm:pt>
    <dgm:pt modelId="{1E0E4CE7-0182-47B6-88B4-11C1D8A5D98D}">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电泳</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ABF353D9-F2B3-4DD9-9B7F-59C297563C18}" cxnId="{AC1F6D3D-9B04-445C-B1AC-048BF9BE391A}" type="parTrans">
      <dgm:prSet/>
      <dgm:spPr/>
      <dgm:t>
        <a:bodyPr/>
        <a:lstStyle/>
        <a:p>
          <a:endParaRPr lang="zh-CN" altLang="en-US"/>
        </a:p>
      </dgm:t>
    </dgm:pt>
    <dgm:pt modelId="{BE730556-F497-4689-9BA1-2BB0CA1A26A0}" cxnId="{AC1F6D3D-9B04-445C-B1AC-048BF9BE391A}" type="sibTrans">
      <dgm:prSet/>
      <dgm:spPr>
        <a:solidFill>
          <a:srgbClr val="007E66"/>
        </a:solidFill>
      </dgm:spPr>
      <dgm:t>
        <a:bodyPr/>
        <a:lstStyle/>
        <a:p>
          <a:endParaRPr lang="zh-CN" altLang="en-US"/>
        </a:p>
      </dgm:t>
    </dgm:pt>
    <dgm:pt modelId="{CB142372-9971-4E46-AFB3-E86755B83BF0}">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染色，脱色</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984BEDD8-2AA5-457A-B377-8D1D445F019B}" cxnId="{01617386-08EA-4402-B03D-343DDA5B811D}" type="parTrans">
      <dgm:prSet/>
      <dgm:spPr/>
      <dgm:t>
        <a:bodyPr/>
        <a:lstStyle/>
        <a:p>
          <a:endParaRPr lang="zh-CN" altLang="en-US"/>
        </a:p>
      </dgm:t>
    </dgm:pt>
    <dgm:pt modelId="{4E63B5A1-7C04-4443-A8C7-0B82E61E600B}" cxnId="{01617386-08EA-4402-B03D-343DDA5B811D}" type="sibTrans">
      <dgm:prSet/>
      <dgm:spPr>
        <a:solidFill>
          <a:srgbClr val="007E66"/>
        </a:solidFill>
      </dgm:spPr>
      <dgm:t>
        <a:bodyPr/>
        <a:lstStyle/>
        <a:p>
          <a:endParaRPr lang="zh-CN" altLang="en-US"/>
        </a:p>
      </dgm:t>
    </dgm:pt>
    <dgm:pt modelId="{A23885D0-BDE1-45A2-B137-82BC8DDF1863}">
      <dgm:prSet phldrT="[文本]" custT="1"/>
      <dgm:spPr>
        <a:noFill/>
        <a:ln>
          <a:noFill/>
        </a:ln>
      </dgm:spPr>
      <dgm:t>
        <a:bodyPr/>
        <a:lstStyle/>
        <a:p>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凝胶成像分析</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gm:t>
    </dgm:pt>
    <dgm:pt modelId="{01F051B0-D4E7-4636-9E1E-049809EC51B5}" cxnId="{F06EE0E7-F240-478D-B84A-56669FED4626}" type="parTrans">
      <dgm:prSet/>
      <dgm:spPr/>
      <dgm:t>
        <a:bodyPr/>
        <a:lstStyle/>
        <a:p>
          <a:endParaRPr lang="zh-CN" altLang="en-US"/>
        </a:p>
      </dgm:t>
    </dgm:pt>
    <dgm:pt modelId="{95679CA5-5CE6-47BA-8568-40F034EDE39A}" cxnId="{F06EE0E7-F240-478D-B84A-56669FED4626}" type="sibTrans">
      <dgm:prSet/>
      <dgm:spPr/>
      <dgm:t>
        <a:bodyPr/>
        <a:lstStyle/>
        <a:p>
          <a:endParaRPr lang="zh-CN" altLang="en-US"/>
        </a:p>
      </dgm:t>
    </dgm:pt>
    <dgm:pt modelId="{E83D68CB-2324-462B-990F-97751036E9E7}" type="pres">
      <dgm:prSet presAssocID="{2C829F5B-9785-4A6A-A2A4-B0FAF60A3B80}" presName="linearFlow" presStyleCnt="0">
        <dgm:presLayoutVars>
          <dgm:resizeHandles val="exact"/>
        </dgm:presLayoutVars>
      </dgm:prSet>
      <dgm:spPr/>
    </dgm:pt>
    <dgm:pt modelId="{D957412F-FC0A-4D41-AABF-700B705B01FF}" type="pres">
      <dgm:prSet presAssocID="{F7E25BC2-B403-4475-B7C6-73C656456FEC}" presName="node" presStyleLbl="node1" presStyleIdx="0" presStyleCnt="6">
        <dgm:presLayoutVars>
          <dgm:bulletEnabled val="1"/>
        </dgm:presLayoutVars>
      </dgm:prSet>
      <dgm:spPr/>
      <dgm:t>
        <a:bodyPr/>
        <a:lstStyle/>
        <a:p>
          <a:endParaRPr lang="zh-CN" altLang="en-US"/>
        </a:p>
      </dgm:t>
    </dgm:pt>
    <dgm:pt modelId="{085C1F3A-B9EF-4490-AECD-98A392CFABEE}" type="pres">
      <dgm:prSet presAssocID="{D8E4D6B2-7605-4FC4-BCC1-2E982D2C12E0}" presName="sibTrans" presStyleLbl="sibTrans2D1" presStyleIdx="0" presStyleCnt="5" custScaleX="175320" custScaleY="122709"/>
      <dgm:spPr/>
      <dgm:t>
        <a:bodyPr/>
        <a:lstStyle/>
        <a:p>
          <a:endParaRPr lang="zh-CN" altLang="en-US"/>
        </a:p>
      </dgm:t>
    </dgm:pt>
    <dgm:pt modelId="{004EC153-9BE0-492F-8658-78E2B8C3699C}" type="pres">
      <dgm:prSet presAssocID="{D8E4D6B2-7605-4FC4-BCC1-2E982D2C12E0}" presName="connectorText" presStyleLbl="sibTrans2D1" presStyleIdx="0" presStyleCnt="5"/>
      <dgm:spPr/>
      <dgm:t>
        <a:bodyPr/>
        <a:lstStyle/>
        <a:p>
          <a:endParaRPr lang="zh-CN" altLang="en-US"/>
        </a:p>
      </dgm:t>
    </dgm:pt>
    <dgm:pt modelId="{104DBE67-9603-496C-856D-D07E3B525A17}" type="pres">
      <dgm:prSet presAssocID="{990022AF-F0A7-44FA-8B1F-552C7D1F41D1}" presName="node" presStyleLbl="node1" presStyleIdx="1" presStyleCnt="6">
        <dgm:presLayoutVars>
          <dgm:bulletEnabled val="1"/>
        </dgm:presLayoutVars>
      </dgm:prSet>
      <dgm:spPr/>
      <dgm:t>
        <a:bodyPr/>
        <a:lstStyle/>
        <a:p>
          <a:endParaRPr lang="zh-CN" altLang="en-US"/>
        </a:p>
      </dgm:t>
    </dgm:pt>
    <dgm:pt modelId="{B548C652-A7E1-46ED-B872-98990A06B040}" type="pres">
      <dgm:prSet presAssocID="{F22E3FCF-5FB1-4CCD-94C6-450A4FFC07B7}" presName="sibTrans" presStyleLbl="sibTrans2D1" presStyleIdx="1" presStyleCnt="5" custScaleX="175320" custScaleY="122709"/>
      <dgm:spPr/>
      <dgm:t>
        <a:bodyPr/>
        <a:lstStyle/>
        <a:p>
          <a:endParaRPr lang="zh-CN" altLang="en-US"/>
        </a:p>
      </dgm:t>
    </dgm:pt>
    <dgm:pt modelId="{10CD82C3-1004-4FF7-A866-73B86BA792A5}" type="pres">
      <dgm:prSet presAssocID="{F22E3FCF-5FB1-4CCD-94C6-450A4FFC07B7}" presName="connectorText" presStyleLbl="sibTrans2D1" presStyleIdx="1" presStyleCnt="5"/>
      <dgm:spPr/>
      <dgm:t>
        <a:bodyPr/>
        <a:lstStyle/>
        <a:p>
          <a:endParaRPr lang="zh-CN" altLang="en-US"/>
        </a:p>
      </dgm:t>
    </dgm:pt>
    <dgm:pt modelId="{A0E2B184-043F-4678-8CF2-C01490A23CF5}" type="pres">
      <dgm:prSet presAssocID="{9D018B95-7693-4FE8-BE70-6BBA03E2CF1F}" presName="node" presStyleLbl="node1" presStyleIdx="2" presStyleCnt="6">
        <dgm:presLayoutVars>
          <dgm:bulletEnabled val="1"/>
        </dgm:presLayoutVars>
      </dgm:prSet>
      <dgm:spPr/>
      <dgm:t>
        <a:bodyPr/>
        <a:lstStyle/>
        <a:p>
          <a:endParaRPr lang="zh-CN" altLang="en-US"/>
        </a:p>
      </dgm:t>
    </dgm:pt>
    <dgm:pt modelId="{681341E4-F231-4DDC-ADE5-E07364A24518}" type="pres">
      <dgm:prSet presAssocID="{BEA2F36A-C3FE-40E0-80B0-131288FA257A}" presName="sibTrans" presStyleLbl="sibTrans2D1" presStyleIdx="2" presStyleCnt="5" custScaleX="175320" custScaleY="122709"/>
      <dgm:spPr/>
      <dgm:t>
        <a:bodyPr/>
        <a:lstStyle/>
        <a:p>
          <a:endParaRPr lang="zh-CN" altLang="en-US"/>
        </a:p>
      </dgm:t>
    </dgm:pt>
    <dgm:pt modelId="{9C262D76-D777-4A83-85E2-B31F11EF5EFD}" type="pres">
      <dgm:prSet presAssocID="{BEA2F36A-C3FE-40E0-80B0-131288FA257A}" presName="connectorText" presStyleLbl="sibTrans2D1" presStyleIdx="2" presStyleCnt="5"/>
      <dgm:spPr/>
      <dgm:t>
        <a:bodyPr/>
        <a:lstStyle/>
        <a:p>
          <a:endParaRPr lang="zh-CN" altLang="en-US"/>
        </a:p>
      </dgm:t>
    </dgm:pt>
    <dgm:pt modelId="{A9F81280-4C99-4351-ACDB-AA7ACFA65B63}" type="pres">
      <dgm:prSet presAssocID="{1E0E4CE7-0182-47B6-88B4-11C1D8A5D98D}" presName="node" presStyleLbl="node1" presStyleIdx="3" presStyleCnt="6">
        <dgm:presLayoutVars>
          <dgm:bulletEnabled val="1"/>
        </dgm:presLayoutVars>
      </dgm:prSet>
      <dgm:spPr/>
      <dgm:t>
        <a:bodyPr/>
        <a:lstStyle/>
        <a:p>
          <a:endParaRPr lang="zh-CN" altLang="en-US"/>
        </a:p>
      </dgm:t>
    </dgm:pt>
    <dgm:pt modelId="{8EEB1D6D-4BA5-4EA8-82AB-6816EF55D86A}" type="pres">
      <dgm:prSet presAssocID="{BE730556-F497-4689-9BA1-2BB0CA1A26A0}" presName="sibTrans" presStyleLbl="sibTrans2D1" presStyleIdx="3" presStyleCnt="5" custScaleX="175320" custScaleY="122709"/>
      <dgm:spPr/>
      <dgm:t>
        <a:bodyPr/>
        <a:lstStyle/>
        <a:p>
          <a:endParaRPr lang="zh-CN" altLang="en-US"/>
        </a:p>
      </dgm:t>
    </dgm:pt>
    <dgm:pt modelId="{02C6DB1D-51EA-4C73-B719-DE73602801CB}" type="pres">
      <dgm:prSet presAssocID="{BE730556-F497-4689-9BA1-2BB0CA1A26A0}" presName="connectorText" presStyleLbl="sibTrans2D1" presStyleIdx="3" presStyleCnt="5"/>
      <dgm:spPr/>
      <dgm:t>
        <a:bodyPr/>
        <a:lstStyle/>
        <a:p>
          <a:endParaRPr lang="zh-CN" altLang="en-US"/>
        </a:p>
      </dgm:t>
    </dgm:pt>
    <dgm:pt modelId="{3DDAB5D9-EEB0-46F7-B920-ABDEEDB42E1C}" type="pres">
      <dgm:prSet presAssocID="{CB142372-9971-4E46-AFB3-E86755B83BF0}" presName="node" presStyleLbl="node1" presStyleIdx="4" presStyleCnt="6">
        <dgm:presLayoutVars>
          <dgm:bulletEnabled val="1"/>
        </dgm:presLayoutVars>
      </dgm:prSet>
      <dgm:spPr/>
      <dgm:t>
        <a:bodyPr/>
        <a:lstStyle/>
        <a:p>
          <a:endParaRPr lang="zh-CN" altLang="en-US"/>
        </a:p>
      </dgm:t>
    </dgm:pt>
    <dgm:pt modelId="{65F5FA86-1E3A-4690-90BE-66D9D64F3524}" type="pres">
      <dgm:prSet presAssocID="{4E63B5A1-7C04-4443-A8C7-0B82E61E600B}" presName="sibTrans" presStyleLbl="sibTrans2D1" presStyleIdx="4" presStyleCnt="5" custScaleX="175320" custScaleY="122709"/>
      <dgm:spPr/>
      <dgm:t>
        <a:bodyPr/>
        <a:lstStyle/>
        <a:p>
          <a:endParaRPr lang="zh-CN" altLang="en-US"/>
        </a:p>
      </dgm:t>
    </dgm:pt>
    <dgm:pt modelId="{35FBAC94-DF19-42D5-A659-4A64058F6A47}" type="pres">
      <dgm:prSet presAssocID="{4E63B5A1-7C04-4443-A8C7-0B82E61E600B}" presName="connectorText" presStyleLbl="sibTrans2D1" presStyleIdx="4" presStyleCnt="5"/>
      <dgm:spPr/>
      <dgm:t>
        <a:bodyPr/>
        <a:lstStyle/>
        <a:p>
          <a:endParaRPr lang="zh-CN" altLang="en-US"/>
        </a:p>
      </dgm:t>
    </dgm:pt>
    <dgm:pt modelId="{00599B03-CC65-4669-BD44-8A313C0AFC50}" type="pres">
      <dgm:prSet presAssocID="{A23885D0-BDE1-45A2-B137-82BC8DDF1863}" presName="node" presStyleLbl="node1" presStyleIdx="5" presStyleCnt="6">
        <dgm:presLayoutVars>
          <dgm:bulletEnabled val="1"/>
        </dgm:presLayoutVars>
      </dgm:prSet>
      <dgm:spPr/>
      <dgm:t>
        <a:bodyPr/>
        <a:lstStyle/>
        <a:p>
          <a:endParaRPr lang="zh-CN" altLang="en-US"/>
        </a:p>
      </dgm:t>
    </dgm:pt>
  </dgm:ptLst>
  <dgm:cxnLst>
    <dgm:cxn modelId="{E37A6B49-6E05-40AC-AD3A-8375FBB0160D}" type="presOf" srcId="{F22E3FCF-5FB1-4CCD-94C6-450A4FFC07B7}" destId="{B548C652-A7E1-46ED-B872-98990A06B040}" srcOrd="0" destOrd="0" presId="urn:microsoft.com/office/officeart/2005/8/layout/process2"/>
    <dgm:cxn modelId="{A6271B91-0FEB-4B5B-AA4B-951B7EE18E54}" type="presOf" srcId="{F7E25BC2-B403-4475-B7C6-73C656456FEC}" destId="{D957412F-FC0A-4D41-AABF-700B705B01FF}" srcOrd="0" destOrd="0" presId="urn:microsoft.com/office/officeart/2005/8/layout/process2"/>
    <dgm:cxn modelId="{87F500EF-F4DA-415F-8C95-C1634A85AEE4}" type="presOf" srcId="{4E63B5A1-7C04-4443-A8C7-0B82E61E600B}" destId="{35FBAC94-DF19-42D5-A659-4A64058F6A47}" srcOrd="1" destOrd="0" presId="urn:microsoft.com/office/officeart/2005/8/layout/process2"/>
    <dgm:cxn modelId="{B661F7DA-E39B-49C0-8916-CDE8D7038C8E}" srcId="{2C829F5B-9785-4A6A-A2A4-B0FAF60A3B80}" destId="{F7E25BC2-B403-4475-B7C6-73C656456FEC}" srcOrd="0" destOrd="0" parTransId="{00D7D2C1-33D3-4A3C-A4E6-27C926AE6353}" sibTransId="{D8E4D6B2-7605-4FC4-BCC1-2E982D2C12E0}"/>
    <dgm:cxn modelId="{1F84F895-2EA9-4CCB-B8CF-68751B3E9E58}" type="presOf" srcId="{D8E4D6B2-7605-4FC4-BCC1-2E982D2C12E0}" destId="{085C1F3A-B9EF-4490-AECD-98A392CFABEE}" srcOrd="0" destOrd="0" presId="urn:microsoft.com/office/officeart/2005/8/layout/process2"/>
    <dgm:cxn modelId="{4963288E-87DE-4737-B460-4979B679E892}" type="presOf" srcId="{CB142372-9971-4E46-AFB3-E86755B83BF0}" destId="{3DDAB5D9-EEB0-46F7-B920-ABDEEDB42E1C}" srcOrd="0" destOrd="0" presId="urn:microsoft.com/office/officeart/2005/8/layout/process2"/>
    <dgm:cxn modelId="{20204388-0924-429C-BEA3-133FC68D0077}" type="presOf" srcId="{BE730556-F497-4689-9BA1-2BB0CA1A26A0}" destId="{02C6DB1D-51EA-4C73-B719-DE73602801CB}" srcOrd="1" destOrd="0" presId="urn:microsoft.com/office/officeart/2005/8/layout/process2"/>
    <dgm:cxn modelId="{F06EE0E7-F240-478D-B84A-56669FED4626}" srcId="{2C829F5B-9785-4A6A-A2A4-B0FAF60A3B80}" destId="{A23885D0-BDE1-45A2-B137-82BC8DDF1863}" srcOrd="5" destOrd="0" parTransId="{01F051B0-D4E7-4636-9E1E-049809EC51B5}" sibTransId="{95679CA5-5CE6-47BA-8568-40F034EDE39A}"/>
    <dgm:cxn modelId="{2353B33C-CCC2-4782-9883-8588A681033D}" type="presOf" srcId="{9D018B95-7693-4FE8-BE70-6BBA03E2CF1F}" destId="{A0E2B184-043F-4678-8CF2-C01490A23CF5}" srcOrd="0" destOrd="0" presId="urn:microsoft.com/office/officeart/2005/8/layout/process2"/>
    <dgm:cxn modelId="{D7E231D3-4D2B-4501-834E-48471E1EA188}" type="presOf" srcId="{990022AF-F0A7-44FA-8B1F-552C7D1F41D1}" destId="{104DBE67-9603-496C-856D-D07E3B525A17}" srcOrd="0" destOrd="0" presId="urn:microsoft.com/office/officeart/2005/8/layout/process2"/>
    <dgm:cxn modelId="{01617386-08EA-4402-B03D-343DDA5B811D}" srcId="{2C829F5B-9785-4A6A-A2A4-B0FAF60A3B80}" destId="{CB142372-9971-4E46-AFB3-E86755B83BF0}" srcOrd="4" destOrd="0" parTransId="{984BEDD8-2AA5-457A-B377-8D1D445F019B}" sibTransId="{4E63B5A1-7C04-4443-A8C7-0B82E61E600B}"/>
    <dgm:cxn modelId="{C16F4B7B-25B7-4EF6-B661-99753C19EE23}" type="presOf" srcId="{4E63B5A1-7C04-4443-A8C7-0B82E61E600B}" destId="{65F5FA86-1E3A-4690-90BE-66D9D64F3524}" srcOrd="0" destOrd="0" presId="urn:microsoft.com/office/officeart/2005/8/layout/process2"/>
    <dgm:cxn modelId="{D533710E-C9B8-4CC4-A7E6-7FFA9267CF5A}" type="presOf" srcId="{BEA2F36A-C3FE-40E0-80B0-131288FA257A}" destId="{9C262D76-D777-4A83-85E2-B31F11EF5EFD}" srcOrd="1" destOrd="0" presId="urn:microsoft.com/office/officeart/2005/8/layout/process2"/>
    <dgm:cxn modelId="{DAB66E1D-5D6E-46B2-8C95-5B9D15D48A97}" type="presOf" srcId="{D8E4D6B2-7605-4FC4-BCC1-2E982D2C12E0}" destId="{004EC153-9BE0-492F-8658-78E2B8C3699C}" srcOrd="1" destOrd="0" presId="urn:microsoft.com/office/officeart/2005/8/layout/process2"/>
    <dgm:cxn modelId="{41CAD25E-FDF8-457E-A245-617DADDF2348}" type="presOf" srcId="{A23885D0-BDE1-45A2-B137-82BC8DDF1863}" destId="{00599B03-CC65-4669-BD44-8A313C0AFC50}" srcOrd="0" destOrd="0" presId="urn:microsoft.com/office/officeart/2005/8/layout/process2"/>
    <dgm:cxn modelId="{B67FDFB7-45E7-47AC-B24D-FBCDFF1FDDB9}" srcId="{2C829F5B-9785-4A6A-A2A4-B0FAF60A3B80}" destId="{9D018B95-7693-4FE8-BE70-6BBA03E2CF1F}" srcOrd="2" destOrd="0" parTransId="{EEA88680-317C-4865-931F-488183812A7D}" sibTransId="{BEA2F36A-C3FE-40E0-80B0-131288FA257A}"/>
    <dgm:cxn modelId="{07A877D2-FB34-46B6-9DFC-7B41FFF10D26}" type="presOf" srcId="{BEA2F36A-C3FE-40E0-80B0-131288FA257A}" destId="{681341E4-F231-4DDC-ADE5-E07364A24518}" srcOrd="0" destOrd="0" presId="urn:microsoft.com/office/officeart/2005/8/layout/process2"/>
    <dgm:cxn modelId="{D2C6104D-2E01-4AA9-8E9C-357353CAA8A6}" srcId="{2C829F5B-9785-4A6A-A2A4-B0FAF60A3B80}" destId="{990022AF-F0A7-44FA-8B1F-552C7D1F41D1}" srcOrd="1" destOrd="0" parTransId="{2177E148-FE91-4B43-A3F3-E3DA25883BA8}" sibTransId="{F22E3FCF-5FB1-4CCD-94C6-450A4FFC07B7}"/>
    <dgm:cxn modelId="{1420C9C6-7D85-4ABF-983B-E695CD1022F0}" type="presOf" srcId="{1E0E4CE7-0182-47B6-88B4-11C1D8A5D98D}" destId="{A9F81280-4C99-4351-ACDB-AA7ACFA65B63}" srcOrd="0" destOrd="0" presId="urn:microsoft.com/office/officeart/2005/8/layout/process2"/>
    <dgm:cxn modelId="{F3FBEC5A-72B9-4542-9E8D-A6A3A383C438}" type="presOf" srcId="{F22E3FCF-5FB1-4CCD-94C6-450A4FFC07B7}" destId="{10CD82C3-1004-4FF7-A866-73B86BA792A5}" srcOrd="1" destOrd="0" presId="urn:microsoft.com/office/officeart/2005/8/layout/process2"/>
    <dgm:cxn modelId="{A375DE97-2473-4DEF-964E-1F9624341CDC}" type="presOf" srcId="{BE730556-F497-4689-9BA1-2BB0CA1A26A0}" destId="{8EEB1D6D-4BA5-4EA8-82AB-6816EF55D86A}" srcOrd="0" destOrd="0" presId="urn:microsoft.com/office/officeart/2005/8/layout/process2"/>
    <dgm:cxn modelId="{AC1F6D3D-9B04-445C-B1AC-048BF9BE391A}" srcId="{2C829F5B-9785-4A6A-A2A4-B0FAF60A3B80}" destId="{1E0E4CE7-0182-47B6-88B4-11C1D8A5D98D}" srcOrd="3" destOrd="0" parTransId="{ABF353D9-F2B3-4DD9-9B7F-59C297563C18}" sibTransId="{BE730556-F497-4689-9BA1-2BB0CA1A26A0}"/>
    <dgm:cxn modelId="{A9C7C286-AD56-4567-87F5-4D84E688127C}" type="presOf" srcId="{2C829F5B-9785-4A6A-A2A4-B0FAF60A3B80}" destId="{E83D68CB-2324-462B-990F-97751036E9E7}" srcOrd="0" destOrd="0" presId="urn:microsoft.com/office/officeart/2005/8/layout/process2"/>
    <dgm:cxn modelId="{47620709-EB26-4FDD-A3CB-77A97B956FE5}" type="presParOf" srcId="{E83D68CB-2324-462B-990F-97751036E9E7}" destId="{D957412F-FC0A-4D41-AABF-700B705B01FF}" srcOrd="0" destOrd="0" presId="urn:microsoft.com/office/officeart/2005/8/layout/process2"/>
    <dgm:cxn modelId="{E713A242-7652-47F0-B614-2EBA83B05C10}" type="presParOf" srcId="{E83D68CB-2324-462B-990F-97751036E9E7}" destId="{085C1F3A-B9EF-4490-AECD-98A392CFABEE}" srcOrd="1" destOrd="0" presId="urn:microsoft.com/office/officeart/2005/8/layout/process2"/>
    <dgm:cxn modelId="{E893B74D-0078-4396-968C-ADF6959A40CC}" type="presParOf" srcId="{085C1F3A-B9EF-4490-AECD-98A392CFABEE}" destId="{004EC153-9BE0-492F-8658-78E2B8C3699C}" srcOrd="0" destOrd="0" presId="urn:microsoft.com/office/officeart/2005/8/layout/process2"/>
    <dgm:cxn modelId="{4AB4552B-CCAC-4D8A-B191-A36514C8FB2A}" type="presParOf" srcId="{E83D68CB-2324-462B-990F-97751036E9E7}" destId="{104DBE67-9603-496C-856D-D07E3B525A17}" srcOrd="2" destOrd="0" presId="urn:microsoft.com/office/officeart/2005/8/layout/process2"/>
    <dgm:cxn modelId="{80FFFF89-2765-4EAB-901E-036E8894297C}" type="presParOf" srcId="{E83D68CB-2324-462B-990F-97751036E9E7}" destId="{B548C652-A7E1-46ED-B872-98990A06B040}" srcOrd="3" destOrd="0" presId="urn:microsoft.com/office/officeart/2005/8/layout/process2"/>
    <dgm:cxn modelId="{657B9085-F951-4339-B894-5176F755B253}" type="presParOf" srcId="{B548C652-A7E1-46ED-B872-98990A06B040}" destId="{10CD82C3-1004-4FF7-A866-73B86BA792A5}" srcOrd="0" destOrd="0" presId="urn:microsoft.com/office/officeart/2005/8/layout/process2"/>
    <dgm:cxn modelId="{6B74D20C-5920-4A8B-9707-D53E707D121F}" type="presParOf" srcId="{E83D68CB-2324-462B-990F-97751036E9E7}" destId="{A0E2B184-043F-4678-8CF2-C01490A23CF5}" srcOrd="4" destOrd="0" presId="urn:microsoft.com/office/officeart/2005/8/layout/process2"/>
    <dgm:cxn modelId="{19AEBCD0-6341-4178-B48E-15E99636445F}" type="presParOf" srcId="{E83D68CB-2324-462B-990F-97751036E9E7}" destId="{681341E4-F231-4DDC-ADE5-E07364A24518}" srcOrd="5" destOrd="0" presId="urn:microsoft.com/office/officeart/2005/8/layout/process2"/>
    <dgm:cxn modelId="{74EC6161-1889-4024-8B35-E093002E53CC}" type="presParOf" srcId="{681341E4-F231-4DDC-ADE5-E07364A24518}" destId="{9C262D76-D777-4A83-85E2-B31F11EF5EFD}" srcOrd="0" destOrd="0" presId="urn:microsoft.com/office/officeart/2005/8/layout/process2"/>
    <dgm:cxn modelId="{B12CB9CC-9DA0-4270-98CD-D7FF966C2181}" type="presParOf" srcId="{E83D68CB-2324-462B-990F-97751036E9E7}" destId="{A9F81280-4C99-4351-ACDB-AA7ACFA65B63}" srcOrd="6" destOrd="0" presId="urn:microsoft.com/office/officeart/2005/8/layout/process2"/>
    <dgm:cxn modelId="{E74832BA-E576-4FF6-9524-8F88004B2438}" type="presParOf" srcId="{E83D68CB-2324-462B-990F-97751036E9E7}" destId="{8EEB1D6D-4BA5-4EA8-82AB-6816EF55D86A}" srcOrd="7" destOrd="0" presId="urn:microsoft.com/office/officeart/2005/8/layout/process2"/>
    <dgm:cxn modelId="{D2EEFEB3-A6D4-4863-AEC6-B53889B8294E}" type="presParOf" srcId="{8EEB1D6D-4BA5-4EA8-82AB-6816EF55D86A}" destId="{02C6DB1D-51EA-4C73-B719-DE73602801CB}" srcOrd="0" destOrd="0" presId="urn:microsoft.com/office/officeart/2005/8/layout/process2"/>
    <dgm:cxn modelId="{B8E7B8FE-BA44-4E45-9E98-302DD391B8DD}" type="presParOf" srcId="{E83D68CB-2324-462B-990F-97751036E9E7}" destId="{3DDAB5D9-EEB0-46F7-B920-ABDEEDB42E1C}" srcOrd="8" destOrd="0" presId="urn:microsoft.com/office/officeart/2005/8/layout/process2"/>
    <dgm:cxn modelId="{A44C276C-89A7-43FD-A1B3-4BA253658C86}" type="presParOf" srcId="{E83D68CB-2324-462B-990F-97751036E9E7}" destId="{65F5FA86-1E3A-4690-90BE-66D9D64F3524}" srcOrd="9" destOrd="0" presId="urn:microsoft.com/office/officeart/2005/8/layout/process2"/>
    <dgm:cxn modelId="{536AE212-FA53-48F6-BBB6-B60CE6CDCB90}" type="presParOf" srcId="{65F5FA86-1E3A-4690-90BE-66D9D64F3524}" destId="{35FBAC94-DF19-42D5-A659-4A64058F6A47}" srcOrd="0" destOrd="0" presId="urn:microsoft.com/office/officeart/2005/8/layout/process2"/>
    <dgm:cxn modelId="{C1B5C88F-4736-44F3-BFB7-9F4EB150348A}" type="presParOf" srcId="{E83D68CB-2324-462B-990F-97751036E9E7}" destId="{00599B03-CC65-4669-BD44-8A313C0AFC50}" srcOrd="1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728192" cy="3312368"/>
        <a:chOff x="0" y="0"/>
        <a:chExt cx="1728192" cy="3312368"/>
      </a:xfrm>
    </dsp:grpSpPr>
    <dsp:sp modelId="{D957412F-FC0A-4D41-AABF-700B705B01FF}">
      <dsp:nvSpPr>
        <dsp:cNvPr id="3" name="圆角矩形 2"/>
        <dsp:cNvSpPr/>
      </dsp:nvSpPr>
      <dsp:spPr bwMode="white">
        <a:xfrm>
          <a:off x="351016" y="0"/>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制备凝胶</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0"/>
        <a:ext cx="1026160" cy="365292"/>
      </dsp:txXfrm>
    </dsp:sp>
    <dsp:sp modelId="{085C1F3A-B9EF-4490-AECD-98A392CFABEE}">
      <dsp:nvSpPr>
        <dsp:cNvPr id="4" name="右箭头 3"/>
        <dsp:cNvSpPr/>
      </dsp:nvSpPr>
      <dsp:spPr bwMode="white">
        <a:xfrm rot="5399999">
          <a:off x="780050" y="300534"/>
          <a:ext cx="168092" cy="353639"/>
        </a:xfrm>
        <a:prstGeom prst="rightArrow">
          <a:avLst>
            <a:gd name="adj1" fmla="val 60000"/>
            <a:gd name="adj2" fmla="val 50000"/>
          </a:avLst>
        </a:prstGeom>
        <a:solidFill>
          <a:srgbClr val="007E66"/>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700"/>
          </a:lvl1pPr>
          <a:lvl2pPr marL="57150" indent="-57150" algn="ctr">
            <a:defRPr sz="500"/>
          </a:lvl2pPr>
          <a:lvl3pPr marL="114300" indent="-57150" algn="ctr">
            <a:defRPr sz="500"/>
          </a:lvl3pPr>
          <a:lvl4pPr marL="171450" indent="-57150" algn="ctr">
            <a:defRPr sz="500"/>
          </a:lvl4pPr>
          <a:lvl5pPr marL="228600" indent="-57150" algn="ctr">
            <a:defRPr sz="500"/>
          </a:lvl5pPr>
          <a:lvl6pPr marL="285750" indent="-57150" algn="ctr">
            <a:defRPr sz="500"/>
          </a:lvl6pPr>
          <a:lvl7pPr marL="342900" indent="-57150" algn="ctr">
            <a:defRPr sz="500"/>
          </a:lvl7pPr>
          <a:lvl8pPr marL="400050" indent="-57150" algn="ctr">
            <a:defRPr sz="500"/>
          </a:lvl8pPr>
          <a:lvl9pPr marL="457200" indent="-57150" algn="ctr">
            <a:defRPr sz="500"/>
          </a:lvl9pPr>
        </a:lstStyle>
        <a:p>
          <a:pPr lvl="0">
            <a:lnSpc>
              <a:spcPct val="100000"/>
            </a:lnSpc>
            <a:spcBef>
              <a:spcPct val="0"/>
            </a:spcBef>
            <a:spcAft>
              <a:spcPct val="35000"/>
            </a:spcAft>
          </a:pPr>
          <a:endParaRPr lang="zh-CN" altLang="en-US"/>
        </a:p>
      </dsp:txBody>
      <dsp:txXfrm rot="5399999">
        <a:off x="780050" y="300534"/>
        <a:ext cx="168092" cy="353639"/>
      </dsp:txXfrm>
    </dsp:sp>
    <dsp:sp modelId="{104DBE67-9603-496C-856D-D07E3B525A17}">
      <dsp:nvSpPr>
        <dsp:cNvPr id="5" name="圆角矩形 4"/>
        <dsp:cNvSpPr/>
      </dsp:nvSpPr>
      <dsp:spPr bwMode="white">
        <a:xfrm>
          <a:off x="351016" y="589415"/>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处理样品</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589415"/>
        <a:ext cx="1026160" cy="365292"/>
      </dsp:txXfrm>
    </dsp:sp>
    <dsp:sp modelId="{B548C652-A7E1-46ED-B872-98990A06B040}">
      <dsp:nvSpPr>
        <dsp:cNvPr id="6" name="右箭头 5"/>
        <dsp:cNvSpPr/>
      </dsp:nvSpPr>
      <dsp:spPr bwMode="white">
        <a:xfrm rot="5399999">
          <a:off x="780050" y="889949"/>
          <a:ext cx="168092" cy="353639"/>
        </a:xfrm>
        <a:prstGeom prst="rightArrow">
          <a:avLst>
            <a:gd name="adj1" fmla="val 60000"/>
            <a:gd name="adj2" fmla="val 50000"/>
          </a:avLst>
        </a:prstGeom>
        <a:solidFill>
          <a:srgbClr val="007E66"/>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700"/>
          </a:lvl1pPr>
          <a:lvl2pPr marL="57150" indent="-57150" algn="ctr">
            <a:defRPr sz="500"/>
          </a:lvl2pPr>
          <a:lvl3pPr marL="114300" indent="-57150" algn="ctr">
            <a:defRPr sz="500"/>
          </a:lvl3pPr>
          <a:lvl4pPr marL="171450" indent="-57150" algn="ctr">
            <a:defRPr sz="500"/>
          </a:lvl4pPr>
          <a:lvl5pPr marL="228600" indent="-57150" algn="ctr">
            <a:defRPr sz="500"/>
          </a:lvl5pPr>
          <a:lvl6pPr marL="285750" indent="-57150" algn="ctr">
            <a:defRPr sz="500"/>
          </a:lvl6pPr>
          <a:lvl7pPr marL="342900" indent="-57150" algn="ctr">
            <a:defRPr sz="500"/>
          </a:lvl7pPr>
          <a:lvl8pPr marL="400050" indent="-57150" algn="ctr">
            <a:defRPr sz="500"/>
          </a:lvl8pPr>
          <a:lvl9pPr marL="457200" indent="-57150" algn="ctr">
            <a:defRPr sz="500"/>
          </a:lvl9pPr>
        </a:lstStyle>
        <a:p>
          <a:pPr lvl="0">
            <a:lnSpc>
              <a:spcPct val="100000"/>
            </a:lnSpc>
            <a:spcBef>
              <a:spcPct val="0"/>
            </a:spcBef>
            <a:spcAft>
              <a:spcPct val="35000"/>
            </a:spcAft>
          </a:pPr>
          <a:endParaRPr lang="zh-CN" altLang="en-US"/>
        </a:p>
      </dsp:txBody>
      <dsp:txXfrm rot="5399999">
        <a:off x="780050" y="889949"/>
        <a:ext cx="168092" cy="353639"/>
      </dsp:txXfrm>
    </dsp:sp>
    <dsp:sp modelId="{A0E2B184-043F-4678-8CF2-C01490A23CF5}">
      <dsp:nvSpPr>
        <dsp:cNvPr id="7" name="圆角矩形 6"/>
        <dsp:cNvSpPr/>
      </dsp:nvSpPr>
      <dsp:spPr bwMode="white">
        <a:xfrm>
          <a:off x="351016" y="1178830"/>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样品点样</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1178830"/>
        <a:ext cx="1026160" cy="365292"/>
      </dsp:txXfrm>
    </dsp:sp>
    <dsp:sp modelId="{681341E4-F231-4DDC-ADE5-E07364A24518}">
      <dsp:nvSpPr>
        <dsp:cNvPr id="8" name="右箭头 7"/>
        <dsp:cNvSpPr/>
      </dsp:nvSpPr>
      <dsp:spPr bwMode="white">
        <a:xfrm rot="5399999">
          <a:off x="780050" y="1479364"/>
          <a:ext cx="168092" cy="353639"/>
        </a:xfrm>
        <a:prstGeom prst="rightArrow">
          <a:avLst>
            <a:gd name="adj1" fmla="val 60000"/>
            <a:gd name="adj2" fmla="val 50000"/>
          </a:avLst>
        </a:prstGeom>
        <a:solidFill>
          <a:srgbClr val="007E66"/>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700"/>
          </a:lvl1pPr>
          <a:lvl2pPr marL="57150" indent="-57150" algn="ctr">
            <a:defRPr sz="500"/>
          </a:lvl2pPr>
          <a:lvl3pPr marL="114300" indent="-57150" algn="ctr">
            <a:defRPr sz="500"/>
          </a:lvl3pPr>
          <a:lvl4pPr marL="171450" indent="-57150" algn="ctr">
            <a:defRPr sz="500"/>
          </a:lvl4pPr>
          <a:lvl5pPr marL="228600" indent="-57150" algn="ctr">
            <a:defRPr sz="500"/>
          </a:lvl5pPr>
          <a:lvl6pPr marL="285750" indent="-57150" algn="ctr">
            <a:defRPr sz="500"/>
          </a:lvl6pPr>
          <a:lvl7pPr marL="342900" indent="-57150" algn="ctr">
            <a:defRPr sz="500"/>
          </a:lvl7pPr>
          <a:lvl8pPr marL="400050" indent="-57150" algn="ctr">
            <a:defRPr sz="500"/>
          </a:lvl8pPr>
          <a:lvl9pPr marL="457200" indent="-57150" algn="ctr">
            <a:defRPr sz="500"/>
          </a:lvl9pPr>
        </a:lstStyle>
        <a:p>
          <a:pPr lvl="0">
            <a:lnSpc>
              <a:spcPct val="100000"/>
            </a:lnSpc>
            <a:spcBef>
              <a:spcPct val="0"/>
            </a:spcBef>
            <a:spcAft>
              <a:spcPct val="35000"/>
            </a:spcAft>
          </a:pPr>
          <a:endParaRPr lang="zh-CN" altLang="en-US"/>
        </a:p>
      </dsp:txBody>
      <dsp:txXfrm rot="5399999">
        <a:off x="780050" y="1479364"/>
        <a:ext cx="168092" cy="353639"/>
      </dsp:txXfrm>
    </dsp:sp>
    <dsp:sp modelId="{A9F81280-4C99-4351-ACDB-AA7ACFA65B63}">
      <dsp:nvSpPr>
        <dsp:cNvPr id="9" name="圆角矩形 8"/>
        <dsp:cNvSpPr/>
      </dsp:nvSpPr>
      <dsp:spPr bwMode="white">
        <a:xfrm>
          <a:off x="351016" y="1768246"/>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电泳</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1768246"/>
        <a:ext cx="1026160" cy="365292"/>
      </dsp:txXfrm>
    </dsp:sp>
    <dsp:sp modelId="{8EEB1D6D-4BA5-4EA8-82AB-6816EF55D86A}">
      <dsp:nvSpPr>
        <dsp:cNvPr id="10" name="右箭头 9"/>
        <dsp:cNvSpPr/>
      </dsp:nvSpPr>
      <dsp:spPr bwMode="white">
        <a:xfrm rot="5399999">
          <a:off x="780050" y="2068779"/>
          <a:ext cx="168092" cy="353639"/>
        </a:xfrm>
        <a:prstGeom prst="rightArrow">
          <a:avLst>
            <a:gd name="adj1" fmla="val 60000"/>
            <a:gd name="adj2" fmla="val 50000"/>
          </a:avLst>
        </a:prstGeom>
        <a:solidFill>
          <a:srgbClr val="007E66"/>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700"/>
          </a:lvl1pPr>
          <a:lvl2pPr marL="57150" indent="-57150" algn="ctr">
            <a:defRPr sz="500"/>
          </a:lvl2pPr>
          <a:lvl3pPr marL="114300" indent="-57150" algn="ctr">
            <a:defRPr sz="500"/>
          </a:lvl3pPr>
          <a:lvl4pPr marL="171450" indent="-57150" algn="ctr">
            <a:defRPr sz="500"/>
          </a:lvl4pPr>
          <a:lvl5pPr marL="228600" indent="-57150" algn="ctr">
            <a:defRPr sz="500"/>
          </a:lvl5pPr>
          <a:lvl6pPr marL="285750" indent="-57150" algn="ctr">
            <a:defRPr sz="500"/>
          </a:lvl6pPr>
          <a:lvl7pPr marL="342900" indent="-57150" algn="ctr">
            <a:defRPr sz="500"/>
          </a:lvl7pPr>
          <a:lvl8pPr marL="400050" indent="-57150" algn="ctr">
            <a:defRPr sz="500"/>
          </a:lvl8pPr>
          <a:lvl9pPr marL="457200" indent="-57150" algn="ctr">
            <a:defRPr sz="500"/>
          </a:lvl9pPr>
        </a:lstStyle>
        <a:p>
          <a:pPr lvl="0">
            <a:lnSpc>
              <a:spcPct val="100000"/>
            </a:lnSpc>
            <a:spcBef>
              <a:spcPct val="0"/>
            </a:spcBef>
            <a:spcAft>
              <a:spcPct val="35000"/>
            </a:spcAft>
          </a:pPr>
          <a:endParaRPr lang="zh-CN" altLang="en-US"/>
        </a:p>
      </dsp:txBody>
      <dsp:txXfrm rot="5399999">
        <a:off x="780050" y="2068779"/>
        <a:ext cx="168092" cy="353639"/>
      </dsp:txXfrm>
    </dsp:sp>
    <dsp:sp modelId="{3DDAB5D9-EEB0-46F7-B920-ABDEEDB42E1C}">
      <dsp:nvSpPr>
        <dsp:cNvPr id="11" name="圆角矩形 10"/>
        <dsp:cNvSpPr/>
      </dsp:nvSpPr>
      <dsp:spPr bwMode="white">
        <a:xfrm>
          <a:off x="351016" y="2357661"/>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染色，脱色</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2357661"/>
        <a:ext cx="1026160" cy="365292"/>
      </dsp:txXfrm>
    </dsp:sp>
    <dsp:sp modelId="{65F5FA86-1E3A-4690-90BE-66D9D64F3524}">
      <dsp:nvSpPr>
        <dsp:cNvPr id="12" name="右箭头 11"/>
        <dsp:cNvSpPr/>
      </dsp:nvSpPr>
      <dsp:spPr bwMode="white">
        <a:xfrm rot="5399999">
          <a:off x="780050" y="2658195"/>
          <a:ext cx="168092" cy="353639"/>
        </a:xfrm>
        <a:prstGeom prst="rightArrow">
          <a:avLst>
            <a:gd name="adj1" fmla="val 60000"/>
            <a:gd name="adj2" fmla="val 50000"/>
          </a:avLst>
        </a:prstGeom>
        <a:solidFill>
          <a:srgbClr val="007E66"/>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5400000" lIns="0" tIns="0" rIns="0" bIns="0" anchor="ctr"/>
        <a:lstStyle>
          <a:lvl1pPr algn="ctr">
            <a:defRPr sz="700"/>
          </a:lvl1pPr>
          <a:lvl2pPr marL="57150" indent="-57150" algn="ctr">
            <a:defRPr sz="500"/>
          </a:lvl2pPr>
          <a:lvl3pPr marL="114300" indent="-57150" algn="ctr">
            <a:defRPr sz="500"/>
          </a:lvl3pPr>
          <a:lvl4pPr marL="171450" indent="-57150" algn="ctr">
            <a:defRPr sz="500"/>
          </a:lvl4pPr>
          <a:lvl5pPr marL="228600" indent="-57150" algn="ctr">
            <a:defRPr sz="500"/>
          </a:lvl5pPr>
          <a:lvl6pPr marL="285750" indent="-57150" algn="ctr">
            <a:defRPr sz="500"/>
          </a:lvl6pPr>
          <a:lvl7pPr marL="342900" indent="-57150" algn="ctr">
            <a:defRPr sz="500"/>
          </a:lvl7pPr>
          <a:lvl8pPr marL="400050" indent="-57150" algn="ctr">
            <a:defRPr sz="500"/>
          </a:lvl8pPr>
          <a:lvl9pPr marL="457200" indent="-57150" algn="ctr">
            <a:defRPr sz="500"/>
          </a:lvl9pPr>
        </a:lstStyle>
        <a:p>
          <a:pPr lvl="0">
            <a:lnSpc>
              <a:spcPct val="100000"/>
            </a:lnSpc>
            <a:spcBef>
              <a:spcPct val="0"/>
            </a:spcBef>
            <a:spcAft>
              <a:spcPct val="35000"/>
            </a:spcAft>
          </a:pPr>
          <a:endParaRPr lang="zh-CN" altLang="en-US"/>
        </a:p>
      </dsp:txBody>
      <dsp:txXfrm rot="5399999">
        <a:off x="780050" y="2658195"/>
        <a:ext cx="168092" cy="353639"/>
      </dsp:txXfrm>
    </dsp:sp>
    <dsp:sp modelId="{00599B03-CC65-4669-BD44-8A313C0AFC50}">
      <dsp:nvSpPr>
        <dsp:cNvPr id="13" name="圆角矩形 12"/>
        <dsp:cNvSpPr/>
      </dsp:nvSpPr>
      <dsp:spPr bwMode="white">
        <a:xfrm>
          <a:off x="351016" y="2947076"/>
          <a:ext cx="1026160" cy="365292"/>
        </a:xfrm>
        <a:prstGeom prst="roundRect">
          <a:avLst>
            <a:gd name="adj" fmla="val 10000"/>
          </a:avLst>
        </a:prstGeom>
        <a:noFill/>
        <a:ln>
          <a:noFill/>
        </a:ln>
      </dsp:spPr>
      <dsp:style>
        <a:lnRef idx="2">
          <a:schemeClr val="lt1"/>
        </a:lnRef>
        <a:fillRef idx="1">
          <a:schemeClr val="accent1"/>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dirty="0" smtClean="0">
              <a:solidFill>
                <a:schemeClr val="tx1"/>
              </a:solidFill>
              <a:latin typeface="思源黑体 CN Regular" panose="020B0500000000000000" pitchFamily="34" charset="-122"/>
              <a:ea typeface="思源黑体 CN Regular" panose="020B0500000000000000" pitchFamily="34" charset="-122"/>
            </a:rPr>
            <a:t>凝胶成像分析</a:t>
          </a:r>
          <a:endParaRPr lang="zh-CN" altLang="en-US" sz="1200" dirty="0">
            <a:solidFill>
              <a:schemeClr val="tx1"/>
            </a:solidFill>
            <a:latin typeface="思源黑体 CN Regular" panose="020B0500000000000000" pitchFamily="34" charset="-122"/>
            <a:ea typeface="思源黑体 CN Regular" panose="020B0500000000000000" pitchFamily="34" charset="-122"/>
          </a:endParaRPr>
        </a:p>
      </dsp:txBody>
      <dsp:txXfrm>
        <a:off x="351016" y="2947076"/>
        <a:ext cx="1026160" cy="36529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0" Type="http://schemas.openxmlformats.org/officeDocument/2006/relationships/notesSlide" Target="../notesSlides/notesSlide1.xml"/><Relationship Id="rId2" Type="http://schemas.openxmlformats.org/officeDocument/2006/relationships/image" Target="../media/image8.png"/><Relationship Id="rId19" Type="http://schemas.openxmlformats.org/officeDocument/2006/relationships/slideLayout" Target="../slideLayouts/slideLayout1.xml"/><Relationship Id="rId18" Type="http://schemas.openxmlformats.org/officeDocument/2006/relationships/image" Target="../media/image24.png"/><Relationship Id="rId17" Type="http://schemas.openxmlformats.org/officeDocument/2006/relationships/image" Target="../media/image23.png"/><Relationship Id="rId16" Type="http://schemas.openxmlformats.org/officeDocument/2006/relationships/image" Target="../media/image22.png"/><Relationship Id="rId15" Type="http://schemas.openxmlformats.org/officeDocument/2006/relationships/image" Target="../media/image21.png"/><Relationship Id="rId14" Type="http://schemas.openxmlformats.org/officeDocument/2006/relationships/image" Target="../media/image20.png"/><Relationship Id="rId13" Type="http://schemas.openxmlformats.org/officeDocument/2006/relationships/image" Target="../media/image19.png"/><Relationship Id="rId12" Type="http://schemas.openxmlformats.org/officeDocument/2006/relationships/image" Target="../media/image18.jpeg"/><Relationship Id="rId11" Type="http://schemas.openxmlformats.org/officeDocument/2006/relationships/image" Target="../media/image17.jpeg"/><Relationship Id="rId10" Type="http://schemas.openxmlformats.org/officeDocument/2006/relationships/image" Target="../media/image16.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microsoft.com/office/2007/relationships/diagramDrawing" Target="../diagrams/drawin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3" Type="http://schemas.openxmlformats.org/officeDocument/2006/relationships/diagramData" Target="../diagrams/data1.xml"/><Relationship Id="rId2" Type="http://schemas.openxmlformats.org/officeDocument/2006/relationships/image" Target="../media/image3.png"/><Relationship Id="rId1" Type="http://schemas.openxmlformats.org/officeDocument/2006/relationships/image" Target="../media/image25.jpe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9.wmf"/><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2.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image" Target="../media/image50.wmf"/><Relationship Id="rId8" Type="http://schemas.openxmlformats.org/officeDocument/2006/relationships/image" Target="../media/image49.tiff"/><Relationship Id="rId7" Type="http://schemas.openxmlformats.org/officeDocument/2006/relationships/image" Target="../media/image48.png"/><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58.png"/><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tiff"/><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jpeg"/><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3.jpeg"/><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4.jpe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7.jpe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7.png"/><Relationship Id="rId2" Type="http://schemas.openxmlformats.org/officeDocument/2006/relationships/image" Target="../media/image3.png"/><Relationship Id="rId1" Type="http://schemas.openxmlformats.org/officeDocument/2006/relationships/image" Target="../media/image86.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0.png"/><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3.png"/><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image" Target="../media/image3.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03.png"/><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4.png"/><Relationship Id="rId1" Type="http://schemas.openxmlformats.org/officeDocument/2006/relationships/image" Target="../media/image3.png"/></Relationships>
</file>

<file path=ppt/slides/_rels/slide4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08.jpeg"/><Relationship Id="rId4" Type="http://schemas.openxmlformats.org/officeDocument/2006/relationships/image" Target="../media/image107.jpeg"/><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3.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1.jpeg"/><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image" Target="../media/image3.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3.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image" Target="../media/image3.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image" Target="../media/image3.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0.png"/><Relationship Id="rId1" Type="http://schemas.openxmlformats.org/officeDocument/2006/relationships/image" Target="../media/image3.png"/></Relationships>
</file>

<file path=ppt/slides/_rels/slide52.xml.rels><?xml version="1.0" encoding="UTF-8" standalone="yes"?>
<Relationships xmlns="http://schemas.openxmlformats.org/package/2006/relationships"><Relationship Id="rId9" Type="http://schemas.openxmlformats.org/officeDocument/2006/relationships/image" Target="../media/image128.jpeg"/><Relationship Id="rId8" Type="http://schemas.openxmlformats.org/officeDocument/2006/relationships/image" Target="../media/image127.png"/><Relationship Id="rId7" Type="http://schemas.openxmlformats.org/officeDocument/2006/relationships/image" Target="../media/image126.jpeg"/><Relationship Id="rId6" Type="http://schemas.openxmlformats.org/officeDocument/2006/relationships/image" Target="../media/image125.png"/><Relationship Id="rId5" Type="http://schemas.openxmlformats.org/officeDocument/2006/relationships/image" Target="../media/image3.png"/><Relationship Id="rId4" Type="http://schemas.openxmlformats.org/officeDocument/2006/relationships/image" Target="../media/image124.png"/><Relationship Id="rId3" Type="http://schemas.openxmlformats.org/officeDocument/2006/relationships/image" Target="../media/image123.png"/><Relationship Id="rId2" Type="http://schemas.openxmlformats.org/officeDocument/2006/relationships/image" Target="../media/image122.png"/><Relationship Id="rId11" Type="http://schemas.openxmlformats.org/officeDocument/2006/relationships/notesSlide" Target="../notesSlides/notesSlide3.xml"/><Relationship Id="rId10" Type="http://schemas.openxmlformats.org/officeDocument/2006/relationships/slideLayout" Target="../slideLayouts/slideLayout7.xml"/><Relationship Id="rId1" Type="http://schemas.openxmlformats.org/officeDocument/2006/relationships/image" Target="../media/image121.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10" name="副标题 2"/>
          <p:cNvSpPr txBox="1">
            <a:spLocks noChangeArrowheads="1"/>
          </p:cNvSpPr>
          <p:nvPr/>
        </p:nvSpPr>
        <p:spPr bwMode="auto">
          <a:xfrm>
            <a:off x="683568" y="3631565"/>
            <a:ext cx="4404429" cy="151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endParaRPr lang="zh-CN" altLang="en-US" sz="1600" b="1" dirty="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endParaRPr>
          </a:p>
          <a:p>
            <a:pPr>
              <a:lnSpc>
                <a:spcPct val="120000"/>
              </a:lnSpc>
              <a:spcBef>
                <a:spcPct val="15000"/>
              </a:spcBef>
            </a:pPr>
            <a:r>
              <a:rPr lang="zh-CN" altLang="en-US" sz="1600" b="1" dirty="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rPr>
              <a:t>北京义翘神州科技股份有限公司</a:t>
            </a:r>
            <a:endParaRPr lang="zh-CN" altLang="en-US" sz="1600" b="1" dirty="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9" name="椭圆 8"/>
          <p:cNvSpPr/>
          <p:nvPr/>
        </p:nvSpPr>
        <p:spPr>
          <a:xfrm>
            <a:off x="6876256" y="1779662"/>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088775" y="295134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副标题 2"/>
          <p:cNvSpPr>
            <a:spLocks noGrp="1" noChangeArrowheads="1"/>
          </p:cNvSpPr>
          <p:nvPr>
            <p:ph type="subTitle" idx="1"/>
          </p:nvPr>
        </p:nvSpPr>
        <p:spPr>
          <a:xfrm>
            <a:off x="395536" y="1131590"/>
            <a:ext cx="7848872" cy="720080"/>
          </a:xfrm>
        </p:spPr>
        <p:txBody>
          <a:bodyPr>
            <a:noAutofit/>
          </a:bodyPr>
          <a:lstStyle/>
          <a:p>
            <a:pPr>
              <a:lnSpc>
                <a:spcPts val="5400"/>
              </a:lnSpc>
            </a:pPr>
            <a:r>
              <a:rPr lang="zh-CN" altLang="en-US" sz="44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蛋白</a:t>
            </a:r>
            <a:r>
              <a:rPr lang="en-US" altLang="zh-CN" sz="44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a:t>
            </a:r>
            <a:r>
              <a:rPr lang="zh-CN" altLang="en-US" sz="44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抗体类生物大分子试剂</a:t>
            </a:r>
            <a:endParaRPr lang="en-US" altLang="zh-CN" sz="44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endParaRPr>
          </a:p>
          <a:p>
            <a:pPr>
              <a:lnSpc>
                <a:spcPts val="5400"/>
              </a:lnSpc>
            </a:pPr>
            <a:r>
              <a:rPr lang="zh-CN" altLang="en-US" sz="44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质量表征及分析技术</a:t>
            </a:r>
            <a:endParaRPr lang="en-US" altLang="zh-CN" sz="4400" b="1" dirty="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1524422" y="-4148236"/>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副标题 2"/>
          <p:cNvSpPr txBox="1"/>
          <p:nvPr/>
        </p:nvSpPr>
        <p:spPr bwMode="auto">
          <a:xfrm>
            <a:off x="2699792" y="484014"/>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en-US" altLang="zh-CN" sz="4200" b="1" dirty="0">
                <a:solidFill>
                  <a:schemeClr val="bg1"/>
                </a:solidFill>
                <a:latin typeface="Poppins" panose="02000000000000000000" pitchFamily="2" charset="0"/>
                <a:ea typeface="微软雅黑" panose="020B0503020204020204" pitchFamily="34" charset="-122"/>
                <a:cs typeface="Poppins" panose="02000000000000000000" pitchFamily="2" charset="0"/>
              </a:rPr>
              <a:t>CONTENT</a:t>
            </a:r>
            <a:endParaRPr lang="en-US" altLang="zh-CN" sz="2600" b="1" dirty="0">
              <a:solidFill>
                <a:schemeClr val="bg1"/>
              </a:solidFill>
              <a:latin typeface="Poppins" panose="02000000000000000000" pitchFamily="2" charset="0"/>
              <a:ea typeface="微软雅黑" panose="020B0503020204020204" pitchFamily="34" charset="-122"/>
              <a:cs typeface="Poppins" panose="02000000000000000000" pitchFamily="2" charset="0"/>
            </a:endParaRPr>
          </a:p>
        </p:txBody>
      </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02" name="TextBox 101"/>
          <p:cNvSpPr txBox="1"/>
          <p:nvPr/>
        </p:nvSpPr>
        <p:spPr>
          <a:xfrm>
            <a:off x="6372200" y="4587974"/>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28" name="组合 27"/>
          <p:cNvGrpSpPr/>
          <p:nvPr/>
        </p:nvGrpSpPr>
        <p:grpSpPr>
          <a:xfrm>
            <a:off x="1763688" y="2021778"/>
            <a:ext cx="7560839" cy="2710212"/>
            <a:chOff x="1151680" y="2019622"/>
            <a:chExt cx="7560839" cy="2710212"/>
          </a:xfrm>
        </p:grpSpPr>
        <p:grpSp>
          <p:nvGrpSpPr>
            <p:cNvPr id="37" name="组合 36"/>
            <p:cNvGrpSpPr/>
            <p:nvPr/>
          </p:nvGrpSpPr>
          <p:grpSpPr>
            <a:xfrm>
              <a:off x="1151680" y="2019622"/>
              <a:ext cx="7560839" cy="2124579"/>
              <a:chOff x="1223688" y="1869137"/>
              <a:chExt cx="7560839" cy="2124579"/>
            </a:xfrm>
          </p:grpSpPr>
          <p:grpSp>
            <p:nvGrpSpPr>
              <p:cNvPr id="3" name="组合 33"/>
              <p:cNvGrpSpPr/>
              <p:nvPr/>
            </p:nvGrpSpPr>
            <p:grpSpPr>
              <a:xfrm>
                <a:off x="1223688" y="1869137"/>
                <a:ext cx="540000" cy="540000"/>
                <a:chOff x="3671960" y="933033"/>
                <a:chExt cx="540000" cy="540000"/>
              </a:xfrm>
            </p:grpSpPr>
            <p:sp>
              <p:nvSpPr>
                <p:cNvPr id="32" name="椭圆 31"/>
                <p:cNvSpPr/>
                <p:nvPr/>
              </p:nvSpPr>
              <p:spPr>
                <a:xfrm>
                  <a:off x="3671960" y="933033"/>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19"/>
                <p:cNvSpPr txBox="1">
                  <a:spLocks noChangeArrowheads="1"/>
                </p:cNvSpPr>
                <p:nvPr/>
              </p:nvSpPr>
              <p:spPr bwMode="auto">
                <a:xfrm>
                  <a:off x="3779912" y="1075655"/>
                  <a:ext cx="382984" cy="36830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5" name="组合 49"/>
              <p:cNvGrpSpPr/>
              <p:nvPr/>
            </p:nvGrpSpPr>
            <p:grpSpPr>
              <a:xfrm>
                <a:off x="1223688" y="2592541"/>
                <a:ext cx="540000" cy="540000"/>
                <a:chOff x="3671960" y="792341"/>
                <a:chExt cx="540000" cy="540000"/>
              </a:xfrm>
            </p:grpSpPr>
            <p:sp>
              <p:nvSpPr>
                <p:cNvPr id="51" name="椭圆 50"/>
                <p:cNvSpPr/>
                <p:nvPr/>
              </p:nvSpPr>
              <p:spPr>
                <a:xfrm>
                  <a:off x="3671960" y="792341"/>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19"/>
                <p:cNvSpPr txBox="1">
                  <a:spLocks noChangeArrowheads="1"/>
                </p:cNvSpPr>
                <p:nvPr/>
              </p:nvSpPr>
              <p:spPr bwMode="auto">
                <a:xfrm>
                  <a:off x="3779912" y="876880"/>
                  <a:ext cx="382984" cy="36830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6" name="组合 26"/>
              <p:cNvGrpSpPr/>
              <p:nvPr/>
            </p:nvGrpSpPr>
            <p:grpSpPr>
              <a:xfrm>
                <a:off x="1223688" y="3315947"/>
                <a:ext cx="6315498" cy="677769"/>
                <a:chOff x="4595623" y="2619849"/>
                <a:chExt cx="4136843" cy="677892"/>
              </a:xfrm>
            </p:grpSpPr>
            <p:sp>
              <p:nvSpPr>
                <p:cNvPr id="24" name="TextBox 23"/>
                <p:cNvSpPr txBox="1"/>
                <p:nvPr/>
              </p:nvSpPr>
              <p:spPr>
                <a:xfrm>
                  <a:off x="5235204" y="2929376"/>
                  <a:ext cx="3497262" cy="368365"/>
                </a:xfrm>
                <a:prstGeom prst="rect">
                  <a:avLst/>
                </a:prstGeom>
                <a:noFill/>
              </p:spPr>
              <p:txBody>
                <a:bodyPr>
                  <a:spAutoFit/>
                </a:bodyPr>
                <a:lstStyle/>
                <a:p>
                  <a:pPr lvl="0">
                    <a:defRPr/>
                  </a:pPr>
                  <a:endParaRPr lang="zh-CN" altLang="en-US"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7" name="组合 52"/>
                <p:cNvGrpSpPr/>
                <p:nvPr/>
              </p:nvGrpSpPr>
              <p:grpSpPr>
                <a:xfrm>
                  <a:off x="4595623" y="2619849"/>
                  <a:ext cx="453696" cy="540098"/>
                  <a:chOff x="3659519" y="651631"/>
                  <a:chExt cx="453696" cy="540098"/>
                </a:xfrm>
              </p:grpSpPr>
              <p:sp>
                <p:nvSpPr>
                  <p:cNvPr id="54" name="椭圆 53"/>
                  <p:cNvSpPr/>
                  <p:nvPr/>
                </p:nvSpPr>
                <p:spPr>
                  <a:xfrm>
                    <a:off x="3659519" y="651631"/>
                    <a:ext cx="353716" cy="540098"/>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TextBox 19"/>
                  <p:cNvSpPr txBox="1">
                    <a:spLocks noChangeArrowheads="1"/>
                  </p:cNvSpPr>
                  <p:nvPr/>
                </p:nvSpPr>
                <p:spPr bwMode="auto">
                  <a:xfrm>
                    <a:off x="3730231" y="773358"/>
                    <a:ext cx="382984" cy="368367"/>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3</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21" name="TextBox 20"/>
              <p:cNvSpPr txBox="1"/>
              <p:nvPr/>
            </p:nvSpPr>
            <p:spPr>
              <a:xfrm>
                <a:off x="1874936" y="1970167"/>
                <a:ext cx="6909591" cy="400110"/>
              </a:xfrm>
              <a:prstGeom prst="rect">
                <a:avLst/>
              </a:prstGeom>
              <a:noFill/>
            </p:spPr>
            <p:txBody>
              <a:bodyPr wrap="square" rtlCol="0">
                <a:spAutoFit/>
              </a:bodyPr>
              <a:lstStyle/>
              <a:p>
                <a:pPr lvl="0"/>
                <a:r>
                  <a:rPr lang="zh-CN" altLang="en-US"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生物大分子质量表征</a:t>
                </a:r>
                <a:r>
                  <a:rPr lang="zh-CN" altLang="zh-CN"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概述</a:t>
                </a:r>
                <a:endParaRPr lang="zh-CN" altLang="zh-CN"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sp>
            <p:nvSpPr>
              <p:cNvPr id="23" name="TextBox 22"/>
              <p:cNvSpPr txBox="1"/>
              <p:nvPr/>
            </p:nvSpPr>
            <p:spPr>
              <a:xfrm>
                <a:off x="1874936" y="2677547"/>
                <a:ext cx="6657503" cy="400110"/>
              </a:xfrm>
              <a:prstGeom prst="rect">
                <a:avLst/>
              </a:prstGeom>
              <a:noFill/>
            </p:spPr>
            <p:txBody>
              <a:bodyPr wrap="square" rtlCol="0">
                <a:spAutoFit/>
              </a:bodyPr>
              <a:lstStyle/>
              <a:p>
                <a:pPr lvl="0"/>
                <a:r>
                  <a:rPr lang="zh-CN" altLang="en-US"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质量表征之理化性质分析</a:t>
                </a:r>
                <a:endParaRPr lang="zh-CN" altLang="zh-CN"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sp>
            <p:nvSpPr>
              <p:cNvPr id="35" name="TextBox 34"/>
              <p:cNvSpPr txBox="1"/>
              <p:nvPr/>
            </p:nvSpPr>
            <p:spPr>
              <a:xfrm>
                <a:off x="1874936" y="3384927"/>
                <a:ext cx="5825315" cy="400110"/>
              </a:xfrm>
              <a:prstGeom prst="rect">
                <a:avLst/>
              </a:prstGeom>
              <a:noFill/>
            </p:spPr>
            <p:txBody>
              <a:bodyPr wrap="square" rtlCol="0">
                <a:spAutoFit/>
              </a:bodyPr>
              <a:lstStyle/>
              <a:p>
                <a:pPr lvl="0"/>
                <a:r>
                  <a:rPr lang="zh-CN" altLang="en-US"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质量表征之结合活性及生物活性分析</a:t>
                </a:r>
                <a:endParaRPr lang="zh-CN" altLang="zh-CN"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grpSp>
        <p:grpSp>
          <p:nvGrpSpPr>
            <p:cNvPr id="26" name="组合 25"/>
            <p:cNvGrpSpPr/>
            <p:nvPr/>
          </p:nvGrpSpPr>
          <p:grpSpPr>
            <a:xfrm>
              <a:off x="1151680" y="4189834"/>
              <a:ext cx="692634" cy="540000"/>
              <a:chOff x="1151680" y="4189834"/>
              <a:chExt cx="692634" cy="540000"/>
            </a:xfrm>
          </p:grpSpPr>
          <p:sp>
            <p:nvSpPr>
              <p:cNvPr id="22" name="椭圆 21"/>
              <p:cNvSpPr/>
              <p:nvPr/>
            </p:nvSpPr>
            <p:spPr>
              <a:xfrm>
                <a:off x="1151680" y="4189834"/>
                <a:ext cx="540000" cy="540000"/>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TextBox 19"/>
              <p:cNvSpPr txBox="1">
                <a:spLocks noChangeArrowheads="1"/>
              </p:cNvSpPr>
              <p:nvPr/>
            </p:nvSpPr>
            <p:spPr bwMode="auto">
              <a:xfrm>
                <a:off x="1259632" y="4261842"/>
                <a:ext cx="584682" cy="36830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4</a:t>
                </a:r>
                <a:endParaRPr lang="en-US" altLang="zh-CN"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27" name="TextBox 26"/>
            <p:cNvSpPr txBox="1"/>
            <p:nvPr/>
          </p:nvSpPr>
          <p:spPr>
            <a:xfrm>
              <a:off x="1802928" y="4242792"/>
              <a:ext cx="5825315" cy="400110"/>
            </a:xfrm>
            <a:prstGeom prst="rect">
              <a:avLst/>
            </a:prstGeom>
            <a:noFill/>
          </p:spPr>
          <p:txBody>
            <a:bodyPr wrap="square" rtlCol="0">
              <a:spAutoFit/>
            </a:bodyPr>
            <a:lstStyle/>
            <a:p>
              <a:r>
                <a:rPr lang="zh-CN" altLang="en-US"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生物大分子开发中的质量表征及应用案例</a:t>
              </a:r>
              <a:endParaRPr lang="zh-CN" altLang="zh-CN" sz="2000" b="1" dirty="0" smtClean="0">
                <a:solidFill>
                  <a:schemeClr val="bg1">
                    <a:lumMod val="50000"/>
                  </a:schemeClr>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01</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01"/>
          <p:cNvSpPr txBox="1"/>
          <p:nvPr/>
        </p:nvSpPr>
        <p:spPr>
          <a:xfrm>
            <a:off x="6588224" y="4587974"/>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8" name="TextBox 7"/>
          <p:cNvSpPr txBox="1"/>
          <p:nvPr/>
        </p:nvSpPr>
        <p:spPr>
          <a:xfrm>
            <a:off x="899592" y="2643758"/>
            <a:ext cx="7524328" cy="646331"/>
          </a:xfrm>
          <a:prstGeom prst="rect">
            <a:avLst/>
          </a:prstGeom>
          <a:noFill/>
        </p:spPr>
        <p:txBody>
          <a:bodyPr wrap="square" rtlCol="0">
            <a:spAutoFit/>
          </a:bodyPr>
          <a:lstStyle/>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生物大分子质量表征</a:t>
            </a:r>
            <a:r>
              <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概述</a:t>
            </a: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660232" y="473199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59" name="组合 58"/>
          <p:cNvGrpSpPr/>
          <p:nvPr/>
        </p:nvGrpSpPr>
        <p:grpSpPr>
          <a:xfrm>
            <a:off x="4529554" y="987574"/>
            <a:ext cx="2706742" cy="650492"/>
            <a:chOff x="539552" y="553106"/>
            <a:chExt cx="2706742" cy="650492"/>
          </a:xfrm>
        </p:grpSpPr>
        <p:pic>
          <p:nvPicPr>
            <p:cNvPr id="3079" name="Picture 7"/>
            <p:cNvPicPr>
              <a:picLocks noChangeAspect="1" noChangeArrowheads="1"/>
            </p:cNvPicPr>
            <p:nvPr/>
          </p:nvPicPr>
          <p:blipFill>
            <a:blip r:embed="rId2" cstate="print"/>
            <a:srcRect/>
            <a:stretch>
              <a:fillRect/>
            </a:stretch>
          </p:blipFill>
          <p:spPr bwMode="auto">
            <a:xfrm>
              <a:off x="539552" y="553106"/>
              <a:ext cx="683568" cy="650492"/>
            </a:xfrm>
            <a:prstGeom prst="rect">
              <a:avLst/>
            </a:prstGeom>
            <a:noFill/>
            <a:ln w="9525">
              <a:noFill/>
              <a:miter lim="800000"/>
              <a:headEnd/>
              <a:tailEnd/>
            </a:ln>
          </p:spPr>
        </p:pic>
        <p:sp>
          <p:nvSpPr>
            <p:cNvPr id="16" name="文本框 51"/>
            <p:cNvSpPr txBox="1"/>
            <p:nvPr/>
          </p:nvSpPr>
          <p:spPr>
            <a:xfrm>
              <a:off x="1187624" y="693686"/>
              <a:ext cx="2058670" cy="369332"/>
            </a:xfrm>
            <a:prstGeom prst="rect">
              <a:avLst/>
            </a:prstGeom>
            <a:noFill/>
            <a:ln>
              <a:noFill/>
            </a:ln>
            <a:effectLst/>
          </p:spPr>
          <p:txBody>
            <a:bodyPr wrap="square" rtlCol="0">
              <a:spAutoFit/>
            </a:bodyPr>
            <a:lstStyle/>
            <a:p>
              <a:pPr algn="l"/>
              <a:r>
                <a:rPr lang="zh-CN" altLang="en-US" b="1" dirty="0" smtClean="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rPr>
                <a:t>结构分析</a:t>
              </a:r>
              <a:endParaRPr lang="zh-CN" altLang="en-US" b="1" dirty="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endParaRPr>
            </a:p>
          </p:txBody>
        </p:sp>
      </p:grpSp>
      <p:grpSp>
        <p:nvGrpSpPr>
          <p:cNvPr id="60" name="组合 59"/>
          <p:cNvGrpSpPr/>
          <p:nvPr/>
        </p:nvGrpSpPr>
        <p:grpSpPr>
          <a:xfrm>
            <a:off x="497106" y="1059582"/>
            <a:ext cx="2778750" cy="648072"/>
            <a:chOff x="5076056" y="483518"/>
            <a:chExt cx="2778750" cy="648072"/>
          </a:xfrm>
        </p:grpSpPr>
        <p:pic>
          <p:nvPicPr>
            <p:cNvPr id="3082" name="Picture 10"/>
            <p:cNvPicPr>
              <a:picLocks noChangeAspect="1" noChangeArrowheads="1"/>
            </p:cNvPicPr>
            <p:nvPr/>
          </p:nvPicPr>
          <p:blipFill>
            <a:blip r:embed="rId3" cstate="print"/>
            <a:srcRect/>
            <a:stretch>
              <a:fillRect/>
            </a:stretch>
          </p:blipFill>
          <p:spPr bwMode="auto">
            <a:xfrm>
              <a:off x="5076056" y="483518"/>
              <a:ext cx="692009" cy="648072"/>
            </a:xfrm>
            <a:prstGeom prst="rect">
              <a:avLst/>
            </a:prstGeom>
            <a:noFill/>
            <a:ln w="9525">
              <a:noFill/>
              <a:miter lim="800000"/>
              <a:headEnd/>
              <a:tailEnd/>
            </a:ln>
          </p:spPr>
        </p:pic>
        <p:sp>
          <p:nvSpPr>
            <p:cNvPr id="25" name="文本框 51"/>
            <p:cNvSpPr txBox="1"/>
            <p:nvPr/>
          </p:nvSpPr>
          <p:spPr>
            <a:xfrm>
              <a:off x="5796136" y="622888"/>
              <a:ext cx="2058670" cy="369332"/>
            </a:xfrm>
            <a:prstGeom prst="rect">
              <a:avLst/>
            </a:prstGeom>
            <a:noFill/>
            <a:effectLst/>
          </p:spPr>
          <p:txBody>
            <a:bodyPr wrap="square" rtlCol="0">
              <a:spAutoFit/>
            </a:bodyPr>
            <a:lstStyle/>
            <a:p>
              <a:pPr algn="l"/>
              <a:r>
                <a:rPr lang="zh-CN" altLang="en-US" b="1" dirty="0" smtClean="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rPr>
                <a:t>理化性质</a:t>
              </a:r>
              <a:endParaRPr lang="zh-CN" altLang="en-US" b="1" dirty="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endParaRPr>
            </a:p>
          </p:txBody>
        </p:sp>
      </p:grpSp>
      <p:grpSp>
        <p:nvGrpSpPr>
          <p:cNvPr id="57" name="组合 56"/>
          <p:cNvGrpSpPr/>
          <p:nvPr/>
        </p:nvGrpSpPr>
        <p:grpSpPr>
          <a:xfrm>
            <a:off x="4644008" y="3174107"/>
            <a:ext cx="2706742" cy="577305"/>
            <a:chOff x="5220072" y="2859782"/>
            <a:chExt cx="2706742" cy="577305"/>
          </a:xfrm>
        </p:grpSpPr>
        <p:sp>
          <p:nvSpPr>
            <p:cNvPr id="26" name="文本框 7"/>
            <p:cNvSpPr txBox="1"/>
            <p:nvPr/>
          </p:nvSpPr>
          <p:spPr>
            <a:xfrm>
              <a:off x="5868144" y="2963768"/>
              <a:ext cx="2058670" cy="369332"/>
            </a:xfrm>
            <a:prstGeom prst="rect">
              <a:avLst/>
            </a:prstGeom>
            <a:noFill/>
            <a:effectLst/>
          </p:spPr>
          <p:txBody>
            <a:bodyPr wrap="square" rtlCol="0">
              <a:spAutoFit/>
            </a:bodyPr>
            <a:lstStyle/>
            <a:p>
              <a:r>
                <a:rPr lang="zh-CN" altLang="en-US" b="1" dirty="0" smtClean="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rPr>
                <a:t>生物活性</a:t>
              </a:r>
              <a:endParaRPr lang="zh-CN" altLang="en-US" b="1" dirty="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endParaRPr>
            </a:p>
          </p:txBody>
        </p:sp>
        <p:pic>
          <p:nvPicPr>
            <p:cNvPr id="3080" name="Picture 8"/>
            <p:cNvPicPr>
              <a:picLocks noChangeAspect="1" noChangeArrowheads="1"/>
            </p:cNvPicPr>
            <p:nvPr/>
          </p:nvPicPr>
          <p:blipFill>
            <a:blip r:embed="rId4" cstate="print"/>
            <a:srcRect/>
            <a:stretch>
              <a:fillRect/>
            </a:stretch>
          </p:blipFill>
          <p:spPr bwMode="auto">
            <a:xfrm>
              <a:off x="5220072" y="2859782"/>
              <a:ext cx="587433" cy="577305"/>
            </a:xfrm>
            <a:prstGeom prst="rect">
              <a:avLst/>
            </a:prstGeom>
            <a:noFill/>
            <a:ln w="9525">
              <a:noFill/>
              <a:miter lim="800000"/>
              <a:headEnd/>
              <a:tailEnd/>
            </a:ln>
          </p:spPr>
        </p:pic>
      </p:grpSp>
      <p:grpSp>
        <p:nvGrpSpPr>
          <p:cNvPr id="58" name="组合 57"/>
          <p:cNvGrpSpPr/>
          <p:nvPr/>
        </p:nvGrpSpPr>
        <p:grpSpPr>
          <a:xfrm>
            <a:off x="569114" y="3075806"/>
            <a:ext cx="2706742" cy="580336"/>
            <a:chOff x="611560" y="2931790"/>
            <a:chExt cx="2706742" cy="580336"/>
          </a:xfrm>
        </p:grpSpPr>
        <p:sp>
          <p:nvSpPr>
            <p:cNvPr id="13" name="文本框 7"/>
            <p:cNvSpPr txBox="1"/>
            <p:nvPr/>
          </p:nvSpPr>
          <p:spPr>
            <a:xfrm>
              <a:off x="1259632" y="3037292"/>
              <a:ext cx="2058670" cy="369332"/>
            </a:xfrm>
            <a:prstGeom prst="rect">
              <a:avLst/>
            </a:prstGeom>
            <a:noFill/>
            <a:effectLst/>
          </p:spPr>
          <p:txBody>
            <a:bodyPr wrap="square" rtlCol="0">
              <a:spAutoFit/>
            </a:bodyPr>
            <a:lstStyle/>
            <a:p>
              <a:r>
                <a:rPr lang="zh-CN" altLang="en-US" b="1" dirty="0" smtClean="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rPr>
                <a:t>结合活性</a:t>
              </a:r>
              <a:endParaRPr lang="zh-CN" altLang="en-US" b="1" dirty="0">
                <a:solidFill>
                  <a:schemeClr val="tx1">
                    <a:lumMod val="65000"/>
                    <a:lumOff val="35000"/>
                  </a:schemeClr>
                </a:solidFill>
                <a:latin typeface="思源黑体 CN Regular" panose="020B0500000000000000" pitchFamily="34" charset="-122"/>
                <a:ea typeface="思源黑体 CN Regular" panose="020B0500000000000000" pitchFamily="34" charset="-122"/>
                <a:sym typeface="+mn-ea"/>
              </a:endParaRPr>
            </a:p>
          </p:txBody>
        </p:sp>
        <p:pic>
          <p:nvPicPr>
            <p:cNvPr id="3083" name="Picture 11"/>
            <p:cNvPicPr>
              <a:picLocks noChangeAspect="1" noChangeArrowheads="1"/>
            </p:cNvPicPr>
            <p:nvPr/>
          </p:nvPicPr>
          <p:blipFill>
            <a:blip r:embed="rId5" cstate="print"/>
            <a:srcRect/>
            <a:stretch>
              <a:fillRect/>
            </a:stretch>
          </p:blipFill>
          <p:spPr bwMode="auto">
            <a:xfrm>
              <a:off x="611560" y="2931790"/>
              <a:ext cx="616933" cy="580336"/>
            </a:xfrm>
            <a:prstGeom prst="rect">
              <a:avLst/>
            </a:prstGeom>
            <a:noFill/>
            <a:ln w="9525">
              <a:noFill/>
              <a:miter lim="800000"/>
              <a:headEnd/>
              <a:tailEnd/>
            </a:ln>
          </p:spPr>
        </p:pic>
      </p:grpSp>
      <p:graphicFrame>
        <p:nvGraphicFramePr>
          <p:cNvPr id="45" name="表格 44"/>
          <p:cNvGraphicFramePr>
            <a:graphicFrameLocks noGrp="1"/>
          </p:cNvGraphicFramePr>
          <p:nvPr/>
        </p:nvGraphicFramePr>
        <p:xfrm>
          <a:off x="4939283" y="1674686"/>
          <a:ext cx="3700984" cy="1401120"/>
        </p:xfrm>
        <a:graphic>
          <a:graphicData uri="http://schemas.openxmlformats.org/drawingml/2006/table">
            <a:tbl>
              <a:tblPr/>
              <a:tblGrid>
                <a:gridCol w="1088525"/>
                <a:gridCol w="2612459"/>
              </a:tblGrid>
              <a:tr h="159381">
                <a:tc rowSpan="4">
                  <a:txBody>
                    <a:bodyPr/>
                    <a:lstStyle/>
                    <a:p>
                      <a:pPr algn="ctr" fontAlgn="ctr">
                        <a:lnSpc>
                          <a:spcPct val="100000"/>
                        </a:lnSpc>
                      </a:pP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序列与修饰</a:t>
                      </a:r>
                      <a:endPar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肽</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图（</a:t>
                      </a:r>
                      <a:r>
                        <a:rPr 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LC-MS/MS</a:t>
                      </a:r>
                      <a:r>
                        <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r h="159381">
                <a:tc vMerge="1">
                  <a:tcPr/>
                </a:tc>
                <a:tc>
                  <a:txBody>
                    <a:bodyPr/>
                    <a:lstStyle/>
                    <a:p>
                      <a:pPr algn="ctr" fontAlgn="ctr">
                        <a:lnSpc>
                          <a:spcPct val="100000"/>
                        </a:lnSpc>
                      </a:pPr>
                      <a:r>
                        <a:rPr 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N</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端和</a:t>
                      </a:r>
                      <a:r>
                        <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端序列分析（</a:t>
                      </a:r>
                      <a:r>
                        <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LC-MS/MS）</a:t>
                      </a:r>
                      <a:endPar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r h="159381">
                <a:tc vMerge="1">
                  <a:tcPr/>
                </a:tc>
                <a:tc>
                  <a:txBody>
                    <a:bodyPr/>
                    <a:lstStyle/>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二硫键</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分析（</a:t>
                      </a:r>
                      <a:r>
                        <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LC-MS/MS）</a:t>
                      </a:r>
                      <a:endParaRPr 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r h="159381">
                <a:tc vMerge="1">
                  <a:tcPr/>
                </a:tc>
                <a:tc>
                  <a:txBody>
                    <a:bodyPr/>
                    <a:lstStyle/>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糖</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型</a:t>
                      </a: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分析，等电点，游离</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巯基分析</a:t>
                      </a:r>
                      <a:endPar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r h="159381">
                <a:tc>
                  <a:txBody>
                    <a:bodyPr/>
                    <a:lstStyle/>
                    <a:p>
                      <a:pPr algn="ctr" fontAlgn="ctr">
                        <a:lnSpc>
                          <a:spcPct val="100000"/>
                        </a:lnSpc>
                      </a:pP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二级结构</a:t>
                      </a:r>
                      <a:endPar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圆</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二色光谱（</a:t>
                      </a:r>
                      <a:r>
                        <a:rPr lang="en-US" altLang="zh-CN"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CD</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r h="460199">
                <a:tc>
                  <a:txBody>
                    <a:bodyPr/>
                    <a:lstStyle/>
                    <a:p>
                      <a:pPr algn="ctr" fontAlgn="ctr">
                        <a:lnSpc>
                          <a:spcPct val="100000"/>
                        </a:lnSpc>
                      </a:pP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高级结构</a:t>
                      </a:r>
                      <a:endPar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00000"/>
                        </a:lnSpc>
                      </a:pPr>
                      <a:r>
                        <a:rPr lang="en-US" altLang="zh-CN"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X</a:t>
                      </a:r>
                      <a:r>
                        <a:rPr lang="zh-CN" altLang="en-US"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射线衍射法</a:t>
                      </a: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X-ray)</a:t>
                      </a:r>
                      <a:endParaRPr lang="en-US" altLang="zh-CN"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核磁共振波谱法</a:t>
                      </a:r>
                      <a:r>
                        <a:rPr lang="en-US" altLang="zh-CN"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NMR)</a:t>
                      </a:r>
                      <a:endParaRPr lang="en-US" altLang="zh-CN"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pPr algn="ctr" fontAlgn="ctr">
                        <a:lnSpc>
                          <a:spcPct val="100000"/>
                        </a:lnSpc>
                      </a:pPr>
                      <a:r>
                        <a:rPr lang="zh-CN" altLang="en-US" sz="11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冷冻电镜</a:t>
                      </a:r>
                      <a:endParaRPr lang="en-US" altLang="zh-CN" sz="11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10000" marR="10000" marT="10000" marB="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0" name="TextBox 49"/>
          <p:cNvSpPr txBox="1"/>
          <p:nvPr/>
        </p:nvSpPr>
        <p:spPr>
          <a:xfrm>
            <a:off x="888926" y="1779662"/>
            <a:ext cx="2952328" cy="1080000"/>
          </a:xfrm>
          <a:prstGeom prst="rect">
            <a:avLst/>
          </a:prstGeom>
          <a:noFill/>
          <a:ln w="8890">
            <a:solidFill>
              <a:srgbClr val="377D6C"/>
            </a:solidFill>
            <a:prstDash val="dashDot"/>
          </a:ln>
        </p:spPr>
        <p:txBody>
          <a:bodyPr wrap="square" rtlCol="0">
            <a:spAutoFit/>
          </a:bodyPr>
          <a:lstStyle/>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浓度：</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UV, BCA</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纯度：</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SDS-PAGE, SEC-HPLC</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分子量：</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SEC-MALS</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粒径及聚集状态：</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DLS</a:t>
            </a:r>
            <a:endPar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54" name="TextBox 53"/>
          <p:cNvSpPr txBox="1"/>
          <p:nvPr/>
        </p:nvSpPr>
        <p:spPr>
          <a:xfrm>
            <a:off x="888926" y="3767311"/>
            <a:ext cx="3528392" cy="1107996"/>
          </a:xfrm>
          <a:prstGeom prst="rect">
            <a:avLst/>
          </a:prstGeom>
          <a:noFill/>
          <a:ln>
            <a:solidFill>
              <a:srgbClr val="377D6C"/>
            </a:solidFill>
            <a:prstDash val="dashDot"/>
          </a:ln>
        </p:spPr>
        <p:txBody>
          <a:bodyPr wrap="square" rtlCol="0">
            <a:spAutoFit/>
          </a:bodyPr>
          <a:lstStyle/>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酶联免疫吸附法：</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ELISA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流式细胞术：</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 FACS</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免疫组化：</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IHC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免疫荧光：</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 IF</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免疫印迹：</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WB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免疫共沉淀：</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 Co-IP</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表面等离子共振：</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SPR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rPr>
              <a:t>生物膜干涉：</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sym typeface="+mn-ea"/>
              </a:rPr>
              <a:t> BLI</a:t>
            </a:r>
            <a:endPar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55" name="TextBox 54"/>
          <p:cNvSpPr txBox="1"/>
          <p:nvPr/>
        </p:nvSpPr>
        <p:spPr>
          <a:xfrm>
            <a:off x="4939283" y="3795886"/>
            <a:ext cx="3096344" cy="1116000"/>
          </a:xfrm>
          <a:prstGeom prst="rect">
            <a:avLst/>
          </a:prstGeom>
          <a:noFill/>
          <a:ln>
            <a:solidFill>
              <a:srgbClr val="377D6C"/>
            </a:solidFill>
            <a:prstDash val="dashDot"/>
          </a:ln>
        </p:spPr>
        <p:txBody>
          <a:bodyPr wrap="square" rtlCol="0" anchor="ctr" anchorCtr="0">
            <a:noAutofit/>
          </a:bodyPr>
          <a:lstStyle/>
          <a:p>
            <a:pPr>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补体依赖细胞毒（</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CDC</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ADCC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及 </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ADCP</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细胞增殖试验                      杀伤活性中和试验</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细胞分泌试验                      酶活性抑制</a:t>
            </a:r>
            <a:endPar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endParaRPr>
          </a:p>
          <a:p>
            <a:pPr lvl="0">
              <a:lnSpc>
                <a:spcPct val="150000"/>
              </a:lnSpc>
            </a:pP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血凝活性抑制</a:t>
            </a:r>
            <a:endPar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 name="矩形 15"/>
          <p:cNvSpPr>
            <a:spLocks noChangeArrowheads="1"/>
          </p:cNvSpPr>
          <p:nvPr/>
        </p:nvSpPr>
        <p:spPr bwMode="auto">
          <a:xfrm>
            <a:off x="323528" y="627534"/>
            <a:ext cx="4896544" cy="461665"/>
          </a:xfrm>
          <a:prstGeom prst="rect">
            <a:avLst/>
          </a:prstGeom>
          <a:noFill/>
          <a:ln w="9525">
            <a:noFill/>
            <a:miter lim="800000"/>
          </a:ln>
        </p:spPr>
        <p:txBody>
          <a:bodyPr wrap="square">
            <a:spAutoFit/>
          </a:bodyPr>
          <a:lstStyle/>
          <a:p>
            <a:r>
              <a:rPr lang="zh-CN" altLang="en-US" sz="24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生物大分子质量分析及检测技术</a:t>
            </a:r>
            <a:endParaRPr lang="en-US" altLang="zh-CN" sz="24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27" name="矩形 26"/>
          <p:cNvSpPr/>
          <p:nvPr/>
        </p:nvSpPr>
        <p:spPr>
          <a:xfrm>
            <a:off x="4939283" y="1635646"/>
            <a:ext cx="3744416" cy="1440160"/>
          </a:xfrm>
          <a:prstGeom prst="rect">
            <a:avLst/>
          </a:prstGeom>
          <a:noFill/>
          <a:ln w="9525">
            <a:solidFill>
              <a:srgbClr val="377D6C"/>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grpSp>
        <p:nvGrpSpPr>
          <p:cNvPr id="17" name="组合 16"/>
          <p:cNvGrpSpPr/>
          <p:nvPr/>
        </p:nvGrpSpPr>
        <p:grpSpPr>
          <a:xfrm>
            <a:off x="395536" y="1460427"/>
            <a:ext cx="1800200" cy="3568773"/>
            <a:chOff x="467545" y="1058442"/>
            <a:chExt cx="1800200" cy="3568773"/>
          </a:xfrm>
        </p:grpSpPr>
        <p:pic>
          <p:nvPicPr>
            <p:cNvPr id="1026" name="Picture 2"/>
            <p:cNvPicPr>
              <a:picLocks noChangeAspect="1" noChangeArrowheads="1"/>
            </p:cNvPicPr>
            <p:nvPr/>
          </p:nvPicPr>
          <p:blipFill>
            <a:blip r:embed="rId2" cstate="print"/>
            <a:srcRect/>
            <a:stretch>
              <a:fillRect/>
            </a:stretch>
          </p:blipFill>
          <p:spPr bwMode="auto">
            <a:xfrm>
              <a:off x="467545" y="1934091"/>
              <a:ext cx="1800199" cy="950209"/>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67545" y="2854223"/>
              <a:ext cx="1800199" cy="866966"/>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467545" y="3691111"/>
              <a:ext cx="1800199" cy="936104"/>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467545" y="1058442"/>
              <a:ext cx="1800200" cy="905726"/>
            </a:xfrm>
            <a:prstGeom prst="rect">
              <a:avLst/>
            </a:prstGeom>
            <a:noFill/>
            <a:ln w="9525">
              <a:noFill/>
              <a:miter lim="800000"/>
              <a:headEnd/>
              <a:tailEnd/>
            </a:ln>
          </p:spPr>
        </p:pic>
      </p:grpSp>
      <p:grpSp>
        <p:nvGrpSpPr>
          <p:cNvPr id="18" name="组合 17"/>
          <p:cNvGrpSpPr/>
          <p:nvPr/>
        </p:nvGrpSpPr>
        <p:grpSpPr>
          <a:xfrm>
            <a:off x="395536" y="1039391"/>
            <a:ext cx="2016223" cy="357190"/>
            <a:chOff x="684139" y="794145"/>
            <a:chExt cx="2016223" cy="357190"/>
          </a:xfrm>
        </p:grpSpPr>
        <p:pic>
          <p:nvPicPr>
            <p:cNvPr id="19" name="Picture 4" descr="E:\义翘工作文件\设计\0725 PPT修改\图片\图5.png"/>
            <p:cNvPicPr>
              <a:picLocks noChangeAspect="1" noChangeArrowheads="1"/>
            </p:cNvPicPr>
            <p:nvPr/>
          </p:nvPicPr>
          <p:blipFill>
            <a:blip r:embed="rId6" cstate="print"/>
            <a:srcRect/>
            <a:stretch>
              <a:fillRect/>
            </a:stretch>
          </p:blipFill>
          <p:spPr bwMode="auto">
            <a:xfrm>
              <a:off x="684139" y="794145"/>
              <a:ext cx="2016223" cy="357190"/>
            </a:xfrm>
            <a:prstGeom prst="rect">
              <a:avLst/>
            </a:prstGeom>
            <a:noFill/>
          </p:spPr>
        </p:pic>
        <p:sp>
          <p:nvSpPr>
            <p:cNvPr id="20" name="TextBox 19"/>
            <p:cNvSpPr txBox="1"/>
            <p:nvPr/>
          </p:nvSpPr>
          <p:spPr>
            <a:xfrm>
              <a:off x="791373" y="794145"/>
              <a:ext cx="1864613" cy="338554"/>
            </a:xfrm>
            <a:prstGeom prst="rect">
              <a:avLst/>
            </a:prstGeom>
            <a:noFill/>
          </p:spPr>
          <p:txBody>
            <a:bodyPr wrap="none" rtlCol="0">
              <a:spAutoFit/>
            </a:bodyPr>
            <a:lstStyle/>
            <a:p>
              <a:r>
                <a:rPr lang="zh-CN" altLang="en-US" sz="1600" b="1" dirty="0" smtClean="0">
                  <a:solidFill>
                    <a:schemeClr val="bg1"/>
                  </a:solidFill>
                  <a:latin typeface="思源黑体 CN Normal" panose="020B0400000000000000" pitchFamily="34" charset="-122"/>
                  <a:ea typeface="思源黑体 CN Normal" panose="020B0400000000000000" pitchFamily="34" charset="-122"/>
                </a:rPr>
                <a:t>蛋白表达技术平台</a:t>
              </a:r>
              <a:endParaRPr lang="zh-CN" altLang="en-US" sz="1600" b="1" dirty="0">
                <a:solidFill>
                  <a:schemeClr val="bg1"/>
                </a:solidFill>
                <a:latin typeface="思源黑体 CN Normal" panose="020B0400000000000000" pitchFamily="34" charset="-122"/>
                <a:ea typeface="思源黑体 CN Normal" panose="020B0400000000000000" pitchFamily="34" charset="-122"/>
              </a:endParaRPr>
            </a:p>
          </p:txBody>
        </p:sp>
      </p:grpSp>
      <p:grpSp>
        <p:nvGrpSpPr>
          <p:cNvPr id="21" name="组合 20"/>
          <p:cNvGrpSpPr/>
          <p:nvPr/>
        </p:nvGrpSpPr>
        <p:grpSpPr>
          <a:xfrm>
            <a:off x="2771800" y="1039391"/>
            <a:ext cx="1944216" cy="357190"/>
            <a:chOff x="540122" y="2437219"/>
            <a:chExt cx="2347871" cy="357190"/>
          </a:xfrm>
        </p:grpSpPr>
        <p:pic>
          <p:nvPicPr>
            <p:cNvPr id="22" name="Picture 4" descr="E:\义翘工作文件\设计\0725 PPT修改\图片\图5.png"/>
            <p:cNvPicPr>
              <a:picLocks noChangeAspect="1" noChangeArrowheads="1"/>
            </p:cNvPicPr>
            <p:nvPr/>
          </p:nvPicPr>
          <p:blipFill>
            <a:blip r:embed="rId6" cstate="print"/>
            <a:srcRect/>
            <a:stretch>
              <a:fillRect/>
            </a:stretch>
          </p:blipFill>
          <p:spPr bwMode="auto">
            <a:xfrm>
              <a:off x="540122" y="2437219"/>
              <a:ext cx="2347871" cy="357190"/>
            </a:xfrm>
            <a:prstGeom prst="rect">
              <a:avLst/>
            </a:prstGeom>
            <a:noFill/>
          </p:spPr>
        </p:pic>
        <p:sp>
          <p:nvSpPr>
            <p:cNvPr id="23" name="TextBox 22"/>
            <p:cNvSpPr txBox="1"/>
            <p:nvPr/>
          </p:nvSpPr>
          <p:spPr>
            <a:xfrm>
              <a:off x="540122" y="2437219"/>
              <a:ext cx="2347871" cy="338554"/>
            </a:xfrm>
            <a:prstGeom prst="rect">
              <a:avLst/>
            </a:prstGeom>
            <a:noFill/>
          </p:spPr>
          <p:txBody>
            <a:bodyPr wrap="square" rtlCol="0">
              <a:spAutoFit/>
            </a:bodyPr>
            <a:lstStyle/>
            <a:p>
              <a:r>
                <a:rPr lang="zh-CN" altLang="en-US" sz="1600" b="1" dirty="0" smtClean="0">
                  <a:solidFill>
                    <a:schemeClr val="bg1"/>
                  </a:solidFill>
                  <a:latin typeface="思源黑体 CN Normal" panose="020B0400000000000000" pitchFamily="34" charset="-122"/>
                  <a:ea typeface="思源黑体 CN Normal" panose="020B0400000000000000" pitchFamily="34" charset="-122"/>
                </a:rPr>
                <a:t>抗体开发技术平台</a:t>
              </a:r>
              <a:endParaRPr lang="zh-CN" altLang="en-US" sz="1600" b="1" dirty="0">
                <a:solidFill>
                  <a:schemeClr val="bg1"/>
                </a:solidFill>
                <a:latin typeface="思源黑体 CN Normal" panose="020B0400000000000000" pitchFamily="34" charset="-122"/>
                <a:ea typeface="思源黑体 CN Normal" panose="020B0400000000000000" pitchFamily="34" charset="-122"/>
              </a:endParaRPr>
            </a:p>
          </p:txBody>
        </p:sp>
      </p:grpSp>
      <p:grpSp>
        <p:nvGrpSpPr>
          <p:cNvPr id="24" name="组合 23"/>
          <p:cNvGrpSpPr/>
          <p:nvPr/>
        </p:nvGrpSpPr>
        <p:grpSpPr>
          <a:xfrm>
            <a:off x="5620494" y="982241"/>
            <a:ext cx="2808313" cy="360040"/>
            <a:chOff x="540122" y="2434369"/>
            <a:chExt cx="2855520" cy="360040"/>
          </a:xfrm>
        </p:grpSpPr>
        <p:pic>
          <p:nvPicPr>
            <p:cNvPr id="25" name="Picture 4" descr="E:\义翘工作文件\设计\0725 PPT修改\图片\图5.png"/>
            <p:cNvPicPr>
              <a:picLocks noChangeAspect="1" noChangeArrowheads="1"/>
            </p:cNvPicPr>
            <p:nvPr/>
          </p:nvPicPr>
          <p:blipFill>
            <a:blip r:embed="rId6" cstate="print"/>
            <a:srcRect/>
            <a:stretch>
              <a:fillRect/>
            </a:stretch>
          </p:blipFill>
          <p:spPr bwMode="auto">
            <a:xfrm>
              <a:off x="540122" y="2437219"/>
              <a:ext cx="2562646" cy="357190"/>
            </a:xfrm>
            <a:prstGeom prst="rect">
              <a:avLst/>
            </a:prstGeom>
            <a:noFill/>
          </p:spPr>
        </p:pic>
        <p:sp>
          <p:nvSpPr>
            <p:cNvPr id="26" name="TextBox 25"/>
            <p:cNvSpPr txBox="1"/>
            <p:nvPr/>
          </p:nvSpPr>
          <p:spPr>
            <a:xfrm>
              <a:off x="686559" y="2434369"/>
              <a:ext cx="2709083" cy="338554"/>
            </a:xfrm>
            <a:prstGeom prst="rect">
              <a:avLst/>
            </a:prstGeom>
            <a:noFill/>
          </p:spPr>
          <p:txBody>
            <a:bodyPr wrap="square" rtlCol="0">
              <a:spAutoFit/>
            </a:bodyPr>
            <a:lstStyle/>
            <a:p>
              <a:r>
                <a:rPr lang="zh-CN" altLang="en-US" sz="1600" b="1" dirty="0" smtClean="0">
                  <a:solidFill>
                    <a:schemeClr val="bg1"/>
                  </a:solidFill>
                  <a:latin typeface="思源黑体 CN Normal" panose="020B0400000000000000" pitchFamily="34" charset="-122"/>
                  <a:ea typeface="思源黑体 CN Normal" panose="020B0400000000000000" pitchFamily="34" charset="-122"/>
                </a:rPr>
                <a:t>质量表征分析技术平台</a:t>
              </a:r>
              <a:endParaRPr lang="zh-CN" altLang="en-US" sz="1600" b="1" dirty="0">
                <a:solidFill>
                  <a:schemeClr val="bg1"/>
                </a:solidFill>
                <a:latin typeface="思源黑体 CN Normal" panose="020B0400000000000000" pitchFamily="34" charset="-122"/>
                <a:ea typeface="思源黑体 CN Normal" panose="020B0400000000000000" pitchFamily="34" charset="-122"/>
              </a:endParaRPr>
            </a:p>
          </p:txBody>
        </p:sp>
      </p:grpSp>
      <p:grpSp>
        <p:nvGrpSpPr>
          <p:cNvPr id="34" name="组合 33"/>
          <p:cNvGrpSpPr/>
          <p:nvPr/>
        </p:nvGrpSpPr>
        <p:grpSpPr>
          <a:xfrm>
            <a:off x="2699792" y="1486297"/>
            <a:ext cx="2020416" cy="3491382"/>
            <a:chOff x="3246338" y="1036309"/>
            <a:chExt cx="2020416" cy="3572804"/>
          </a:xfrm>
        </p:grpSpPr>
        <p:pic>
          <p:nvPicPr>
            <p:cNvPr id="1033" name="Picture 9"/>
            <p:cNvPicPr>
              <a:picLocks noChangeAspect="1" noChangeArrowheads="1"/>
            </p:cNvPicPr>
            <p:nvPr/>
          </p:nvPicPr>
          <p:blipFill>
            <a:blip r:embed="rId7" cstate="print"/>
            <a:srcRect/>
            <a:stretch>
              <a:fillRect/>
            </a:stretch>
          </p:blipFill>
          <p:spPr bwMode="auto">
            <a:xfrm>
              <a:off x="3399681" y="2810325"/>
              <a:ext cx="1857548" cy="936015"/>
            </a:xfrm>
            <a:prstGeom prst="rect">
              <a:avLst/>
            </a:prstGeom>
            <a:noFill/>
            <a:ln w="9525">
              <a:noFill/>
              <a:miter lim="800000"/>
              <a:headEnd/>
              <a:tailEnd/>
            </a:ln>
          </p:spPr>
        </p:pic>
        <p:pic>
          <p:nvPicPr>
            <p:cNvPr id="1031" name="Picture 7"/>
            <p:cNvPicPr>
              <a:picLocks noChangeAspect="1" noChangeArrowheads="1"/>
            </p:cNvPicPr>
            <p:nvPr/>
          </p:nvPicPr>
          <p:blipFill>
            <a:blip r:embed="rId8" cstate="print"/>
            <a:srcRect/>
            <a:stretch>
              <a:fillRect/>
            </a:stretch>
          </p:blipFill>
          <p:spPr bwMode="auto">
            <a:xfrm>
              <a:off x="3246338" y="1036309"/>
              <a:ext cx="1944216" cy="906705"/>
            </a:xfrm>
            <a:prstGeom prst="rect">
              <a:avLst/>
            </a:prstGeom>
            <a:noFill/>
            <a:ln w="9525">
              <a:noFill/>
              <a:miter lim="800000"/>
              <a:headEnd/>
              <a:tailEnd/>
            </a:ln>
          </p:spPr>
        </p:pic>
        <p:pic>
          <p:nvPicPr>
            <p:cNvPr id="1032" name="Picture 8"/>
            <p:cNvPicPr>
              <a:picLocks noChangeAspect="1" noChangeArrowheads="1"/>
            </p:cNvPicPr>
            <p:nvPr/>
          </p:nvPicPr>
          <p:blipFill>
            <a:blip r:embed="rId9" cstate="print"/>
            <a:srcRect/>
            <a:stretch>
              <a:fillRect/>
            </a:stretch>
          </p:blipFill>
          <p:spPr bwMode="auto">
            <a:xfrm>
              <a:off x="3309478" y="1908617"/>
              <a:ext cx="1889944" cy="936104"/>
            </a:xfrm>
            <a:prstGeom prst="rect">
              <a:avLst/>
            </a:prstGeom>
            <a:noFill/>
            <a:ln w="9525">
              <a:noFill/>
              <a:miter lim="800000"/>
              <a:headEnd/>
              <a:tailEnd/>
            </a:ln>
          </p:spPr>
        </p:pic>
        <p:pic>
          <p:nvPicPr>
            <p:cNvPr id="1034" name="Picture 10"/>
            <p:cNvPicPr>
              <a:picLocks noChangeAspect="1" noChangeArrowheads="1"/>
            </p:cNvPicPr>
            <p:nvPr/>
          </p:nvPicPr>
          <p:blipFill>
            <a:blip r:embed="rId10" cstate="print"/>
            <a:srcRect/>
            <a:stretch>
              <a:fillRect/>
            </a:stretch>
          </p:blipFill>
          <p:spPr bwMode="auto">
            <a:xfrm>
              <a:off x="3322538" y="3711942"/>
              <a:ext cx="1944216" cy="897171"/>
            </a:xfrm>
            <a:prstGeom prst="rect">
              <a:avLst/>
            </a:prstGeom>
            <a:noFill/>
            <a:ln w="9525">
              <a:noFill/>
              <a:miter lim="800000"/>
              <a:headEnd/>
              <a:tailEnd/>
            </a:ln>
          </p:spPr>
        </p:pic>
      </p:grpSp>
      <p:grpSp>
        <p:nvGrpSpPr>
          <p:cNvPr id="55" name="组合 54"/>
          <p:cNvGrpSpPr/>
          <p:nvPr/>
        </p:nvGrpSpPr>
        <p:grpSpPr>
          <a:xfrm>
            <a:off x="5109964" y="2581275"/>
            <a:ext cx="3744416" cy="2304000"/>
            <a:chOff x="5292080" y="2499742"/>
            <a:chExt cx="3744416" cy="2304000"/>
          </a:xfrm>
        </p:grpSpPr>
        <p:pic>
          <p:nvPicPr>
            <p:cNvPr id="48" name="图片 15" descr="DAWN-Front-Angle"/>
            <p:cNvPicPr>
              <a:picLocks noChangeAspect="1" noChangeArrowheads="1"/>
            </p:cNvPicPr>
            <p:nvPr/>
          </p:nvPicPr>
          <p:blipFill>
            <a:blip r:embed="rId11" cstate="print"/>
            <a:srcRect/>
            <a:stretch>
              <a:fillRect/>
            </a:stretch>
          </p:blipFill>
          <p:spPr bwMode="auto">
            <a:xfrm>
              <a:off x="6732240" y="2905234"/>
              <a:ext cx="864096" cy="597674"/>
            </a:xfrm>
            <a:prstGeom prst="rect">
              <a:avLst/>
            </a:prstGeom>
            <a:noFill/>
            <a:ln w="9525">
              <a:noFill/>
              <a:miter lim="800000"/>
              <a:headEnd/>
              <a:tailEnd/>
            </a:ln>
          </p:spPr>
        </p:pic>
        <p:pic>
          <p:nvPicPr>
            <p:cNvPr id="49" name="图片 2" descr="IMG_256"/>
            <p:cNvPicPr>
              <a:picLocks noChangeAspect="1" noChangeArrowheads="1"/>
            </p:cNvPicPr>
            <p:nvPr/>
          </p:nvPicPr>
          <p:blipFill>
            <a:blip r:embed="rId12" cstate="print"/>
            <a:srcRect/>
            <a:stretch>
              <a:fillRect/>
            </a:stretch>
          </p:blipFill>
          <p:spPr bwMode="auto">
            <a:xfrm>
              <a:off x="7812360" y="2638813"/>
              <a:ext cx="864096" cy="864095"/>
            </a:xfrm>
            <a:prstGeom prst="rect">
              <a:avLst/>
            </a:prstGeom>
            <a:noFill/>
            <a:ln w="9525">
              <a:noFill/>
              <a:miter lim="800000"/>
              <a:headEnd/>
              <a:tailEnd/>
            </a:ln>
          </p:spPr>
        </p:pic>
        <p:grpSp>
          <p:nvGrpSpPr>
            <p:cNvPr id="50" name="组合 49"/>
            <p:cNvGrpSpPr/>
            <p:nvPr/>
          </p:nvGrpSpPr>
          <p:grpSpPr>
            <a:xfrm>
              <a:off x="5588496" y="2566804"/>
              <a:ext cx="882047" cy="936104"/>
              <a:chOff x="1385248" y="2153286"/>
              <a:chExt cx="1560545" cy="1824189"/>
            </a:xfrm>
          </p:grpSpPr>
          <p:pic>
            <p:nvPicPr>
              <p:cNvPr id="51" name="Picture 4"/>
              <p:cNvPicPr>
                <a:picLocks noChangeAspect="1" noChangeArrowheads="1"/>
              </p:cNvPicPr>
              <p:nvPr/>
            </p:nvPicPr>
            <p:blipFill>
              <a:blip r:embed="rId13" cstate="print"/>
              <a:srcRect/>
              <a:stretch>
                <a:fillRect/>
              </a:stretch>
            </p:blipFill>
            <p:spPr bwMode="auto">
              <a:xfrm>
                <a:off x="1385248" y="2376524"/>
                <a:ext cx="704844" cy="1600951"/>
              </a:xfrm>
              <a:prstGeom prst="rect">
                <a:avLst/>
              </a:prstGeom>
              <a:noFill/>
              <a:ln w="9525">
                <a:noFill/>
                <a:miter lim="800000"/>
                <a:headEnd/>
                <a:tailEnd/>
              </a:ln>
            </p:spPr>
          </p:pic>
          <p:pic>
            <p:nvPicPr>
              <p:cNvPr id="52" name="Picture 5"/>
              <p:cNvPicPr>
                <a:picLocks noChangeAspect="1" noChangeArrowheads="1"/>
              </p:cNvPicPr>
              <p:nvPr/>
            </p:nvPicPr>
            <p:blipFill>
              <a:blip r:embed="rId14" cstate="print"/>
              <a:srcRect/>
              <a:stretch>
                <a:fillRect/>
              </a:stretch>
            </p:blipFill>
            <p:spPr bwMode="auto">
              <a:xfrm flipH="1">
                <a:off x="2177336" y="2153286"/>
                <a:ext cx="768457" cy="1824189"/>
              </a:xfrm>
              <a:prstGeom prst="rect">
                <a:avLst/>
              </a:prstGeom>
              <a:noFill/>
              <a:ln w="9525">
                <a:noFill/>
                <a:miter lim="800000"/>
                <a:headEnd/>
                <a:tailEnd/>
              </a:ln>
            </p:spPr>
          </p:pic>
        </p:grpSp>
        <p:pic>
          <p:nvPicPr>
            <p:cNvPr id="1035" name="Picture 11"/>
            <p:cNvPicPr>
              <a:picLocks noChangeAspect="1" noChangeArrowheads="1"/>
            </p:cNvPicPr>
            <p:nvPr/>
          </p:nvPicPr>
          <p:blipFill>
            <a:blip r:embed="rId15" cstate="print"/>
            <a:srcRect/>
            <a:stretch>
              <a:fillRect/>
            </a:stretch>
          </p:blipFill>
          <p:spPr bwMode="auto">
            <a:xfrm>
              <a:off x="5508104" y="3795886"/>
              <a:ext cx="1152128" cy="883610"/>
            </a:xfrm>
            <a:prstGeom prst="rect">
              <a:avLst/>
            </a:prstGeom>
            <a:noFill/>
            <a:ln w="9525">
              <a:noFill/>
              <a:miter lim="800000"/>
              <a:headEnd/>
              <a:tailEnd/>
            </a:ln>
          </p:spPr>
        </p:pic>
        <p:pic>
          <p:nvPicPr>
            <p:cNvPr id="1036" name="Picture 12"/>
            <p:cNvPicPr>
              <a:picLocks noChangeAspect="1" noChangeArrowheads="1"/>
            </p:cNvPicPr>
            <p:nvPr/>
          </p:nvPicPr>
          <p:blipFill>
            <a:blip r:embed="rId16" cstate="print"/>
            <a:srcRect/>
            <a:stretch>
              <a:fillRect/>
            </a:stretch>
          </p:blipFill>
          <p:spPr bwMode="auto">
            <a:xfrm>
              <a:off x="6732240" y="3760794"/>
              <a:ext cx="936104" cy="918702"/>
            </a:xfrm>
            <a:prstGeom prst="rect">
              <a:avLst/>
            </a:prstGeom>
            <a:noFill/>
            <a:ln w="9525">
              <a:noFill/>
              <a:miter lim="800000"/>
              <a:headEnd/>
              <a:tailEnd/>
            </a:ln>
          </p:spPr>
        </p:pic>
        <p:sp>
          <p:nvSpPr>
            <p:cNvPr id="53" name="圆角矩形 52"/>
            <p:cNvSpPr/>
            <p:nvPr/>
          </p:nvSpPr>
          <p:spPr>
            <a:xfrm>
              <a:off x="5292080" y="2499742"/>
              <a:ext cx="3744416" cy="2304000"/>
            </a:xfrm>
            <a:prstGeom prst="roundRect">
              <a:avLst/>
            </a:prstGeom>
            <a:noFill/>
            <a:ln w="12700">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37" name="Picture 13"/>
            <p:cNvPicPr>
              <a:picLocks noChangeAspect="1" noChangeArrowheads="1"/>
            </p:cNvPicPr>
            <p:nvPr/>
          </p:nvPicPr>
          <p:blipFill>
            <a:blip r:embed="rId17" cstate="print"/>
            <a:srcRect/>
            <a:stretch>
              <a:fillRect/>
            </a:stretch>
          </p:blipFill>
          <p:spPr bwMode="auto">
            <a:xfrm>
              <a:off x="7884368" y="3853166"/>
              <a:ext cx="864096" cy="826330"/>
            </a:xfrm>
            <a:prstGeom prst="rect">
              <a:avLst/>
            </a:prstGeom>
            <a:noFill/>
            <a:ln w="9525">
              <a:noFill/>
              <a:miter lim="800000"/>
              <a:headEnd/>
              <a:tailEnd/>
            </a:ln>
          </p:spPr>
        </p:pic>
      </p:grpSp>
      <p:sp>
        <p:nvSpPr>
          <p:cNvPr id="56" name="矩形 15"/>
          <p:cNvSpPr>
            <a:spLocks noChangeArrowheads="1"/>
          </p:cNvSpPr>
          <p:nvPr/>
        </p:nvSpPr>
        <p:spPr bwMode="auto">
          <a:xfrm>
            <a:off x="323528" y="483518"/>
            <a:ext cx="4896544" cy="461665"/>
          </a:xfrm>
          <a:prstGeom prst="rect">
            <a:avLst/>
          </a:prstGeom>
          <a:noFill/>
          <a:ln w="9525">
            <a:noFill/>
            <a:miter lim="800000"/>
          </a:ln>
        </p:spPr>
        <p:txBody>
          <a:bodyPr wrap="square">
            <a:spAutoFit/>
          </a:bodyPr>
          <a:lstStyle/>
          <a:p>
            <a:r>
              <a:rPr lang="zh-CN" altLang="en-US" sz="24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生物大分子技术平台</a:t>
            </a:r>
            <a:endParaRPr lang="en-US" altLang="zh-CN" sz="24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pic>
        <p:nvPicPr>
          <p:cNvPr id="40" name="Picture 6" descr="E:\义翘工作文件\设计\0725 PPT修改\图片\图13.png"/>
          <p:cNvPicPr>
            <a:picLocks noChangeAspect="1" noChangeArrowheads="1"/>
          </p:cNvPicPr>
          <p:nvPr/>
        </p:nvPicPr>
        <p:blipFill>
          <a:blip r:embed="rId18" cstate="print"/>
          <a:srcRect/>
          <a:stretch>
            <a:fillRect/>
          </a:stretch>
        </p:blipFill>
        <p:spPr bwMode="auto">
          <a:xfrm>
            <a:off x="5325988" y="1426281"/>
            <a:ext cx="3168352" cy="1102035"/>
          </a:xfrm>
          <a:prstGeom prst="rect">
            <a:avLst/>
          </a:prstGeom>
          <a:noFill/>
        </p:spPr>
      </p:pic>
      <p:sp>
        <p:nvSpPr>
          <p:cNvPr id="39" name="TextBox 38"/>
          <p:cNvSpPr txBox="1"/>
          <p:nvPr/>
        </p:nvSpPr>
        <p:spPr>
          <a:xfrm>
            <a:off x="6840537" y="4803998"/>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pSp>
        <p:nvGrpSpPr>
          <p:cNvPr id="12" name="组合 11"/>
          <p:cNvGrpSpPr/>
          <p:nvPr/>
        </p:nvGrpSpPr>
        <p:grpSpPr>
          <a:xfrm>
            <a:off x="1259632" y="2233256"/>
            <a:ext cx="6624736" cy="1186972"/>
            <a:chOff x="1510718" y="2320882"/>
            <a:chExt cx="6136130" cy="1186972"/>
          </a:xfrm>
          <a:solidFill>
            <a:srgbClr val="076A02"/>
          </a:solidFill>
        </p:grpSpPr>
        <p:sp>
          <p:nvSpPr>
            <p:cNvPr id="13" name="矩形 2"/>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2"/>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C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矩形 2"/>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椭圆 15"/>
          <p:cNvSpPr/>
          <p:nvPr/>
        </p:nvSpPr>
        <p:spPr>
          <a:xfrm>
            <a:off x="1929813" y="3081892"/>
            <a:ext cx="870182" cy="8701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sp>
        <p:nvSpPr>
          <p:cNvPr id="17" name="椭圆 16"/>
          <p:cNvSpPr/>
          <p:nvPr/>
        </p:nvSpPr>
        <p:spPr>
          <a:xfrm>
            <a:off x="6294753" y="3031993"/>
            <a:ext cx="870182" cy="870182"/>
          </a:xfrm>
          <a:prstGeom prst="ellipse">
            <a:avLst/>
          </a:prstGeom>
          <a:solidFill>
            <a:srgbClr val="00C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sp>
        <p:nvSpPr>
          <p:cNvPr id="18" name="椭圆 17"/>
          <p:cNvSpPr/>
          <p:nvPr/>
        </p:nvSpPr>
        <p:spPr>
          <a:xfrm>
            <a:off x="4133866" y="1635646"/>
            <a:ext cx="870182" cy="870182"/>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grpSp>
        <p:nvGrpSpPr>
          <p:cNvPr id="22" name="Group 4"/>
          <p:cNvGrpSpPr>
            <a:grpSpLocks noChangeAspect="1"/>
          </p:cNvGrpSpPr>
          <p:nvPr/>
        </p:nvGrpSpPr>
        <p:grpSpPr bwMode="auto">
          <a:xfrm>
            <a:off x="2126334" y="3286495"/>
            <a:ext cx="458950" cy="460976"/>
            <a:chOff x="4935" y="-89"/>
            <a:chExt cx="1358" cy="1364"/>
          </a:xfrm>
          <a:solidFill>
            <a:schemeClr val="bg1">
              <a:lumMod val="95000"/>
            </a:schemeClr>
          </a:solidFill>
        </p:grpSpPr>
        <p:sp>
          <p:nvSpPr>
            <p:cNvPr id="23"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4"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5"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6"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7"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8"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grpSp>
      <p:sp>
        <p:nvSpPr>
          <p:cNvPr id="30" name="Freeform 58"/>
          <p:cNvSpPr>
            <a:spLocks noChangeAspect="1" noEditPoints="1"/>
          </p:cNvSpPr>
          <p:nvPr/>
        </p:nvSpPr>
        <p:spPr bwMode="black">
          <a:xfrm>
            <a:off x="6485372" y="3215143"/>
            <a:ext cx="488944" cy="4850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ln>
        </p:spPr>
        <p:txBody>
          <a:bodyPr vert="horz" wrap="square" lIns="91427" tIns="45713" rIns="91427" bIns="45713" numCol="1" anchor="t" anchorCtr="0" compatLnSpc="1"/>
          <a:lstStyle/>
          <a:p>
            <a:pPr defTabSz="932815"/>
            <a:endParaRPr lang="en-US" dirty="0">
              <a:solidFill>
                <a:srgbClr val="FFFFFF"/>
              </a:solidFill>
              <a:cs typeface="+mn-ea"/>
              <a:sym typeface="+mn-lt"/>
            </a:endParaRPr>
          </a:p>
        </p:txBody>
      </p:sp>
      <p:grpSp>
        <p:nvGrpSpPr>
          <p:cNvPr id="34" name="Group 6"/>
          <p:cNvGrpSpPr/>
          <p:nvPr/>
        </p:nvGrpSpPr>
        <p:grpSpPr>
          <a:xfrm>
            <a:off x="4333875" y="1803125"/>
            <a:ext cx="422863" cy="506863"/>
            <a:chOff x="6432216" y="1933575"/>
            <a:chExt cx="984250" cy="1371600"/>
          </a:xfrm>
        </p:grpSpPr>
        <p:sp>
          <p:nvSpPr>
            <p:cNvPr id="35" name="Freeform 6"/>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39" name="Freeform 7"/>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grpSp>
      <p:sp>
        <p:nvSpPr>
          <p:cNvPr id="40" name="TextBox 39"/>
          <p:cNvSpPr txBox="1"/>
          <p:nvPr/>
        </p:nvSpPr>
        <p:spPr>
          <a:xfrm>
            <a:off x="1939213" y="2283718"/>
            <a:ext cx="1024639" cy="338554"/>
          </a:xfrm>
          <a:prstGeom prst="rect">
            <a:avLst/>
          </a:prstGeom>
          <a:noFill/>
        </p:spPr>
        <p:txBody>
          <a:bodyPr wrap="none" rtlCol="0">
            <a:spAutoFit/>
          </a:bodyPr>
          <a:lstStyle/>
          <a:p>
            <a:r>
              <a:rPr lang="zh-CN" altLang="en-US" sz="1600" b="1" dirty="0" smtClean="0">
                <a:solidFill>
                  <a:schemeClr val="bg1"/>
                </a:solidFill>
                <a:latin typeface="思源黑体 CN Regular" panose="020B0500000000000000" pitchFamily="34" charset="-122"/>
                <a:ea typeface="思源黑体 CN Regular" panose="020B0500000000000000" pitchFamily="34" charset="-122"/>
                <a:cs typeface="+mn-ea"/>
                <a:sym typeface="+mn-lt"/>
              </a:rPr>
              <a:t>理化性质</a:t>
            </a:r>
            <a:endParaRPr lang="zh-CN" altLang="en-US" sz="1600" b="1" dirty="0">
              <a:solidFill>
                <a:schemeClr val="bg1"/>
              </a:solidFill>
              <a:latin typeface="思源黑体 CN Regular" panose="020B0500000000000000" pitchFamily="34" charset="-122"/>
              <a:ea typeface="思源黑体 CN Regular" panose="020B0500000000000000" pitchFamily="34" charset="-122"/>
              <a:cs typeface="+mn-ea"/>
              <a:sym typeface="+mn-lt"/>
            </a:endParaRPr>
          </a:p>
        </p:txBody>
      </p:sp>
      <p:sp>
        <p:nvSpPr>
          <p:cNvPr id="41" name="TextBox 40"/>
          <p:cNvSpPr txBox="1"/>
          <p:nvPr/>
        </p:nvSpPr>
        <p:spPr>
          <a:xfrm>
            <a:off x="6084168" y="2283718"/>
            <a:ext cx="1327608" cy="338554"/>
          </a:xfrm>
          <a:prstGeom prst="rect">
            <a:avLst/>
          </a:prstGeom>
          <a:noFill/>
        </p:spPr>
        <p:txBody>
          <a:bodyPr wrap="none" rtlCol="0">
            <a:spAutoFit/>
          </a:bodyPr>
          <a:lstStyle/>
          <a:p>
            <a:r>
              <a:rPr lang="zh-CN" altLang="en-US" sz="1600" b="1" dirty="0" smtClean="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细胞</a:t>
            </a:r>
            <a:r>
              <a:rPr lang="en-US" altLang="zh-CN" sz="1600" b="1" dirty="0" smtClean="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a:t>
            </a:r>
            <a:r>
              <a:rPr lang="zh-CN" altLang="en-US" sz="1600" b="1" dirty="0" smtClean="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酶活性</a:t>
            </a:r>
            <a:endParaRPr lang="zh-CN" altLang="en-US" sz="1600" b="1" dirty="0">
              <a:solidFill>
                <a:schemeClr val="bg1"/>
              </a:solidFill>
              <a:latin typeface="思源黑体 CN Regular" panose="020B0500000000000000" pitchFamily="34" charset="-122"/>
              <a:ea typeface="思源黑体 CN Regular" panose="020B0500000000000000" pitchFamily="34" charset="-122"/>
              <a:cs typeface="+mn-ea"/>
              <a:sym typeface="+mn-lt"/>
            </a:endParaRPr>
          </a:p>
        </p:txBody>
      </p:sp>
      <p:sp>
        <p:nvSpPr>
          <p:cNvPr id="42" name="TextBox 41"/>
          <p:cNvSpPr txBox="1"/>
          <p:nvPr/>
        </p:nvSpPr>
        <p:spPr>
          <a:xfrm>
            <a:off x="4073277" y="3032373"/>
            <a:ext cx="1024639" cy="338554"/>
          </a:xfrm>
          <a:prstGeom prst="rect">
            <a:avLst/>
          </a:prstGeom>
          <a:noFill/>
        </p:spPr>
        <p:txBody>
          <a:bodyPr wrap="none" rtlCol="0">
            <a:spAutoFit/>
          </a:bodyPr>
          <a:lstStyle/>
          <a:p>
            <a:r>
              <a:rPr lang="zh-CN" altLang="en-US" sz="1600" b="1" dirty="0" smtClean="0">
                <a:solidFill>
                  <a:schemeClr val="bg1"/>
                </a:solidFill>
                <a:latin typeface="思源黑体 CN Regular" panose="020B0500000000000000" pitchFamily="34" charset="-122"/>
                <a:ea typeface="思源黑体 CN Regular" panose="020B0500000000000000" pitchFamily="34" charset="-122"/>
                <a:cs typeface="+mn-ea"/>
                <a:sym typeface="+mn-lt"/>
              </a:rPr>
              <a:t>结合活性</a:t>
            </a:r>
            <a:endParaRPr lang="zh-CN" altLang="en-US" sz="1600" b="1" dirty="0">
              <a:solidFill>
                <a:schemeClr val="bg1"/>
              </a:solidFill>
              <a:latin typeface="思源黑体 CN Regular" panose="020B0500000000000000" pitchFamily="34" charset="-122"/>
              <a:ea typeface="思源黑体 CN Regular" panose="020B0500000000000000" pitchFamily="34" charset="-122"/>
              <a:cs typeface="+mn-ea"/>
              <a:sym typeface="+mn-lt"/>
            </a:endParaRPr>
          </a:p>
        </p:txBody>
      </p:sp>
      <p:grpSp>
        <p:nvGrpSpPr>
          <p:cNvPr id="46" name="组合 45"/>
          <p:cNvGrpSpPr/>
          <p:nvPr/>
        </p:nvGrpSpPr>
        <p:grpSpPr>
          <a:xfrm>
            <a:off x="1115616" y="1131590"/>
            <a:ext cx="2520280" cy="1008112"/>
            <a:chOff x="1259632" y="987574"/>
            <a:chExt cx="2520280" cy="1008112"/>
          </a:xfrm>
        </p:grpSpPr>
        <p:sp>
          <p:nvSpPr>
            <p:cNvPr id="43" name="圆角矩形 42"/>
            <p:cNvSpPr/>
            <p:nvPr/>
          </p:nvSpPr>
          <p:spPr>
            <a:xfrm>
              <a:off x="1259632" y="987574"/>
              <a:ext cx="2520280" cy="1008112"/>
            </a:xfrm>
            <a:prstGeom prst="roundRect">
              <a:avLst/>
            </a:prstGeom>
            <a:noFill/>
            <a:ln w="1270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44"/>
            <p:cNvSpPr txBox="1"/>
            <p:nvPr/>
          </p:nvSpPr>
          <p:spPr>
            <a:xfrm>
              <a:off x="1331640" y="1059582"/>
              <a:ext cx="2376264" cy="830997"/>
            </a:xfrm>
            <a:prstGeom prst="rect">
              <a:avLst/>
            </a:prstGeom>
            <a:noFill/>
          </p:spPr>
          <p:txBody>
            <a:bodyPr wrap="square" rtlCol="0">
              <a:spAutoFit/>
            </a:bodyPr>
            <a:lstStyle/>
            <a:p>
              <a:pPr algn="l">
                <a:buClr>
                  <a:srgbClr val="377D6C"/>
                </a:buClr>
                <a:buFont typeface="Wingdings" panose="05000000000000000000" pitchFamily="2" charset="2"/>
                <a:buChar char="l"/>
              </a:pPr>
              <a:r>
                <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浓度及</a:t>
              </a:r>
              <a:r>
                <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SDS-PAGE</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纯度检测</a:t>
              </a:r>
              <a:endPar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HPLC</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纯度及相对分子量检测</a:t>
              </a:r>
              <a:endPar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MALS</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绝对分子量及聚集检测</a:t>
              </a:r>
              <a:endPar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DLS</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粒径及均一性检测</a:t>
              </a:r>
              <a:endParaRPr lang="en-US" altLang="zh-CN"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44" name="组合 43"/>
          <p:cNvGrpSpPr/>
          <p:nvPr/>
        </p:nvGrpSpPr>
        <p:grpSpPr>
          <a:xfrm>
            <a:off x="5724128" y="1131590"/>
            <a:ext cx="2448272" cy="1015663"/>
            <a:chOff x="5724128" y="1131590"/>
            <a:chExt cx="2448272" cy="1015663"/>
          </a:xfrm>
        </p:grpSpPr>
        <p:sp>
          <p:nvSpPr>
            <p:cNvPr id="54" name="圆角矩形 53"/>
            <p:cNvSpPr/>
            <p:nvPr/>
          </p:nvSpPr>
          <p:spPr>
            <a:xfrm>
              <a:off x="5724128" y="1131590"/>
              <a:ext cx="2448272" cy="1008112"/>
            </a:xfrm>
            <a:prstGeom prst="roundRect">
              <a:avLst/>
            </a:prstGeom>
            <a:solidFill>
              <a:schemeClr val="bg1"/>
            </a:solidFill>
            <a:ln w="12700">
              <a:solidFill>
                <a:srgbClr val="00C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TextBox 54"/>
            <p:cNvSpPr txBox="1"/>
            <p:nvPr/>
          </p:nvSpPr>
          <p:spPr>
            <a:xfrm>
              <a:off x="5868144" y="1131590"/>
              <a:ext cx="2088232" cy="1015663"/>
            </a:xfrm>
            <a:prstGeom prst="rect">
              <a:avLst/>
            </a:prstGeom>
            <a:noFill/>
          </p:spPr>
          <p:txBody>
            <a:bodyPr wrap="square" rtlCol="0">
              <a:spAutoFit/>
            </a:bodyPr>
            <a:lstStyle/>
            <a:p>
              <a:pPr algn="l">
                <a:buClr>
                  <a:srgbClr val="00A27B"/>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ADCC</a:t>
              </a:r>
              <a:r>
                <a:rPr lang="en-US" altLang="zh-CN" sz="1200" dirty="0" smtClean="0">
                  <a:solidFill>
                    <a:srgbClr val="377D6C"/>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&amp;</a:t>
              </a: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ADCP</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00A27B"/>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CDC</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00A27B"/>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中和活性检测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00A27B"/>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细胞增殖、分泌</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00A27B"/>
                </a:buClr>
                <a:buFont typeface="Wingdings" panose="05000000000000000000" pitchFamily="2" charset="2"/>
                <a:buChar char="l"/>
              </a:pP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酶、激酶活性</a:t>
              </a:r>
              <a:endPar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48" name="组合 47"/>
          <p:cNvGrpSpPr/>
          <p:nvPr/>
        </p:nvGrpSpPr>
        <p:grpSpPr>
          <a:xfrm>
            <a:off x="3347864" y="3579862"/>
            <a:ext cx="2592288" cy="1087671"/>
            <a:chOff x="3419872" y="3579862"/>
            <a:chExt cx="2592288" cy="1087671"/>
          </a:xfrm>
        </p:grpSpPr>
        <p:sp>
          <p:nvSpPr>
            <p:cNvPr id="49" name="圆角矩形 48"/>
            <p:cNvSpPr/>
            <p:nvPr/>
          </p:nvSpPr>
          <p:spPr>
            <a:xfrm>
              <a:off x="3419872" y="3579862"/>
              <a:ext cx="2592288" cy="1080120"/>
            </a:xfrm>
            <a:prstGeom prst="roundRect">
              <a:avLst/>
            </a:prstGeom>
            <a:noFill/>
            <a:ln w="12700">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TextBox 50"/>
            <p:cNvSpPr txBox="1"/>
            <p:nvPr/>
          </p:nvSpPr>
          <p:spPr>
            <a:xfrm>
              <a:off x="3491880" y="3651870"/>
              <a:ext cx="2520280" cy="1015663"/>
            </a:xfrm>
            <a:prstGeom prst="rect">
              <a:avLst/>
            </a:prstGeom>
            <a:noFill/>
          </p:spPr>
          <p:txBody>
            <a:bodyPr wrap="square" rtlCol="0">
              <a:spAutoFit/>
            </a:bodyPr>
            <a:lstStyle/>
            <a:p>
              <a:pPr algn="l">
                <a:buClr>
                  <a:srgbClr val="377D6C"/>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ELISA</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WB/IP</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IHC/IF</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FACS</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Clr>
                  <a:srgbClr val="377D6C"/>
                </a:buClr>
                <a:buFont typeface="Wingdings" panose="05000000000000000000" pitchFamily="2" charset="2"/>
                <a:buChar char="l"/>
              </a:pPr>
              <a:r>
                <a:rPr lang="en-US" altLang="zh-CN"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 SPR/BLI</a:t>
              </a:r>
              <a:r>
                <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rPr>
                <a:t>亲和力检测</a:t>
              </a:r>
              <a:endParaRPr lang="zh-CN" altLang="en-US" sz="1200"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outVertical)">
                                      <p:cBhvr>
                                        <p:cTn id="10" dur="500"/>
                                        <p:tgtEl>
                                          <p:spTgt spid="42"/>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outVertical)">
                                      <p:cBhvr>
                                        <p:cTn id="13" dur="500"/>
                                        <p:tgtEl>
                                          <p:spTgt spid="4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arn(outVertical)">
                                      <p:cBhvr>
                                        <p:cTn id="16" dur="500"/>
                                        <p:tgtEl>
                                          <p:spTgt spid="41"/>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 calcmode="lin" valueType="num">
                                      <p:cBhvr>
                                        <p:cTn id="22" dur="500" fill="hold"/>
                                        <p:tgtEl>
                                          <p:spTgt spid="17"/>
                                        </p:tgtEl>
                                        <p:attrNameLst>
                                          <p:attrName>style.rotation</p:attrName>
                                        </p:attrNameLst>
                                      </p:cBhvr>
                                      <p:tavLst>
                                        <p:tav tm="0">
                                          <p:val>
                                            <p:fltVal val="360"/>
                                          </p:val>
                                        </p:tav>
                                        <p:tav tm="100000">
                                          <p:val>
                                            <p:fltVal val="0"/>
                                          </p:val>
                                        </p:tav>
                                      </p:tavLst>
                                    </p:anim>
                                    <p:animEffect transition="in" filter="fade">
                                      <p:cBhvr>
                                        <p:cTn id="23" dur="500"/>
                                        <p:tgtEl>
                                          <p:spTgt spid="17"/>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360"/>
                                          </p:val>
                                        </p:tav>
                                        <p:tav tm="100000">
                                          <p:val>
                                            <p:fltVal val="0"/>
                                          </p:val>
                                        </p:tav>
                                      </p:tavLst>
                                    </p:anim>
                                    <p:animEffect transition="in" filter="fade">
                                      <p:cBhvr>
                                        <p:cTn id="29" dur="500"/>
                                        <p:tgtEl>
                                          <p:spTgt spid="3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360"/>
                                          </p:val>
                                        </p:tav>
                                        <p:tav tm="100000">
                                          <p:val>
                                            <p:fltVal val="0"/>
                                          </p:val>
                                        </p:tav>
                                      </p:tavLst>
                                    </p:anim>
                                    <p:animEffect transition="in" filter="fade">
                                      <p:cBhvr>
                                        <p:cTn id="35" dur="500"/>
                                        <p:tgtEl>
                                          <p:spTgt spid="16"/>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 calcmode="lin" valueType="num">
                                      <p:cBhvr>
                                        <p:cTn id="40" dur="500" fill="hold"/>
                                        <p:tgtEl>
                                          <p:spTgt spid="22"/>
                                        </p:tgtEl>
                                        <p:attrNameLst>
                                          <p:attrName>style.rotation</p:attrName>
                                        </p:attrNameLst>
                                      </p:cBhvr>
                                      <p:tavLst>
                                        <p:tav tm="0">
                                          <p:val>
                                            <p:fltVal val="360"/>
                                          </p:val>
                                        </p:tav>
                                        <p:tav tm="100000">
                                          <p:val>
                                            <p:fltVal val="0"/>
                                          </p:val>
                                        </p:tav>
                                      </p:tavLst>
                                    </p:anim>
                                    <p:animEffect transition="in" filter="fade">
                                      <p:cBhvr>
                                        <p:cTn id="41" dur="500"/>
                                        <p:tgtEl>
                                          <p:spTgt spid="22"/>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 calcmode="lin" valueType="num">
                                      <p:cBhvr>
                                        <p:cTn id="46" dur="500" fill="hold"/>
                                        <p:tgtEl>
                                          <p:spTgt spid="18"/>
                                        </p:tgtEl>
                                        <p:attrNameLst>
                                          <p:attrName>style.rotation</p:attrName>
                                        </p:attrNameLst>
                                      </p:cBhvr>
                                      <p:tavLst>
                                        <p:tav tm="0">
                                          <p:val>
                                            <p:fltVal val="360"/>
                                          </p:val>
                                        </p:tav>
                                        <p:tav tm="100000">
                                          <p:val>
                                            <p:fltVal val="0"/>
                                          </p:val>
                                        </p:tav>
                                      </p:tavLst>
                                    </p:anim>
                                    <p:animEffect transition="in" filter="fade">
                                      <p:cBhvr>
                                        <p:cTn id="47" dur="500"/>
                                        <p:tgtEl>
                                          <p:spTgt spid="18"/>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 calcmode="lin" valueType="num">
                                      <p:cBhvr>
                                        <p:cTn id="52" dur="500" fill="hold"/>
                                        <p:tgtEl>
                                          <p:spTgt spid="34"/>
                                        </p:tgtEl>
                                        <p:attrNameLst>
                                          <p:attrName>style.rotation</p:attrName>
                                        </p:attrNameLst>
                                      </p:cBhvr>
                                      <p:tavLst>
                                        <p:tav tm="0">
                                          <p:val>
                                            <p:fltVal val="360"/>
                                          </p:val>
                                        </p:tav>
                                        <p:tav tm="100000">
                                          <p:val>
                                            <p:fltVal val="0"/>
                                          </p:val>
                                        </p:tav>
                                      </p:tavLst>
                                    </p:anim>
                                    <p:animEffect transition="in" filter="fade">
                                      <p:cBhvr>
                                        <p:cTn id="5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30" grpId="0" animBg="1"/>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1907704" y="2715766"/>
            <a:ext cx="6480720" cy="720080"/>
          </a:xfrm>
          <a:prstGeom prst="rect">
            <a:avLst/>
          </a:prstGeom>
        </p:spPr>
        <p:txBody>
          <a:bodyPr>
            <a:normAutofit/>
          </a:bodyPr>
          <a:lstStyle/>
          <a:p>
            <a:pPr>
              <a:defRPr/>
            </a:pPr>
            <a:endParaRPr lang="zh-CN" altLang="en-US" sz="2800" b="1" dirty="0">
              <a:solidFill>
                <a:srgbClr val="007E66"/>
              </a:solidFill>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02</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01"/>
          <p:cNvSpPr txBox="1"/>
          <p:nvPr/>
        </p:nvSpPr>
        <p:spPr>
          <a:xfrm>
            <a:off x="6732240" y="4659982"/>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8" name="TextBox 7"/>
          <p:cNvSpPr txBox="1"/>
          <p:nvPr/>
        </p:nvSpPr>
        <p:spPr>
          <a:xfrm>
            <a:off x="740718" y="2499742"/>
            <a:ext cx="8172400" cy="646331"/>
          </a:xfrm>
          <a:prstGeom prst="rect">
            <a:avLst/>
          </a:prstGeom>
          <a:noFill/>
        </p:spPr>
        <p:txBody>
          <a:bodyPr wrap="square" rtlCol="0">
            <a:spAutoFit/>
          </a:bodyPr>
          <a:lstStyle/>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质量表征之理化性质分析</a:t>
            </a: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38" name="组合 37"/>
          <p:cNvGrpSpPr/>
          <p:nvPr/>
        </p:nvGrpSpPr>
        <p:grpSpPr>
          <a:xfrm>
            <a:off x="107504" y="1147597"/>
            <a:ext cx="8880266" cy="3116289"/>
            <a:chOff x="83031" y="1147597"/>
            <a:chExt cx="8880266" cy="3116289"/>
          </a:xfrm>
        </p:grpSpPr>
        <p:sp>
          <p:nvSpPr>
            <p:cNvPr id="36" name="TextBox 76"/>
            <p:cNvSpPr txBox="1"/>
            <p:nvPr/>
          </p:nvSpPr>
          <p:spPr>
            <a:xfrm>
              <a:off x="6269769" y="2678188"/>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3" name="Freeform: Shape 3"/>
            <p:cNvSpPr/>
            <p:nvPr/>
          </p:nvSpPr>
          <p:spPr bwMode="auto">
            <a:xfrm>
              <a:off x="83031" y="2368450"/>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007E66"/>
            </a:solidFill>
            <a:ln>
              <a:noFill/>
            </a:ln>
            <a:effectLst/>
          </p:spPr>
          <p:txBody>
            <a:bodyPr anchor="ctr"/>
            <a:lstStyle/>
            <a:p>
              <a:pPr algn="ctr"/>
              <a:endParaRPr dirty="0">
                <a:cs typeface="+mn-ea"/>
                <a:sym typeface="+mn-lt"/>
              </a:endParaRPr>
            </a:p>
          </p:txBody>
        </p:sp>
        <p:sp>
          <p:nvSpPr>
            <p:cNvPr id="14" name="Freeform: Shape 4"/>
            <p:cNvSpPr/>
            <p:nvPr/>
          </p:nvSpPr>
          <p:spPr bwMode="auto">
            <a:xfrm>
              <a:off x="283848" y="2531962"/>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dirty="0">
                <a:cs typeface="+mn-ea"/>
                <a:sym typeface="+mn-lt"/>
              </a:endParaRPr>
            </a:p>
          </p:txBody>
        </p:sp>
        <p:sp>
          <p:nvSpPr>
            <p:cNvPr id="15" name="Freeform: Shape 5"/>
            <p:cNvSpPr/>
            <p:nvPr/>
          </p:nvSpPr>
          <p:spPr bwMode="auto">
            <a:xfrm>
              <a:off x="1101704" y="2368449"/>
              <a:ext cx="1274763" cy="641349"/>
            </a:xfrm>
            <a:custGeom>
              <a:avLst/>
              <a:gdLst>
                <a:gd name="T0" fmla="*/ 663 w 803"/>
                <a:gd name="T1" fmla="*/ 0 h 404"/>
                <a:gd name="T2" fmla="*/ 401 w 803"/>
                <a:gd name="T3" fmla="*/ 262 h 404"/>
                <a:gd name="T4" fmla="*/ 141 w 803"/>
                <a:gd name="T5" fmla="*/ 0 h 404"/>
                <a:gd name="T6" fmla="*/ 0 w 803"/>
                <a:gd name="T7" fmla="*/ 0 h 404"/>
                <a:gd name="T8" fmla="*/ 401 w 803"/>
                <a:gd name="T9" fmla="*/ 404 h 404"/>
                <a:gd name="T10" fmla="*/ 803 w 803"/>
                <a:gd name="T11" fmla="*/ 0 h 404"/>
                <a:gd name="T12" fmla="*/ 663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3" y="0"/>
                  </a:moveTo>
                  <a:lnTo>
                    <a:pt x="401" y="262"/>
                  </a:lnTo>
                  <a:lnTo>
                    <a:pt x="141" y="0"/>
                  </a:lnTo>
                  <a:lnTo>
                    <a:pt x="0" y="0"/>
                  </a:lnTo>
                  <a:lnTo>
                    <a:pt x="401" y="404"/>
                  </a:lnTo>
                  <a:lnTo>
                    <a:pt x="803" y="0"/>
                  </a:lnTo>
                  <a:lnTo>
                    <a:pt x="663" y="0"/>
                  </a:lnTo>
                  <a:close/>
                </a:path>
              </a:pathLst>
            </a:custGeom>
            <a:solidFill>
              <a:srgbClr val="007E66"/>
            </a:solidFill>
            <a:ln>
              <a:noFill/>
            </a:ln>
            <a:effectLst/>
          </p:spPr>
          <p:txBody>
            <a:bodyPr anchor="ctr"/>
            <a:lstStyle/>
            <a:p>
              <a:pPr algn="ctr"/>
              <a:endParaRPr dirty="0">
                <a:solidFill>
                  <a:srgbClr val="768EA9"/>
                </a:solidFill>
                <a:cs typeface="+mn-ea"/>
                <a:sym typeface="+mn-lt"/>
              </a:endParaRPr>
            </a:p>
          </p:txBody>
        </p:sp>
        <p:sp>
          <p:nvSpPr>
            <p:cNvPr id="16" name="TextBox 15"/>
            <p:cNvSpPr txBox="1"/>
            <p:nvPr/>
          </p:nvSpPr>
          <p:spPr>
            <a:xfrm>
              <a:off x="1494896" y="2223738"/>
              <a:ext cx="479939" cy="438581"/>
            </a:xfrm>
            <a:prstGeom prst="rect">
              <a:avLst/>
            </a:prstGeom>
            <a:noFill/>
            <a:effectLst/>
          </p:spPr>
          <p:txBody>
            <a:bodyPr wrap="none">
              <a:normAutofit fontScale="85000" lnSpcReduction="20000"/>
            </a:bodyPr>
            <a:lstStyle/>
            <a:p>
              <a:r>
                <a:rPr lang="ru-RU" sz="3200" dirty="0">
                  <a:solidFill>
                    <a:srgbClr val="007E66"/>
                  </a:solidFill>
                  <a:cs typeface="Poppins" panose="02000000000000000000" pitchFamily="2" charset="0"/>
                  <a:sym typeface="+mn-lt"/>
                </a:rPr>
                <a:t>01</a:t>
              </a:r>
              <a:endParaRPr lang="ru-RU" sz="3200" dirty="0">
                <a:solidFill>
                  <a:srgbClr val="007E66"/>
                </a:solidFill>
                <a:cs typeface="Poppins" panose="02000000000000000000" pitchFamily="2" charset="0"/>
                <a:sym typeface="+mn-lt"/>
              </a:endParaRPr>
            </a:p>
          </p:txBody>
        </p:sp>
        <p:sp>
          <p:nvSpPr>
            <p:cNvPr id="17" name="Freeform: Shape 8"/>
            <p:cNvSpPr/>
            <p:nvPr/>
          </p:nvSpPr>
          <p:spPr bwMode="auto">
            <a:xfrm>
              <a:off x="3386700" y="2368449"/>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rgbClr val="00B689"/>
            </a:solidFill>
            <a:ln>
              <a:noFill/>
            </a:ln>
            <a:effectLst/>
          </p:spPr>
          <p:txBody>
            <a:bodyPr anchor="ctr"/>
            <a:lstStyle/>
            <a:p>
              <a:pPr algn="ctr"/>
              <a:endParaRPr dirty="0">
                <a:cs typeface="+mn-ea"/>
                <a:sym typeface="+mn-lt"/>
              </a:endParaRPr>
            </a:p>
          </p:txBody>
        </p:sp>
        <p:sp>
          <p:nvSpPr>
            <p:cNvPr id="18" name="TextBox 9"/>
            <p:cNvSpPr txBox="1"/>
            <p:nvPr/>
          </p:nvSpPr>
          <p:spPr>
            <a:xfrm>
              <a:off x="3781838" y="2223738"/>
              <a:ext cx="479939" cy="438581"/>
            </a:xfrm>
            <a:prstGeom prst="rect">
              <a:avLst/>
            </a:prstGeom>
            <a:noFill/>
            <a:effectLst/>
          </p:spPr>
          <p:txBody>
            <a:bodyPr wrap="none">
              <a:normAutofit fontScale="85000" lnSpcReduction="20000"/>
            </a:bodyPr>
            <a:lstStyle/>
            <a:p>
              <a:r>
                <a:rPr lang="ru-RU" sz="3200" dirty="0">
                  <a:solidFill>
                    <a:srgbClr val="00B689"/>
                  </a:solidFill>
                  <a:cs typeface="Poppins" panose="02000000000000000000" pitchFamily="2" charset="0"/>
                  <a:sym typeface="+mn-lt"/>
                </a:rPr>
                <a:t>03</a:t>
              </a:r>
              <a:endParaRPr lang="ru-RU" sz="3200" dirty="0">
                <a:solidFill>
                  <a:srgbClr val="00B689"/>
                </a:solidFill>
                <a:cs typeface="Poppins" panose="02000000000000000000" pitchFamily="2" charset="0"/>
                <a:sym typeface="+mn-lt"/>
              </a:endParaRPr>
            </a:p>
          </p:txBody>
        </p:sp>
        <p:sp>
          <p:nvSpPr>
            <p:cNvPr id="19" name="Freeform: Shape 11"/>
            <p:cNvSpPr/>
            <p:nvPr/>
          </p:nvSpPr>
          <p:spPr bwMode="auto">
            <a:xfrm>
              <a:off x="5671697" y="2368449"/>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rgbClr val="00D2A0"/>
            </a:solidFill>
            <a:ln>
              <a:noFill/>
            </a:ln>
            <a:effectLst/>
          </p:spPr>
          <p:txBody>
            <a:bodyPr anchor="ctr"/>
            <a:lstStyle/>
            <a:p>
              <a:pPr algn="ctr"/>
              <a:endParaRPr dirty="0">
                <a:cs typeface="+mn-ea"/>
                <a:sym typeface="+mn-lt"/>
              </a:endParaRPr>
            </a:p>
          </p:txBody>
        </p:sp>
        <p:sp>
          <p:nvSpPr>
            <p:cNvPr id="20" name="TextBox 12"/>
            <p:cNvSpPr txBox="1"/>
            <p:nvPr/>
          </p:nvSpPr>
          <p:spPr>
            <a:xfrm>
              <a:off x="6061227" y="2223738"/>
              <a:ext cx="479939" cy="438581"/>
            </a:xfrm>
            <a:prstGeom prst="rect">
              <a:avLst/>
            </a:prstGeom>
            <a:noFill/>
            <a:effectLst/>
          </p:spPr>
          <p:txBody>
            <a:bodyPr wrap="none">
              <a:normAutofit fontScale="85000" lnSpcReduction="20000"/>
            </a:bodyPr>
            <a:lstStyle/>
            <a:p>
              <a:r>
                <a:rPr lang="ru-RU" sz="3200" dirty="0">
                  <a:solidFill>
                    <a:srgbClr val="00D2A0"/>
                  </a:solidFill>
                  <a:cs typeface="Poppins" panose="02000000000000000000" pitchFamily="2" charset="0"/>
                  <a:sym typeface="+mn-lt"/>
                </a:rPr>
                <a:t>05</a:t>
              </a:r>
              <a:endParaRPr lang="ru-RU" sz="3200" dirty="0">
                <a:solidFill>
                  <a:srgbClr val="00D2A0"/>
                </a:solidFill>
                <a:cs typeface="Poppins" panose="02000000000000000000" pitchFamily="2" charset="0"/>
                <a:sym typeface="+mn-lt"/>
              </a:endParaRPr>
            </a:p>
          </p:txBody>
        </p:sp>
        <p:cxnSp>
          <p:nvCxnSpPr>
            <p:cNvPr id="21" name="Straight Connector 7"/>
            <p:cNvCxnSpPr/>
            <p:nvPr/>
          </p:nvCxnSpPr>
          <p:spPr>
            <a:xfrm flipV="1">
              <a:off x="1717073" y="1750871"/>
              <a:ext cx="0" cy="422023"/>
            </a:xfrm>
            <a:prstGeom prst="line">
              <a:avLst/>
            </a:prstGeom>
            <a:ln w="0">
              <a:solidFill>
                <a:srgbClr val="007E66"/>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2" name="Straight Connector 10"/>
            <p:cNvCxnSpPr/>
            <p:nvPr/>
          </p:nvCxnSpPr>
          <p:spPr>
            <a:xfrm flipV="1">
              <a:off x="4004015" y="1750871"/>
              <a:ext cx="0" cy="422023"/>
            </a:xfrm>
            <a:prstGeom prst="line">
              <a:avLst/>
            </a:prstGeom>
            <a:ln w="0">
              <a:solidFill>
                <a:srgbClr val="00B689"/>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3" name="Straight Connector 13"/>
            <p:cNvCxnSpPr/>
            <p:nvPr/>
          </p:nvCxnSpPr>
          <p:spPr>
            <a:xfrm flipV="1">
              <a:off x="6283404" y="1750871"/>
              <a:ext cx="0" cy="422023"/>
            </a:xfrm>
            <a:prstGeom prst="line">
              <a:avLst/>
            </a:prstGeom>
            <a:ln w="0">
              <a:solidFill>
                <a:srgbClr val="00F2B8"/>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4" name="Freeform: Shape 14"/>
            <p:cNvSpPr/>
            <p:nvPr/>
          </p:nvSpPr>
          <p:spPr bwMode="auto">
            <a:xfrm>
              <a:off x="2244202" y="2368450"/>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rgbClr val="00A27B"/>
            </a:solidFill>
            <a:ln>
              <a:noFill/>
            </a:ln>
            <a:effectLst/>
          </p:spPr>
          <p:txBody>
            <a:bodyPr anchor="ctr"/>
            <a:lstStyle/>
            <a:p>
              <a:pPr algn="ctr"/>
              <a:endParaRPr dirty="0">
                <a:cs typeface="+mn-ea"/>
                <a:sym typeface="+mn-lt"/>
              </a:endParaRPr>
            </a:p>
          </p:txBody>
        </p:sp>
        <p:sp>
          <p:nvSpPr>
            <p:cNvPr id="25" name="TextBox 24"/>
            <p:cNvSpPr txBox="1"/>
            <p:nvPr/>
          </p:nvSpPr>
          <p:spPr>
            <a:xfrm>
              <a:off x="2649472" y="2784792"/>
              <a:ext cx="479939" cy="438581"/>
            </a:xfrm>
            <a:prstGeom prst="rect">
              <a:avLst/>
            </a:prstGeom>
            <a:noFill/>
            <a:ln>
              <a:noFill/>
            </a:ln>
            <a:effectLst/>
          </p:spPr>
          <p:txBody>
            <a:bodyPr wrap="none">
              <a:normAutofit fontScale="85000" lnSpcReduction="20000"/>
            </a:bodyPr>
            <a:lstStyle/>
            <a:p>
              <a:r>
                <a:rPr lang="ru-RU" sz="3200" dirty="0">
                  <a:solidFill>
                    <a:srgbClr val="00A27B"/>
                  </a:solidFill>
                  <a:cs typeface="Poppins" panose="02000000000000000000" pitchFamily="2" charset="0"/>
                  <a:sym typeface="+mn-lt"/>
                </a:rPr>
                <a:t>02</a:t>
              </a:r>
              <a:endParaRPr lang="ru-RU" sz="3200" dirty="0">
                <a:solidFill>
                  <a:srgbClr val="00A27B"/>
                </a:solidFill>
                <a:cs typeface="Poppins" panose="02000000000000000000" pitchFamily="2" charset="0"/>
                <a:sym typeface="+mn-lt"/>
              </a:endParaRPr>
            </a:p>
          </p:txBody>
        </p:sp>
        <p:sp>
          <p:nvSpPr>
            <p:cNvPr id="26" name="Freeform: Shape 17"/>
            <p:cNvSpPr/>
            <p:nvPr/>
          </p:nvSpPr>
          <p:spPr bwMode="auto">
            <a:xfrm>
              <a:off x="4529199" y="2368450"/>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rgbClr val="00C092"/>
            </a:solidFill>
            <a:ln>
              <a:noFill/>
            </a:ln>
            <a:effectLst/>
          </p:spPr>
          <p:txBody>
            <a:bodyPr anchor="ctr"/>
            <a:lstStyle/>
            <a:p>
              <a:pPr algn="ctr"/>
              <a:endParaRPr dirty="0">
                <a:cs typeface="+mn-ea"/>
                <a:sym typeface="+mn-lt"/>
              </a:endParaRPr>
            </a:p>
          </p:txBody>
        </p:sp>
        <p:sp>
          <p:nvSpPr>
            <p:cNvPr id="27" name="TextBox 18"/>
            <p:cNvSpPr txBox="1"/>
            <p:nvPr/>
          </p:nvSpPr>
          <p:spPr>
            <a:xfrm>
              <a:off x="4920822" y="2784792"/>
              <a:ext cx="479939" cy="438581"/>
            </a:xfrm>
            <a:prstGeom prst="rect">
              <a:avLst/>
            </a:prstGeom>
            <a:noFill/>
            <a:effectLst/>
          </p:spPr>
          <p:txBody>
            <a:bodyPr wrap="none">
              <a:normAutofit fontScale="85000" lnSpcReduction="20000"/>
            </a:bodyPr>
            <a:lstStyle/>
            <a:p>
              <a:r>
                <a:rPr lang="ru-RU" sz="3200" dirty="0">
                  <a:solidFill>
                    <a:srgbClr val="00C092"/>
                  </a:solidFill>
                  <a:cs typeface="Poppins" panose="02000000000000000000" pitchFamily="2" charset="0"/>
                  <a:sym typeface="+mn-lt"/>
                </a:rPr>
                <a:t>04</a:t>
              </a:r>
              <a:endParaRPr lang="ru-RU" sz="3200" dirty="0">
                <a:solidFill>
                  <a:srgbClr val="00C092"/>
                </a:solidFill>
                <a:cs typeface="Poppins" panose="02000000000000000000" pitchFamily="2" charset="0"/>
                <a:sym typeface="+mn-lt"/>
              </a:endParaRPr>
            </a:p>
          </p:txBody>
        </p:sp>
        <p:cxnSp>
          <p:nvCxnSpPr>
            <p:cNvPr id="28" name="Straight Connector 16"/>
            <p:cNvCxnSpPr/>
            <p:nvPr/>
          </p:nvCxnSpPr>
          <p:spPr>
            <a:xfrm flipV="1">
              <a:off x="2883778" y="3231852"/>
              <a:ext cx="0" cy="407863"/>
            </a:xfrm>
            <a:prstGeom prst="line">
              <a:avLst/>
            </a:prstGeom>
            <a:ln w="0">
              <a:solidFill>
                <a:srgbClr val="00A27B"/>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30" name="Straight Connector 19"/>
            <p:cNvCxnSpPr/>
            <p:nvPr/>
          </p:nvCxnSpPr>
          <p:spPr>
            <a:xfrm flipV="1">
              <a:off x="5174517" y="3231852"/>
              <a:ext cx="0" cy="407863"/>
            </a:xfrm>
            <a:prstGeom prst="line">
              <a:avLst/>
            </a:prstGeom>
            <a:ln w="0">
              <a:solidFill>
                <a:srgbClr val="00D2A0"/>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966267" y="1147597"/>
              <a:ext cx="1512000"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smtClean="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定量：</a:t>
              </a:r>
              <a:endParaRPr lang="en-US" altLang="zh-CN" sz="1200" dirty="0" smtClean="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gn="ctr">
                <a:defRPr/>
              </a:pPr>
              <a:r>
                <a:rPr lang="en-US" altLang="zh-CN" sz="1200" dirty="0" smtClean="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UV/BCA</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9" name="矩形 38"/>
            <p:cNvSpPr/>
            <p:nvPr/>
          </p:nvSpPr>
          <p:spPr>
            <a:xfrm>
              <a:off x="2080295" y="3795886"/>
              <a:ext cx="1620000"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电泳纯度、分子量：</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gn="ctr">
                <a:defRPr/>
              </a:pPr>
              <a:r>
                <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SDS-PAGE</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3" name="Freeform: Shape 17"/>
            <p:cNvSpPr/>
            <p:nvPr/>
          </p:nvSpPr>
          <p:spPr bwMode="auto">
            <a:xfrm>
              <a:off x="6804248" y="2283718"/>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rgbClr val="00F2B8"/>
            </a:solidFill>
            <a:ln>
              <a:noFill/>
            </a:ln>
            <a:effectLst/>
          </p:spPr>
          <p:txBody>
            <a:bodyPr anchor="ctr"/>
            <a:lstStyle/>
            <a:p>
              <a:pPr algn="ctr"/>
              <a:endParaRPr dirty="0">
                <a:cs typeface="+mn-ea"/>
                <a:sym typeface="+mn-lt"/>
              </a:endParaRPr>
            </a:p>
          </p:txBody>
        </p:sp>
        <p:grpSp>
          <p:nvGrpSpPr>
            <p:cNvPr id="3" name="组合 44"/>
            <p:cNvGrpSpPr/>
            <p:nvPr/>
          </p:nvGrpSpPr>
          <p:grpSpPr>
            <a:xfrm rot="10800000">
              <a:off x="7812360" y="2283718"/>
              <a:ext cx="1150937" cy="641349"/>
              <a:chOff x="533632" y="2406242"/>
              <a:chExt cx="1150937" cy="641349"/>
            </a:xfrm>
          </p:grpSpPr>
          <p:sp>
            <p:nvSpPr>
              <p:cNvPr id="46"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007E66"/>
              </a:solidFill>
              <a:ln>
                <a:noFill/>
              </a:ln>
              <a:effectLst/>
            </p:spPr>
            <p:txBody>
              <a:bodyPr anchor="ctr"/>
              <a:lstStyle/>
              <a:p>
                <a:pPr algn="ctr"/>
                <a:endParaRPr dirty="0">
                  <a:cs typeface="+mn-ea"/>
                  <a:sym typeface="+mn-lt"/>
                </a:endParaRPr>
              </a:p>
            </p:txBody>
          </p:sp>
          <p:sp>
            <p:nvSpPr>
              <p:cNvPr id="47"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dirty="0">
                  <a:cs typeface="+mn-ea"/>
                  <a:sym typeface="+mn-lt"/>
                </a:endParaRPr>
              </a:p>
            </p:txBody>
          </p:sp>
        </p:grpSp>
        <p:sp>
          <p:nvSpPr>
            <p:cNvPr id="48" name="矩形 47"/>
            <p:cNvSpPr/>
            <p:nvPr/>
          </p:nvSpPr>
          <p:spPr>
            <a:xfrm>
              <a:off x="2979440" y="1147597"/>
              <a:ext cx="2052000"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尺寸排阻高效液相色谱纯度、分子量：</a:t>
              </a:r>
              <a:r>
                <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SEC-HPLC</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9" name="矩形 48"/>
            <p:cNvSpPr/>
            <p:nvPr/>
          </p:nvSpPr>
          <p:spPr>
            <a:xfrm>
              <a:off x="4154810" y="3795886"/>
              <a:ext cx="2052000"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kern="0" dirty="0" smtClean="0">
                  <a:latin typeface="Poppins" panose="02000000000000000000" pitchFamily="2" charset="0"/>
                  <a:ea typeface="思源黑体 CN Regular" panose="020B0500000000000000" pitchFamily="34" charset="-122"/>
                  <a:cs typeface="Poppins" panose="02000000000000000000" pitchFamily="2" charset="0"/>
                </a:rPr>
                <a:t>分子量、聚集态</a:t>
              </a:r>
              <a:r>
                <a:rPr lang="en-US" altLang="zh-CN" sz="1200" kern="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kern="0" dirty="0" smtClean="0">
                  <a:latin typeface="Poppins" panose="02000000000000000000" pitchFamily="2" charset="0"/>
                  <a:ea typeface="思源黑体 CN Regular" panose="020B0500000000000000" pitchFamily="34" charset="-122"/>
                  <a:cs typeface="Poppins" panose="02000000000000000000" pitchFamily="2" charset="0"/>
                </a:rPr>
                <a:t>碎片</a:t>
              </a: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a:t>
              </a:r>
              <a:r>
                <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SEC-MALS</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50" name="矩形 49"/>
            <p:cNvSpPr/>
            <p:nvPr/>
          </p:nvSpPr>
          <p:spPr>
            <a:xfrm>
              <a:off x="5327129" y="1147597"/>
              <a:ext cx="1944216"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粒径与粒径分布：</a:t>
              </a:r>
              <a:r>
                <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DLS</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51" name="矩形 50"/>
            <p:cNvSpPr/>
            <p:nvPr/>
          </p:nvSpPr>
          <p:spPr>
            <a:xfrm>
              <a:off x="6407249" y="3795886"/>
              <a:ext cx="2052000" cy="468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稳定性：冻融、加速、实时、模拟运输稳定性</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52" name="TextBox 18"/>
            <p:cNvSpPr txBox="1"/>
            <p:nvPr/>
          </p:nvSpPr>
          <p:spPr>
            <a:xfrm>
              <a:off x="7164288" y="2787774"/>
              <a:ext cx="479939" cy="438581"/>
            </a:xfrm>
            <a:prstGeom prst="rect">
              <a:avLst/>
            </a:prstGeom>
            <a:noFill/>
            <a:effectLst/>
          </p:spPr>
          <p:txBody>
            <a:bodyPr wrap="none">
              <a:normAutofit fontScale="85000" lnSpcReduction="20000"/>
            </a:bodyPr>
            <a:lstStyle/>
            <a:p>
              <a:r>
                <a:rPr lang="ru-RU" sz="3200" dirty="0" smtClean="0">
                  <a:solidFill>
                    <a:srgbClr val="00F2B8"/>
                  </a:solidFill>
                  <a:cs typeface="Poppins" panose="02000000000000000000" pitchFamily="2" charset="0"/>
                  <a:sym typeface="+mn-lt"/>
                </a:rPr>
                <a:t>0</a:t>
              </a:r>
              <a:r>
                <a:rPr lang="en-US" sz="3200" dirty="0" smtClean="0">
                  <a:solidFill>
                    <a:srgbClr val="00F2B8"/>
                  </a:solidFill>
                  <a:latin typeface="Poppins" panose="02000000000000000000" pitchFamily="2" charset="0"/>
                  <a:cs typeface="Poppins" panose="02000000000000000000" pitchFamily="2" charset="0"/>
                  <a:sym typeface="+mn-lt"/>
                </a:rPr>
                <a:t>6</a:t>
              </a:r>
              <a:endParaRPr lang="ru-RU" sz="3200" dirty="0">
                <a:solidFill>
                  <a:srgbClr val="00F2B8"/>
                </a:solidFill>
                <a:cs typeface="Poppins" panose="02000000000000000000" pitchFamily="2" charset="0"/>
                <a:sym typeface="+mn-lt"/>
              </a:endParaRPr>
            </a:p>
          </p:txBody>
        </p:sp>
        <p:cxnSp>
          <p:nvCxnSpPr>
            <p:cNvPr id="53" name="Straight Connector 19"/>
            <p:cNvCxnSpPr/>
            <p:nvPr/>
          </p:nvCxnSpPr>
          <p:spPr>
            <a:xfrm flipV="1">
              <a:off x="7417983" y="3234834"/>
              <a:ext cx="0" cy="407863"/>
            </a:xfrm>
            <a:prstGeom prst="line">
              <a:avLst/>
            </a:prstGeom>
            <a:ln w="0">
              <a:solidFill>
                <a:srgbClr val="00F2B8"/>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3" name="TextBox 12"/>
          <p:cNvSpPr txBox="1"/>
          <p:nvPr/>
        </p:nvSpPr>
        <p:spPr>
          <a:xfrm>
            <a:off x="179512" y="699542"/>
            <a:ext cx="3168352" cy="400110"/>
          </a:xfrm>
          <a:prstGeom prst="rect">
            <a:avLst/>
          </a:prstGeom>
          <a:noFill/>
        </p:spPr>
        <p:txBody>
          <a:bodyPr wrap="square" rtlCol="0">
            <a:spAutoFit/>
          </a:bodyPr>
          <a:lstStyle/>
          <a:p>
            <a:pPr algn="l">
              <a:buFont typeface="Wingdings" panose="05000000000000000000" pitchFamily="2" charset="2"/>
              <a:buChar char="u"/>
            </a:pPr>
            <a:r>
              <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 蛋白质的定量</a:t>
            </a:r>
            <a:endPar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aphicFrame>
        <p:nvGraphicFramePr>
          <p:cNvPr id="14" name="表格 13"/>
          <p:cNvGraphicFramePr>
            <a:graphicFrameLocks noGrp="1"/>
          </p:cNvGraphicFramePr>
          <p:nvPr/>
        </p:nvGraphicFramePr>
        <p:xfrm>
          <a:off x="323528" y="1347613"/>
          <a:ext cx="8496944" cy="2880321"/>
        </p:xfrm>
        <a:graphic>
          <a:graphicData uri="http://schemas.openxmlformats.org/drawingml/2006/table">
            <a:tbl>
              <a:tblPr>
                <a:tableStyleId>{EB344D84-9AFB-497E-A393-DC336BA19D2E}</a:tableStyleId>
              </a:tblPr>
              <a:tblGrid>
                <a:gridCol w="2088232"/>
                <a:gridCol w="6408712"/>
              </a:tblGrid>
              <a:tr h="384043">
                <a:tc>
                  <a:txBody>
                    <a:bodyPr/>
                    <a:lstStyle/>
                    <a:p>
                      <a:pPr algn="ctr" fontAlgn="ctr"/>
                      <a:r>
                        <a:rPr lang="zh-CN" altLang="en-US" sz="12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方法</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377D6C"/>
                    </a:solidFill>
                  </a:tcPr>
                </a:tc>
                <a:tc>
                  <a:txBody>
                    <a:bodyPr/>
                    <a:lstStyle/>
                    <a:p>
                      <a:pPr algn="ctr" fontAlgn="ctr"/>
                      <a:r>
                        <a:rPr lang="zh-CN" altLang="en-US" sz="120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原理</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377D6C"/>
                    </a:solidFill>
                  </a:tcPr>
                </a:tc>
              </a:tr>
              <a:tr h="566902">
                <a:tc>
                  <a:txBody>
                    <a:bodyPr/>
                    <a:lstStyle/>
                    <a:p>
                      <a:pPr algn="ctr" fontAlgn="ctr"/>
                      <a:r>
                        <a:rPr lang="zh-CN" altLang="en-US" sz="1200" u="none" strike="noStrike" dirty="0" smtClean="0">
                          <a:latin typeface="Poppins" panose="02000000000000000000" pitchFamily="2" charset="0"/>
                          <a:ea typeface="思源黑体 CN Regular" panose="020B0500000000000000" pitchFamily="34" charset="-122"/>
                          <a:cs typeface="Poppins" panose="02000000000000000000" pitchFamily="2" charset="0"/>
                        </a:rPr>
                        <a:t>紫外分光光度法</a:t>
                      </a:r>
                      <a:endParaRPr lang="en-US" altLang="zh-CN" sz="1200" u="none" strike="noStrike" dirty="0" smtClean="0">
                        <a:latin typeface="Poppins" panose="02000000000000000000" pitchFamily="2" charset="0"/>
                        <a:ea typeface="思源黑体 CN Regular" panose="020B0500000000000000" pitchFamily="34" charset="-122"/>
                        <a:cs typeface="Poppins" panose="02000000000000000000" pitchFamily="2" charset="0"/>
                      </a:endParaRPr>
                    </a:p>
                    <a:p>
                      <a:pPr algn="ctr" fontAlgn="ctr"/>
                      <a:r>
                        <a:rPr lang="zh-CN" altLang="en-US" sz="1200" u="none" strike="noStrike" dirty="0" smtClean="0">
                          <a:latin typeface="Poppins" panose="02000000000000000000" pitchFamily="2" charset="0"/>
                          <a:ea typeface="思源黑体 CN Regular" panose="020B0500000000000000" pitchFamily="34" charset="-122"/>
                          <a:cs typeface="Poppins" panose="02000000000000000000" pitchFamily="2" charset="0"/>
                        </a:rPr>
                        <a:t>（</a:t>
                      </a:r>
                      <a:r>
                        <a:rPr 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UV 280）</a:t>
                      </a:r>
                      <a:endParaRPr lang="en-US" sz="12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蛋白质分子中含有共轭双键的氨基酸，其吸收高峰在</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280nm</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波长处，且在此波长内吸收峰的光密度值与其浓度成正比关系</a:t>
                      </a:r>
                      <a:endParaRPr lang="zh-CN" altLang="en-US" sz="12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tcPr>
                </a:tc>
              </a:tr>
              <a:tr h="457212">
                <a:tc>
                  <a:txBody>
                    <a:bodyPr/>
                    <a:lstStyle/>
                    <a:p>
                      <a:pPr algn="ctr" fontAlgn="ctr"/>
                      <a:r>
                        <a:rPr 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BCA</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比色法</a:t>
                      </a:r>
                      <a:endParaRPr lang="zh-CN" altLang="en-US" sz="12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l"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在碱性溶液中，蛋白质将二价铜还原为一价铜，再与</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BCA</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产生紫色复合物</a:t>
                      </a:r>
                      <a:endParaRPr lang="zh-CN" altLang="en-US" sz="12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r>
              <a:tr h="466374">
                <a:tc>
                  <a:txBody>
                    <a:bodyPr/>
                    <a:lstStyle/>
                    <a:p>
                      <a:pPr algn="ctr" fontAlgn="ctr"/>
                      <a:r>
                        <a:rPr lang="zh-CN" altLang="en-US" sz="1200" u="none" strike="noStrike">
                          <a:latin typeface="Poppins" panose="02000000000000000000" pitchFamily="2" charset="0"/>
                          <a:ea typeface="思源黑体 CN Regular" panose="020B0500000000000000" pitchFamily="34" charset="-122"/>
                          <a:cs typeface="Poppins" panose="02000000000000000000" pitchFamily="2" charset="0"/>
                        </a:rPr>
                        <a:t>福林</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u="none" strike="noStrike">
                          <a:latin typeface="Poppins" panose="02000000000000000000" pitchFamily="2" charset="0"/>
                          <a:ea typeface="思源黑体 CN Regular" panose="020B0500000000000000" pitchFamily="34" charset="-122"/>
                          <a:cs typeface="Poppins" panose="02000000000000000000" pitchFamily="2" charset="0"/>
                        </a:rPr>
                        <a:t>酚试剂法</a:t>
                      </a:r>
                      <a:endParaRPr lang="zh-CN" altLang="en-US" sz="1200" b="0" i="0" u="none" strike="noStrike">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在碱性条件下，蛋白质与铜产生复合物，还原磷钼酸</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磷钨酸试剂产生蓝色化合物</a:t>
                      </a:r>
                      <a:endParaRPr lang="zh-CN" altLang="en-US" sz="12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r>
              <a:tr h="566902">
                <a:tc>
                  <a:txBody>
                    <a:bodyPr/>
                    <a:lstStyle/>
                    <a:p>
                      <a:pPr algn="ctr"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考马斯亮蓝法</a:t>
                      </a:r>
                      <a:endParaRPr lang="zh-CN" altLang="en-US" sz="12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l"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考马斯亮蓝</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G-250</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能与蛋白质通过范德华相互作用形成蛋白质</a:t>
                      </a:r>
                      <a:r>
                        <a:rPr lang="en-US" altLang="zh-CN" sz="1200" u="none" strike="noStrike"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考马斯亮蓝蓝色复合物</a:t>
                      </a:r>
                      <a:endParaRPr lang="zh-CN" altLang="en-US" sz="12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r>
              <a:tr h="438888">
                <a:tc>
                  <a:txBody>
                    <a:bodyPr/>
                    <a:lstStyle/>
                    <a:p>
                      <a:pPr algn="ctr"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双缩脲法</a:t>
                      </a:r>
                      <a:endParaRPr lang="zh-CN" altLang="en-US" sz="12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200" u="none" strike="noStrike" dirty="0">
                          <a:latin typeface="Poppins" panose="02000000000000000000" pitchFamily="2" charset="0"/>
                          <a:ea typeface="思源黑体 CN Regular" panose="020B0500000000000000" pitchFamily="34" charset="-122"/>
                          <a:cs typeface="Poppins" panose="02000000000000000000" pitchFamily="2" charset="0"/>
                        </a:rPr>
                        <a:t>在碱性条件下，蛋白质分子中的肽键与铜可产生紫色络合物</a:t>
                      </a:r>
                      <a:endParaRPr lang="zh-CN" altLang="en-US" sz="1200" b="0" i="0" u="none" strike="noStrike" dirty="0">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a:noFill/>
                    </a:lnL>
                    <a:lnR>
                      <a:noFill/>
                    </a:lnR>
                    <a:lnT>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003928" y="1796972"/>
            <a:ext cx="2016224" cy="280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627" name="Picture 3"/>
          <p:cNvPicPr>
            <a:picLocks noChangeAspect="1" noChangeArrowheads="1"/>
          </p:cNvPicPr>
          <p:nvPr/>
        </p:nvPicPr>
        <p:blipFill>
          <a:blip r:embed="rId1" cstate="print"/>
          <a:srcRect/>
          <a:stretch>
            <a:fillRect/>
          </a:stretch>
        </p:blipFill>
        <p:spPr bwMode="auto">
          <a:xfrm>
            <a:off x="5379615" y="1903487"/>
            <a:ext cx="1264850" cy="2588906"/>
          </a:xfrm>
          <a:prstGeom prst="rect">
            <a:avLst/>
          </a:prstGeom>
          <a:noFill/>
          <a:ln w="9525">
            <a:noFill/>
            <a:miter lim="800000"/>
            <a:headEnd/>
            <a:tailEnd/>
          </a:ln>
        </p:spPr>
      </p:pic>
      <p:sp>
        <p:nvSpPr>
          <p:cNvPr id="39" name="矩形 38"/>
          <p:cNvSpPr/>
          <p:nvPr/>
        </p:nvSpPr>
        <p:spPr>
          <a:xfrm>
            <a:off x="1331880" y="1796972"/>
            <a:ext cx="2016224" cy="324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2"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1" name="TextBox 10"/>
          <p:cNvSpPr txBox="1"/>
          <p:nvPr/>
        </p:nvSpPr>
        <p:spPr>
          <a:xfrm>
            <a:off x="179512" y="650776"/>
            <a:ext cx="4680520" cy="400110"/>
          </a:xfrm>
          <a:prstGeom prst="rect">
            <a:avLst/>
          </a:prstGeom>
          <a:noFill/>
        </p:spPr>
        <p:txBody>
          <a:bodyPr wrap="square" rtlCol="0">
            <a:spAutoFit/>
          </a:bodyPr>
          <a:lstStyle/>
          <a:p>
            <a:pPr algn="l">
              <a:buFont typeface="Wingdings" panose="05000000000000000000" pitchFamily="2" charset="2"/>
              <a:buChar char="u"/>
            </a:pPr>
            <a:r>
              <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纯度</a:t>
            </a:r>
            <a:r>
              <a:rPr lang="en-US" altLang="zh-CN"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a:t>
            </a:r>
            <a:r>
              <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分子量</a:t>
            </a:r>
            <a:endPar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4" name="TextBox 13"/>
          <p:cNvSpPr txBox="1"/>
          <p:nvPr/>
        </p:nvSpPr>
        <p:spPr>
          <a:xfrm>
            <a:off x="1259872" y="1168822"/>
            <a:ext cx="2160000" cy="578882"/>
          </a:xfrm>
          <a:prstGeom prst="round2SameRect">
            <a:avLst>
              <a:gd name="adj1" fmla="val 34032"/>
              <a:gd name="adj2" fmla="val 0"/>
            </a:avLst>
          </a:prstGeom>
          <a:solidFill>
            <a:srgbClr val="377D6C"/>
          </a:solidFill>
          <a:ln>
            <a:noFill/>
          </a:ln>
        </p:spPr>
        <p:txBody>
          <a:bodyPr wrap="square" rtlCol="0">
            <a:spAutoFit/>
          </a:bodyPr>
          <a:lstStyle/>
          <a:p>
            <a:pPr algn="ctr"/>
            <a:r>
              <a:rPr lang="zh-CN" altLang="en-US"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聚丙烯酰胺凝胶电泳</a:t>
            </a:r>
            <a:endParaRPr lang="en-US" altLang="zh-CN"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SDS-PAGE</a:t>
            </a:r>
            <a:endParaRPr lang="zh-CN" altLang="en-US"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5" name="TextBox 14"/>
          <p:cNvSpPr txBox="1"/>
          <p:nvPr/>
        </p:nvSpPr>
        <p:spPr>
          <a:xfrm>
            <a:off x="4932040" y="1173882"/>
            <a:ext cx="2160000" cy="573822"/>
          </a:xfrm>
          <a:prstGeom prst="round2SameRect">
            <a:avLst>
              <a:gd name="adj1" fmla="val 32635"/>
              <a:gd name="adj2" fmla="val 0"/>
            </a:avLst>
          </a:prstGeom>
          <a:solidFill>
            <a:srgbClr val="377D6C"/>
          </a:solidFill>
          <a:ln>
            <a:noFill/>
          </a:ln>
        </p:spPr>
        <p:txBody>
          <a:bodyPr wrap="square" rtlCol="0">
            <a:spAutoFit/>
          </a:bodyPr>
          <a:lstStyle/>
          <a:p>
            <a:pPr algn="ctr"/>
            <a:r>
              <a:rPr lang="zh-CN" altLang="en-US"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尺寸排阻色谱法</a:t>
            </a:r>
            <a:endParaRPr lang="en-US" altLang="zh-CN"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rPr>
              <a:t>SEC-HPLC</a:t>
            </a:r>
            <a:endParaRPr lang="zh-CN" altLang="en-US" sz="14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aphicFrame>
        <p:nvGraphicFramePr>
          <p:cNvPr id="30" name="图示 29"/>
          <p:cNvGraphicFramePr/>
          <p:nvPr/>
        </p:nvGraphicFramePr>
        <p:xfrm>
          <a:off x="1452414" y="1774329"/>
          <a:ext cx="1728192"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矩形 15"/>
          <p:cNvSpPr/>
          <p:nvPr/>
        </p:nvSpPr>
        <p:spPr>
          <a:xfrm>
            <a:off x="4355976" y="4630365"/>
            <a:ext cx="4320480" cy="430887"/>
          </a:xfrm>
          <a:prstGeom prst="rect">
            <a:avLst/>
          </a:prstGeom>
        </p:spPr>
        <p:txBody>
          <a:bodyPr wrap="square">
            <a:spAutoFit/>
          </a:bodyPr>
          <a:lstStyle/>
          <a:p>
            <a:r>
              <a:rPr lang="zh-CN" altLang="en-US" sz="1100" dirty="0" smtClean="0">
                <a:ea typeface="思源黑体 CN Normal" panose="020B0400000000000000" pitchFamily="34" charset="-122"/>
              </a:rPr>
              <a:t>尺寸排阻色谱 </a:t>
            </a:r>
            <a:r>
              <a:rPr lang="en-US" altLang="zh-CN" sz="1100" dirty="0" smtClean="0">
                <a:ea typeface="思源黑体 CN Normal" panose="020B0400000000000000" pitchFamily="34" charset="-122"/>
              </a:rPr>
              <a:t>(SEC) </a:t>
            </a:r>
            <a:r>
              <a:rPr lang="zh-CN" altLang="en-US" sz="1100" dirty="0" smtClean="0">
                <a:ea typeface="思源黑体 CN Normal" panose="020B0400000000000000" pitchFamily="34" charset="-122"/>
              </a:rPr>
              <a:t>常用于进行基于分子量的生物分子分离。</a:t>
            </a:r>
            <a:endParaRPr lang="en-US" altLang="zh-CN" sz="1100" dirty="0" smtClean="0">
              <a:ea typeface="思源黑体 CN Normal" panose="020B0400000000000000" pitchFamily="34" charset="-122"/>
            </a:endParaRPr>
          </a:p>
          <a:p>
            <a:r>
              <a:rPr lang="zh-CN" altLang="en-US" sz="1100" dirty="0" smtClean="0">
                <a:ea typeface="思源黑体 CN Normal" panose="020B0400000000000000" pitchFamily="34" charset="-122"/>
              </a:rPr>
              <a:t>通过比较待测蛋白和标准蛋白的洗脱保留时间计算相对分子量</a:t>
            </a:r>
            <a:endParaRPr lang="zh-CN" altLang="en-US" sz="1100" dirty="0" smtClean="0">
              <a:ea typeface="思源黑体 CN Normal" panose="020B0400000000000000" pitchFamily="34" charset="-122"/>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OFX_INSERT_OBJECT_1" descr="Flow Cell"/>
          <p:cNvPicPr>
            <a:picLocks noChangeAspect="1" noChangeArrowheads="1"/>
          </p:cNvPicPr>
          <p:nvPr>
            <p:custDataLst>
              <p:tags r:id="rId1"/>
            </p:custDataLst>
          </p:nvPr>
        </p:nvPicPr>
        <p:blipFill>
          <a:blip r:embed="rId2" cstate="print"/>
          <a:srcRect/>
          <a:stretch>
            <a:fillRect/>
          </a:stretch>
        </p:blipFill>
        <p:spPr bwMode="auto">
          <a:xfrm>
            <a:off x="3275856" y="1059582"/>
            <a:ext cx="2650041" cy="1739171"/>
          </a:xfrm>
          <a:prstGeom prst="rect">
            <a:avLst/>
          </a:prstGeom>
          <a:noFill/>
          <a:ln w="9525">
            <a:noFill/>
            <a:miter lim="800000"/>
            <a:headEnd/>
            <a:tailEnd/>
          </a:ln>
        </p:spPr>
      </p:pic>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3"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4" name="矩形 13"/>
          <p:cNvSpPr/>
          <p:nvPr/>
        </p:nvSpPr>
        <p:spPr>
          <a:xfrm>
            <a:off x="687760" y="3363838"/>
            <a:ext cx="2232248" cy="1384995"/>
          </a:xfrm>
          <a:prstGeom prst="rect">
            <a:avLst/>
          </a:prstGeom>
        </p:spPr>
        <p:txBody>
          <a:bodyPr wrap="square">
            <a:spAutoFit/>
          </a:bodyPr>
          <a:lstStyle/>
          <a:p>
            <a:pPr>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蛋白绝对分子量</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聚集态和纯度</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抗体</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抗原结合比</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蛋白复合物分析</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14"/>
          <p:cNvSpPr txBox="1"/>
          <p:nvPr/>
        </p:nvSpPr>
        <p:spPr>
          <a:xfrm>
            <a:off x="323528" y="627534"/>
            <a:ext cx="3744416" cy="400110"/>
          </a:xfrm>
          <a:prstGeom prst="rect">
            <a:avLst/>
          </a:prstGeom>
          <a:noFill/>
          <a:ln>
            <a:noFill/>
          </a:ln>
        </p:spPr>
        <p:txBody>
          <a:bodyPr wrap="square" rtlCol="0">
            <a:spAutoFit/>
          </a:bodyPr>
          <a:lstStyle/>
          <a:p>
            <a:pPr>
              <a:buFont typeface="Wingdings" panose="05000000000000000000" pitchFamily="2" charset="2"/>
              <a:buChar char="u"/>
            </a:pPr>
            <a:r>
              <a:rPr lang="zh-CN" altLang="en-US"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多角度静态光散射</a:t>
            </a:r>
            <a:r>
              <a:rPr lang="en-US" altLang="zh-CN"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 MALS</a:t>
            </a:r>
            <a:endParaRPr lang="zh-CN" altLang="en-US"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6" name="组合 15"/>
          <p:cNvGrpSpPr/>
          <p:nvPr/>
        </p:nvGrpSpPr>
        <p:grpSpPr>
          <a:xfrm>
            <a:off x="687760" y="1203598"/>
            <a:ext cx="2190701" cy="1645151"/>
            <a:chOff x="467544" y="1563638"/>
            <a:chExt cx="2190701" cy="1645151"/>
          </a:xfrm>
        </p:grpSpPr>
        <p:pic>
          <p:nvPicPr>
            <p:cNvPr id="17" name="图片 15" descr="DAWN-Front-Angle"/>
            <p:cNvPicPr>
              <a:picLocks noChangeAspect="1" noChangeArrowheads="1"/>
            </p:cNvPicPr>
            <p:nvPr/>
          </p:nvPicPr>
          <p:blipFill>
            <a:blip r:embed="rId4" cstate="print"/>
            <a:srcRect/>
            <a:stretch>
              <a:fillRect/>
            </a:stretch>
          </p:blipFill>
          <p:spPr bwMode="auto">
            <a:xfrm>
              <a:off x="467544" y="1563638"/>
              <a:ext cx="2190701" cy="1357908"/>
            </a:xfrm>
            <a:prstGeom prst="rect">
              <a:avLst/>
            </a:prstGeom>
            <a:noFill/>
            <a:ln w="9525">
              <a:noFill/>
              <a:miter lim="800000"/>
              <a:headEnd/>
              <a:tailEnd/>
            </a:ln>
          </p:spPr>
        </p:pic>
        <p:sp>
          <p:nvSpPr>
            <p:cNvPr id="18" name="矩形 17"/>
            <p:cNvSpPr/>
            <p:nvPr/>
          </p:nvSpPr>
          <p:spPr>
            <a:xfrm>
              <a:off x="683568" y="2931790"/>
              <a:ext cx="1552028" cy="276999"/>
            </a:xfrm>
            <a:prstGeom prst="rect">
              <a:avLst/>
            </a:prstGeom>
          </p:spPr>
          <p:txBody>
            <a:bodyPr wrap="none">
              <a:spAutoFit/>
            </a:bodyPr>
            <a:lstStyle/>
            <a:p>
              <a:r>
                <a:rPr lang="en-US" altLang="zh-CN" sz="1200" dirty="0" smtClean="0">
                  <a:latin typeface="Poppins" panose="02000000000000000000" pitchFamily="2" charset="0"/>
                  <a:cs typeface="Poppins" panose="02000000000000000000" pitchFamily="2" charset="0"/>
                </a:rPr>
                <a:t>MALS</a:t>
              </a:r>
              <a:r>
                <a:rPr lang="zh-CN" altLang="en-US" sz="1200" dirty="0" smtClean="0">
                  <a:latin typeface="Poppins" panose="02000000000000000000" pitchFamily="2" charset="0"/>
                  <a:cs typeface="Poppins" panose="02000000000000000000" pitchFamily="2" charset="0"/>
                </a:rPr>
                <a:t>（</a:t>
              </a:r>
              <a:r>
                <a:rPr lang="en-US" altLang="zh-CN" sz="1200" dirty="0" smtClean="0">
                  <a:latin typeface="Poppins" panose="02000000000000000000" pitchFamily="2" charset="0"/>
                  <a:cs typeface="Poppins" panose="02000000000000000000" pitchFamily="2" charset="0"/>
                </a:rPr>
                <a:t>from  wyatt)</a:t>
              </a:r>
              <a:endParaRPr lang="zh-CN" altLang="en-US" sz="1200" dirty="0">
                <a:latin typeface="Poppins" panose="02000000000000000000" pitchFamily="2" charset="0"/>
                <a:cs typeface="Poppins" panose="02000000000000000000" pitchFamily="2" charset="0"/>
              </a:endParaRPr>
            </a:p>
          </p:txBody>
        </p:sp>
      </p:grpSp>
      <p:sp>
        <p:nvSpPr>
          <p:cNvPr id="19" name="TextBox 18"/>
          <p:cNvSpPr txBox="1"/>
          <p:nvPr/>
        </p:nvSpPr>
        <p:spPr>
          <a:xfrm>
            <a:off x="471736" y="3003798"/>
            <a:ext cx="2160240" cy="307777"/>
          </a:xfrm>
          <a:prstGeom prst="rect">
            <a:avLst/>
          </a:prstGeom>
          <a:noFill/>
        </p:spPr>
        <p:txBody>
          <a:bodyPr wrap="square" rtlCol="0">
            <a:spAutoFit/>
          </a:bodyPr>
          <a:lstStyle/>
          <a:p>
            <a:pPr>
              <a:buFont typeface="Wingdings" panose="05000000000000000000" pitchFamily="2" charset="2"/>
              <a:buChar char="Ø"/>
            </a:pPr>
            <a:r>
              <a:rPr lang="zh-CN" altLang="en-US" sz="14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多角度静态光散射应用</a:t>
            </a:r>
            <a:endParaRPr lang="zh-CN" altLang="en-US" sz="14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20" name="Picture 4" descr="labscat4"/>
          <p:cNvPicPr>
            <a:picLocks noChangeAspect="1" noChangeArrowheads="1"/>
          </p:cNvPicPr>
          <p:nvPr/>
        </p:nvPicPr>
        <p:blipFill>
          <a:blip r:embed="rId5" cstate="print"/>
          <a:srcRect/>
          <a:stretch>
            <a:fillRect/>
          </a:stretch>
        </p:blipFill>
        <p:spPr bwMode="auto">
          <a:xfrm>
            <a:off x="3275856" y="2715766"/>
            <a:ext cx="2766801" cy="1823663"/>
          </a:xfrm>
          <a:prstGeom prst="rect">
            <a:avLst/>
          </a:prstGeom>
          <a:noFill/>
          <a:ln w="9525">
            <a:noFill/>
            <a:miter lim="800000"/>
            <a:headEnd/>
            <a:tailEnd/>
          </a:ln>
        </p:spPr>
      </p:pic>
      <p:sp>
        <p:nvSpPr>
          <p:cNvPr id="22" name="矩形 21"/>
          <p:cNvSpPr/>
          <p:nvPr/>
        </p:nvSpPr>
        <p:spPr>
          <a:xfrm>
            <a:off x="4139952" y="4803998"/>
            <a:ext cx="1440160" cy="200055"/>
          </a:xfrm>
          <a:prstGeom prst="rect">
            <a:avLst/>
          </a:prstGeom>
        </p:spPr>
        <p:txBody>
          <a:bodyPr wrap="square">
            <a:spAutoFit/>
          </a:bodyPr>
          <a:lstStyle/>
          <a:p>
            <a:r>
              <a:rPr lang="en-US" altLang="zh-CN" sz="700" dirty="0" smtClean="0">
                <a:latin typeface="Poppins" panose="02000000000000000000" pitchFamily="2" charset="0"/>
                <a:cs typeface="Poppins" panose="02000000000000000000" pitchFamily="2" charset="0"/>
              </a:rPr>
              <a:t>https://www.wyatt.com</a:t>
            </a:r>
            <a:endParaRPr lang="zh-CN" altLang="en-US" sz="700" dirty="0">
              <a:latin typeface="Poppins" panose="02000000000000000000" pitchFamily="2" charset="0"/>
              <a:cs typeface="Poppins" panose="02000000000000000000" pitchFamily="2" charset="0"/>
            </a:endParaRPr>
          </a:p>
        </p:txBody>
      </p:sp>
      <p:sp>
        <p:nvSpPr>
          <p:cNvPr id="23" name="TextBox 22"/>
          <p:cNvSpPr txBox="1"/>
          <p:nvPr/>
        </p:nvSpPr>
        <p:spPr>
          <a:xfrm>
            <a:off x="3347864" y="987574"/>
            <a:ext cx="1152128" cy="307777"/>
          </a:xfrm>
          <a:prstGeom prst="rect">
            <a:avLst/>
          </a:prstGeom>
          <a:noFill/>
        </p:spPr>
        <p:txBody>
          <a:bodyPr wrap="square" rtlCol="0">
            <a:spAutoFit/>
          </a:bodyPr>
          <a:lstStyle/>
          <a:p>
            <a:pPr algn="l">
              <a:buFont typeface="Wingdings" panose="05000000000000000000" pitchFamily="2" charset="2"/>
              <a:buChar char="Ø"/>
            </a:pPr>
            <a:r>
              <a:rPr lang="zh-CN" altLang="en-US" sz="14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技术原理：</a:t>
            </a:r>
            <a:endParaRPr lang="zh-CN" altLang="en-US" sz="14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pic>
        <p:nvPicPr>
          <p:cNvPr id="24" name="Object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3615" y="2013595"/>
            <a:ext cx="2241760" cy="754480"/>
          </a:xfrm>
          <a:prstGeom prst="rect">
            <a:avLst/>
          </a:prstGeom>
          <a:noFill/>
          <a:ln w="19050">
            <a:solidFill>
              <a:srgbClr val="33CCCC"/>
            </a:solidFill>
            <a:miter lim="800000"/>
            <a:headEnd/>
            <a:tailEnd/>
          </a:ln>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015583" y="1336948"/>
            <a:ext cx="2948905" cy="646331"/>
          </a:xfrm>
          <a:prstGeom prst="rect">
            <a:avLst/>
          </a:prstGeom>
          <a:noFill/>
        </p:spPr>
        <p:txBody>
          <a:bodyPr wrap="square" rtlCol="0">
            <a:spAutoFit/>
          </a:bodyPr>
          <a:lstStyle/>
          <a:p>
            <a:pPr>
              <a:lnSpc>
                <a:spcPct val="150000"/>
              </a:lnSpc>
            </a:pPr>
            <a:r>
              <a:rPr lang="zh-CN" altLang="en-US" sz="1200"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rPr>
              <a:t>散射光强度与摩尔质量、浓度、</a:t>
            </a:r>
            <a:r>
              <a:rPr lang="zh-CN" altLang="en-US" sz="1200" dirty="0" smtClean="0">
                <a:ea typeface="思源黑体 CN Normal" panose="020B0400000000000000" pitchFamily="34" charset="-122"/>
              </a:rPr>
              <a:t>折光指数增量（</a:t>
            </a:r>
            <a:r>
              <a:rPr lang="en-US" altLang="zh-CN" sz="1200" dirty="0" err="1" smtClean="0">
                <a:latin typeface="Poppins" panose="02000000000000000000"/>
                <a:ea typeface="思源黑体 CN Normal" panose="020B0400000000000000" pitchFamily="34" charset="-122"/>
              </a:rPr>
              <a:t>dn</a:t>
            </a:r>
            <a:r>
              <a:rPr lang="en-US" altLang="zh-CN" sz="1200" dirty="0" smtClean="0">
                <a:latin typeface="Poppins" panose="02000000000000000000"/>
                <a:ea typeface="思源黑体 CN Normal" panose="020B0400000000000000" pitchFamily="34" charset="-122"/>
              </a:rPr>
              <a:t>/dc</a:t>
            </a:r>
            <a:r>
              <a:rPr lang="zh-CN" altLang="en-US" sz="1200" dirty="0" smtClean="0">
                <a:ea typeface="思源黑体 CN Normal" panose="020B0400000000000000" pitchFamily="34" charset="-122"/>
              </a:rPr>
              <a:t>）的二次方成正比：</a:t>
            </a:r>
            <a:endParaRPr lang="zh-CN" altLang="en-US" sz="1200"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5" name="标题 1"/>
          <p:cNvSpPr txBox="1"/>
          <p:nvPr/>
        </p:nvSpPr>
        <p:spPr>
          <a:xfrm>
            <a:off x="395536" y="699542"/>
            <a:ext cx="3960440" cy="288032"/>
          </a:xfrm>
          <a:prstGeom prst="rect">
            <a:avLst/>
          </a:prstGeom>
        </p:spPr>
        <p:txBody>
          <a:bodyPr/>
          <a:lstStyle>
            <a:lvl1pPr algn="l" rtl="0" eaLnBrk="1" fontAlgn="base" hangingPunct="1">
              <a:spcBef>
                <a:spcPct val="0"/>
              </a:spcBef>
              <a:spcAft>
                <a:spcPct val="0"/>
              </a:spcAft>
              <a:defRPr sz="3600" i="1" baseline="0">
                <a:solidFill>
                  <a:srgbClr val="007DC5"/>
                </a:solidFill>
                <a:latin typeface="Calibri Light" panose="020F0302020204030204" pitchFamily="34" charset="0"/>
                <a:ea typeface="+mj-ea"/>
                <a:cs typeface="Calibri Light" panose="020F0302020204030204" pitchFamily="34" charset="0"/>
                <a:sym typeface="Calibri Bold Italic" charset="0"/>
              </a:defRPr>
            </a:lvl1pPr>
            <a:lvl2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2pPr>
            <a:lvl3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3pPr>
            <a:lvl4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4pPr>
            <a:lvl5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5pPr>
            <a:lvl6pPr marL="4572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6pPr>
            <a:lvl7pPr marL="9144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7pPr>
            <a:lvl8pPr marL="13716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8pPr>
            <a:lvl9pPr marL="18288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9pPr>
          </a:lstStyle>
          <a:p>
            <a:pPr>
              <a:buFont typeface="Wingdings" panose="05000000000000000000" pitchFamily="2" charset="2"/>
              <a:buChar char="Ø"/>
            </a:pPr>
            <a:r>
              <a:rPr lang="en-US" altLang="zh-CN" sz="1400" b="1" i="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SEC-MALS</a:t>
            </a:r>
            <a:r>
              <a:rPr lang="zh-CN" altLang="en-US" sz="1400" b="1" i="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测定蛋白分子量、聚集态</a:t>
            </a:r>
            <a:endParaRPr lang="zh-CN" altLang="en-US" sz="1400" b="1" i="0" kern="0"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2" name="组合 21"/>
          <p:cNvGrpSpPr/>
          <p:nvPr/>
        </p:nvGrpSpPr>
        <p:grpSpPr>
          <a:xfrm>
            <a:off x="513549" y="1163752"/>
            <a:ext cx="4572032" cy="2776150"/>
            <a:chOff x="428596" y="1163752"/>
            <a:chExt cx="4572032" cy="2776150"/>
          </a:xfrm>
        </p:grpSpPr>
        <p:pic>
          <p:nvPicPr>
            <p:cNvPr id="19" name="Picture 1"/>
            <p:cNvPicPr>
              <a:picLocks noChangeAspect="1" noChangeArrowheads="1"/>
            </p:cNvPicPr>
            <p:nvPr/>
          </p:nvPicPr>
          <p:blipFill>
            <a:blip r:embed="rId2" cstate="print"/>
            <a:srcRect/>
            <a:stretch>
              <a:fillRect/>
            </a:stretch>
          </p:blipFill>
          <p:spPr bwMode="auto">
            <a:xfrm>
              <a:off x="428596" y="1163752"/>
              <a:ext cx="4572032" cy="2776150"/>
            </a:xfrm>
            <a:prstGeom prst="rect">
              <a:avLst/>
            </a:prstGeom>
            <a:noFill/>
            <a:ln w="9525">
              <a:noFill/>
              <a:miter lim="800000"/>
              <a:headEnd/>
              <a:tailEnd/>
            </a:ln>
            <a:effectLst/>
          </p:spPr>
        </p:pic>
        <p:grpSp>
          <p:nvGrpSpPr>
            <p:cNvPr id="21" name="组合 20"/>
            <p:cNvGrpSpPr/>
            <p:nvPr/>
          </p:nvGrpSpPr>
          <p:grpSpPr>
            <a:xfrm>
              <a:off x="2339752" y="1779662"/>
              <a:ext cx="1919906" cy="431468"/>
              <a:chOff x="1619672" y="1563638"/>
              <a:chExt cx="1919906" cy="431468"/>
            </a:xfrm>
          </p:grpSpPr>
          <p:sp>
            <p:nvSpPr>
              <p:cNvPr id="40" name="矩形 39"/>
              <p:cNvSpPr/>
              <p:nvPr/>
            </p:nvSpPr>
            <p:spPr>
              <a:xfrm>
                <a:off x="2987824" y="1563638"/>
                <a:ext cx="551754" cy="215444"/>
              </a:xfrm>
              <a:prstGeom prst="rect">
                <a:avLst/>
              </a:prstGeom>
            </p:spPr>
            <p:txBody>
              <a:bodyPr wrap="none">
                <a:spAutoFit/>
              </a:bodyPr>
              <a:lstStyle/>
              <a:p>
                <a:r>
                  <a:rPr lang="en-US" altLang="zh-CN" sz="800" dirty="0" smtClean="0">
                    <a:latin typeface="Poppins" panose="02000000000000000000"/>
                  </a:rPr>
                  <a:t>67.4kDa</a:t>
                </a:r>
                <a:endParaRPr lang="zh-CN" altLang="en-US" sz="800" dirty="0">
                  <a:latin typeface="Poppins" panose="02000000000000000000"/>
                </a:endParaRPr>
              </a:p>
            </p:txBody>
          </p:sp>
          <p:sp>
            <p:nvSpPr>
              <p:cNvPr id="41" name="矩形 40"/>
              <p:cNvSpPr/>
              <p:nvPr/>
            </p:nvSpPr>
            <p:spPr>
              <a:xfrm>
                <a:off x="1619672" y="1563638"/>
                <a:ext cx="607859" cy="215444"/>
              </a:xfrm>
              <a:prstGeom prst="rect">
                <a:avLst/>
              </a:prstGeom>
            </p:spPr>
            <p:txBody>
              <a:bodyPr wrap="none">
                <a:spAutoFit/>
              </a:bodyPr>
              <a:lstStyle/>
              <a:p>
                <a:r>
                  <a:rPr lang="en-US" altLang="zh-CN" sz="800" dirty="0" smtClean="0">
                    <a:latin typeface="Poppins" panose="02000000000000000000"/>
                  </a:rPr>
                  <a:t>137.4kDa</a:t>
                </a:r>
                <a:endParaRPr lang="zh-CN" altLang="en-US" sz="800" dirty="0">
                  <a:latin typeface="Poppins" panose="02000000000000000000"/>
                </a:endParaRPr>
              </a:p>
            </p:txBody>
          </p:sp>
          <p:cxnSp>
            <p:nvCxnSpPr>
              <p:cNvPr id="43" name="直接箭头连接符 42"/>
              <p:cNvCxnSpPr>
                <a:endCxn id="40" idx="1"/>
              </p:cNvCxnSpPr>
              <p:nvPr/>
            </p:nvCxnSpPr>
            <p:spPr>
              <a:xfrm flipV="1">
                <a:off x="2699792" y="1671360"/>
                <a:ext cx="288032" cy="108303"/>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H="1" flipV="1">
                <a:off x="2123728" y="1779662"/>
                <a:ext cx="156171" cy="16056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3059832" y="1779662"/>
                <a:ext cx="389850" cy="215444"/>
              </a:xfrm>
              <a:prstGeom prst="rect">
                <a:avLst/>
              </a:prstGeom>
            </p:spPr>
            <p:txBody>
              <a:bodyPr wrap="none">
                <a:spAutoFit/>
              </a:bodyPr>
              <a:lstStyle/>
              <a:p>
                <a:r>
                  <a:rPr lang="zh-CN" altLang="en-US" sz="800" dirty="0" smtClean="0">
                    <a:latin typeface="Poppins" panose="02000000000000000000"/>
                    <a:ea typeface="思源黑体 CN Normal" panose="020B0400000000000000" pitchFamily="34" charset="-122"/>
                  </a:rPr>
                  <a:t>单体</a:t>
                </a:r>
                <a:endParaRPr lang="en-US" altLang="zh-CN" sz="800" dirty="0" smtClean="0">
                  <a:latin typeface="Poppins" panose="02000000000000000000"/>
                  <a:ea typeface="思源黑体 CN Normal" panose="020B0400000000000000" pitchFamily="34" charset="-122"/>
                </a:endParaRPr>
              </a:p>
            </p:txBody>
          </p:sp>
          <p:sp>
            <p:nvSpPr>
              <p:cNvPr id="51" name="矩形 50"/>
              <p:cNvSpPr/>
              <p:nvPr/>
            </p:nvSpPr>
            <p:spPr>
              <a:xfrm>
                <a:off x="1619672" y="1779662"/>
                <a:ext cx="492443" cy="215444"/>
              </a:xfrm>
              <a:prstGeom prst="rect">
                <a:avLst/>
              </a:prstGeom>
            </p:spPr>
            <p:txBody>
              <a:bodyPr wrap="none">
                <a:spAutoFit/>
              </a:bodyPr>
              <a:lstStyle/>
              <a:p>
                <a:r>
                  <a:rPr lang="zh-CN" altLang="en-US" sz="800" dirty="0" smtClean="0">
                    <a:latin typeface="Poppins" panose="02000000000000000000"/>
                    <a:ea typeface="思源黑体 CN Normal" panose="020B0400000000000000" pitchFamily="34" charset="-122"/>
                  </a:rPr>
                  <a:t>二聚体</a:t>
                </a:r>
                <a:endParaRPr lang="en-US" altLang="zh-CN" sz="800" dirty="0" smtClean="0">
                  <a:latin typeface="Poppins" panose="02000000000000000000"/>
                  <a:ea typeface="思源黑体 CN Normal" panose="020B0400000000000000" pitchFamily="34" charset="-122"/>
                </a:endParaRPr>
              </a:p>
            </p:txBody>
          </p:sp>
        </p:grpSp>
      </p:grpSp>
      <p:graphicFrame>
        <p:nvGraphicFramePr>
          <p:cNvPr id="79" name="表格 78"/>
          <p:cNvGraphicFramePr>
            <a:graphicFrameLocks noGrp="1"/>
          </p:cNvGraphicFramePr>
          <p:nvPr/>
        </p:nvGraphicFramePr>
        <p:xfrm>
          <a:off x="1187624" y="4299942"/>
          <a:ext cx="6120680" cy="576063"/>
        </p:xfrm>
        <a:graphic>
          <a:graphicData uri="http://schemas.openxmlformats.org/drawingml/2006/table">
            <a:tbl>
              <a:tblPr/>
              <a:tblGrid>
                <a:gridCol w="1530170"/>
                <a:gridCol w="1530170"/>
                <a:gridCol w="1530170"/>
                <a:gridCol w="1530170"/>
              </a:tblGrid>
              <a:tr h="192021">
                <a:tc>
                  <a:txBody>
                    <a:bodyPr/>
                    <a:lstStyle/>
                    <a:p>
                      <a:pPr algn="ctr" fontAlgn="ctr"/>
                      <a:r>
                        <a:rPr lang="zh-CN" alt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峰</a:t>
                      </a:r>
                      <a:endParaRPr lang="zh-CN" alt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MW(</a:t>
                      </a:r>
                      <a:r>
                        <a:rPr lang="en-US" sz="1000" b="0" i="0" u="none" strike="noStrike" dirty="0" err="1">
                          <a:solidFill>
                            <a:schemeClr val="bg1"/>
                          </a:solidFill>
                          <a:latin typeface="Poppins" panose="02000000000000000000" pitchFamily="2" charset="0"/>
                          <a:ea typeface="思源黑体 CN Regular" panose="020B0500000000000000" pitchFamily="34" charset="-122"/>
                          <a:cs typeface="Poppins" panose="02000000000000000000" pitchFamily="2" charset="0"/>
                        </a:rPr>
                        <a:t>kDa</a:t>
                      </a:r>
                      <a:r>
                        <a:rPr 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10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质量（</a:t>
                      </a:r>
                      <a:r>
                        <a:rPr lang="en-US" altLang="zh-CN" sz="10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μg</a:t>
                      </a:r>
                      <a:r>
                        <a:rPr lang="zh-CN" altLang="en-US" sz="10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百分比 </a:t>
                      </a:r>
                      <a:r>
                        <a:rPr lang="en-US" altLang="zh-CN"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192021">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67.4</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84.12</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97.2</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021">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137.4</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2.44</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2.8</a:t>
                      </a:r>
                      <a:endParaRPr lang="en-US" altLang="zh-CN" sz="10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graphicFrame>
        <p:nvGraphicFramePr>
          <p:cNvPr id="20" name="表格 19"/>
          <p:cNvGraphicFramePr>
            <a:graphicFrameLocks noGrp="1"/>
          </p:cNvGraphicFramePr>
          <p:nvPr/>
        </p:nvGraphicFramePr>
        <p:xfrm>
          <a:off x="5292080" y="1182266"/>
          <a:ext cx="3541639" cy="2812150"/>
        </p:xfrm>
        <a:graphic>
          <a:graphicData uri="http://schemas.openxmlformats.org/drawingml/2006/table">
            <a:tbl>
              <a:tblPr/>
              <a:tblGrid>
                <a:gridCol w="1497939"/>
                <a:gridCol w="1021850"/>
                <a:gridCol w="1021850"/>
              </a:tblGrid>
              <a:tr h="0">
                <a:tc>
                  <a:txBody>
                    <a:bodyPr/>
                    <a:lstStyle/>
                    <a:p>
                      <a:pPr algn="l" fontAlgn="ctr"/>
                      <a:endParaRPr lang="zh-CN" altLang="en-US" sz="700" b="1" i="0" u="none" strike="noStrike"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Peak 1</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Peak 2</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Masses</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Injected Mass (µg)</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0.00 </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0.00 </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Calculated Mass (µg)</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84.12</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2.44</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Mass Recovery (%)</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0" i="0" u="none" strike="noStrike">
                          <a:solidFill>
                            <a:srgbClr val="000000"/>
                          </a:solidFill>
                          <a:latin typeface="Poppins" panose="02000000000000000000" pitchFamily="2" charset="0"/>
                          <a:cs typeface="Poppins" panose="02000000000000000000" pitchFamily="2" charset="0"/>
                        </a:rPr>
                        <a:t>n/a</a:t>
                      </a:r>
                      <a:endParaRPr 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0" i="0" u="none" strike="noStrike">
                          <a:solidFill>
                            <a:srgbClr val="000000"/>
                          </a:solidFill>
                          <a:latin typeface="Poppins" panose="02000000000000000000" pitchFamily="2" charset="0"/>
                          <a:cs typeface="Poppins" panose="02000000000000000000" pitchFamily="2" charset="0"/>
                        </a:rPr>
                        <a:t>n/a</a:t>
                      </a:r>
                      <a:endParaRPr 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Mass Fraction (%)</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97.2</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2.8</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r>
                        <a:rPr lang="en-US" sz="700" b="1" i="0" u="none" strike="noStrike" dirty="0">
                          <a:solidFill>
                            <a:srgbClr val="000000"/>
                          </a:solidFill>
                          <a:latin typeface="Poppins" panose="02000000000000000000" pitchFamily="2" charset="0"/>
                          <a:cs typeface="Poppins" panose="02000000000000000000" pitchFamily="2" charset="0"/>
                        </a:rPr>
                        <a:t>Molar mass moments (g/mol)</a:t>
                      </a:r>
                      <a:endParaRPr lang="en-US" sz="700" b="1" i="0" u="none" strike="noStrike"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6.746×10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4</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1.374×10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5</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Mn</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(±0.154%)</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(±1.057%)</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6.756×10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4</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1.370×10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5</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Mp</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(±0.044%)</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(±1.012%)</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Mv</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0" i="0" u="none" strike="noStrike" dirty="0">
                          <a:solidFill>
                            <a:srgbClr val="000000"/>
                          </a:solidFill>
                          <a:latin typeface="Poppins" panose="02000000000000000000" pitchFamily="2" charset="0"/>
                          <a:cs typeface="Poppins" panose="02000000000000000000" pitchFamily="2" charset="0"/>
                        </a:rPr>
                        <a:t>n/a</a:t>
                      </a:r>
                      <a:endParaRPr lang="en-US" sz="700" b="0" i="0" u="none" strike="noStrike"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sz="700" b="0" i="0" u="none" strike="noStrike">
                          <a:solidFill>
                            <a:srgbClr val="000000"/>
                          </a:solidFill>
                          <a:latin typeface="Poppins" panose="02000000000000000000" pitchFamily="2" charset="0"/>
                          <a:cs typeface="Poppins" panose="02000000000000000000" pitchFamily="2" charset="0"/>
                        </a:rPr>
                        <a:t>n/a</a:t>
                      </a:r>
                      <a:endParaRPr 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6.746×10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4</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1.374×10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5</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Mw</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(±0.153%)</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(±1.057%)</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6.746×10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4</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1.374×10</a:t>
                      </a:r>
                      <a:r>
                        <a:rPr lang="en-US" altLang="zh-CN" sz="700" b="0" i="0" u="none" strike="noStrike" baseline="30000" dirty="0">
                          <a:solidFill>
                            <a:srgbClr val="000000"/>
                          </a:solidFill>
                          <a:latin typeface="Poppins" panose="02000000000000000000" pitchFamily="2" charset="0"/>
                          <a:cs typeface="Poppins" panose="02000000000000000000" pitchFamily="2" charset="0"/>
                        </a:rPr>
                        <a:t>5</a:t>
                      </a:r>
                      <a:endParaRPr lang="en-US" altLang="zh-CN" sz="700" b="0" i="0" u="none" strike="noStrike" baseline="30000"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Mz</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(±0.343%)</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(±2.363%)</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Polydispersity</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Mw/Mn</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1.000 (±0.217%)</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1.000 (±1.494%)</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Mz/Mn</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1.000 (±0.376%)</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1.000 (±2.588%)</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rms radius moments (nm)</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rn</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2.9 (±66.6%)</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4.2 (±215.6%)</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rw</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2.9 (±66.5%)</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4.2 (±214.6%)</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rz</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2.9 (±66.4%)</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4.3 (±213.6%)</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l" fontAlgn="ctr"/>
                      <a:r>
                        <a:rPr lang="en-US" sz="700" b="1" i="0" u="none" strike="noStrike">
                          <a:solidFill>
                            <a:srgbClr val="000000"/>
                          </a:solidFill>
                          <a:latin typeface="Poppins" panose="02000000000000000000" pitchFamily="2" charset="0"/>
                          <a:cs typeface="Poppins" panose="02000000000000000000" pitchFamily="2" charset="0"/>
                        </a:rPr>
                        <a:t>UV peak statistics</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endParaRPr lang="zh-CN" altLang="en-US"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r h="0">
                <a:tc>
                  <a:txBody>
                    <a:bodyPr/>
                    <a:lstStyle/>
                    <a:p>
                      <a:pPr algn="ctr" fontAlgn="ctr"/>
                      <a:r>
                        <a:rPr lang="en-US" sz="700" b="1" i="0" u="none" strike="noStrike">
                          <a:solidFill>
                            <a:srgbClr val="000000"/>
                          </a:solidFill>
                          <a:latin typeface="Poppins" panose="02000000000000000000" pitchFamily="2" charset="0"/>
                          <a:cs typeface="Poppins" panose="02000000000000000000" pitchFamily="2" charset="0"/>
                        </a:rPr>
                        <a:t>Peak Area % (channel 1)(%)</a:t>
                      </a:r>
                      <a:endParaRPr lang="en-US" sz="700" b="1"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a:solidFill>
                            <a:srgbClr val="000000"/>
                          </a:solidFill>
                          <a:latin typeface="Poppins" panose="02000000000000000000" pitchFamily="2" charset="0"/>
                          <a:cs typeface="Poppins" panose="02000000000000000000" pitchFamily="2" charset="0"/>
                        </a:rPr>
                        <a:t>97.235</a:t>
                      </a:r>
                      <a:endParaRPr lang="en-US" altLang="zh-CN" sz="700" b="0" i="0" u="none" strike="noStrike">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c>
                  <a:txBody>
                    <a:bodyPr/>
                    <a:lstStyle/>
                    <a:p>
                      <a:pPr algn="l" fontAlgn="ctr"/>
                      <a:r>
                        <a:rPr lang="en-US" altLang="zh-CN" sz="700" b="0" i="0" u="none" strike="noStrike" dirty="0">
                          <a:solidFill>
                            <a:srgbClr val="000000"/>
                          </a:solidFill>
                          <a:latin typeface="Poppins" panose="02000000000000000000" pitchFamily="2" charset="0"/>
                          <a:cs typeface="Poppins" panose="02000000000000000000" pitchFamily="2" charset="0"/>
                        </a:rPr>
                        <a:t>2.765</a:t>
                      </a:r>
                      <a:endParaRPr lang="en-US" altLang="zh-CN" sz="700" b="0" i="0" u="none" strike="noStrike" dirty="0">
                        <a:solidFill>
                          <a:srgbClr val="000000"/>
                        </a:solidFill>
                        <a:latin typeface="Poppins" panose="02000000000000000000" pitchFamily="2" charset="0"/>
                        <a:cs typeface="Poppins" panose="02000000000000000000" pitchFamily="2" charset="0"/>
                      </a:endParaRPr>
                    </a:p>
                  </a:txBody>
                  <a:tcPr marL="5806" marR="5806" marT="5806" marB="0" anchor="ctr">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pSp>
        <p:nvGrpSpPr>
          <p:cNvPr id="11" name="组合 10"/>
          <p:cNvGrpSpPr/>
          <p:nvPr/>
        </p:nvGrpSpPr>
        <p:grpSpPr>
          <a:xfrm>
            <a:off x="1259632" y="1203598"/>
            <a:ext cx="1440160" cy="1542365"/>
            <a:chOff x="6804248" y="1927067"/>
            <a:chExt cx="1384003" cy="1655149"/>
          </a:xfrm>
        </p:grpSpPr>
        <p:pic>
          <p:nvPicPr>
            <p:cNvPr id="12" name="图片 2" descr="IMG_256"/>
            <p:cNvPicPr>
              <a:picLocks noChangeAspect="1" noChangeArrowheads="1"/>
            </p:cNvPicPr>
            <p:nvPr/>
          </p:nvPicPr>
          <p:blipFill>
            <a:blip r:embed="rId2" cstate="print"/>
            <a:srcRect/>
            <a:stretch>
              <a:fillRect/>
            </a:stretch>
          </p:blipFill>
          <p:spPr bwMode="auto">
            <a:xfrm>
              <a:off x="6804248" y="1927067"/>
              <a:ext cx="1384003" cy="1384002"/>
            </a:xfrm>
            <a:prstGeom prst="rect">
              <a:avLst/>
            </a:prstGeom>
            <a:noFill/>
            <a:ln w="9525">
              <a:noFill/>
              <a:miter lim="800000"/>
              <a:headEnd/>
              <a:tailEnd/>
            </a:ln>
          </p:spPr>
        </p:pic>
        <p:sp>
          <p:nvSpPr>
            <p:cNvPr id="13" name="矩形 12"/>
            <p:cNvSpPr/>
            <p:nvPr/>
          </p:nvSpPr>
          <p:spPr>
            <a:xfrm>
              <a:off x="7357849" y="3317990"/>
              <a:ext cx="407000" cy="264226"/>
            </a:xfrm>
            <a:prstGeom prst="rect">
              <a:avLst/>
            </a:prstGeom>
          </p:spPr>
          <p:txBody>
            <a:bodyPr wrap="none">
              <a:spAutoFit/>
            </a:bodyPr>
            <a:lstStyle/>
            <a:p>
              <a:r>
                <a:rPr lang="en-US" altLang="zh-CN" sz="1000" b="1" dirty="0" smtClean="0">
                  <a:latin typeface="Poppins" panose="02000000000000000000"/>
                </a:rPr>
                <a:t>DLS</a:t>
              </a:r>
              <a:endParaRPr lang="zh-CN" altLang="en-US" sz="1000" b="1" dirty="0">
                <a:latin typeface="Poppins" panose="02000000000000000000"/>
              </a:endParaRPr>
            </a:p>
          </p:txBody>
        </p:sp>
      </p:grpSp>
      <p:sp>
        <p:nvSpPr>
          <p:cNvPr id="15" name="矩形 14"/>
          <p:cNvSpPr/>
          <p:nvPr/>
        </p:nvSpPr>
        <p:spPr>
          <a:xfrm>
            <a:off x="4355976" y="915566"/>
            <a:ext cx="4680520" cy="382092"/>
          </a:xfrm>
          <a:prstGeom prst="rect">
            <a:avLst/>
          </a:prstGeom>
        </p:spPr>
        <p:txBody>
          <a:bodyPr wrap="square">
            <a:spAutoFit/>
          </a:bodyPr>
          <a:lstStyle/>
          <a:p>
            <a:pPr>
              <a:lnSpc>
                <a:spcPct val="150000"/>
              </a:lnSpc>
              <a:buFont typeface="Wingdings" panose="05000000000000000000" pitchFamily="2" charset="2"/>
              <a:buChar char="Ø"/>
            </a:pPr>
            <a:r>
              <a:rPr lang="zh-CN" altLang="en-US" sz="1400" b="1" dirty="0" smtClean="0">
                <a:solidFill>
                  <a:srgbClr val="00674B"/>
                </a:solidFill>
                <a:ea typeface="思源黑体 CN Normal" panose="020B0400000000000000" pitchFamily="34" charset="-122"/>
              </a:rPr>
              <a:t>动态光散射技术应用</a:t>
            </a:r>
            <a:endParaRPr lang="en-US" altLang="zh-CN" sz="1400" b="1" dirty="0" smtClean="0">
              <a:solidFill>
                <a:srgbClr val="00674B"/>
              </a:solidFill>
              <a:ea typeface="思源黑体 CN Normal" panose="020B0400000000000000" pitchFamily="34" charset="-122"/>
            </a:endParaRPr>
          </a:p>
        </p:txBody>
      </p:sp>
      <p:sp>
        <p:nvSpPr>
          <p:cNvPr id="17" name="TextBox 16"/>
          <p:cNvSpPr txBox="1"/>
          <p:nvPr/>
        </p:nvSpPr>
        <p:spPr>
          <a:xfrm>
            <a:off x="107504" y="627534"/>
            <a:ext cx="3384376" cy="400110"/>
          </a:xfrm>
          <a:prstGeom prst="rect">
            <a:avLst/>
          </a:prstGeom>
          <a:noFill/>
          <a:ln>
            <a:noFill/>
          </a:ln>
        </p:spPr>
        <p:txBody>
          <a:bodyPr wrap="square" rtlCol="0">
            <a:spAutoFit/>
          </a:bodyPr>
          <a:lstStyle/>
          <a:p>
            <a:pPr>
              <a:buFont typeface="Wingdings" panose="05000000000000000000" pitchFamily="2" charset="2"/>
              <a:buChar char="u"/>
            </a:pPr>
            <a:r>
              <a:rPr lang="zh-CN" altLang="en-US"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动态光散射技术</a:t>
            </a:r>
            <a:r>
              <a:rPr lang="en-US" altLang="zh-CN"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DLS</a:t>
            </a:r>
            <a:endParaRPr lang="zh-CN" altLang="en-US" sz="2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22" name="组合 21"/>
          <p:cNvGrpSpPr/>
          <p:nvPr/>
        </p:nvGrpSpPr>
        <p:grpSpPr>
          <a:xfrm>
            <a:off x="539552" y="3147814"/>
            <a:ext cx="3658004" cy="1613087"/>
            <a:chOff x="3120502" y="1837327"/>
            <a:chExt cx="4234053" cy="1912856"/>
          </a:xfrm>
        </p:grpSpPr>
        <p:sp>
          <p:nvSpPr>
            <p:cNvPr id="18" name="Text Box 14"/>
            <p:cNvSpPr txBox="1">
              <a:spLocks noChangeArrowheads="1"/>
            </p:cNvSpPr>
            <p:nvPr/>
          </p:nvSpPr>
          <p:spPr bwMode="gray">
            <a:xfrm>
              <a:off x="3620586" y="3421708"/>
              <a:ext cx="1368152" cy="328475"/>
            </a:xfrm>
            <a:prstGeom prst="rect">
              <a:avLst/>
            </a:prstGeom>
            <a:noFill/>
            <a:ln w="25400">
              <a:noFill/>
              <a:miter lim="800000"/>
              <a:headEnd type="none" w="sm" len="sm"/>
              <a:tailEnd type="none" w="sm" len="sm"/>
            </a:ln>
            <a:effectLst/>
          </p:spPr>
          <p:txBody>
            <a:bodyPr wrap="square">
              <a:spAutoFit/>
            </a:bodyPr>
            <a:lstStyle/>
            <a:p>
              <a:pPr eaLnBrk="0" hangingPunct="0"/>
              <a:r>
                <a:rPr lang="zh-CN" altLang="en-US" sz="1200" dirty="0">
                  <a:latin typeface="思源黑体 CN Regular" panose="020B0500000000000000" pitchFamily="34" charset="-122"/>
                  <a:ea typeface="思源黑体 CN Regular" panose="020B0500000000000000" pitchFamily="34" charset="-122"/>
                </a:rPr>
                <a:t>干涉增强现象</a:t>
              </a:r>
              <a:endParaRPr lang="en-US" sz="1200" baseline="-25000" dirty="0">
                <a:latin typeface="思源黑体 CN Regular" panose="020B0500000000000000" pitchFamily="34" charset="-122"/>
                <a:ea typeface="思源黑体 CN Regular" panose="020B0500000000000000" pitchFamily="34" charset="-122"/>
              </a:endParaRPr>
            </a:p>
          </p:txBody>
        </p:sp>
        <p:pic>
          <p:nvPicPr>
            <p:cNvPr id="19"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0502" y="1837327"/>
              <a:ext cx="2083689" cy="1503961"/>
            </a:xfrm>
            <a:prstGeom prst="rect">
              <a:avLst/>
            </a:prstGeom>
          </p:spPr>
        </p:pic>
        <p:pic>
          <p:nvPicPr>
            <p:cNvPr id="20"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7537" y="1975055"/>
              <a:ext cx="2067018" cy="1366233"/>
            </a:xfrm>
            <a:prstGeom prst="rect">
              <a:avLst/>
            </a:prstGeom>
          </p:spPr>
        </p:pic>
        <p:sp>
          <p:nvSpPr>
            <p:cNvPr id="21" name="Text Box 15"/>
            <p:cNvSpPr txBox="1">
              <a:spLocks noChangeArrowheads="1"/>
            </p:cNvSpPr>
            <p:nvPr/>
          </p:nvSpPr>
          <p:spPr bwMode="auto">
            <a:xfrm>
              <a:off x="5954318" y="3421708"/>
              <a:ext cx="1282479" cy="328475"/>
            </a:xfrm>
            <a:prstGeom prst="rect">
              <a:avLst/>
            </a:prstGeom>
            <a:noFill/>
            <a:ln w="25400" algn="ctr">
              <a:noFill/>
              <a:miter lim="800000"/>
              <a:headEnd type="none" w="sm" len="sm"/>
              <a:tailEnd type="none" w="sm" len="sm"/>
            </a:ln>
            <a:effectLst/>
          </p:spPr>
          <p:txBody>
            <a:bodyPr wrap="none">
              <a:spAutoFit/>
            </a:bodyPr>
            <a:lstStyle/>
            <a:p>
              <a:pPr eaLnBrk="0" hangingPunct="0"/>
              <a:r>
                <a:rPr lang="zh-CN" altLang="en-US" sz="1200" dirty="0">
                  <a:latin typeface="思源黑体 CN Regular" panose="020B0500000000000000" pitchFamily="34" charset="-122"/>
                  <a:ea typeface="思源黑体 CN Regular" panose="020B0500000000000000" pitchFamily="34" charset="-122"/>
                </a:rPr>
                <a:t>干涉减弱现象</a:t>
              </a:r>
              <a:endParaRPr lang="en-US" altLang="zh-CN" sz="1200" baseline="-25000" dirty="0">
                <a:latin typeface="思源黑体 CN Regular" panose="020B0500000000000000" pitchFamily="34" charset="-122"/>
                <a:ea typeface="思源黑体 CN Regular" panose="020B0500000000000000" pitchFamily="34" charset="-122"/>
              </a:endParaRPr>
            </a:p>
          </p:txBody>
        </p:sp>
      </p:grpSp>
      <p:pic>
        <p:nvPicPr>
          <p:cNvPr id="23" name="Picture 1"/>
          <p:cNvPicPr>
            <a:picLocks noChangeAspect="1"/>
          </p:cNvPicPr>
          <p:nvPr/>
        </p:nvPicPr>
        <p:blipFill>
          <a:blip r:embed="rId5" cstate="print"/>
          <a:stretch>
            <a:fillRect/>
          </a:stretch>
        </p:blipFill>
        <p:spPr>
          <a:xfrm>
            <a:off x="4644008" y="2715766"/>
            <a:ext cx="3829636" cy="2232248"/>
          </a:xfrm>
          <a:prstGeom prst="rect">
            <a:avLst/>
          </a:prstGeom>
        </p:spPr>
      </p:pic>
      <p:sp>
        <p:nvSpPr>
          <p:cNvPr id="24" name="矩形 23"/>
          <p:cNvSpPr/>
          <p:nvPr/>
        </p:nvSpPr>
        <p:spPr>
          <a:xfrm>
            <a:off x="1907704" y="4928056"/>
            <a:ext cx="1656184" cy="215444"/>
          </a:xfrm>
          <a:prstGeom prst="rect">
            <a:avLst/>
          </a:prstGeom>
        </p:spPr>
        <p:txBody>
          <a:bodyPr wrap="square">
            <a:spAutoFit/>
          </a:bodyPr>
          <a:lstStyle/>
          <a:p>
            <a:r>
              <a:rPr lang="zh-CN" altLang="en-US" sz="800" dirty="0" smtClean="0">
                <a:latin typeface="Poppins" panose="02000000000000000000"/>
                <a:ea typeface="思源黑体 CN Normal" panose="020B0400000000000000" pitchFamily="34" charset="-122"/>
              </a:rPr>
              <a:t>摘自怀雅特培训资料</a:t>
            </a:r>
            <a:endParaRPr lang="zh-CN" altLang="en-US" sz="800" dirty="0">
              <a:latin typeface="Poppins" panose="02000000000000000000"/>
              <a:ea typeface="思源黑体 CN Normal" panose="020B0400000000000000" pitchFamily="34" charset="-122"/>
            </a:endParaRPr>
          </a:p>
        </p:txBody>
      </p:sp>
      <p:sp>
        <p:nvSpPr>
          <p:cNvPr id="25" name="TextBox 24"/>
          <p:cNvSpPr txBox="1"/>
          <p:nvPr/>
        </p:nvSpPr>
        <p:spPr>
          <a:xfrm>
            <a:off x="395536" y="2859782"/>
            <a:ext cx="1224136" cy="307777"/>
          </a:xfrm>
          <a:prstGeom prst="rect">
            <a:avLst/>
          </a:prstGeom>
          <a:noFill/>
        </p:spPr>
        <p:txBody>
          <a:bodyPr wrap="square" rtlCol="0">
            <a:spAutoFit/>
          </a:bodyPr>
          <a:lstStyle/>
          <a:p>
            <a:pPr algn="l">
              <a:buFont typeface="Wingdings" panose="05000000000000000000" pitchFamily="2" charset="2"/>
              <a:buChar char="Ø"/>
            </a:pPr>
            <a:r>
              <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技术原理：</a:t>
            </a:r>
            <a:endPar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26" name="TextBox 25"/>
          <p:cNvSpPr txBox="1"/>
          <p:nvPr/>
        </p:nvSpPr>
        <p:spPr>
          <a:xfrm>
            <a:off x="4427984" y="2355726"/>
            <a:ext cx="1224136" cy="307777"/>
          </a:xfrm>
          <a:prstGeom prst="rect">
            <a:avLst/>
          </a:prstGeom>
          <a:noFill/>
        </p:spPr>
        <p:txBody>
          <a:bodyPr wrap="square" rtlCol="0">
            <a:spAutoFit/>
          </a:bodyPr>
          <a:lstStyle/>
          <a:p>
            <a:pPr algn="l">
              <a:buFont typeface="Wingdings" panose="05000000000000000000" pitchFamily="2" charset="2"/>
              <a:buChar char="Ø"/>
            </a:pPr>
            <a:r>
              <a:rPr lang="zh-CN" altLang="en-US" sz="14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图谱解析：</a:t>
            </a:r>
            <a:endParaRPr lang="zh-CN" altLang="en-US" sz="14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27" name="矩形 26"/>
          <p:cNvSpPr/>
          <p:nvPr/>
        </p:nvSpPr>
        <p:spPr>
          <a:xfrm>
            <a:off x="4427984" y="1275606"/>
            <a:ext cx="4572000" cy="923330"/>
          </a:xfrm>
          <a:prstGeom prst="rect">
            <a:avLst/>
          </a:prstGeom>
        </p:spPr>
        <p:txBody>
          <a:bodyPr>
            <a:spAutoFit/>
          </a:bodyPr>
          <a:lstStyle/>
          <a:p>
            <a:pPr>
              <a:lnSpc>
                <a:spcPct val="150000"/>
              </a:lnSpc>
              <a:buFont typeface="Wingdings" panose="05000000000000000000" pitchFamily="2" charset="2"/>
              <a:buChar char="Ø"/>
            </a:pPr>
            <a:r>
              <a:rPr lang="zh-CN" altLang="en-US" sz="1200" dirty="0" smtClean="0">
                <a:latin typeface="思源黑体 CN Regular" panose="020B0500000000000000" pitchFamily="34" charset="-122"/>
                <a:ea typeface="思源黑体 CN Regular" panose="020B0500000000000000" pitchFamily="34" charset="-122"/>
              </a:rPr>
              <a:t>粒径与粒径分布（均一性、纯度、聚集体识别）</a:t>
            </a:r>
            <a:endParaRPr lang="zh-CN" altLang="en-US" sz="1200" dirty="0" smtClean="0">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200" dirty="0" smtClean="0">
                <a:latin typeface="思源黑体 CN Regular" panose="020B0500000000000000" pitchFamily="34" charset="-122"/>
                <a:ea typeface="思源黑体 CN Regular" panose="020B0500000000000000" pitchFamily="34" charset="-122"/>
              </a:rPr>
              <a:t>浓度依耐性（蛋白分子自聚、临界胶束浓度）</a:t>
            </a:r>
            <a:endParaRPr lang="zh-CN" altLang="en-US" sz="1200" dirty="0" smtClean="0">
              <a:latin typeface="思源黑体 CN Regular" panose="020B0500000000000000" pitchFamily="34" charset="-122"/>
              <a:ea typeface="思源黑体 CN Regular" panose="020B0500000000000000" pitchFamily="34" charset="-122"/>
            </a:endParaRPr>
          </a:p>
          <a:p>
            <a:pPr>
              <a:lnSpc>
                <a:spcPct val="150000"/>
              </a:lnSpc>
              <a:buFont typeface="Wingdings" panose="05000000000000000000" pitchFamily="2" charset="2"/>
              <a:buChar char="Ø"/>
            </a:pPr>
            <a:r>
              <a:rPr lang="zh-CN" altLang="en-US" sz="1200" dirty="0" smtClean="0">
                <a:latin typeface="思源黑体 CN Regular" panose="020B0500000000000000" pitchFamily="34" charset="-122"/>
                <a:ea typeface="思源黑体 CN Regular" panose="020B0500000000000000" pitchFamily="34" charset="-122"/>
              </a:rPr>
              <a:t>分子间胶体相互作用</a:t>
            </a:r>
            <a:endParaRPr lang="zh-CN" altLang="en-US" sz="1200" dirty="0">
              <a:latin typeface="思源黑体 CN Regular" panose="020B0500000000000000" pitchFamily="34" charset="-122"/>
              <a:ea typeface="思源黑体 CN Regular" panose="020B0500000000000000" pitchFamily="34" charset="-122"/>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1" name="标题 1"/>
          <p:cNvSpPr txBox="1"/>
          <p:nvPr/>
        </p:nvSpPr>
        <p:spPr>
          <a:xfrm>
            <a:off x="221804" y="627534"/>
            <a:ext cx="3960440" cy="288032"/>
          </a:xfrm>
          <a:prstGeom prst="rect">
            <a:avLst/>
          </a:prstGeom>
        </p:spPr>
        <p:txBody>
          <a:bodyPr/>
          <a:lstStyle>
            <a:lvl1pPr algn="l" rtl="0" eaLnBrk="1" fontAlgn="base" hangingPunct="1">
              <a:spcBef>
                <a:spcPct val="0"/>
              </a:spcBef>
              <a:spcAft>
                <a:spcPct val="0"/>
              </a:spcAft>
              <a:defRPr sz="3600" i="1" baseline="0">
                <a:solidFill>
                  <a:srgbClr val="007DC5"/>
                </a:solidFill>
                <a:latin typeface="Calibri Light" panose="020F0302020204030204" pitchFamily="34" charset="0"/>
                <a:ea typeface="+mj-ea"/>
                <a:cs typeface="Calibri Light" panose="020F0302020204030204" pitchFamily="34" charset="0"/>
                <a:sym typeface="Calibri Bold Italic" charset="0"/>
              </a:defRPr>
            </a:lvl1pPr>
            <a:lvl2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2pPr>
            <a:lvl3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3pPr>
            <a:lvl4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4pPr>
            <a:lvl5pPr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5pPr>
            <a:lvl6pPr marL="4572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6pPr>
            <a:lvl7pPr marL="9144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7pPr>
            <a:lvl8pPr marL="13716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8pPr>
            <a:lvl9pPr marL="1828800" algn="ctr" rtl="0" eaLnBrk="1" fontAlgn="base" hangingPunct="1">
              <a:spcBef>
                <a:spcPct val="0"/>
              </a:spcBef>
              <a:spcAft>
                <a:spcPct val="0"/>
              </a:spcAft>
              <a:defRPr sz="3200">
                <a:solidFill>
                  <a:schemeClr val="tx1"/>
                </a:solidFill>
                <a:latin typeface="Calibri Bold Italic" charset="0"/>
                <a:ea typeface="ヒラギノ角ゴ ProN W6" charset="0"/>
                <a:cs typeface="ヒラギノ角ゴ ProN W6" charset="0"/>
                <a:sym typeface="Calibri Bold Italic" charset="0"/>
              </a:defRPr>
            </a:lvl9pPr>
          </a:lstStyle>
          <a:p>
            <a:pPr>
              <a:buFont typeface="Wingdings" panose="05000000000000000000" pitchFamily="2" charset="2"/>
              <a:buChar char="Ø"/>
            </a:pPr>
            <a:r>
              <a:rPr lang="en-US" altLang="zh-CN" sz="1400" b="1" i="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DLS</a:t>
            </a:r>
            <a:r>
              <a:rPr lang="zh-CN" altLang="en-US" sz="1400" b="1" i="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测定蛋白粒径及均一性</a:t>
            </a:r>
            <a:endParaRPr lang="zh-CN" altLang="en-US" sz="1400" b="1" i="0" kern="0"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13" name="表格 12"/>
          <p:cNvGraphicFramePr>
            <a:graphicFrameLocks noGrp="1"/>
          </p:cNvGraphicFramePr>
          <p:nvPr/>
        </p:nvGraphicFramePr>
        <p:xfrm>
          <a:off x="719064" y="3723878"/>
          <a:ext cx="3456383" cy="576064"/>
        </p:xfrm>
        <a:graphic>
          <a:graphicData uri="http://schemas.openxmlformats.org/drawingml/2006/table">
            <a:tbl>
              <a:tblPr/>
              <a:tblGrid>
                <a:gridCol w="864095"/>
                <a:gridCol w="432048"/>
                <a:gridCol w="648072"/>
                <a:gridCol w="576064"/>
                <a:gridCol w="936104"/>
              </a:tblGrid>
              <a:tr h="298289">
                <a:tc>
                  <a:txBody>
                    <a:bodyPr/>
                    <a:lstStyle/>
                    <a:p>
                      <a:pPr algn="ctr" fontAlgn="ctr"/>
                      <a:r>
                        <a:rPr lang="en-US" sz="800" b="0" i="0" u="none" strike="noStrike" dirty="0">
                          <a:solidFill>
                            <a:schemeClr val="bg1"/>
                          </a:solidFill>
                          <a:latin typeface="Poppins" panose="02000000000000000000"/>
                        </a:rPr>
                        <a:t>Peak</a:t>
                      </a:r>
                      <a:endParaRPr lang="en-US" sz="8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dirty="0">
                          <a:solidFill>
                            <a:schemeClr val="bg1"/>
                          </a:solidFill>
                          <a:latin typeface="Poppins" panose="02000000000000000000"/>
                        </a:rPr>
                        <a:t>%Pd</a:t>
                      </a:r>
                      <a:endParaRPr lang="en-US" sz="8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dirty="0">
                          <a:solidFill>
                            <a:schemeClr val="bg1"/>
                          </a:solidFill>
                          <a:latin typeface="Poppins" panose="02000000000000000000"/>
                        </a:rPr>
                        <a:t>%Intensity</a:t>
                      </a:r>
                      <a:endParaRPr lang="en-US" sz="8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dirty="0">
                          <a:solidFill>
                            <a:schemeClr val="bg1"/>
                          </a:solidFill>
                          <a:latin typeface="Poppins" panose="02000000000000000000"/>
                        </a:rPr>
                        <a:t>%Mass</a:t>
                      </a:r>
                      <a:endParaRPr lang="en-US" sz="8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dirty="0">
                          <a:solidFill>
                            <a:schemeClr val="bg1"/>
                          </a:solidFill>
                          <a:latin typeface="Poppins" panose="02000000000000000000"/>
                        </a:rPr>
                        <a:t>Diameter (nm)</a:t>
                      </a:r>
                      <a:endParaRPr lang="en-US" sz="8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277775">
                <a:tc>
                  <a:txBody>
                    <a:bodyPr/>
                    <a:lstStyle/>
                    <a:p>
                      <a:pPr algn="ctr" fontAlgn="ctr"/>
                      <a:r>
                        <a:rPr lang="en-US" sz="800" b="0" i="0" u="none" strike="noStrike">
                          <a:solidFill>
                            <a:srgbClr val="000000"/>
                          </a:solidFill>
                          <a:latin typeface="Poppins" panose="02000000000000000000"/>
                        </a:rPr>
                        <a:t>Peak 1 (True)</a:t>
                      </a:r>
                      <a:endParaRPr lang="en-US" sz="800" b="0" i="0" u="none" strike="noStrike">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latin typeface="Poppins" panose="02000000000000000000"/>
                        </a:rPr>
                        <a:t>11.9</a:t>
                      </a:r>
                      <a:endParaRPr lang="en-US" altLang="zh-CN" sz="8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latin typeface="Poppins" panose="02000000000000000000"/>
                        </a:rPr>
                        <a:t>100</a:t>
                      </a:r>
                      <a:endParaRPr lang="en-US" altLang="zh-CN" sz="8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latin typeface="Poppins" panose="02000000000000000000"/>
                        </a:rPr>
                        <a:t>100</a:t>
                      </a:r>
                      <a:endParaRPr lang="en-US" altLang="zh-CN" sz="8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latin typeface="Poppins" panose="02000000000000000000"/>
                        </a:rPr>
                        <a:t>59.3</a:t>
                      </a:r>
                      <a:endParaRPr lang="en-US" altLang="zh-CN" sz="8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824161" y="1042628"/>
            <a:ext cx="2736304" cy="276999"/>
          </a:xfrm>
          <a:prstGeom prst="rect">
            <a:avLst/>
          </a:prstGeom>
          <a:noFill/>
        </p:spPr>
        <p:txBody>
          <a:bodyPr wrap="square" rtlCol="0">
            <a:spAutoFit/>
          </a:bodyPr>
          <a:lstStyle/>
          <a:p>
            <a:pPr algn="l">
              <a:buFont typeface="Arial" panose="020B0604020202020204" pitchFamily="34" charset="0"/>
              <a:buChar char="•"/>
            </a:pP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HPV35</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蛋白</a:t>
            </a: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DLS</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结果</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8" name="TextBox 17"/>
          <p:cNvSpPr txBox="1"/>
          <p:nvPr/>
        </p:nvSpPr>
        <p:spPr>
          <a:xfrm>
            <a:off x="5076056" y="1042628"/>
            <a:ext cx="2736304" cy="276999"/>
          </a:xfrm>
          <a:prstGeom prst="rect">
            <a:avLst/>
          </a:prstGeom>
          <a:noFill/>
        </p:spPr>
        <p:txBody>
          <a:bodyPr wrap="square" rtlCol="0">
            <a:spAutoFit/>
          </a:bodyPr>
          <a:lstStyle/>
          <a:p>
            <a:pPr algn="l">
              <a:buFont typeface="Arial" panose="020B0604020202020204" pitchFamily="34" charset="0"/>
              <a:buChar char="•"/>
            </a:pP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X</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重组蛋白</a:t>
            </a: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DLS</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结果</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9" name="TextBox 18"/>
          <p:cNvSpPr txBox="1"/>
          <p:nvPr/>
        </p:nvSpPr>
        <p:spPr>
          <a:xfrm>
            <a:off x="4932040" y="4443958"/>
            <a:ext cx="3888432" cy="276999"/>
          </a:xfrm>
          <a:prstGeom prst="rect">
            <a:avLst/>
          </a:prstGeom>
          <a:noFill/>
        </p:spPr>
        <p:txBody>
          <a:bodyPr wrap="square" rtlCol="0">
            <a:spAutoFit/>
          </a:bodyPr>
          <a:lstStyle/>
          <a:p>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分散度大，同一样品两次检测差异大，样品均一性差</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0" name="TextBox 19"/>
          <p:cNvSpPr txBox="1"/>
          <p:nvPr/>
        </p:nvSpPr>
        <p:spPr>
          <a:xfrm>
            <a:off x="539552" y="4443958"/>
            <a:ext cx="3888432" cy="276999"/>
          </a:xfrm>
          <a:prstGeom prst="rect">
            <a:avLst/>
          </a:prstGeom>
          <a:noFill/>
        </p:spPr>
        <p:txBody>
          <a:bodyPr wrap="square" rtlCol="0">
            <a:spAutoFit/>
          </a:bodyPr>
          <a:lstStyle/>
          <a:p>
            <a:pPr algn="ct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窄分布，样品均一性较好</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21" name="Picture 1"/>
          <p:cNvPicPr>
            <a:picLocks noChangeAspect="1" noChangeArrowheads="1"/>
          </p:cNvPicPr>
          <p:nvPr/>
        </p:nvPicPr>
        <p:blipFill>
          <a:blip r:embed="rId2" cstate="print"/>
          <a:srcRect/>
          <a:stretch>
            <a:fillRect/>
          </a:stretch>
        </p:blipFill>
        <p:spPr bwMode="auto">
          <a:xfrm>
            <a:off x="791072" y="1707654"/>
            <a:ext cx="3277598" cy="1750506"/>
          </a:xfrm>
          <a:prstGeom prst="rect">
            <a:avLst/>
          </a:prstGeom>
          <a:noFill/>
          <a:ln w="9525">
            <a:noFill/>
            <a:miter lim="800000"/>
            <a:headEnd/>
            <a:tailEnd/>
          </a:ln>
          <a:effectLst/>
        </p:spPr>
      </p:pic>
      <p:pic>
        <p:nvPicPr>
          <p:cNvPr id="22" name="Picture 3"/>
          <p:cNvPicPr>
            <a:picLocks noChangeAspect="1" noChangeArrowheads="1"/>
          </p:cNvPicPr>
          <p:nvPr/>
        </p:nvPicPr>
        <p:blipFill>
          <a:blip r:embed="rId3" cstate="print"/>
          <a:srcRect/>
          <a:stretch>
            <a:fillRect/>
          </a:stretch>
        </p:blipFill>
        <p:spPr bwMode="auto">
          <a:xfrm>
            <a:off x="4885112" y="1275606"/>
            <a:ext cx="3137298" cy="1562927"/>
          </a:xfrm>
          <a:prstGeom prst="rect">
            <a:avLst/>
          </a:prstGeom>
          <a:noFill/>
          <a:ln w="9525">
            <a:noFill/>
            <a:miter lim="800000"/>
            <a:headEnd/>
            <a:tailEnd/>
          </a:ln>
          <a:effectLst/>
        </p:spPr>
      </p:pic>
      <p:pic>
        <p:nvPicPr>
          <p:cNvPr id="23" name="Picture 4"/>
          <p:cNvPicPr>
            <a:picLocks noChangeAspect="1" noChangeArrowheads="1"/>
          </p:cNvPicPr>
          <p:nvPr/>
        </p:nvPicPr>
        <p:blipFill>
          <a:blip r:embed="rId4" cstate="print"/>
          <a:srcRect/>
          <a:stretch>
            <a:fillRect/>
          </a:stretch>
        </p:blipFill>
        <p:spPr bwMode="auto">
          <a:xfrm>
            <a:off x="4894637" y="2842748"/>
            <a:ext cx="3143272" cy="1600677"/>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1" name="TextBox 10"/>
          <p:cNvSpPr txBox="1"/>
          <p:nvPr/>
        </p:nvSpPr>
        <p:spPr>
          <a:xfrm>
            <a:off x="467544" y="627534"/>
            <a:ext cx="4680520" cy="400110"/>
          </a:xfrm>
          <a:prstGeom prst="rect">
            <a:avLst/>
          </a:prstGeom>
          <a:noFill/>
        </p:spPr>
        <p:txBody>
          <a:bodyPr wrap="square" rtlCol="0">
            <a:spAutoFit/>
          </a:bodyPr>
          <a:lstStyle/>
          <a:p>
            <a:pPr algn="l">
              <a:buFont typeface="Wingdings" panose="05000000000000000000" pitchFamily="2" charset="2"/>
              <a:buChar char="u"/>
            </a:pPr>
            <a:r>
              <a:rPr lang="zh-CN" altLang="en-US" sz="20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 稳定性</a:t>
            </a:r>
            <a:endParaRPr lang="zh-CN" altLang="en-US" sz="20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sp>
        <p:nvSpPr>
          <p:cNvPr id="13" name="矩形 12"/>
          <p:cNvSpPr/>
          <p:nvPr/>
        </p:nvSpPr>
        <p:spPr>
          <a:xfrm>
            <a:off x="467544" y="987574"/>
            <a:ext cx="7704856" cy="369332"/>
          </a:xfrm>
          <a:prstGeom prst="rect">
            <a:avLst/>
          </a:prstGeom>
        </p:spPr>
        <p:txBody>
          <a:bodyPr wrap="square">
            <a:spAutoFit/>
          </a:bodyPr>
          <a:lstStyle/>
          <a:p>
            <a:pPr>
              <a:lnSpc>
                <a:spcPct val="150000"/>
              </a:lnSpc>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稳定性的研究为产品的生产、工艺、制剂处方、包装材料、贮存、运输条件等方面提供依据。</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4" name="组合 33"/>
          <p:cNvGrpSpPr/>
          <p:nvPr/>
        </p:nvGrpSpPr>
        <p:grpSpPr>
          <a:xfrm>
            <a:off x="861492" y="1491630"/>
            <a:ext cx="2376264" cy="3169493"/>
            <a:chOff x="323528" y="1505347"/>
            <a:chExt cx="2376264" cy="3169493"/>
          </a:xfrm>
        </p:grpSpPr>
        <p:grpSp>
          <p:nvGrpSpPr>
            <p:cNvPr id="15" name="组合 14"/>
            <p:cNvGrpSpPr/>
            <p:nvPr/>
          </p:nvGrpSpPr>
          <p:grpSpPr>
            <a:xfrm>
              <a:off x="323528" y="1798712"/>
              <a:ext cx="2376264" cy="1224136"/>
              <a:chOff x="395536" y="2014736"/>
              <a:chExt cx="2376264" cy="1224136"/>
            </a:xfrm>
          </p:grpSpPr>
          <p:sp>
            <p:nvSpPr>
              <p:cNvPr id="14" name="圆角矩形 13"/>
              <p:cNvSpPr/>
              <p:nvPr/>
            </p:nvSpPr>
            <p:spPr>
              <a:xfrm>
                <a:off x="395536" y="2014736"/>
                <a:ext cx="2376264" cy="122413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 name="矩形 11"/>
              <p:cNvSpPr/>
              <p:nvPr/>
            </p:nvSpPr>
            <p:spPr>
              <a:xfrm>
                <a:off x="539552" y="2024261"/>
                <a:ext cx="1944216"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冻融稳定性</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加速稳定性</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实时稳定性</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模拟运输稳定性</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pSp>
        <p:sp>
          <p:nvSpPr>
            <p:cNvPr id="16" name="TextBox 15"/>
            <p:cNvSpPr txBox="1"/>
            <p:nvPr/>
          </p:nvSpPr>
          <p:spPr>
            <a:xfrm>
              <a:off x="395536" y="1505347"/>
              <a:ext cx="1656184" cy="276999"/>
            </a:xfrm>
            <a:prstGeom prst="rect">
              <a:avLst/>
            </a:prstGeom>
            <a:noFill/>
          </p:spPr>
          <p:txBody>
            <a:bodyPr wrap="square" rtlCol="0">
              <a:spAutoFit/>
            </a:bodyPr>
            <a:lstStyle/>
            <a:p>
              <a:pPr algn="l"/>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评价方式：</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7" name="组合 16"/>
            <p:cNvGrpSpPr/>
            <p:nvPr/>
          </p:nvGrpSpPr>
          <p:grpSpPr>
            <a:xfrm>
              <a:off x="323528" y="3450704"/>
              <a:ext cx="2376264" cy="1224136"/>
              <a:chOff x="395536" y="1866528"/>
              <a:chExt cx="2376264" cy="1224136"/>
            </a:xfrm>
          </p:grpSpPr>
          <p:sp>
            <p:nvSpPr>
              <p:cNvPr id="18" name="圆角矩形 17"/>
              <p:cNvSpPr/>
              <p:nvPr/>
            </p:nvSpPr>
            <p:spPr>
              <a:xfrm>
                <a:off x="395536" y="1866528"/>
                <a:ext cx="2376264" cy="122413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矩形 18"/>
              <p:cNvSpPr/>
              <p:nvPr/>
            </p:nvSpPr>
            <p:spPr>
              <a:xfrm>
                <a:off x="539552" y="1866528"/>
                <a:ext cx="1944216"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外观</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浓度、纯度</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生物活性</a:t>
                </a:r>
                <a:endParaRPr lang="en-US" altLang="zh-CN" sz="1200" dirty="0" smtClean="0">
                  <a:solidFill>
                    <a:schemeClr val="tx1">
                      <a:lumMod val="7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a:p>
                <a:pPr>
                  <a:lnSpc>
                    <a:spcPct val="150000"/>
                  </a:lnSpc>
                  <a:buFont typeface="Wingdings" panose="05000000000000000000" pitchFamily="2" charset="2"/>
                  <a:buChar char="ü"/>
                  <a:defRPr/>
                </a:pPr>
                <a:r>
                  <a:rPr lang="zh-CN" altLang="en-US" sz="1200" dirty="0" smtClean="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rPr>
                  <a:t>杂质、产物</a:t>
                </a:r>
                <a:endParaRPr lang="en-US" altLang="zh-CN" sz="1200" dirty="0">
                  <a:solidFill>
                    <a:schemeClr val="tx1">
                      <a:lumMod val="85000"/>
                      <a:lumOff val="15000"/>
                    </a:schemeClr>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pSp>
        <p:sp>
          <p:nvSpPr>
            <p:cNvPr id="20" name="TextBox 19"/>
            <p:cNvSpPr txBox="1"/>
            <p:nvPr/>
          </p:nvSpPr>
          <p:spPr>
            <a:xfrm>
              <a:off x="395536" y="3146673"/>
              <a:ext cx="1656184" cy="276999"/>
            </a:xfrm>
            <a:prstGeom prst="rect">
              <a:avLst/>
            </a:prstGeom>
            <a:noFill/>
          </p:spPr>
          <p:txBody>
            <a:bodyPr wrap="square" rtlCol="0">
              <a:spAutoFit/>
            </a:bodyPr>
            <a:lstStyle/>
            <a:p>
              <a:pPr algn="l"/>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评价指标：</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
        <p:nvSpPr>
          <p:cNvPr id="21" name="标题 1"/>
          <p:cNvSpPr>
            <a:spLocks noGrp="1"/>
          </p:cNvSpPr>
          <p:nvPr>
            <p:ph type="ctrTitle"/>
          </p:nvPr>
        </p:nvSpPr>
        <p:spPr>
          <a:xfrm>
            <a:off x="4105644" y="1298848"/>
            <a:ext cx="1224136" cy="360039"/>
          </a:xfrm>
        </p:spPr>
        <p:txBody>
          <a:bodyPr>
            <a:normAutofit/>
          </a:bodyPr>
          <a:lstStyle/>
          <a:p>
            <a:pPr>
              <a:buFont typeface="Arial" panose="020B0604020202020204" pitchFamily="34" charset="0"/>
              <a:buChar char="•"/>
            </a:pPr>
            <a:r>
              <a:rPr lang="zh-CN" altLang="en-US" sz="1000" b="1" dirty="0" smtClean="0">
                <a:latin typeface="Poppins" panose="02000000000000000000" pitchFamily="2" charset="0"/>
                <a:ea typeface="思源黑体 CN Regular" panose="020B0500000000000000" pitchFamily="34" charset="-122"/>
                <a:cs typeface="Poppins" panose="02000000000000000000" pitchFamily="2" charset="0"/>
              </a:rPr>
              <a:t>冻融试验</a:t>
            </a:r>
            <a:endParaRPr lang="zh-CN" altLang="en-US" sz="10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标题 1"/>
          <p:cNvSpPr txBox="1"/>
          <p:nvPr/>
        </p:nvSpPr>
        <p:spPr>
          <a:xfrm>
            <a:off x="6267025" y="1298848"/>
            <a:ext cx="1311574" cy="36004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Char char="•"/>
              <a:defRPr/>
            </a:pPr>
            <a:r>
              <a:rPr kumimoji="0" lang="en-US" altLang="zh-CN" sz="1000" b="1" i="0" u="none" strike="noStrike" kern="1200" cap="none" spc="0" normalizeH="0" baseline="0" noProof="0" dirty="0" smtClean="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rPr>
              <a:t>25</a:t>
            </a:r>
            <a:r>
              <a:rPr kumimoji="0" lang="zh-CN" altLang="en-US" sz="1000" b="1" i="0" u="none" strike="noStrike" kern="1200" cap="none" spc="0" normalizeH="0" baseline="0" noProof="0" dirty="0" smtClean="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rPr>
              <a:t>℃加速试验</a:t>
            </a:r>
            <a:endParaRPr kumimoji="0" lang="zh-CN" altLang="en-US" sz="1000" b="1" i="0" u="none" strike="noStrike" kern="1200" cap="none" spc="0" normalizeH="0" baseline="0" noProof="0" dirty="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标题 1"/>
          <p:cNvSpPr txBox="1"/>
          <p:nvPr/>
        </p:nvSpPr>
        <p:spPr>
          <a:xfrm>
            <a:off x="4105644" y="3060948"/>
            <a:ext cx="1224136" cy="36004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Char char="•"/>
              <a:defRPr/>
            </a:pPr>
            <a:r>
              <a:rPr kumimoji="0" lang="en-US" altLang="zh-CN" sz="1000" b="1" i="0" u="none" strike="noStrike" kern="1200" cap="none" spc="0" normalizeH="0" baseline="0" noProof="0" dirty="0" smtClean="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rPr>
              <a:t>37</a:t>
            </a:r>
            <a:r>
              <a:rPr kumimoji="0" lang="zh-CN" altLang="en-US" sz="1000" b="1" i="0" u="none" strike="noStrike" kern="1200" cap="none" spc="0" normalizeH="0" baseline="0" noProof="0" dirty="0" smtClean="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rPr>
              <a:t>℃加速试验</a:t>
            </a:r>
            <a:endParaRPr kumimoji="0" lang="zh-CN" altLang="en-US" sz="1000" b="1" i="0" u="none" strike="noStrike" kern="1200" cap="none" spc="0" normalizeH="0" baseline="0" noProof="0" dirty="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标题 1"/>
          <p:cNvSpPr txBox="1"/>
          <p:nvPr/>
        </p:nvSpPr>
        <p:spPr>
          <a:xfrm>
            <a:off x="6267025" y="3060948"/>
            <a:ext cx="1923642" cy="36004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Char char="•"/>
              <a:defRPr/>
            </a:pPr>
            <a:r>
              <a:rPr lang="zh-CN" altLang="en-US" sz="1000" b="1" dirty="0" smtClean="0">
                <a:latin typeface="Poppins" panose="02000000000000000000" pitchFamily="2" charset="0"/>
                <a:ea typeface="思源黑体 CN Regular" panose="020B0500000000000000" pitchFamily="34" charset="-122"/>
                <a:cs typeface="Poppins" panose="02000000000000000000" pitchFamily="2" charset="0"/>
              </a:rPr>
              <a:t>实时</a:t>
            </a:r>
            <a:r>
              <a:rPr lang="en-US" altLang="zh-CN" sz="1000" b="1" dirty="0" smtClean="0">
                <a:latin typeface="Poppins" panose="02000000000000000000" pitchFamily="2" charset="0"/>
                <a:ea typeface="思源黑体 CN Regular" panose="020B0500000000000000" pitchFamily="34" charset="-122"/>
                <a:cs typeface="Poppins" panose="02000000000000000000" pitchFamily="2" charset="0"/>
              </a:rPr>
              <a:t>1</a:t>
            </a:r>
            <a:r>
              <a:rPr lang="zh-CN" altLang="en-US" sz="1000" b="1" dirty="0" smtClean="0">
                <a:latin typeface="Poppins" panose="02000000000000000000" pitchFamily="2" charset="0"/>
                <a:ea typeface="思源黑体 CN Regular" panose="020B0500000000000000" pitchFamily="34" charset="-122"/>
                <a:cs typeface="Poppins" panose="02000000000000000000" pitchFamily="2" charset="0"/>
              </a:rPr>
              <a:t>年及模拟运输试验</a:t>
            </a:r>
            <a:endParaRPr kumimoji="0" lang="zh-CN" altLang="en-US" sz="1000" b="1" i="0" u="none" strike="noStrike" kern="1200" cap="none" spc="0" normalizeH="0" baseline="0" noProof="0" dirty="0">
              <a:ln>
                <a:noFill/>
              </a:ln>
              <a:solidFill>
                <a:schemeClr val="tx1"/>
              </a:solidFill>
              <a:effectLst/>
              <a:uLnTx/>
              <a:uFillTx/>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矩形 34"/>
          <p:cNvSpPr/>
          <p:nvPr/>
        </p:nvSpPr>
        <p:spPr>
          <a:xfrm>
            <a:off x="4067944" y="4881890"/>
            <a:ext cx="3562194" cy="246221"/>
          </a:xfrm>
          <a:prstGeom prst="rect">
            <a:avLst/>
          </a:prstGeom>
        </p:spPr>
        <p:txBody>
          <a:bodyPr wrap="none">
            <a:spAutoFit/>
          </a:bodyPr>
          <a:lstStyle/>
          <a:p>
            <a:r>
              <a:rPr lang="en-US" altLang="zh-CN" sz="1000" b="1" dirty="0" smtClean="0">
                <a:latin typeface="Poppins" panose="02000000000000000000" pitchFamily="2" charset="0"/>
                <a:ea typeface="思源黑体 CN Regular" panose="020B0500000000000000" pitchFamily="34" charset="-122"/>
                <a:cs typeface="Poppins" panose="02000000000000000000" pitchFamily="2" charset="0"/>
              </a:rPr>
              <a:t>IL-1 beta</a:t>
            </a:r>
            <a:r>
              <a:rPr lang="zh-CN" altLang="en-US" sz="1000" b="1"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Cat</a:t>
            </a:r>
            <a:r>
              <a:rPr lang="zh-CN" altLang="en-US"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GMP-10139-HNAE</a:t>
            </a:r>
            <a:r>
              <a:rPr lang="zh-CN" altLang="en-US" sz="1000" b="1" dirty="0" smtClean="0">
                <a:latin typeface="Poppins" panose="02000000000000000000" pitchFamily="2" charset="0"/>
                <a:ea typeface="思源黑体 CN Regular" panose="020B0500000000000000" pitchFamily="34" charset="-122"/>
                <a:cs typeface="Poppins" panose="02000000000000000000" pitchFamily="2" charset="0"/>
              </a:rPr>
              <a:t>）蛋白稳定性数据</a:t>
            </a:r>
            <a:endParaRPr lang="en-US" altLang="zh-CN" sz="1000" b="1"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6" name="Picture 1"/>
          <p:cNvPicPr>
            <a:picLocks noChangeAspect="1" noChangeArrowheads="1"/>
          </p:cNvPicPr>
          <p:nvPr/>
        </p:nvPicPr>
        <p:blipFill>
          <a:blip r:embed="rId2" cstate="print"/>
          <a:srcRect/>
          <a:stretch>
            <a:fillRect/>
          </a:stretch>
        </p:blipFill>
        <p:spPr bwMode="auto">
          <a:xfrm>
            <a:off x="3830588" y="1562092"/>
            <a:ext cx="2003418" cy="1471715"/>
          </a:xfrm>
          <a:prstGeom prst="rect">
            <a:avLst/>
          </a:prstGeom>
          <a:noFill/>
          <a:ln w="9525">
            <a:noFill/>
            <a:miter lim="800000"/>
            <a:headEnd/>
            <a:tailEnd/>
          </a:ln>
          <a:effectLst/>
        </p:spPr>
      </p:pic>
      <p:pic>
        <p:nvPicPr>
          <p:cNvPr id="38" name="Picture 2"/>
          <p:cNvPicPr>
            <a:picLocks noChangeAspect="1" noChangeArrowheads="1"/>
          </p:cNvPicPr>
          <p:nvPr/>
        </p:nvPicPr>
        <p:blipFill>
          <a:blip r:embed="rId3" cstate="print"/>
          <a:srcRect/>
          <a:stretch>
            <a:fillRect/>
          </a:stretch>
        </p:blipFill>
        <p:spPr bwMode="auto">
          <a:xfrm>
            <a:off x="6309048" y="1562092"/>
            <a:ext cx="2040627" cy="1428760"/>
          </a:xfrm>
          <a:prstGeom prst="rect">
            <a:avLst/>
          </a:prstGeom>
          <a:noFill/>
          <a:ln w="9525">
            <a:noFill/>
            <a:miter lim="800000"/>
            <a:headEnd/>
            <a:tailEnd/>
          </a:ln>
          <a:effectLst/>
        </p:spPr>
      </p:pic>
      <p:pic>
        <p:nvPicPr>
          <p:cNvPr id="39" name="Picture 3"/>
          <p:cNvPicPr>
            <a:picLocks noChangeAspect="1" noChangeArrowheads="1"/>
          </p:cNvPicPr>
          <p:nvPr/>
        </p:nvPicPr>
        <p:blipFill>
          <a:blip r:embed="rId4" cstate="print"/>
          <a:srcRect/>
          <a:stretch>
            <a:fillRect/>
          </a:stretch>
        </p:blipFill>
        <p:spPr bwMode="auto">
          <a:xfrm>
            <a:off x="3832165" y="3348042"/>
            <a:ext cx="2000264" cy="1494388"/>
          </a:xfrm>
          <a:prstGeom prst="rect">
            <a:avLst/>
          </a:prstGeom>
          <a:noFill/>
          <a:ln w="9525">
            <a:noFill/>
            <a:miter lim="800000"/>
            <a:headEnd/>
            <a:tailEnd/>
          </a:ln>
          <a:effectLst/>
        </p:spPr>
      </p:pic>
      <p:pic>
        <p:nvPicPr>
          <p:cNvPr id="40" name="Picture 4"/>
          <p:cNvPicPr>
            <a:picLocks noChangeAspect="1" noChangeArrowheads="1"/>
          </p:cNvPicPr>
          <p:nvPr/>
        </p:nvPicPr>
        <p:blipFill>
          <a:blip r:embed="rId5" cstate="print"/>
          <a:srcRect/>
          <a:stretch>
            <a:fillRect/>
          </a:stretch>
        </p:blipFill>
        <p:spPr bwMode="auto">
          <a:xfrm>
            <a:off x="6354014" y="3348042"/>
            <a:ext cx="1950694" cy="142876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03</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0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8" name="TextBox 7"/>
          <p:cNvSpPr txBox="1"/>
          <p:nvPr/>
        </p:nvSpPr>
        <p:spPr>
          <a:xfrm>
            <a:off x="1331640" y="2499742"/>
            <a:ext cx="6624736" cy="1754326"/>
          </a:xfrm>
          <a:prstGeom prst="rect">
            <a:avLst/>
          </a:prstGeom>
          <a:noFill/>
        </p:spPr>
        <p:txBody>
          <a:bodyPr wrap="square" rtlCol="0">
            <a:spAutoFit/>
          </a:bodyPr>
          <a:lstStyle/>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质量表征之</a:t>
            </a:r>
            <a:endParaRPr lang="en-US"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结合活性及生物活性分析</a:t>
            </a: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a:p>
            <a:pPr lvl="0" algn="ct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43" name="组合 42"/>
          <p:cNvGrpSpPr/>
          <p:nvPr/>
        </p:nvGrpSpPr>
        <p:grpSpPr>
          <a:xfrm>
            <a:off x="604638" y="973857"/>
            <a:ext cx="3276000" cy="1368152"/>
            <a:chOff x="3419872" y="3579862"/>
            <a:chExt cx="2592288" cy="1368152"/>
          </a:xfrm>
        </p:grpSpPr>
        <p:sp>
          <p:nvSpPr>
            <p:cNvPr id="45" name="圆角矩形 44"/>
            <p:cNvSpPr/>
            <p:nvPr/>
          </p:nvSpPr>
          <p:spPr>
            <a:xfrm>
              <a:off x="3419872" y="3579862"/>
              <a:ext cx="2592288" cy="1368152"/>
            </a:xfrm>
            <a:prstGeom prst="roundRect">
              <a:avLst/>
            </a:prstGeom>
            <a:noFill/>
            <a:ln w="12700">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 name="TextBox 45"/>
            <p:cNvSpPr txBox="1"/>
            <p:nvPr/>
          </p:nvSpPr>
          <p:spPr>
            <a:xfrm>
              <a:off x="3481593" y="3651870"/>
              <a:ext cx="2520280" cy="1200329"/>
            </a:xfrm>
            <a:prstGeom prst="rect">
              <a:avLst/>
            </a:prstGeom>
            <a:noFill/>
          </p:spPr>
          <p:txBody>
            <a:bodyPr wrap="square" rtlCol="0">
              <a:spAutoFit/>
            </a:bodyPr>
            <a:lstStyle/>
            <a:p>
              <a:pPr algn="l">
                <a:buFont typeface="Wingdings" panose="05000000000000000000" pitchFamily="2" charset="2"/>
                <a:buChar char="l"/>
              </a:pP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酶联免疫（</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ELISA</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buFont typeface="Wingdings" panose="05000000000000000000" pitchFamily="2" charset="2"/>
                <a:buChar char="l"/>
              </a:pP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免疫印记（</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Western blot</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buFont typeface="Wingdings" panose="05000000000000000000" pitchFamily="2" charset="2"/>
                <a:buChar char="l"/>
              </a:pP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免疫共沉淀（</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Co-IP)</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Font typeface="Wingdings" panose="05000000000000000000" pitchFamily="2" charset="2"/>
                <a:buChar char="l"/>
              </a:pP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免疫组化（</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IHC</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Font typeface="Wingdings" panose="05000000000000000000" pitchFamily="2" charset="2"/>
                <a:buChar char="l"/>
              </a:pP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流式细胞术（</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FCM</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buFont typeface="Wingdings" panose="05000000000000000000" pitchFamily="2" charset="2"/>
                <a:buChar char="l"/>
              </a:pP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亲和力检测（</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 SPR/BLI </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47" name="组合 46"/>
          <p:cNvGrpSpPr/>
          <p:nvPr/>
        </p:nvGrpSpPr>
        <p:grpSpPr>
          <a:xfrm>
            <a:off x="5285158" y="901850"/>
            <a:ext cx="3276000" cy="1368000"/>
            <a:chOff x="5652120" y="1095172"/>
            <a:chExt cx="3233960" cy="1085890"/>
          </a:xfrm>
        </p:grpSpPr>
        <p:sp>
          <p:nvSpPr>
            <p:cNvPr id="48" name="圆角矩形 47"/>
            <p:cNvSpPr/>
            <p:nvPr/>
          </p:nvSpPr>
          <p:spPr>
            <a:xfrm>
              <a:off x="5652120" y="1095172"/>
              <a:ext cx="3096344" cy="1085890"/>
            </a:xfrm>
            <a:prstGeom prst="roundRect">
              <a:avLst/>
            </a:prstGeom>
            <a:solidFill>
              <a:schemeClr val="bg1"/>
            </a:solidFill>
            <a:ln w="12700">
              <a:solidFill>
                <a:srgbClr val="00C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 name="TextBox 48"/>
            <p:cNvSpPr txBox="1"/>
            <p:nvPr/>
          </p:nvSpPr>
          <p:spPr>
            <a:xfrm>
              <a:off x="5796136" y="1173898"/>
              <a:ext cx="3089944" cy="952797"/>
            </a:xfrm>
            <a:prstGeom prst="rect">
              <a:avLst/>
            </a:prstGeom>
            <a:noFill/>
          </p:spPr>
          <p:txBody>
            <a:bodyPr wrap="square" rtlCol="0">
              <a:spAutoFit/>
            </a:bodyPr>
            <a:lstStyle/>
            <a:p>
              <a:pPr>
                <a:buFont typeface="Wingdings" panose="05000000000000000000" pitchFamily="2" charset="2"/>
                <a:buChar char="l"/>
              </a:pP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抗体依赖的细胞介导的细胞毒性</a:t>
              </a: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zh-CN"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吞噬作用</a:t>
              </a: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ADCC</a:t>
              </a:r>
              <a:r>
                <a:rPr lang="en-US" altLang="zh-CN" sz="1200" b="1" dirty="0" smtClean="0">
                  <a:solidFill>
                    <a:srgbClr val="00C092"/>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&amp;</a:t>
              </a: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ADCP</a:t>
              </a:r>
              <a:r>
                <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buFont typeface="Wingdings" panose="05000000000000000000" pitchFamily="2" charset="2"/>
                <a:buChar char="l"/>
              </a:pP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补体依赖的细胞毒性作用</a:t>
              </a: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CDC</a:t>
              </a:r>
              <a:r>
                <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检测</a:t>
              </a:r>
              <a:endPar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Font typeface="Wingdings" panose="05000000000000000000" pitchFamily="2" charset="2"/>
                <a:buChar char="l"/>
              </a:pP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中和活性检测</a:t>
              </a:r>
              <a:endPar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Font typeface="Wingdings" panose="05000000000000000000" pitchFamily="2" charset="2"/>
                <a:buChar char="l"/>
              </a:pPr>
              <a:r>
                <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细胞增殖、分泌、迁移</a:t>
              </a:r>
              <a:endParaRPr lang="en-US" altLang="zh-CN"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endParaRPr>
            </a:p>
            <a:p>
              <a:pPr algn="l">
                <a:buFont typeface="Wingdings" panose="05000000000000000000" pitchFamily="2" charset="2"/>
                <a:buChar char="l"/>
              </a:pPr>
              <a:r>
                <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rPr>
                <a:t> 酶、激酶活性</a:t>
              </a:r>
              <a:endParaRPr lang="zh-CN" altLang="en-US" sz="1200" b="1" dirty="0" smtClean="0">
                <a:solidFill>
                  <a:srgbClr val="00C092"/>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52" name="组合 51"/>
          <p:cNvGrpSpPr/>
          <p:nvPr/>
        </p:nvGrpSpPr>
        <p:grpSpPr>
          <a:xfrm>
            <a:off x="532630" y="2217043"/>
            <a:ext cx="8047435" cy="2969419"/>
            <a:chOff x="467544" y="2217043"/>
            <a:chExt cx="8047435" cy="2969419"/>
          </a:xfrm>
        </p:grpSpPr>
        <p:grpSp>
          <p:nvGrpSpPr>
            <p:cNvPr id="51" name="组合 50"/>
            <p:cNvGrpSpPr/>
            <p:nvPr/>
          </p:nvGrpSpPr>
          <p:grpSpPr>
            <a:xfrm>
              <a:off x="467544" y="2217043"/>
              <a:ext cx="8047435" cy="2969419"/>
              <a:chOff x="467544" y="2217043"/>
              <a:chExt cx="8047435" cy="2969419"/>
            </a:xfrm>
          </p:grpSpPr>
          <p:grpSp>
            <p:nvGrpSpPr>
              <p:cNvPr id="13" name="组合 12"/>
              <p:cNvGrpSpPr/>
              <p:nvPr/>
            </p:nvGrpSpPr>
            <p:grpSpPr>
              <a:xfrm>
                <a:off x="467544" y="2217043"/>
                <a:ext cx="8047435" cy="2969419"/>
                <a:chOff x="730250" y="2428875"/>
                <a:chExt cx="10729913" cy="3959225"/>
              </a:xfrm>
            </p:grpSpPr>
            <p:grpSp>
              <p:nvGrpSpPr>
                <p:cNvPr id="16" name="组合 15"/>
                <p:cNvGrpSpPr/>
                <p:nvPr/>
              </p:nvGrpSpPr>
              <p:grpSpPr>
                <a:xfrm>
                  <a:off x="2996986" y="2428875"/>
                  <a:ext cx="6198028" cy="3022800"/>
                  <a:chOff x="2525905" y="2179178"/>
                  <a:chExt cx="3073408" cy="1498912"/>
                </a:xfrm>
              </p:grpSpPr>
              <p:sp>
                <p:nvSpPr>
                  <p:cNvPr id="41" name="任意多边形: 形状 28"/>
                  <p:cNvSpPr/>
                  <p:nvPr/>
                </p:nvSpPr>
                <p:spPr>
                  <a:xfrm>
                    <a:off x="2650085" y="2303359"/>
                    <a:ext cx="2825048" cy="1374731"/>
                  </a:xfrm>
                  <a:custGeom>
                    <a:avLst/>
                    <a:gdLst>
                      <a:gd name="connsiteX0" fmla="*/ 1412524 w 2825048"/>
                      <a:gd name="connsiteY0" fmla="*/ 0 h 1412523"/>
                      <a:gd name="connsiteX1" fmla="*/ 2817755 w 2825048"/>
                      <a:gd name="connsiteY1" fmla="*/ 1268102 h 1412523"/>
                      <a:gd name="connsiteX2" fmla="*/ 2825048 w 2825048"/>
                      <a:gd name="connsiteY2" fmla="*/ 1412523 h 1412523"/>
                      <a:gd name="connsiteX3" fmla="*/ 0 w 2825048"/>
                      <a:gd name="connsiteY3" fmla="*/ 1412523 h 1412523"/>
                      <a:gd name="connsiteX4" fmla="*/ 7293 w 2825048"/>
                      <a:gd name="connsiteY4" fmla="*/ 1268102 h 1412523"/>
                      <a:gd name="connsiteX5" fmla="*/ 1412524 w 2825048"/>
                      <a:gd name="connsiteY5" fmla="*/ 0 h 141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048" h="1412523">
                        <a:moveTo>
                          <a:pt x="1412524" y="0"/>
                        </a:moveTo>
                        <a:cubicBezTo>
                          <a:pt x="2143882" y="0"/>
                          <a:pt x="2745420" y="555828"/>
                          <a:pt x="2817755" y="1268102"/>
                        </a:cubicBezTo>
                        <a:lnTo>
                          <a:pt x="2825048" y="1412523"/>
                        </a:lnTo>
                        <a:lnTo>
                          <a:pt x="0" y="1412523"/>
                        </a:lnTo>
                        <a:lnTo>
                          <a:pt x="7293" y="1268102"/>
                        </a:lnTo>
                        <a:cubicBezTo>
                          <a:pt x="79628" y="555828"/>
                          <a:pt x="681166" y="0"/>
                          <a:pt x="1412524" y="0"/>
                        </a:cubicBezTo>
                        <a:close/>
                      </a:path>
                    </a:pathLst>
                  </a:custGeom>
                  <a:solidFill>
                    <a:srgbClr val="78C2A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42" name="任意多边形: 形状 29"/>
                  <p:cNvSpPr/>
                  <p:nvPr/>
                </p:nvSpPr>
                <p:spPr>
                  <a:xfrm>
                    <a:off x="2525905" y="2179178"/>
                    <a:ext cx="3073408" cy="1498911"/>
                  </a:xfrm>
                  <a:custGeom>
                    <a:avLst/>
                    <a:gdLst>
                      <a:gd name="connsiteX0" fmla="*/ 1536704 w 3073408"/>
                      <a:gd name="connsiteY0" fmla="*/ 0 h 2949228"/>
                      <a:gd name="connsiteX1" fmla="*/ 3065474 w 3073408"/>
                      <a:gd name="connsiteY1" fmla="*/ 1379585 h 2949228"/>
                      <a:gd name="connsiteX2" fmla="*/ 3073408 w 3073408"/>
                      <a:gd name="connsiteY2" fmla="*/ 1536703 h 2949228"/>
                      <a:gd name="connsiteX3" fmla="*/ 2949228 w 3073408"/>
                      <a:gd name="connsiteY3" fmla="*/ 1536703 h 2949228"/>
                      <a:gd name="connsiteX4" fmla="*/ 2949228 w 3073408"/>
                      <a:gd name="connsiteY4" fmla="*/ 1536704 h 2949228"/>
                      <a:gd name="connsiteX5" fmla="*/ 1536704 w 3073408"/>
                      <a:gd name="connsiteY5" fmla="*/ 2949228 h 2949228"/>
                      <a:gd name="connsiteX6" fmla="*/ 124180 w 3073408"/>
                      <a:gd name="connsiteY6" fmla="*/ 1536704 h 2949228"/>
                      <a:gd name="connsiteX7" fmla="*/ 124180 w 3073408"/>
                      <a:gd name="connsiteY7" fmla="*/ 1536703 h 2949228"/>
                      <a:gd name="connsiteX8" fmla="*/ 0 w 3073408"/>
                      <a:gd name="connsiteY8" fmla="*/ 1536703 h 2949228"/>
                      <a:gd name="connsiteX9" fmla="*/ 7934 w 3073408"/>
                      <a:gd name="connsiteY9" fmla="*/ 1379585 h 2949228"/>
                      <a:gd name="connsiteX10" fmla="*/ 1536704 w 3073408"/>
                      <a:gd name="connsiteY10" fmla="*/ 0 h 2949228"/>
                      <a:gd name="connsiteX0-1" fmla="*/ 1536704 w 3073408"/>
                      <a:gd name="connsiteY0-2" fmla="*/ 0 h 1536704"/>
                      <a:gd name="connsiteX1-3" fmla="*/ 3065474 w 3073408"/>
                      <a:gd name="connsiteY1-4" fmla="*/ 1379585 h 1536704"/>
                      <a:gd name="connsiteX2-5" fmla="*/ 3073408 w 3073408"/>
                      <a:gd name="connsiteY2-6" fmla="*/ 1536703 h 1536704"/>
                      <a:gd name="connsiteX3-7" fmla="*/ 2949228 w 3073408"/>
                      <a:gd name="connsiteY3-8" fmla="*/ 1536703 h 1536704"/>
                      <a:gd name="connsiteX4-9" fmla="*/ 2949228 w 3073408"/>
                      <a:gd name="connsiteY4-10" fmla="*/ 1536704 h 1536704"/>
                      <a:gd name="connsiteX5-11" fmla="*/ 124180 w 3073408"/>
                      <a:gd name="connsiteY5-12" fmla="*/ 1536704 h 1536704"/>
                      <a:gd name="connsiteX6-13" fmla="*/ 124180 w 3073408"/>
                      <a:gd name="connsiteY6-14" fmla="*/ 1536703 h 1536704"/>
                      <a:gd name="connsiteX7-15" fmla="*/ 0 w 3073408"/>
                      <a:gd name="connsiteY7-16" fmla="*/ 1536703 h 1536704"/>
                      <a:gd name="connsiteX8-17" fmla="*/ 7934 w 3073408"/>
                      <a:gd name="connsiteY8-18" fmla="*/ 1379585 h 1536704"/>
                      <a:gd name="connsiteX9-19" fmla="*/ 1536704 w 3073408"/>
                      <a:gd name="connsiteY9-20" fmla="*/ 0 h 15367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073408" h="1536704">
                        <a:moveTo>
                          <a:pt x="1536704" y="0"/>
                        </a:moveTo>
                        <a:cubicBezTo>
                          <a:pt x="2332359" y="0"/>
                          <a:pt x="2986780" y="604693"/>
                          <a:pt x="3065474" y="1379585"/>
                        </a:cubicBezTo>
                        <a:lnTo>
                          <a:pt x="3073408" y="1536703"/>
                        </a:lnTo>
                        <a:lnTo>
                          <a:pt x="2949228" y="1536703"/>
                        </a:lnTo>
                        <a:lnTo>
                          <a:pt x="2949228" y="1536704"/>
                        </a:lnTo>
                        <a:lnTo>
                          <a:pt x="124180" y="1536704"/>
                        </a:lnTo>
                        <a:lnTo>
                          <a:pt x="124180" y="1536703"/>
                        </a:lnTo>
                        <a:lnTo>
                          <a:pt x="0" y="1536703"/>
                        </a:lnTo>
                        <a:lnTo>
                          <a:pt x="7934" y="1379585"/>
                        </a:lnTo>
                        <a:cubicBezTo>
                          <a:pt x="86629" y="604693"/>
                          <a:pt x="741050" y="0"/>
                          <a:pt x="1536704" y="0"/>
                        </a:cubicBezTo>
                        <a:close/>
                      </a:path>
                    </a:pathLst>
                  </a:custGeom>
                  <a:noFill/>
                  <a:ln w="9525">
                    <a:solidFill>
                      <a:schemeClr val="bg1">
                        <a:lumMod val="85000"/>
                        <a:alpha val="48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17" name="椭圆 16"/>
                <p:cNvSpPr/>
                <p:nvPr/>
              </p:nvSpPr>
              <p:spPr>
                <a:xfrm>
                  <a:off x="4108361" y="2970282"/>
                  <a:ext cx="3975278" cy="34178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18" name="组合 17"/>
                <p:cNvGrpSpPr/>
                <p:nvPr/>
              </p:nvGrpSpPr>
              <p:grpSpPr>
                <a:xfrm>
                  <a:off x="6858182" y="3946565"/>
                  <a:ext cx="3073408" cy="1505110"/>
                  <a:chOff x="2525905" y="2179178"/>
                  <a:chExt cx="3073408" cy="1536704"/>
                </a:xfrm>
              </p:grpSpPr>
              <p:sp>
                <p:nvSpPr>
                  <p:cNvPr id="39" name="任意多边形: 形状 26"/>
                  <p:cNvSpPr/>
                  <p:nvPr/>
                </p:nvSpPr>
                <p:spPr>
                  <a:xfrm>
                    <a:off x="2650085" y="2303359"/>
                    <a:ext cx="2825048" cy="1412523"/>
                  </a:xfrm>
                  <a:custGeom>
                    <a:avLst/>
                    <a:gdLst>
                      <a:gd name="connsiteX0" fmla="*/ 1412524 w 2825048"/>
                      <a:gd name="connsiteY0" fmla="*/ 0 h 1412523"/>
                      <a:gd name="connsiteX1" fmla="*/ 2817755 w 2825048"/>
                      <a:gd name="connsiteY1" fmla="*/ 1268102 h 1412523"/>
                      <a:gd name="connsiteX2" fmla="*/ 2825048 w 2825048"/>
                      <a:gd name="connsiteY2" fmla="*/ 1412523 h 1412523"/>
                      <a:gd name="connsiteX3" fmla="*/ 0 w 2825048"/>
                      <a:gd name="connsiteY3" fmla="*/ 1412523 h 1412523"/>
                      <a:gd name="connsiteX4" fmla="*/ 7293 w 2825048"/>
                      <a:gd name="connsiteY4" fmla="*/ 1268102 h 1412523"/>
                      <a:gd name="connsiteX5" fmla="*/ 1412524 w 2825048"/>
                      <a:gd name="connsiteY5" fmla="*/ 0 h 141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048" h="1412523">
                        <a:moveTo>
                          <a:pt x="1412524" y="0"/>
                        </a:moveTo>
                        <a:cubicBezTo>
                          <a:pt x="2143882" y="0"/>
                          <a:pt x="2745420" y="555828"/>
                          <a:pt x="2817755" y="1268102"/>
                        </a:cubicBezTo>
                        <a:lnTo>
                          <a:pt x="2825048" y="1412523"/>
                        </a:lnTo>
                        <a:lnTo>
                          <a:pt x="0" y="1412523"/>
                        </a:lnTo>
                        <a:lnTo>
                          <a:pt x="7293" y="1268102"/>
                        </a:lnTo>
                        <a:cubicBezTo>
                          <a:pt x="79628" y="555828"/>
                          <a:pt x="681166" y="0"/>
                          <a:pt x="1412524" y="0"/>
                        </a:cubicBezTo>
                        <a:close/>
                      </a:path>
                    </a:pathLst>
                  </a:custGeom>
                  <a:solidFill>
                    <a:schemeClr val="tx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40" name="任意多边形: 形状 27"/>
                  <p:cNvSpPr/>
                  <p:nvPr/>
                </p:nvSpPr>
                <p:spPr>
                  <a:xfrm>
                    <a:off x="2525905" y="2179178"/>
                    <a:ext cx="3073408" cy="1536704"/>
                  </a:xfrm>
                  <a:custGeom>
                    <a:avLst/>
                    <a:gdLst>
                      <a:gd name="connsiteX0" fmla="*/ 1536704 w 3073408"/>
                      <a:gd name="connsiteY0" fmla="*/ 0 h 2949228"/>
                      <a:gd name="connsiteX1" fmla="*/ 3065474 w 3073408"/>
                      <a:gd name="connsiteY1" fmla="*/ 1379585 h 2949228"/>
                      <a:gd name="connsiteX2" fmla="*/ 3073408 w 3073408"/>
                      <a:gd name="connsiteY2" fmla="*/ 1536703 h 2949228"/>
                      <a:gd name="connsiteX3" fmla="*/ 2949228 w 3073408"/>
                      <a:gd name="connsiteY3" fmla="*/ 1536703 h 2949228"/>
                      <a:gd name="connsiteX4" fmla="*/ 2949228 w 3073408"/>
                      <a:gd name="connsiteY4" fmla="*/ 1536704 h 2949228"/>
                      <a:gd name="connsiteX5" fmla="*/ 1536704 w 3073408"/>
                      <a:gd name="connsiteY5" fmla="*/ 2949228 h 2949228"/>
                      <a:gd name="connsiteX6" fmla="*/ 124180 w 3073408"/>
                      <a:gd name="connsiteY6" fmla="*/ 1536704 h 2949228"/>
                      <a:gd name="connsiteX7" fmla="*/ 124180 w 3073408"/>
                      <a:gd name="connsiteY7" fmla="*/ 1536703 h 2949228"/>
                      <a:gd name="connsiteX8" fmla="*/ 0 w 3073408"/>
                      <a:gd name="connsiteY8" fmla="*/ 1536703 h 2949228"/>
                      <a:gd name="connsiteX9" fmla="*/ 7934 w 3073408"/>
                      <a:gd name="connsiteY9" fmla="*/ 1379585 h 2949228"/>
                      <a:gd name="connsiteX10" fmla="*/ 1536704 w 3073408"/>
                      <a:gd name="connsiteY10" fmla="*/ 0 h 2949228"/>
                      <a:gd name="connsiteX0-1" fmla="*/ 1536704 w 3073408"/>
                      <a:gd name="connsiteY0-2" fmla="*/ 0 h 1536704"/>
                      <a:gd name="connsiteX1-3" fmla="*/ 3065474 w 3073408"/>
                      <a:gd name="connsiteY1-4" fmla="*/ 1379585 h 1536704"/>
                      <a:gd name="connsiteX2-5" fmla="*/ 3073408 w 3073408"/>
                      <a:gd name="connsiteY2-6" fmla="*/ 1536703 h 1536704"/>
                      <a:gd name="connsiteX3-7" fmla="*/ 2949228 w 3073408"/>
                      <a:gd name="connsiteY3-8" fmla="*/ 1536703 h 1536704"/>
                      <a:gd name="connsiteX4-9" fmla="*/ 2949228 w 3073408"/>
                      <a:gd name="connsiteY4-10" fmla="*/ 1536704 h 1536704"/>
                      <a:gd name="connsiteX5-11" fmla="*/ 124180 w 3073408"/>
                      <a:gd name="connsiteY5-12" fmla="*/ 1536704 h 1536704"/>
                      <a:gd name="connsiteX6-13" fmla="*/ 124180 w 3073408"/>
                      <a:gd name="connsiteY6-14" fmla="*/ 1536703 h 1536704"/>
                      <a:gd name="connsiteX7-15" fmla="*/ 0 w 3073408"/>
                      <a:gd name="connsiteY7-16" fmla="*/ 1536703 h 1536704"/>
                      <a:gd name="connsiteX8-17" fmla="*/ 7934 w 3073408"/>
                      <a:gd name="connsiteY8-18" fmla="*/ 1379585 h 1536704"/>
                      <a:gd name="connsiteX9-19" fmla="*/ 1536704 w 3073408"/>
                      <a:gd name="connsiteY9-20" fmla="*/ 0 h 15367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073408" h="1536704">
                        <a:moveTo>
                          <a:pt x="1536704" y="0"/>
                        </a:moveTo>
                        <a:cubicBezTo>
                          <a:pt x="2332359" y="0"/>
                          <a:pt x="2986780" y="604693"/>
                          <a:pt x="3065474" y="1379585"/>
                        </a:cubicBezTo>
                        <a:lnTo>
                          <a:pt x="3073408" y="1536703"/>
                        </a:lnTo>
                        <a:lnTo>
                          <a:pt x="2949228" y="1536703"/>
                        </a:lnTo>
                        <a:lnTo>
                          <a:pt x="2949228" y="1536704"/>
                        </a:lnTo>
                        <a:lnTo>
                          <a:pt x="124180" y="1536704"/>
                        </a:lnTo>
                        <a:lnTo>
                          <a:pt x="124180" y="1536703"/>
                        </a:lnTo>
                        <a:lnTo>
                          <a:pt x="0" y="1536703"/>
                        </a:lnTo>
                        <a:lnTo>
                          <a:pt x="7934" y="1379585"/>
                        </a:lnTo>
                        <a:cubicBezTo>
                          <a:pt x="86629" y="604693"/>
                          <a:pt x="741050" y="0"/>
                          <a:pt x="1536704" y="0"/>
                        </a:cubicBezTo>
                        <a:close/>
                      </a:path>
                    </a:pathLst>
                  </a:cu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19" name="组合 18"/>
                <p:cNvGrpSpPr/>
                <p:nvPr/>
              </p:nvGrpSpPr>
              <p:grpSpPr>
                <a:xfrm>
                  <a:off x="1592037" y="3946565"/>
                  <a:ext cx="3073408" cy="1505110"/>
                  <a:chOff x="2525905" y="2179178"/>
                  <a:chExt cx="3073408" cy="1536704"/>
                </a:xfrm>
              </p:grpSpPr>
              <p:sp>
                <p:nvSpPr>
                  <p:cNvPr id="34" name="任意多边形: 形状 24"/>
                  <p:cNvSpPr/>
                  <p:nvPr/>
                </p:nvSpPr>
                <p:spPr>
                  <a:xfrm>
                    <a:off x="2650085" y="2303359"/>
                    <a:ext cx="2825048" cy="1412523"/>
                  </a:xfrm>
                  <a:custGeom>
                    <a:avLst/>
                    <a:gdLst>
                      <a:gd name="connsiteX0" fmla="*/ 1412524 w 2825048"/>
                      <a:gd name="connsiteY0" fmla="*/ 0 h 1412523"/>
                      <a:gd name="connsiteX1" fmla="*/ 2817755 w 2825048"/>
                      <a:gd name="connsiteY1" fmla="*/ 1268102 h 1412523"/>
                      <a:gd name="connsiteX2" fmla="*/ 2825048 w 2825048"/>
                      <a:gd name="connsiteY2" fmla="*/ 1412523 h 1412523"/>
                      <a:gd name="connsiteX3" fmla="*/ 0 w 2825048"/>
                      <a:gd name="connsiteY3" fmla="*/ 1412523 h 1412523"/>
                      <a:gd name="connsiteX4" fmla="*/ 7293 w 2825048"/>
                      <a:gd name="connsiteY4" fmla="*/ 1268102 h 1412523"/>
                      <a:gd name="connsiteX5" fmla="*/ 1412524 w 2825048"/>
                      <a:gd name="connsiteY5" fmla="*/ 0 h 141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048" h="1412523">
                        <a:moveTo>
                          <a:pt x="1412524" y="0"/>
                        </a:moveTo>
                        <a:cubicBezTo>
                          <a:pt x="2143882" y="0"/>
                          <a:pt x="2745420" y="555828"/>
                          <a:pt x="2817755" y="1268102"/>
                        </a:cubicBezTo>
                        <a:lnTo>
                          <a:pt x="2825048" y="1412523"/>
                        </a:lnTo>
                        <a:lnTo>
                          <a:pt x="0" y="1412523"/>
                        </a:lnTo>
                        <a:lnTo>
                          <a:pt x="7293" y="1268102"/>
                        </a:lnTo>
                        <a:cubicBezTo>
                          <a:pt x="79628" y="555828"/>
                          <a:pt x="681166" y="0"/>
                          <a:pt x="1412524" y="0"/>
                        </a:cubicBezTo>
                        <a:close/>
                      </a:path>
                    </a:pathLst>
                  </a:custGeom>
                  <a:solidFill>
                    <a:schemeClr val="tx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5" name="任意多边形: 形状 25"/>
                  <p:cNvSpPr/>
                  <p:nvPr/>
                </p:nvSpPr>
                <p:spPr>
                  <a:xfrm>
                    <a:off x="2525905" y="2179178"/>
                    <a:ext cx="3073408" cy="1536704"/>
                  </a:xfrm>
                  <a:custGeom>
                    <a:avLst/>
                    <a:gdLst>
                      <a:gd name="connsiteX0" fmla="*/ 1536704 w 3073408"/>
                      <a:gd name="connsiteY0" fmla="*/ 0 h 2949228"/>
                      <a:gd name="connsiteX1" fmla="*/ 3065474 w 3073408"/>
                      <a:gd name="connsiteY1" fmla="*/ 1379585 h 2949228"/>
                      <a:gd name="connsiteX2" fmla="*/ 3073408 w 3073408"/>
                      <a:gd name="connsiteY2" fmla="*/ 1536703 h 2949228"/>
                      <a:gd name="connsiteX3" fmla="*/ 2949228 w 3073408"/>
                      <a:gd name="connsiteY3" fmla="*/ 1536703 h 2949228"/>
                      <a:gd name="connsiteX4" fmla="*/ 2949228 w 3073408"/>
                      <a:gd name="connsiteY4" fmla="*/ 1536704 h 2949228"/>
                      <a:gd name="connsiteX5" fmla="*/ 1536704 w 3073408"/>
                      <a:gd name="connsiteY5" fmla="*/ 2949228 h 2949228"/>
                      <a:gd name="connsiteX6" fmla="*/ 124180 w 3073408"/>
                      <a:gd name="connsiteY6" fmla="*/ 1536704 h 2949228"/>
                      <a:gd name="connsiteX7" fmla="*/ 124180 w 3073408"/>
                      <a:gd name="connsiteY7" fmla="*/ 1536703 h 2949228"/>
                      <a:gd name="connsiteX8" fmla="*/ 0 w 3073408"/>
                      <a:gd name="connsiteY8" fmla="*/ 1536703 h 2949228"/>
                      <a:gd name="connsiteX9" fmla="*/ 7934 w 3073408"/>
                      <a:gd name="connsiteY9" fmla="*/ 1379585 h 2949228"/>
                      <a:gd name="connsiteX10" fmla="*/ 1536704 w 3073408"/>
                      <a:gd name="connsiteY10" fmla="*/ 0 h 2949228"/>
                      <a:gd name="connsiteX0-1" fmla="*/ 1536704 w 3073408"/>
                      <a:gd name="connsiteY0-2" fmla="*/ 0 h 1536704"/>
                      <a:gd name="connsiteX1-3" fmla="*/ 3065474 w 3073408"/>
                      <a:gd name="connsiteY1-4" fmla="*/ 1379585 h 1536704"/>
                      <a:gd name="connsiteX2-5" fmla="*/ 3073408 w 3073408"/>
                      <a:gd name="connsiteY2-6" fmla="*/ 1536703 h 1536704"/>
                      <a:gd name="connsiteX3-7" fmla="*/ 2949228 w 3073408"/>
                      <a:gd name="connsiteY3-8" fmla="*/ 1536703 h 1536704"/>
                      <a:gd name="connsiteX4-9" fmla="*/ 2949228 w 3073408"/>
                      <a:gd name="connsiteY4-10" fmla="*/ 1536704 h 1536704"/>
                      <a:gd name="connsiteX5-11" fmla="*/ 124180 w 3073408"/>
                      <a:gd name="connsiteY5-12" fmla="*/ 1536704 h 1536704"/>
                      <a:gd name="connsiteX6-13" fmla="*/ 124180 w 3073408"/>
                      <a:gd name="connsiteY6-14" fmla="*/ 1536703 h 1536704"/>
                      <a:gd name="connsiteX7-15" fmla="*/ 0 w 3073408"/>
                      <a:gd name="connsiteY7-16" fmla="*/ 1536703 h 1536704"/>
                      <a:gd name="connsiteX8-17" fmla="*/ 7934 w 3073408"/>
                      <a:gd name="connsiteY8-18" fmla="*/ 1379585 h 1536704"/>
                      <a:gd name="connsiteX9-19" fmla="*/ 1536704 w 3073408"/>
                      <a:gd name="connsiteY9-20" fmla="*/ 0 h 15367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073408" h="1536704">
                        <a:moveTo>
                          <a:pt x="1536704" y="0"/>
                        </a:moveTo>
                        <a:cubicBezTo>
                          <a:pt x="2332359" y="0"/>
                          <a:pt x="2986780" y="604693"/>
                          <a:pt x="3065474" y="1379585"/>
                        </a:cubicBezTo>
                        <a:lnTo>
                          <a:pt x="3073408" y="1536703"/>
                        </a:lnTo>
                        <a:lnTo>
                          <a:pt x="2949228" y="1536703"/>
                        </a:lnTo>
                        <a:lnTo>
                          <a:pt x="2949228" y="1536704"/>
                        </a:lnTo>
                        <a:lnTo>
                          <a:pt x="124180" y="1536704"/>
                        </a:lnTo>
                        <a:lnTo>
                          <a:pt x="124180" y="1536703"/>
                        </a:lnTo>
                        <a:lnTo>
                          <a:pt x="0" y="1536703"/>
                        </a:lnTo>
                        <a:lnTo>
                          <a:pt x="7934" y="1379585"/>
                        </a:lnTo>
                        <a:cubicBezTo>
                          <a:pt x="86629" y="604693"/>
                          <a:pt x="741050" y="0"/>
                          <a:pt x="1536704" y="0"/>
                        </a:cubicBezTo>
                        <a:close/>
                      </a:path>
                    </a:pathLst>
                  </a:cu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20" name="组合 11"/>
                <p:cNvGrpSpPr/>
                <p:nvPr/>
              </p:nvGrpSpPr>
              <p:grpSpPr>
                <a:xfrm>
                  <a:off x="1775289" y="4787145"/>
                  <a:ext cx="2603367" cy="677195"/>
                  <a:chOff x="2709157" y="3370929"/>
                  <a:chExt cx="2603367" cy="677195"/>
                </a:xfrm>
              </p:grpSpPr>
              <p:sp>
                <p:nvSpPr>
                  <p:cNvPr id="25" name="任意多边形: 形状 19"/>
                  <p:cNvSpPr/>
                  <p:nvPr/>
                </p:nvSpPr>
                <p:spPr bwMode="auto">
                  <a:xfrm>
                    <a:off x="4752397" y="3432164"/>
                    <a:ext cx="560127" cy="615958"/>
                  </a:xfrm>
                  <a:custGeom>
                    <a:avLst/>
                    <a:gdLst>
                      <a:gd name="T0" fmla="*/ 120 w 132"/>
                      <a:gd name="T1" fmla="*/ 119 h 145"/>
                      <a:gd name="T2" fmla="*/ 97 w 132"/>
                      <a:gd name="T3" fmla="*/ 108 h 145"/>
                      <a:gd name="T4" fmla="*/ 90 w 132"/>
                      <a:gd name="T5" fmla="*/ 103 h 145"/>
                      <a:gd name="T6" fmla="*/ 99 w 132"/>
                      <a:gd name="T7" fmla="*/ 105 h 145"/>
                      <a:gd name="T8" fmla="*/ 95 w 132"/>
                      <a:gd name="T9" fmla="*/ 91 h 145"/>
                      <a:gd name="T10" fmla="*/ 106 w 132"/>
                      <a:gd name="T11" fmla="*/ 97 h 145"/>
                      <a:gd name="T12" fmla="*/ 101 w 132"/>
                      <a:gd name="T13" fmla="*/ 84 h 145"/>
                      <a:gd name="T14" fmla="*/ 109 w 132"/>
                      <a:gd name="T15" fmla="*/ 89 h 145"/>
                      <a:gd name="T16" fmla="*/ 106 w 132"/>
                      <a:gd name="T17" fmla="*/ 75 h 145"/>
                      <a:gd name="T18" fmla="*/ 117 w 132"/>
                      <a:gd name="T19" fmla="*/ 75 h 145"/>
                      <a:gd name="T20" fmla="*/ 108 w 132"/>
                      <a:gd name="T21" fmla="*/ 65 h 145"/>
                      <a:gd name="T22" fmla="*/ 120 w 132"/>
                      <a:gd name="T23" fmla="*/ 60 h 145"/>
                      <a:gd name="T24" fmla="*/ 106 w 132"/>
                      <a:gd name="T25" fmla="*/ 41 h 145"/>
                      <a:gd name="T26" fmla="*/ 70 w 132"/>
                      <a:gd name="T27" fmla="*/ 0 h 145"/>
                      <a:gd name="T28" fmla="*/ 65 w 132"/>
                      <a:gd name="T29" fmla="*/ 0 h 145"/>
                      <a:gd name="T30" fmla="*/ 60 w 132"/>
                      <a:gd name="T31" fmla="*/ 0 h 145"/>
                      <a:gd name="T32" fmla="*/ 23 w 132"/>
                      <a:gd name="T33" fmla="*/ 41 h 145"/>
                      <a:gd name="T34" fmla="*/ 10 w 132"/>
                      <a:gd name="T35" fmla="*/ 60 h 145"/>
                      <a:gd name="T36" fmla="*/ 22 w 132"/>
                      <a:gd name="T37" fmla="*/ 65 h 145"/>
                      <a:gd name="T38" fmla="*/ 13 w 132"/>
                      <a:gd name="T39" fmla="*/ 75 h 145"/>
                      <a:gd name="T40" fmla="*/ 24 w 132"/>
                      <a:gd name="T41" fmla="*/ 75 h 145"/>
                      <a:gd name="T42" fmla="*/ 20 w 132"/>
                      <a:gd name="T43" fmla="*/ 89 h 145"/>
                      <a:gd name="T44" fmla="*/ 29 w 132"/>
                      <a:gd name="T45" fmla="*/ 84 h 145"/>
                      <a:gd name="T46" fmla="*/ 23 w 132"/>
                      <a:gd name="T47" fmla="*/ 97 h 145"/>
                      <a:gd name="T48" fmla="*/ 34 w 132"/>
                      <a:gd name="T49" fmla="*/ 91 h 145"/>
                      <a:gd name="T50" fmla="*/ 31 w 132"/>
                      <a:gd name="T51" fmla="*/ 105 h 145"/>
                      <a:gd name="T52" fmla="*/ 40 w 132"/>
                      <a:gd name="T53" fmla="*/ 103 h 145"/>
                      <a:gd name="T54" fmla="*/ 32 w 132"/>
                      <a:gd name="T55" fmla="*/ 108 h 145"/>
                      <a:gd name="T56" fmla="*/ 7 w 132"/>
                      <a:gd name="T57" fmla="*/ 117 h 145"/>
                      <a:gd name="T58" fmla="*/ 0 w 132"/>
                      <a:gd name="T59" fmla="*/ 121 h 145"/>
                      <a:gd name="T60" fmla="*/ 0 w 132"/>
                      <a:gd name="T61" fmla="*/ 145 h 145"/>
                      <a:gd name="T62" fmla="*/ 65 w 132"/>
                      <a:gd name="T63" fmla="*/ 145 h 145"/>
                      <a:gd name="T64" fmla="*/ 130 w 132"/>
                      <a:gd name="T65" fmla="*/ 145 h 145"/>
                      <a:gd name="T66" fmla="*/ 130 w 132"/>
                      <a:gd name="T67" fmla="*/ 130 h 145"/>
                      <a:gd name="T68" fmla="*/ 120 w 132"/>
                      <a:gd name="T69" fmla="*/ 11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145">
                        <a:moveTo>
                          <a:pt x="120" y="119"/>
                        </a:moveTo>
                        <a:cubicBezTo>
                          <a:pt x="112" y="115"/>
                          <a:pt x="105" y="111"/>
                          <a:pt x="97" y="108"/>
                        </a:cubicBezTo>
                        <a:cubicBezTo>
                          <a:pt x="94" y="107"/>
                          <a:pt x="91" y="105"/>
                          <a:pt x="90" y="103"/>
                        </a:cubicBezTo>
                        <a:cubicBezTo>
                          <a:pt x="92" y="104"/>
                          <a:pt x="95" y="105"/>
                          <a:pt x="99" y="105"/>
                        </a:cubicBezTo>
                        <a:cubicBezTo>
                          <a:pt x="97" y="100"/>
                          <a:pt x="96" y="95"/>
                          <a:pt x="95" y="91"/>
                        </a:cubicBezTo>
                        <a:cubicBezTo>
                          <a:pt x="98" y="94"/>
                          <a:pt x="102" y="96"/>
                          <a:pt x="106" y="97"/>
                        </a:cubicBezTo>
                        <a:cubicBezTo>
                          <a:pt x="104" y="93"/>
                          <a:pt x="102" y="88"/>
                          <a:pt x="101" y="84"/>
                        </a:cubicBezTo>
                        <a:cubicBezTo>
                          <a:pt x="103" y="86"/>
                          <a:pt x="106" y="88"/>
                          <a:pt x="109" y="89"/>
                        </a:cubicBezTo>
                        <a:cubicBezTo>
                          <a:pt x="107" y="84"/>
                          <a:pt x="106" y="79"/>
                          <a:pt x="106" y="75"/>
                        </a:cubicBezTo>
                        <a:cubicBezTo>
                          <a:pt x="109" y="76"/>
                          <a:pt x="113" y="75"/>
                          <a:pt x="117" y="75"/>
                        </a:cubicBezTo>
                        <a:cubicBezTo>
                          <a:pt x="113" y="71"/>
                          <a:pt x="110" y="68"/>
                          <a:pt x="108" y="65"/>
                        </a:cubicBezTo>
                        <a:cubicBezTo>
                          <a:pt x="111" y="64"/>
                          <a:pt x="115" y="63"/>
                          <a:pt x="120" y="60"/>
                        </a:cubicBezTo>
                        <a:cubicBezTo>
                          <a:pt x="112" y="57"/>
                          <a:pt x="108" y="49"/>
                          <a:pt x="106" y="41"/>
                        </a:cubicBezTo>
                        <a:cubicBezTo>
                          <a:pt x="104" y="19"/>
                          <a:pt x="90" y="2"/>
                          <a:pt x="70" y="0"/>
                        </a:cubicBezTo>
                        <a:cubicBezTo>
                          <a:pt x="65" y="0"/>
                          <a:pt x="65" y="0"/>
                          <a:pt x="65" y="0"/>
                        </a:cubicBezTo>
                        <a:cubicBezTo>
                          <a:pt x="60" y="0"/>
                          <a:pt x="60" y="0"/>
                          <a:pt x="60" y="0"/>
                        </a:cubicBezTo>
                        <a:cubicBezTo>
                          <a:pt x="39" y="2"/>
                          <a:pt x="26" y="19"/>
                          <a:pt x="23" y="41"/>
                        </a:cubicBezTo>
                        <a:cubicBezTo>
                          <a:pt x="21" y="49"/>
                          <a:pt x="18" y="57"/>
                          <a:pt x="10" y="60"/>
                        </a:cubicBezTo>
                        <a:cubicBezTo>
                          <a:pt x="14" y="63"/>
                          <a:pt x="18" y="64"/>
                          <a:pt x="22" y="65"/>
                        </a:cubicBezTo>
                        <a:cubicBezTo>
                          <a:pt x="20" y="68"/>
                          <a:pt x="17" y="71"/>
                          <a:pt x="13" y="75"/>
                        </a:cubicBezTo>
                        <a:cubicBezTo>
                          <a:pt x="16" y="75"/>
                          <a:pt x="20" y="76"/>
                          <a:pt x="24" y="75"/>
                        </a:cubicBezTo>
                        <a:cubicBezTo>
                          <a:pt x="23" y="79"/>
                          <a:pt x="22" y="84"/>
                          <a:pt x="20" y="89"/>
                        </a:cubicBezTo>
                        <a:cubicBezTo>
                          <a:pt x="23" y="88"/>
                          <a:pt x="26" y="86"/>
                          <a:pt x="29" y="84"/>
                        </a:cubicBezTo>
                        <a:cubicBezTo>
                          <a:pt x="27" y="88"/>
                          <a:pt x="25" y="93"/>
                          <a:pt x="23" y="97"/>
                        </a:cubicBezTo>
                        <a:cubicBezTo>
                          <a:pt x="28" y="96"/>
                          <a:pt x="31" y="94"/>
                          <a:pt x="34" y="91"/>
                        </a:cubicBezTo>
                        <a:cubicBezTo>
                          <a:pt x="34" y="95"/>
                          <a:pt x="32" y="100"/>
                          <a:pt x="31" y="105"/>
                        </a:cubicBezTo>
                        <a:cubicBezTo>
                          <a:pt x="34" y="105"/>
                          <a:pt x="37" y="104"/>
                          <a:pt x="40" y="103"/>
                        </a:cubicBezTo>
                        <a:cubicBezTo>
                          <a:pt x="38" y="105"/>
                          <a:pt x="36" y="107"/>
                          <a:pt x="32" y="108"/>
                        </a:cubicBezTo>
                        <a:cubicBezTo>
                          <a:pt x="24" y="111"/>
                          <a:pt x="15" y="114"/>
                          <a:pt x="7" y="117"/>
                        </a:cubicBezTo>
                        <a:cubicBezTo>
                          <a:pt x="5" y="118"/>
                          <a:pt x="2" y="120"/>
                          <a:pt x="0" y="121"/>
                        </a:cubicBezTo>
                        <a:cubicBezTo>
                          <a:pt x="0" y="145"/>
                          <a:pt x="0" y="145"/>
                          <a:pt x="0" y="145"/>
                        </a:cubicBezTo>
                        <a:cubicBezTo>
                          <a:pt x="65" y="145"/>
                          <a:pt x="65" y="145"/>
                          <a:pt x="65" y="145"/>
                        </a:cubicBezTo>
                        <a:cubicBezTo>
                          <a:pt x="130" y="145"/>
                          <a:pt x="130" y="145"/>
                          <a:pt x="130" y="145"/>
                        </a:cubicBezTo>
                        <a:cubicBezTo>
                          <a:pt x="130" y="145"/>
                          <a:pt x="132" y="135"/>
                          <a:pt x="130" y="130"/>
                        </a:cubicBezTo>
                        <a:cubicBezTo>
                          <a:pt x="129" y="128"/>
                          <a:pt x="126" y="123"/>
                          <a:pt x="120" y="119"/>
                        </a:cubicBezTo>
                        <a:close/>
                      </a:path>
                    </a:pathLst>
                  </a:custGeom>
                  <a:solidFill>
                    <a:srgbClr val="00C092"/>
                  </a:solidFill>
                  <a:ln>
                    <a:noFill/>
                  </a:ln>
                </p:spPr>
                <p:txBody>
                  <a:bodyPr anchor="ctr"/>
                  <a:lstStyle/>
                  <a:p>
                    <a:pPr algn="ctr"/>
                    <a:endParaRPr dirty="0">
                      <a:cs typeface="+mn-ea"/>
                      <a:sym typeface="+mn-lt"/>
                    </a:endParaRPr>
                  </a:p>
                </p:txBody>
              </p:sp>
              <p:sp>
                <p:nvSpPr>
                  <p:cNvPr id="26" name="任意多边形: 形状 20"/>
                  <p:cNvSpPr/>
                  <p:nvPr/>
                </p:nvSpPr>
                <p:spPr bwMode="auto">
                  <a:xfrm>
                    <a:off x="2709157" y="3370929"/>
                    <a:ext cx="587143" cy="677194"/>
                  </a:xfrm>
                  <a:custGeom>
                    <a:avLst/>
                    <a:gdLst>
                      <a:gd name="T0" fmla="*/ 101 w 138"/>
                      <a:gd name="T1" fmla="*/ 124 h 159"/>
                      <a:gd name="T2" fmla="*/ 90 w 138"/>
                      <a:gd name="T3" fmla="*/ 109 h 159"/>
                      <a:gd name="T4" fmla="*/ 102 w 138"/>
                      <a:gd name="T5" fmla="*/ 92 h 159"/>
                      <a:gd name="T6" fmla="*/ 108 w 138"/>
                      <a:gd name="T7" fmla="*/ 88 h 159"/>
                      <a:gd name="T8" fmla="*/ 112 w 138"/>
                      <a:gd name="T9" fmla="*/ 79 h 159"/>
                      <a:gd name="T10" fmla="*/ 112 w 138"/>
                      <a:gd name="T11" fmla="*/ 68 h 159"/>
                      <a:gd name="T12" fmla="*/ 110 w 138"/>
                      <a:gd name="T13" fmla="*/ 61 h 159"/>
                      <a:gd name="T14" fmla="*/ 97 w 138"/>
                      <a:gd name="T15" fmla="*/ 30 h 159"/>
                      <a:gd name="T16" fmla="*/ 93 w 138"/>
                      <a:gd name="T17" fmla="*/ 26 h 159"/>
                      <a:gd name="T18" fmla="*/ 69 w 138"/>
                      <a:gd name="T19" fmla="*/ 1 h 159"/>
                      <a:gd name="T20" fmla="*/ 63 w 138"/>
                      <a:gd name="T21" fmla="*/ 3 h 159"/>
                      <a:gd name="T22" fmla="*/ 69 w 138"/>
                      <a:gd name="T23" fmla="*/ 9 h 159"/>
                      <a:gd name="T24" fmla="*/ 69 w 138"/>
                      <a:gd name="T25" fmla="*/ 15 h 159"/>
                      <a:gd name="T26" fmla="*/ 69 w 138"/>
                      <a:gd name="T27" fmla="*/ 15 h 159"/>
                      <a:gd name="T28" fmla="*/ 45 w 138"/>
                      <a:gd name="T29" fmla="*/ 9 h 159"/>
                      <a:gd name="T30" fmla="*/ 51 w 138"/>
                      <a:gd name="T31" fmla="*/ 22 h 159"/>
                      <a:gd name="T32" fmla="*/ 41 w 138"/>
                      <a:gd name="T33" fmla="*/ 12 h 159"/>
                      <a:gd name="T34" fmla="*/ 40 w 138"/>
                      <a:gd name="T35" fmla="*/ 31 h 159"/>
                      <a:gd name="T36" fmla="*/ 28 w 138"/>
                      <a:gd name="T37" fmla="*/ 59 h 159"/>
                      <a:gd name="T38" fmla="*/ 28 w 138"/>
                      <a:gd name="T39" fmla="*/ 61 h 159"/>
                      <a:gd name="T40" fmla="*/ 26 w 138"/>
                      <a:gd name="T41" fmla="*/ 68 h 159"/>
                      <a:gd name="T42" fmla="*/ 26 w 138"/>
                      <a:gd name="T43" fmla="*/ 79 h 159"/>
                      <a:gd name="T44" fmla="*/ 31 w 138"/>
                      <a:gd name="T45" fmla="*/ 88 h 159"/>
                      <a:gd name="T46" fmla="*/ 36 w 138"/>
                      <a:gd name="T47" fmla="*/ 92 h 159"/>
                      <a:gd name="T48" fmla="*/ 49 w 138"/>
                      <a:gd name="T49" fmla="*/ 109 h 159"/>
                      <a:gd name="T50" fmla="*/ 38 w 138"/>
                      <a:gd name="T51" fmla="*/ 124 h 159"/>
                      <a:gd name="T52" fmla="*/ 0 w 138"/>
                      <a:gd name="T53" fmla="*/ 142 h 159"/>
                      <a:gd name="T54" fmla="*/ 0 w 138"/>
                      <a:gd name="T55" fmla="*/ 159 h 159"/>
                      <a:gd name="T56" fmla="*/ 138 w 138"/>
                      <a:gd name="T57" fmla="*/ 159 h 159"/>
                      <a:gd name="T58" fmla="*/ 138 w 138"/>
                      <a:gd name="T59" fmla="*/ 141 h 159"/>
                      <a:gd name="T60" fmla="*/ 101 w 138"/>
                      <a:gd name="T61" fmla="*/ 12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59">
                        <a:moveTo>
                          <a:pt x="101" y="124"/>
                        </a:moveTo>
                        <a:cubicBezTo>
                          <a:pt x="93" y="121"/>
                          <a:pt x="91" y="116"/>
                          <a:pt x="90" y="109"/>
                        </a:cubicBezTo>
                        <a:cubicBezTo>
                          <a:pt x="95" y="105"/>
                          <a:pt x="99" y="99"/>
                          <a:pt x="102" y="92"/>
                        </a:cubicBezTo>
                        <a:cubicBezTo>
                          <a:pt x="105" y="92"/>
                          <a:pt x="107" y="90"/>
                          <a:pt x="108" y="88"/>
                        </a:cubicBezTo>
                        <a:cubicBezTo>
                          <a:pt x="110" y="86"/>
                          <a:pt x="111" y="82"/>
                          <a:pt x="112" y="79"/>
                        </a:cubicBezTo>
                        <a:cubicBezTo>
                          <a:pt x="113" y="75"/>
                          <a:pt x="113" y="71"/>
                          <a:pt x="112" y="68"/>
                        </a:cubicBezTo>
                        <a:cubicBezTo>
                          <a:pt x="112" y="65"/>
                          <a:pt x="111" y="63"/>
                          <a:pt x="110" y="61"/>
                        </a:cubicBezTo>
                        <a:cubicBezTo>
                          <a:pt x="109" y="49"/>
                          <a:pt x="104" y="38"/>
                          <a:pt x="97" y="30"/>
                        </a:cubicBezTo>
                        <a:cubicBezTo>
                          <a:pt x="96" y="29"/>
                          <a:pt x="94" y="27"/>
                          <a:pt x="93" y="26"/>
                        </a:cubicBezTo>
                        <a:cubicBezTo>
                          <a:pt x="98" y="12"/>
                          <a:pt x="86" y="0"/>
                          <a:pt x="69" y="1"/>
                        </a:cubicBezTo>
                        <a:cubicBezTo>
                          <a:pt x="67" y="2"/>
                          <a:pt x="65" y="2"/>
                          <a:pt x="63" y="3"/>
                        </a:cubicBezTo>
                        <a:cubicBezTo>
                          <a:pt x="65" y="4"/>
                          <a:pt x="68" y="6"/>
                          <a:pt x="69" y="9"/>
                        </a:cubicBezTo>
                        <a:cubicBezTo>
                          <a:pt x="70" y="11"/>
                          <a:pt x="70" y="13"/>
                          <a:pt x="69" y="15"/>
                        </a:cubicBezTo>
                        <a:cubicBezTo>
                          <a:pt x="69" y="15"/>
                          <a:pt x="69" y="15"/>
                          <a:pt x="69" y="15"/>
                        </a:cubicBezTo>
                        <a:cubicBezTo>
                          <a:pt x="63" y="0"/>
                          <a:pt x="45" y="4"/>
                          <a:pt x="45" y="9"/>
                        </a:cubicBezTo>
                        <a:cubicBezTo>
                          <a:pt x="49" y="13"/>
                          <a:pt x="51" y="16"/>
                          <a:pt x="51" y="22"/>
                        </a:cubicBezTo>
                        <a:cubicBezTo>
                          <a:pt x="45" y="22"/>
                          <a:pt x="43" y="18"/>
                          <a:pt x="41" y="12"/>
                        </a:cubicBezTo>
                        <a:cubicBezTo>
                          <a:pt x="39" y="19"/>
                          <a:pt x="38" y="25"/>
                          <a:pt x="40" y="31"/>
                        </a:cubicBezTo>
                        <a:cubicBezTo>
                          <a:pt x="34" y="38"/>
                          <a:pt x="29" y="49"/>
                          <a:pt x="28" y="59"/>
                        </a:cubicBezTo>
                        <a:cubicBezTo>
                          <a:pt x="28" y="60"/>
                          <a:pt x="28" y="60"/>
                          <a:pt x="28" y="61"/>
                        </a:cubicBezTo>
                        <a:cubicBezTo>
                          <a:pt x="27" y="63"/>
                          <a:pt x="27" y="65"/>
                          <a:pt x="26" y="68"/>
                        </a:cubicBezTo>
                        <a:cubicBezTo>
                          <a:pt x="26" y="71"/>
                          <a:pt x="26" y="75"/>
                          <a:pt x="26" y="79"/>
                        </a:cubicBezTo>
                        <a:cubicBezTo>
                          <a:pt x="27" y="82"/>
                          <a:pt x="29" y="86"/>
                          <a:pt x="31" y="88"/>
                        </a:cubicBezTo>
                        <a:cubicBezTo>
                          <a:pt x="32" y="90"/>
                          <a:pt x="34" y="92"/>
                          <a:pt x="36" y="92"/>
                        </a:cubicBezTo>
                        <a:cubicBezTo>
                          <a:pt x="39" y="99"/>
                          <a:pt x="43" y="105"/>
                          <a:pt x="49" y="109"/>
                        </a:cubicBezTo>
                        <a:cubicBezTo>
                          <a:pt x="48" y="116"/>
                          <a:pt x="45" y="121"/>
                          <a:pt x="38" y="124"/>
                        </a:cubicBezTo>
                        <a:cubicBezTo>
                          <a:pt x="25" y="129"/>
                          <a:pt x="8" y="132"/>
                          <a:pt x="0" y="142"/>
                        </a:cubicBezTo>
                        <a:cubicBezTo>
                          <a:pt x="0" y="159"/>
                          <a:pt x="0" y="159"/>
                          <a:pt x="0" y="159"/>
                        </a:cubicBezTo>
                        <a:cubicBezTo>
                          <a:pt x="138" y="159"/>
                          <a:pt x="138" y="159"/>
                          <a:pt x="138" y="159"/>
                        </a:cubicBezTo>
                        <a:cubicBezTo>
                          <a:pt x="138" y="141"/>
                          <a:pt x="138" y="141"/>
                          <a:pt x="138" y="141"/>
                        </a:cubicBezTo>
                        <a:cubicBezTo>
                          <a:pt x="130" y="132"/>
                          <a:pt x="114" y="129"/>
                          <a:pt x="101" y="124"/>
                        </a:cubicBezTo>
                        <a:close/>
                      </a:path>
                    </a:pathLst>
                  </a:custGeom>
                  <a:solidFill>
                    <a:srgbClr val="00C092"/>
                  </a:solidFill>
                  <a:ln>
                    <a:noFill/>
                  </a:ln>
                </p:spPr>
                <p:txBody>
                  <a:bodyPr anchor="ctr"/>
                  <a:lstStyle/>
                  <a:p>
                    <a:pPr algn="ctr"/>
                    <a:endParaRPr dirty="0">
                      <a:cs typeface="+mn-ea"/>
                      <a:sym typeface="+mn-lt"/>
                    </a:endParaRPr>
                  </a:p>
                </p:txBody>
              </p:sp>
              <p:sp>
                <p:nvSpPr>
                  <p:cNvPr id="27" name="任意多边形: 形状 21"/>
                  <p:cNvSpPr/>
                  <p:nvPr/>
                </p:nvSpPr>
                <p:spPr bwMode="auto">
                  <a:xfrm>
                    <a:off x="3411850" y="3376333"/>
                    <a:ext cx="556524" cy="671791"/>
                  </a:xfrm>
                  <a:custGeom>
                    <a:avLst/>
                    <a:gdLst>
                      <a:gd name="T0" fmla="*/ 112 w 131"/>
                      <a:gd name="T1" fmla="*/ 128 h 158"/>
                      <a:gd name="T2" fmla="*/ 111 w 131"/>
                      <a:gd name="T3" fmla="*/ 127 h 158"/>
                      <a:gd name="T4" fmla="*/ 105 w 131"/>
                      <a:gd name="T5" fmla="*/ 95 h 158"/>
                      <a:gd name="T6" fmla="*/ 104 w 131"/>
                      <a:gd name="T7" fmla="*/ 96 h 158"/>
                      <a:gd name="T8" fmla="*/ 68 w 131"/>
                      <a:gd name="T9" fmla="*/ 0 h 158"/>
                      <a:gd name="T10" fmla="*/ 35 w 131"/>
                      <a:gd name="T11" fmla="*/ 101 h 158"/>
                      <a:gd name="T12" fmla="*/ 47 w 131"/>
                      <a:gd name="T13" fmla="*/ 111 h 158"/>
                      <a:gd name="T14" fmla="*/ 36 w 131"/>
                      <a:gd name="T15" fmla="*/ 124 h 158"/>
                      <a:gd name="T16" fmla="*/ 0 w 131"/>
                      <a:gd name="T17" fmla="*/ 140 h 158"/>
                      <a:gd name="T18" fmla="*/ 0 w 131"/>
                      <a:gd name="T19" fmla="*/ 158 h 158"/>
                      <a:gd name="T20" fmla="*/ 131 w 131"/>
                      <a:gd name="T21" fmla="*/ 158 h 158"/>
                      <a:gd name="T22" fmla="*/ 131 w 131"/>
                      <a:gd name="T23" fmla="*/ 136 h 158"/>
                      <a:gd name="T24" fmla="*/ 112 w 131"/>
                      <a:gd name="T25"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58">
                        <a:moveTo>
                          <a:pt x="112" y="128"/>
                        </a:moveTo>
                        <a:cubicBezTo>
                          <a:pt x="112" y="128"/>
                          <a:pt x="112" y="127"/>
                          <a:pt x="111" y="127"/>
                        </a:cubicBezTo>
                        <a:cubicBezTo>
                          <a:pt x="105" y="117"/>
                          <a:pt x="91" y="112"/>
                          <a:pt x="105" y="95"/>
                        </a:cubicBezTo>
                        <a:cubicBezTo>
                          <a:pt x="105" y="96"/>
                          <a:pt x="105" y="96"/>
                          <a:pt x="104" y="96"/>
                        </a:cubicBezTo>
                        <a:cubicBezTo>
                          <a:pt x="131" y="63"/>
                          <a:pt x="104" y="0"/>
                          <a:pt x="68" y="0"/>
                        </a:cubicBezTo>
                        <a:cubicBezTo>
                          <a:pt x="30" y="0"/>
                          <a:pt x="1" y="70"/>
                          <a:pt x="35" y="101"/>
                        </a:cubicBezTo>
                        <a:cubicBezTo>
                          <a:pt x="39" y="105"/>
                          <a:pt x="43" y="108"/>
                          <a:pt x="47" y="111"/>
                        </a:cubicBezTo>
                        <a:cubicBezTo>
                          <a:pt x="46" y="116"/>
                          <a:pt x="43" y="121"/>
                          <a:pt x="36" y="124"/>
                        </a:cubicBezTo>
                        <a:cubicBezTo>
                          <a:pt x="24" y="129"/>
                          <a:pt x="8" y="131"/>
                          <a:pt x="0" y="140"/>
                        </a:cubicBezTo>
                        <a:cubicBezTo>
                          <a:pt x="0" y="158"/>
                          <a:pt x="0" y="158"/>
                          <a:pt x="0" y="158"/>
                        </a:cubicBezTo>
                        <a:cubicBezTo>
                          <a:pt x="131" y="158"/>
                          <a:pt x="131" y="158"/>
                          <a:pt x="131" y="158"/>
                        </a:cubicBezTo>
                        <a:cubicBezTo>
                          <a:pt x="131" y="136"/>
                          <a:pt x="131" y="136"/>
                          <a:pt x="131" y="136"/>
                        </a:cubicBezTo>
                        <a:cubicBezTo>
                          <a:pt x="126" y="133"/>
                          <a:pt x="119" y="130"/>
                          <a:pt x="112" y="128"/>
                        </a:cubicBezTo>
                        <a:close/>
                      </a:path>
                    </a:pathLst>
                  </a:custGeom>
                  <a:solidFill>
                    <a:srgbClr val="00C092"/>
                  </a:solidFill>
                  <a:ln>
                    <a:noFill/>
                  </a:ln>
                </p:spPr>
                <p:txBody>
                  <a:bodyPr anchor="ctr"/>
                  <a:lstStyle/>
                  <a:p>
                    <a:pPr algn="ctr"/>
                    <a:endParaRPr dirty="0">
                      <a:cs typeface="+mn-ea"/>
                      <a:sym typeface="+mn-lt"/>
                    </a:endParaRPr>
                  </a:p>
                </p:txBody>
              </p:sp>
              <p:sp>
                <p:nvSpPr>
                  <p:cNvPr id="28" name="任意多边形: 形状 22"/>
                  <p:cNvSpPr/>
                  <p:nvPr/>
                </p:nvSpPr>
                <p:spPr bwMode="auto">
                  <a:xfrm>
                    <a:off x="4083925" y="3401546"/>
                    <a:ext cx="556524" cy="646578"/>
                  </a:xfrm>
                  <a:custGeom>
                    <a:avLst/>
                    <a:gdLst>
                      <a:gd name="T0" fmla="*/ 121 w 131"/>
                      <a:gd name="T1" fmla="*/ 123 h 152"/>
                      <a:gd name="T2" fmla="*/ 110 w 131"/>
                      <a:gd name="T3" fmla="*/ 119 h 152"/>
                      <a:gd name="T4" fmla="*/ 108 w 131"/>
                      <a:gd name="T5" fmla="*/ 119 h 152"/>
                      <a:gd name="T6" fmla="*/ 110 w 131"/>
                      <a:gd name="T7" fmla="*/ 117 h 152"/>
                      <a:gd name="T8" fmla="*/ 120 w 131"/>
                      <a:gd name="T9" fmla="*/ 94 h 152"/>
                      <a:gd name="T10" fmla="*/ 110 w 131"/>
                      <a:gd name="T11" fmla="*/ 99 h 152"/>
                      <a:gd name="T12" fmla="*/ 110 w 131"/>
                      <a:gd name="T13" fmla="*/ 94 h 152"/>
                      <a:gd name="T14" fmla="*/ 117 w 131"/>
                      <a:gd name="T15" fmla="*/ 70 h 152"/>
                      <a:gd name="T16" fmla="*/ 110 w 131"/>
                      <a:gd name="T17" fmla="*/ 34 h 152"/>
                      <a:gd name="T18" fmla="*/ 100 w 131"/>
                      <a:gd name="T19" fmla="*/ 17 h 152"/>
                      <a:gd name="T20" fmla="*/ 89 w 131"/>
                      <a:gd name="T21" fmla="*/ 7 h 152"/>
                      <a:gd name="T22" fmla="*/ 79 w 131"/>
                      <a:gd name="T23" fmla="*/ 2 h 152"/>
                      <a:gd name="T24" fmla="*/ 74 w 131"/>
                      <a:gd name="T25" fmla="*/ 1 h 152"/>
                      <a:gd name="T26" fmla="*/ 67 w 131"/>
                      <a:gd name="T27" fmla="*/ 0 h 152"/>
                      <a:gd name="T28" fmla="*/ 66 w 131"/>
                      <a:gd name="T29" fmla="*/ 0 h 152"/>
                      <a:gd name="T30" fmla="*/ 60 w 131"/>
                      <a:gd name="T31" fmla="*/ 0 h 152"/>
                      <a:gd name="T32" fmla="*/ 55 w 131"/>
                      <a:gd name="T33" fmla="*/ 2 h 152"/>
                      <a:gd name="T34" fmla="*/ 44 w 131"/>
                      <a:gd name="T35" fmla="*/ 7 h 152"/>
                      <a:gd name="T36" fmla="*/ 34 w 131"/>
                      <a:gd name="T37" fmla="*/ 16 h 152"/>
                      <a:gd name="T38" fmla="*/ 24 w 131"/>
                      <a:gd name="T39" fmla="*/ 33 h 152"/>
                      <a:gd name="T40" fmla="*/ 17 w 131"/>
                      <a:gd name="T41" fmla="*/ 70 h 152"/>
                      <a:gd name="T42" fmla="*/ 24 w 131"/>
                      <a:gd name="T43" fmla="*/ 93 h 152"/>
                      <a:gd name="T44" fmla="*/ 24 w 131"/>
                      <a:gd name="T45" fmla="*/ 99 h 152"/>
                      <a:gd name="T46" fmla="*/ 14 w 131"/>
                      <a:gd name="T47" fmla="*/ 94 h 152"/>
                      <a:gd name="T48" fmla="*/ 24 w 131"/>
                      <a:gd name="T49" fmla="*/ 116 h 152"/>
                      <a:gd name="T50" fmla="*/ 26 w 131"/>
                      <a:gd name="T51" fmla="*/ 119 h 152"/>
                      <a:gd name="T52" fmla="*/ 24 w 131"/>
                      <a:gd name="T53" fmla="*/ 119 h 152"/>
                      <a:gd name="T54" fmla="*/ 13 w 131"/>
                      <a:gd name="T55" fmla="*/ 123 h 152"/>
                      <a:gd name="T56" fmla="*/ 3 w 131"/>
                      <a:gd name="T57" fmla="*/ 128 h 152"/>
                      <a:gd name="T58" fmla="*/ 0 w 131"/>
                      <a:gd name="T59" fmla="*/ 130 h 152"/>
                      <a:gd name="T60" fmla="*/ 0 w 131"/>
                      <a:gd name="T61" fmla="*/ 152 h 152"/>
                      <a:gd name="T62" fmla="*/ 131 w 131"/>
                      <a:gd name="T63" fmla="*/ 152 h 152"/>
                      <a:gd name="T64" fmla="*/ 131 w 131"/>
                      <a:gd name="T65" fmla="*/ 128 h 152"/>
                      <a:gd name="T66" fmla="*/ 121 w 131"/>
                      <a:gd name="T67" fmla="*/ 1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1" h="152">
                        <a:moveTo>
                          <a:pt x="121" y="123"/>
                        </a:moveTo>
                        <a:cubicBezTo>
                          <a:pt x="117" y="122"/>
                          <a:pt x="114" y="120"/>
                          <a:pt x="110" y="119"/>
                        </a:cubicBezTo>
                        <a:cubicBezTo>
                          <a:pt x="108" y="119"/>
                          <a:pt x="108" y="119"/>
                          <a:pt x="108" y="119"/>
                        </a:cubicBezTo>
                        <a:cubicBezTo>
                          <a:pt x="109" y="118"/>
                          <a:pt x="110" y="117"/>
                          <a:pt x="110" y="117"/>
                        </a:cubicBezTo>
                        <a:cubicBezTo>
                          <a:pt x="115" y="111"/>
                          <a:pt x="119" y="104"/>
                          <a:pt x="120" y="94"/>
                        </a:cubicBezTo>
                        <a:cubicBezTo>
                          <a:pt x="115" y="97"/>
                          <a:pt x="112" y="99"/>
                          <a:pt x="110" y="99"/>
                        </a:cubicBezTo>
                        <a:cubicBezTo>
                          <a:pt x="106" y="101"/>
                          <a:pt x="108" y="99"/>
                          <a:pt x="110" y="94"/>
                        </a:cubicBezTo>
                        <a:cubicBezTo>
                          <a:pt x="113" y="89"/>
                          <a:pt x="116" y="81"/>
                          <a:pt x="117" y="70"/>
                        </a:cubicBezTo>
                        <a:cubicBezTo>
                          <a:pt x="118" y="60"/>
                          <a:pt x="116" y="46"/>
                          <a:pt x="110" y="34"/>
                        </a:cubicBezTo>
                        <a:cubicBezTo>
                          <a:pt x="108" y="28"/>
                          <a:pt x="104" y="22"/>
                          <a:pt x="100" y="17"/>
                        </a:cubicBezTo>
                        <a:cubicBezTo>
                          <a:pt x="97" y="13"/>
                          <a:pt x="93" y="10"/>
                          <a:pt x="89" y="7"/>
                        </a:cubicBezTo>
                        <a:cubicBezTo>
                          <a:pt x="86" y="5"/>
                          <a:pt x="83" y="3"/>
                          <a:pt x="79" y="2"/>
                        </a:cubicBezTo>
                        <a:cubicBezTo>
                          <a:pt x="77" y="1"/>
                          <a:pt x="76" y="1"/>
                          <a:pt x="74" y="1"/>
                        </a:cubicBezTo>
                        <a:cubicBezTo>
                          <a:pt x="72" y="0"/>
                          <a:pt x="69" y="0"/>
                          <a:pt x="67" y="0"/>
                        </a:cubicBezTo>
                        <a:cubicBezTo>
                          <a:pt x="67" y="0"/>
                          <a:pt x="67" y="0"/>
                          <a:pt x="66" y="0"/>
                        </a:cubicBezTo>
                        <a:cubicBezTo>
                          <a:pt x="64" y="0"/>
                          <a:pt x="62" y="0"/>
                          <a:pt x="60" y="0"/>
                        </a:cubicBezTo>
                        <a:cubicBezTo>
                          <a:pt x="58" y="1"/>
                          <a:pt x="57" y="1"/>
                          <a:pt x="55" y="2"/>
                        </a:cubicBezTo>
                        <a:cubicBezTo>
                          <a:pt x="51" y="3"/>
                          <a:pt x="48" y="4"/>
                          <a:pt x="44" y="7"/>
                        </a:cubicBezTo>
                        <a:cubicBezTo>
                          <a:pt x="41" y="9"/>
                          <a:pt x="37" y="12"/>
                          <a:pt x="34" y="16"/>
                        </a:cubicBezTo>
                        <a:cubicBezTo>
                          <a:pt x="30" y="21"/>
                          <a:pt x="26" y="27"/>
                          <a:pt x="24" y="33"/>
                        </a:cubicBezTo>
                        <a:cubicBezTo>
                          <a:pt x="18" y="46"/>
                          <a:pt x="16" y="59"/>
                          <a:pt x="17" y="70"/>
                        </a:cubicBezTo>
                        <a:cubicBezTo>
                          <a:pt x="18" y="80"/>
                          <a:pt x="21" y="88"/>
                          <a:pt x="24" y="93"/>
                        </a:cubicBezTo>
                        <a:cubicBezTo>
                          <a:pt x="26" y="99"/>
                          <a:pt x="28" y="102"/>
                          <a:pt x="24" y="99"/>
                        </a:cubicBezTo>
                        <a:cubicBezTo>
                          <a:pt x="22" y="98"/>
                          <a:pt x="19" y="97"/>
                          <a:pt x="14" y="94"/>
                        </a:cubicBezTo>
                        <a:cubicBezTo>
                          <a:pt x="16" y="103"/>
                          <a:pt x="19" y="111"/>
                          <a:pt x="24" y="116"/>
                        </a:cubicBezTo>
                        <a:cubicBezTo>
                          <a:pt x="24" y="117"/>
                          <a:pt x="25" y="118"/>
                          <a:pt x="26" y="119"/>
                        </a:cubicBezTo>
                        <a:cubicBezTo>
                          <a:pt x="24" y="119"/>
                          <a:pt x="24" y="119"/>
                          <a:pt x="24" y="119"/>
                        </a:cubicBezTo>
                        <a:cubicBezTo>
                          <a:pt x="20" y="120"/>
                          <a:pt x="17" y="122"/>
                          <a:pt x="13" y="123"/>
                        </a:cubicBezTo>
                        <a:cubicBezTo>
                          <a:pt x="9" y="124"/>
                          <a:pt x="6" y="126"/>
                          <a:pt x="3" y="128"/>
                        </a:cubicBezTo>
                        <a:cubicBezTo>
                          <a:pt x="2" y="129"/>
                          <a:pt x="1" y="130"/>
                          <a:pt x="0" y="130"/>
                        </a:cubicBezTo>
                        <a:cubicBezTo>
                          <a:pt x="0" y="152"/>
                          <a:pt x="0" y="152"/>
                          <a:pt x="0" y="152"/>
                        </a:cubicBezTo>
                        <a:cubicBezTo>
                          <a:pt x="131" y="152"/>
                          <a:pt x="131" y="152"/>
                          <a:pt x="131" y="152"/>
                        </a:cubicBezTo>
                        <a:cubicBezTo>
                          <a:pt x="131" y="128"/>
                          <a:pt x="131" y="128"/>
                          <a:pt x="131" y="128"/>
                        </a:cubicBezTo>
                        <a:cubicBezTo>
                          <a:pt x="128" y="126"/>
                          <a:pt x="125" y="124"/>
                          <a:pt x="121" y="123"/>
                        </a:cubicBezTo>
                        <a:close/>
                      </a:path>
                    </a:pathLst>
                  </a:custGeom>
                  <a:solidFill>
                    <a:srgbClr val="00C092"/>
                  </a:solidFill>
                  <a:ln>
                    <a:noFill/>
                  </a:ln>
                </p:spPr>
                <p:txBody>
                  <a:bodyPr anchor="ctr"/>
                  <a:lstStyle/>
                  <a:p>
                    <a:pPr algn="ctr"/>
                    <a:endParaRPr dirty="0">
                      <a:cs typeface="+mn-ea"/>
                      <a:sym typeface="+mn-lt"/>
                    </a:endParaRPr>
                  </a:p>
                </p:txBody>
              </p:sp>
            </p:grpSp>
            <p:sp>
              <p:nvSpPr>
                <p:cNvPr id="21" name="任意多边形: 形状 14"/>
                <p:cNvSpPr/>
                <p:nvPr/>
              </p:nvSpPr>
              <p:spPr bwMode="auto">
                <a:xfrm>
                  <a:off x="8507114" y="4253078"/>
                  <a:ext cx="1037243" cy="1242169"/>
                </a:xfrm>
                <a:custGeom>
                  <a:avLst/>
                  <a:gdLst>
                    <a:gd name="T0" fmla="*/ 103 w 139"/>
                    <a:gd name="T1" fmla="*/ 128 h 167"/>
                    <a:gd name="T2" fmla="*/ 92 w 139"/>
                    <a:gd name="T3" fmla="*/ 113 h 167"/>
                    <a:gd name="T4" fmla="*/ 104 w 139"/>
                    <a:gd name="T5" fmla="*/ 95 h 167"/>
                    <a:gd name="T6" fmla="*/ 110 w 139"/>
                    <a:gd name="T7" fmla="*/ 91 h 167"/>
                    <a:gd name="T8" fmla="*/ 114 w 139"/>
                    <a:gd name="T9" fmla="*/ 81 h 167"/>
                    <a:gd name="T10" fmla="*/ 115 w 139"/>
                    <a:gd name="T11" fmla="*/ 70 h 167"/>
                    <a:gd name="T12" fmla="*/ 112 w 139"/>
                    <a:gd name="T13" fmla="*/ 63 h 167"/>
                    <a:gd name="T14" fmla="*/ 99 w 139"/>
                    <a:gd name="T15" fmla="*/ 31 h 167"/>
                    <a:gd name="T16" fmla="*/ 83 w 139"/>
                    <a:gd name="T17" fmla="*/ 19 h 167"/>
                    <a:gd name="T18" fmla="*/ 81 w 139"/>
                    <a:gd name="T19" fmla="*/ 2 h 167"/>
                    <a:gd name="T20" fmla="*/ 77 w 139"/>
                    <a:gd name="T21" fmla="*/ 14 h 167"/>
                    <a:gd name="T22" fmla="*/ 69 w 139"/>
                    <a:gd name="T23" fmla="*/ 0 h 167"/>
                    <a:gd name="T24" fmla="*/ 46 w 139"/>
                    <a:gd name="T25" fmla="*/ 27 h 167"/>
                    <a:gd name="T26" fmla="*/ 28 w 139"/>
                    <a:gd name="T27" fmla="*/ 61 h 167"/>
                    <a:gd name="T28" fmla="*/ 28 w 139"/>
                    <a:gd name="T29" fmla="*/ 63 h 167"/>
                    <a:gd name="T30" fmla="*/ 26 w 139"/>
                    <a:gd name="T31" fmla="*/ 70 h 167"/>
                    <a:gd name="T32" fmla="*/ 26 w 139"/>
                    <a:gd name="T33" fmla="*/ 81 h 167"/>
                    <a:gd name="T34" fmla="*/ 30 w 139"/>
                    <a:gd name="T35" fmla="*/ 91 h 167"/>
                    <a:gd name="T36" fmla="*/ 36 w 139"/>
                    <a:gd name="T37" fmla="*/ 95 h 167"/>
                    <a:gd name="T38" fmla="*/ 49 w 139"/>
                    <a:gd name="T39" fmla="*/ 113 h 167"/>
                    <a:gd name="T40" fmla="*/ 37 w 139"/>
                    <a:gd name="T41" fmla="*/ 128 h 167"/>
                    <a:gd name="T42" fmla="*/ 1 w 139"/>
                    <a:gd name="T43" fmla="*/ 144 h 167"/>
                    <a:gd name="T44" fmla="*/ 0 w 139"/>
                    <a:gd name="T45" fmla="*/ 143 h 167"/>
                    <a:gd name="T46" fmla="*/ 0 w 139"/>
                    <a:gd name="T47" fmla="*/ 167 h 167"/>
                    <a:gd name="T48" fmla="*/ 139 w 139"/>
                    <a:gd name="T49" fmla="*/ 167 h 167"/>
                    <a:gd name="T50" fmla="*/ 139 w 139"/>
                    <a:gd name="T51" fmla="*/ 143 h 167"/>
                    <a:gd name="T52" fmla="*/ 103 w 139"/>
                    <a:gd name="T53" fmla="*/ 12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9" h="167">
                      <a:moveTo>
                        <a:pt x="103" y="128"/>
                      </a:moveTo>
                      <a:cubicBezTo>
                        <a:pt x="95" y="125"/>
                        <a:pt x="92" y="119"/>
                        <a:pt x="92" y="113"/>
                      </a:cubicBezTo>
                      <a:cubicBezTo>
                        <a:pt x="97" y="108"/>
                        <a:pt x="101" y="102"/>
                        <a:pt x="104" y="95"/>
                      </a:cubicBezTo>
                      <a:cubicBezTo>
                        <a:pt x="107" y="95"/>
                        <a:pt x="109" y="93"/>
                        <a:pt x="110" y="91"/>
                      </a:cubicBezTo>
                      <a:cubicBezTo>
                        <a:pt x="112" y="88"/>
                        <a:pt x="114" y="85"/>
                        <a:pt x="114" y="81"/>
                      </a:cubicBezTo>
                      <a:cubicBezTo>
                        <a:pt x="115" y="77"/>
                        <a:pt x="115" y="74"/>
                        <a:pt x="115" y="70"/>
                      </a:cubicBezTo>
                      <a:cubicBezTo>
                        <a:pt x="114" y="67"/>
                        <a:pt x="114" y="65"/>
                        <a:pt x="112" y="63"/>
                      </a:cubicBezTo>
                      <a:cubicBezTo>
                        <a:pt x="111" y="50"/>
                        <a:pt x="106" y="39"/>
                        <a:pt x="99" y="31"/>
                      </a:cubicBezTo>
                      <a:cubicBezTo>
                        <a:pt x="95" y="27"/>
                        <a:pt x="90" y="22"/>
                        <a:pt x="83" y="19"/>
                      </a:cubicBezTo>
                      <a:cubicBezTo>
                        <a:pt x="87" y="12"/>
                        <a:pt x="84" y="4"/>
                        <a:pt x="81" y="2"/>
                      </a:cubicBezTo>
                      <a:cubicBezTo>
                        <a:pt x="81" y="8"/>
                        <a:pt x="79" y="12"/>
                        <a:pt x="77" y="14"/>
                      </a:cubicBezTo>
                      <a:cubicBezTo>
                        <a:pt x="77" y="7"/>
                        <a:pt x="73" y="0"/>
                        <a:pt x="69" y="0"/>
                      </a:cubicBezTo>
                      <a:cubicBezTo>
                        <a:pt x="73" y="12"/>
                        <a:pt x="53" y="20"/>
                        <a:pt x="46" y="27"/>
                      </a:cubicBezTo>
                      <a:cubicBezTo>
                        <a:pt x="37" y="35"/>
                        <a:pt x="29" y="47"/>
                        <a:pt x="28" y="61"/>
                      </a:cubicBezTo>
                      <a:cubicBezTo>
                        <a:pt x="28" y="62"/>
                        <a:pt x="28" y="62"/>
                        <a:pt x="28" y="63"/>
                      </a:cubicBezTo>
                      <a:cubicBezTo>
                        <a:pt x="27" y="65"/>
                        <a:pt x="26" y="67"/>
                        <a:pt x="26" y="70"/>
                      </a:cubicBezTo>
                      <a:cubicBezTo>
                        <a:pt x="25" y="74"/>
                        <a:pt x="25" y="77"/>
                        <a:pt x="26" y="81"/>
                      </a:cubicBezTo>
                      <a:cubicBezTo>
                        <a:pt x="27" y="85"/>
                        <a:pt x="28" y="88"/>
                        <a:pt x="30" y="91"/>
                      </a:cubicBezTo>
                      <a:cubicBezTo>
                        <a:pt x="32" y="93"/>
                        <a:pt x="34" y="95"/>
                        <a:pt x="36" y="95"/>
                      </a:cubicBezTo>
                      <a:cubicBezTo>
                        <a:pt x="39" y="102"/>
                        <a:pt x="44" y="108"/>
                        <a:pt x="49" y="113"/>
                      </a:cubicBezTo>
                      <a:cubicBezTo>
                        <a:pt x="48" y="119"/>
                        <a:pt x="45" y="125"/>
                        <a:pt x="37" y="128"/>
                      </a:cubicBezTo>
                      <a:cubicBezTo>
                        <a:pt x="25" y="133"/>
                        <a:pt x="10" y="136"/>
                        <a:pt x="1" y="144"/>
                      </a:cubicBezTo>
                      <a:cubicBezTo>
                        <a:pt x="1" y="144"/>
                        <a:pt x="0" y="143"/>
                        <a:pt x="0" y="143"/>
                      </a:cubicBezTo>
                      <a:cubicBezTo>
                        <a:pt x="0" y="167"/>
                        <a:pt x="0" y="167"/>
                        <a:pt x="0" y="167"/>
                      </a:cubicBezTo>
                      <a:cubicBezTo>
                        <a:pt x="139" y="167"/>
                        <a:pt x="139" y="167"/>
                        <a:pt x="139" y="167"/>
                      </a:cubicBezTo>
                      <a:cubicBezTo>
                        <a:pt x="139" y="143"/>
                        <a:pt x="139" y="143"/>
                        <a:pt x="139" y="143"/>
                      </a:cubicBezTo>
                      <a:cubicBezTo>
                        <a:pt x="130" y="135"/>
                        <a:pt x="115" y="133"/>
                        <a:pt x="103" y="128"/>
                      </a:cubicBezTo>
                      <a:close/>
                    </a:path>
                  </a:pathLst>
                </a:custGeom>
                <a:solidFill>
                  <a:srgbClr val="007E66"/>
                </a:solidFill>
                <a:ln>
                  <a:noFill/>
                </a:ln>
              </p:spPr>
              <p:txBody>
                <a:bodyPr anchor="ctr"/>
                <a:lstStyle/>
                <a:p>
                  <a:pPr algn="ctr"/>
                  <a:endParaRPr dirty="0">
                    <a:cs typeface="+mn-ea"/>
                    <a:sym typeface="+mn-lt"/>
                  </a:endParaRPr>
                </a:p>
              </p:txBody>
            </p:sp>
            <p:cxnSp>
              <p:nvCxnSpPr>
                <p:cNvPr id="22" name="直接连接符 21"/>
                <p:cNvCxnSpPr/>
                <p:nvPr/>
              </p:nvCxnSpPr>
              <p:spPr>
                <a:xfrm>
                  <a:off x="730250" y="5459295"/>
                  <a:ext cx="10729913" cy="0"/>
                </a:xfrm>
                <a:prstGeom prst="line">
                  <a:avLst/>
                </a:prstGeom>
                <a:noFill/>
                <a:ln w="9525">
                  <a:solidFill>
                    <a:srgbClr val="007E66"/>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23" name="矩形 22"/>
                <p:cNvSpPr/>
                <p:nvPr/>
              </p:nvSpPr>
              <p:spPr>
                <a:xfrm>
                  <a:off x="2746474" y="4349088"/>
                  <a:ext cx="646331" cy="276999"/>
                </a:xfrm>
                <a:prstGeom prst="rect">
                  <a:avLst/>
                </a:prstGeom>
              </p:spPr>
              <p:txBody>
                <a:bodyPr wrap="none">
                  <a:noAutofit/>
                </a:bodyPr>
                <a:lstStyle/>
                <a:p>
                  <a:pPr algn="ctr"/>
                  <a:r>
                    <a:rPr lang="zh-CN" altLang="en-US" b="1" dirty="0" smtClean="0">
                      <a:solidFill>
                        <a:srgbClr val="00674B"/>
                      </a:solidFill>
                      <a:latin typeface="思源黑体 CN Regular" panose="020B0500000000000000" pitchFamily="34" charset="-122"/>
                      <a:ea typeface="思源黑体 CN Regular" panose="020B0500000000000000" pitchFamily="34" charset="-122"/>
                      <a:cs typeface="+mn-ea"/>
                      <a:sym typeface="+mn-lt"/>
                    </a:rPr>
                    <a:t>结合活性</a:t>
                  </a:r>
                  <a:endParaRPr lang="zh-CN" altLang="en-US" b="1" dirty="0">
                    <a:solidFill>
                      <a:srgbClr val="00674B"/>
                    </a:solidFill>
                    <a:latin typeface="思源黑体 CN Regular" panose="020B0500000000000000" pitchFamily="34" charset="-122"/>
                    <a:ea typeface="思源黑体 CN Regular" panose="020B0500000000000000" pitchFamily="34" charset="-122"/>
                    <a:cs typeface="+mn-ea"/>
                    <a:sym typeface="+mn-lt"/>
                  </a:endParaRPr>
                </a:p>
              </p:txBody>
            </p:sp>
          </p:grpSp>
          <p:sp>
            <p:nvSpPr>
              <p:cNvPr id="14" name="任意多边形: 形状 4"/>
              <p:cNvSpPr/>
              <p:nvPr/>
            </p:nvSpPr>
            <p:spPr>
              <a:xfrm>
                <a:off x="1915078" y="2517153"/>
                <a:ext cx="784714" cy="771525"/>
              </a:xfrm>
              <a:custGeom>
                <a:avLst/>
                <a:gdLst>
                  <a:gd name="connsiteX0" fmla="*/ 1046285 w 1046285"/>
                  <a:gd name="connsiteY0" fmla="*/ 1028700 h 1028700"/>
                  <a:gd name="connsiteX1" fmla="*/ 1046285 w 1046285"/>
                  <a:gd name="connsiteY1" fmla="*/ 0 h 1028700"/>
                  <a:gd name="connsiteX2" fmla="*/ 0 w 1046285"/>
                  <a:gd name="connsiteY2" fmla="*/ 0 h 1028700"/>
                </a:gdLst>
                <a:ahLst/>
                <a:cxnLst>
                  <a:cxn ang="0">
                    <a:pos x="connsiteX0" y="connsiteY0"/>
                  </a:cxn>
                  <a:cxn ang="0">
                    <a:pos x="connsiteX1" y="connsiteY1"/>
                  </a:cxn>
                  <a:cxn ang="0">
                    <a:pos x="connsiteX2" y="connsiteY2"/>
                  </a:cxn>
                </a:cxnLst>
                <a:rect l="l" t="t" r="r" b="b"/>
                <a:pathLst>
                  <a:path w="1046285" h="1028700">
                    <a:moveTo>
                      <a:pt x="1046285" y="1028700"/>
                    </a:moveTo>
                    <a:lnTo>
                      <a:pt x="1046285" y="0"/>
                    </a:lnTo>
                    <a:lnTo>
                      <a:pt x="0" y="0"/>
                    </a:lnTo>
                  </a:path>
                </a:pathLst>
              </a:custGeom>
              <a:ln>
                <a:solidFill>
                  <a:srgbClr val="007E66"/>
                </a:solidFill>
                <a:prstDash val="sysDash"/>
                <a:headEnd type="none" w="sm" len="sm"/>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dirty="0">
                  <a:cs typeface="+mn-ea"/>
                  <a:sym typeface="+mn-lt"/>
                </a:endParaRPr>
              </a:p>
            </p:txBody>
          </p:sp>
          <p:sp>
            <p:nvSpPr>
              <p:cNvPr id="15" name="任意多边形: 形状 5"/>
              <p:cNvSpPr/>
              <p:nvPr/>
            </p:nvSpPr>
            <p:spPr>
              <a:xfrm flipH="1">
                <a:off x="6271927" y="2450478"/>
                <a:ext cx="784714" cy="771525"/>
              </a:xfrm>
              <a:custGeom>
                <a:avLst/>
                <a:gdLst>
                  <a:gd name="connsiteX0" fmla="*/ 1046285 w 1046285"/>
                  <a:gd name="connsiteY0" fmla="*/ 1028700 h 1028700"/>
                  <a:gd name="connsiteX1" fmla="*/ 1046285 w 1046285"/>
                  <a:gd name="connsiteY1" fmla="*/ 0 h 1028700"/>
                  <a:gd name="connsiteX2" fmla="*/ 0 w 1046285"/>
                  <a:gd name="connsiteY2" fmla="*/ 0 h 1028700"/>
                </a:gdLst>
                <a:ahLst/>
                <a:cxnLst>
                  <a:cxn ang="0">
                    <a:pos x="connsiteX0" y="connsiteY0"/>
                  </a:cxn>
                  <a:cxn ang="0">
                    <a:pos x="connsiteX1" y="connsiteY1"/>
                  </a:cxn>
                  <a:cxn ang="0">
                    <a:pos x="connsiteX2" y="connsiteY2"/>
                  </a:cxn>
                </a:cxnLst>
                <a:rect l="l" t="t" r="r" b="b"/>
                <a:pathLst>
                  <a:path w="1046285" h="1028700">
                    <a:moveTo>
                      <a:pt x="1046285" y="1028700"/>
                    </a:moveTo>
                    <a:lnTo>
                      <a:pt x="1046285" y="0"/>
                    </a:lnTo>
                    <a:lnTo>
                      <a:pt x="0" y="0"/>
                    </a:lnTo>
                  </a:path>
                </a:pathLst>
              </a:custGeom>
              <a:ln>
                <a:solidFill>
                  <a:srgbClr val="007E66"/>
                </a:solidFill>
                <a:prstDash val="sysDash"/>
                <a:headEnd type="none" w="sm" len="sm"/>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dirty="0">
                  <a:cs typeface="+mn-ea"/>
                  <a:sym typeface="+mn-lt"/>
                </a:endParaRPr>
              </a:p>
            </p:txBody>
          </p:sp>
        </p:grpSp>
        <p:sp>
          <p:nvSpPr>
            <p:cNvPr id="50" name="矩形 49"/>
            <p:cNvSpPr/>
            <p:nvPr/>
          </p:nvSpPr>
          <p:spPr>
            <a:xfrm>
              <a:off x="5724128" y="4011910"/>
              <a:ext cx="484748" cy="207749"/>
            </a:xfrm>
            <a:prstGeom prst="rect">
              <a:avLst/>
            </a:prstGeom>
          </p:spPr>
          <p:txBody>
            <a:bodyPr wrap="none">
              <a:noAutofit/>
            </a:bodyPr>
            <a:lstStyle/>
            <a:p>
              <a:pPr algn="ctr"/>
              <a:r>
                <a:rPr lang="zh-CN" altLang="en-US" b="1" dirty="0" smtClean="0">
                  <a:solidFill>
                    <a:srgbClr val="00674B"/>
                  </a:solidFill>
                  <a:cs typeface="+mn-ea"/>
                  <a:sym typeface="+mn-lt"/>
                </a:rPr>
                <a:t>生物活性</a:t>
              </a:r>
              <a:endParaRPr lang="zh-CN" altLang="en-US" b="1" dirty="0">
                <a:solidFill>
                  <a:srgbClr val="00674B"/>
                </a:solidFill>
                <a:cs typeface="+mn-ea"/>
                <a:sym typeface="+mn-l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1" name="TextBox 10"/>
          <p:cNvSpPr txBox="1"/>
          <p:nvPr/>
        </p:nvSpPr>
        <p:spPr>
          <a:xfrm>
            <a:off x="179512" y="555526"/>
            <a:ext cx="4896544" cy="400110"/>
          </a:xfrm>
          <a:prstGeom prst="rect">
            <a:avLst/>
          </a:prstGeom>
          <a:noFill/>
        </p:spPr>
        <p:txBody>
          <a:bodyPr wrap="square" rtlCol="0">
            <a:spAutoFit/>
          </a:bodyPr>
          <a:lstStyle/>
          <a:p>
            <a:pPr algn="l"/>
            <a:r>
              <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一、结合活性检测</a:t>
            </a:r>
            <a:endPar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9" name="TextBox 8"/>
          <p:cNvSpPr txBox="1"/>
          <p:nvPr/>
        </p:nvSpPr>
        <p:spPr>
          <a:xfrm>
            <a:off x="3059832" y="699542"/>
            <a:ext cx="2880000" cy="648000"/>
          </a:xfrm>
          <a:prstGeom prst="flowChartOffpageConnector">
            <a:avLst/>
          </a:prstGeom>
          <a:solidFill>
            <a:schemeClr val="bg1">
              <a:lumMod val="95000"/>
            </a:schemeClr>
          </a:solidFill>
          <a:ln w="28575">
            <a:solidFill>
              <a:srgbClr val="00A27B"/>
            </a:solidFill>
          </a:ln>
        </p:spPr>
        <p:txBody>
          <a:bodyPr wrap="square" rtlCol="0" anchor="t">
            <a:spAutoFit/>
          </a:bodyPr>
          <a:lstStyle/>
          <a:p>
            <a:pPr algn="ctr"/>
            <a:r>
              <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rPr>
              <a:t>酶联免疫吸附法</a:t>
            </a:r>
            <a:endPar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rPr>
              <a:t>ELISA</a:t>
            </a:r>
            <a:endPar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23" name="组合 122"/>
          <p:cNvGrpSpPr/>
          <p:nvPr/>
        </p:nvGrpSpPr>
        <p:grpSpPr>
          <a:xfrm>
            <a:off x="3152986" y="1467247"/>
            <a:ext cx="2448272" cy="1680567"/>
            <a:chOff x="3275856" y="1467247"/>
            <a:chExt cx="2448272" cy="1680567"/>
          </a:xfrm>
        </p:grpSpPr>
        <p:sp>
          <p:nvSpPr>
            <p:cNvPr id="36" name="矩形 25"/>
            <p:cNvSpPr>
              <a:spLocks noChangeArrowheads="1"/>
            </p:cNvSpPr>
            <p:nvPr/>
          </p:nvSpPr>
          <p:spPr bwMode="auto">
            <a:xfrm>
              <a:off x="3755529" y="1467247"/>
              <a:ext cx="1620838" cy="276999"/>
            </a:xfrm>
            <a:prstGeom prst="rect">
              <a:avLst/>
            </a:prstGeom>
            <a:noFill/>
            <a:ln w="9525">
              <a:noFill/>
              <a:miter lim="800000"/>
            </a:ln>
          </p:spPr>
          <p:txBody>
            <a:bodyPr>
              <a:spAutoFit/>
            </a:bodyPr>
            <a:lstStyle/>
            <a:p>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B. </a:t>
              </a:r>
              <a:r>
                <a:rPr lang="zh-CN" altLang="en-US"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竞争</a:t>
              </a:r>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ELISA</a:t>
              </a:r>
              <a:endParaRPr lang="zh-CN" altLang="en-US" sz="1200" b="1" dirty="0">
                <a:solidFill>
                  <a:srgbClr val="397F6D"/>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46" name="组合 172"/>
            <p:cNvGrpSpPr/>
            <p:nvPr/>
          </p:nvGrpSpPr>
          <p:grpSpPr>
            <a:xfrm>
              <a:off x="3275856" y="1923678"/>
              <a:ext cx="2448272" cy="1224136"/>
              <a:chOff x="251520" y="735213"/>
              <a:chExt cx="2808312" cy="1233320"/>
            </a:xfrm>
          </p:grpSpPr>
          <p:grpSp>
            <p:nvGrpSpPr>
              <p:cNvPr id="47" name="组合 1298"/>
              <p:cNvGrpSpPr/>
              <p:nvPr/>
            </p:nvGrpSpPr>
            <p:grpSpPr>
              <a:xfrm>
                <a:off x="1115616" y="1491630"/>
                <a:ext cx="320605" cy="360040"/>
                <a:chOff x="6558848" y="2254047"/>
                <a:chExt cx="1208694" cy="1637806"/>
              </a:xfrm>
              <a:solidFill>
                <a:srgbClr val="32947A"/>
              </a:solidFill>
            </p:grpSpPr>
            <p:sp>
              <p:nvSpPr>
                <p:cNvPr id="82" name="椭圆 16"/>
                <p:cNvSpPr/>
                <p:nvPr/>
              </p:nvSpPr>
              <p:spPr>
                <a:xfrm>
                  <a:off x="7010419" y="3099400"/>
                  <a:ext cx="129600" cy="392400"/>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83" name="椭圆 17"/>
                <p:cNvSpPr/>
                <p:nvPr/>
              </p:nvSpPr>
              <p:spPr>
                <a:xfrm rot="20063569">
                  <a:off x="6558848" y="2311882"/>
                  <a:ext cx="129524" cy="390911"/>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84" name="椭圆 83"/>
                <p:cNvSpPr/>
                <p:nvPr/>
              </p:nvSpPr>
              <p:spPr>
                <a:xfrm rot="20063569">
                  <a:off x="6754719" y="2675754"/>
                  <a:ext cx="130396" cy="389089"/>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85" name="椭圆 84"/>
                <p:cNvSpPr/>
                <p:nvPr/>
              </p:nvSpPr>
              <p:spPr>
                <a:xfrm rot="20063569">
                  <a:off x="6682670" y="2260025"/>
                  <a:ext cx="129524" cy="390911"/>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86" name="椭圆 85"/>
                <p:cNvSpPr/>
                <p:nvPr/>
              </p:nvSpPr>
              <p:spPr>
                <a:xfrm rot="20063569">
                  <a:off x="6878543" y="2581469"/>
                  <a:ext cx="130396" cy="389089"/>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87" name="直接连接符 86"/>
                <p:cNvCxnSpPr/>
                <p:nvPr/>
              </p:nvCxnSpPr>
              <p:spPr>
                <a:xfrm rot="600000" flipV="1">
                  <a:off x="6919930" y="2955643"/>
                  <a:ext cx="108000" cy="71438"/>
                </a:xfrm>
                <a:prstGeom prst="line">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88" name="椭圆 87"/>
                <p:cNvSpPr/>
                <p:nvPr/>
              </p:nvSpPr>
              <p:spPr>
                <a:xfrm rot="1628293">
                  <a:off x="7517641" y="2254047"/>
                  <a:ext cx="129524" cy="390911"/>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89" name="椭圆 88"/>
                <p:cNvSpPr/>
                <p:nvPr/>
              </p:nvSpPr>
              <p:spPr>
                <a:xfrm rot="1628293">
                  <a:off x="7281256" y="2614938"/>
                  <a:ext cx="130396" cy="389089"/>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90" name="椭圆 89"/>
                <p:cNvSpPr/>
                <p:nvPr/>
              </p:nvSpPr>
              <p:spPr>
                <a:xfrm rot="1628293">
                  <a:off x="7638018" y="2318060"/>
                  <a:ext cx="129524" cy="390911"/>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00B050"/>
                    </a:solidFill>
                    <a:latin typeface="Poppins Light" panose="02000000000000000000" pitchFamily="2" charset="0"/>
                    <a:cs typeface="Poppins Light" panose="02000000000000000000" pitchFamily="2" charset="0"/>
                  </a:endParaRPr>
                </a:p>
              </p:txBody>
            </p:sp>
            <p:sp>
              <p:nvSpPr>
                <p:cNvPr id="91" name="椭圆 90"/>
                <p:cNvSpPr/>
                <p:nvPr/>
              </p:nvSpPr>
              <p:spPr>
                <a:xfrm rot="1628293">
                  <a:off x="7401635" y="2678953"/>
                  <a:ext cx="130396" cy="389089"/>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92" name="直接连接符 91"/>
                <p:cNvCxnSpPr/>
                <p:nvPr/>
              </p:nvCxnSpPr>
              <p:spPr>
                <a:xfrm rot="3764724" flipV="1">
                  <a:off x="7280186" y="2969828"/>
                  <a:ext cx="108000" cy="71438"/>
                </a:xfrm>
                <a:prstGeom prst="line">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93" name="弧形 92"/>
                <p:cNvSpPr/>
                <p:nvPr/>
              </p:nvSpPr>
              <p:spPr>
                <a:xfrm>
                  <a:off x="6972318" y="2969930"/>
                  <a:ext cx="109538" cy="247652"/>
                </a:xfrm>
                <a:prstGeom prst="arc">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94" name="弧形 93"/>
                <p:cNvSpPr/>
                <p:nvPr/>
              </p:nvSpPr>
              <p:spPr>
                <a:xfrm flipH="1">
                  <a:off x="7210994" y="2972404"/>
                  <a:ext cx="108000" cy="247652"/>
                </a:xfrm>
                <a:prstGeom prst="arc">
                  <a:avLst>
                    <a:gd name="adj1" fmla="val 16200000"/>
                    <a:gd name="adj2" fmla="val 484390"/>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95" name="椭圆 94"/>
                <p:cNvSpPr/>
                <p:nvPr/>
              </p:nvSpPr>
              <p:spPr>
                <a:xfrm>
                  <a:off x="7153293" y="3099400"/>
                  <a:ext cx="129600" cy="392400"/>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96" name="椭圆 95"/>
                <p:cNvSpPr/>
                <p:nvPr/>
              </p:nvSpPr>
              <p:spPr>
                <a:xfrm>
                  <a:off x="7015181" y="3497579"/>
                  <a:ext cx="129600" cy="392400"/>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97" name="椭圆 96"/>
                <p:cNvSpPr/>
                <p:nvPr/>
              </p:nvSpPr>
              <p:spPr>
                <a:xfrm>
                  <a:off x="7148530" y="3499453"/>
                  <a:ext cx="129600" cy="392400"/>
                </a:xfrm>
                <a:prstGeom prst="ellipse">
                  <a:avLst/>
                </a:prstGeom>
                <a:grpFill/>
                <a:ln>
                  <a:solidFill>
                    <a:srgbClr val="32947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98" name="直接连接符 97"/>
                <p:cNvCxnSpPr/>
                <p:nvPr/>
              </p:nvCxnSpPr>
              <p:spPr>
                <a:xfrm>
                  <a:off x="7072331" y="3003268"/>
                  <a:ext cx="158400" cy="1588"/>
                </a:xfrm>
                <a:prstGeom prst="line">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7081856" y="3036606"/>
                  <a:ext cx="133200" cy="1588"/>
                </a:xfrm>
                <a:prstGeom prst="line">
                  <a:avLst/>
                </a:prstGeom>
                <a:grp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cxnSp>
          </p:grpSp>
          <p:sp>
            <p:nvSpPr>
              <p:cNvPr id="48" name="圆角矩形 47"/>
              <p:cNvSpPr/>
              <p:nvPr/>
            </p:nvSpPr>
            <p:spPr bwMode="auto">
              <a:xfrm>
                <a:off x="312925" y="1842297"/>
                <a:ext cx="2064131" cy="126236"/>
              </a:xfrm>
              <a:prstGeom prst="roundRect">
                <a:avLst/>
              </a:prstGeom>
              <a:solidFill>
                <a:srgbClr val="CFE9E2"/>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Normal" panose="020B0400000000000000" pitchFamily="34" charset="-122"/>
                  <a:ea typeface="思源黑体 CN Normal" panose="020B0400000000000000" pitchFamily="34" charset="-122"/>
                </a:endParaRPr>
              </a:p>
            </p:txBody>
          </p:sp>
          <p:grpSp>
            <p:nvGrpSpPr>
              <p:cNvPr id="49" name="组合 92"/>
              <p:cNvGrpSpPr/>
              <p:nvPr/>
            </p:nvGrpSpPr>
            <p:grpSpPr>
              <a:xfrm>
                <a:off x="1331640" y="996868"/>
                <a:ext cx="504056" cy="494762"/>
                <a:chOff x="2711986" y="2801119"/>
                <a:chExt cx="347607" cy="350746"/>
              </a:xfrm>
            </p:grpSpPr>
            <p:sp>
              <p:nvSpPr>
                <p:cNvPr id="79" name="饼形 78"/>
                <p:cNvSpPr/>
                <p:nvPr/>
              </p:nvSpPr>
              <p:spPr>
                <a:xfrm rot="8152046">
                  <a:off x="2711986" y="2960755"/>
                  <a:ext cx="190521" cy="191110"/>
                </a:xfrm>
                <a:prstGeom prst="pie">
                  <a:avLst/>
                </a:prstGeom>
                <a:solidFill>
                  <a:srgbClr val="007E66"/>
                </a:solidFill>
                <a:ln>
                  <a:solidFill>
                    <a:srgbClr val="00C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八角星 79"/>
                <p:cNvSpPr/>
                <p:nvPr/>
              </p:nvSpPr>
              <p:spPr>
                <a:xfrm>
                  <a:off x="2869072" y="2801119"/>
                  <a:ext cx="190521" cy="127407"/>
                </a:xfrm>
                <a:prstGeom prst="star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B</a:t>
                  </a:r>
                  <a:endParaRPr lang="zh-CN" altLang="en-US"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81" name="直接连接符 80"/>
                <p:cNvCxnSpPr/>
                <p:nvPr/>
              </p:nvCxnSpPr>
              <p:spPr>
                <a:xfrm rot="10628671" flipV="1">
                  <a:off x="2807581" y="2870418"/>
                  <a:ext cx="90986" cy="7534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 name="组合 163"/>
              <p:cNvGrpSpPr/>
              <p:nvPr/>
            </p:nvGrpSpPr>
            <p:grpSpPr>
              <a:xfrm rot="2127887">
                <a:off x="1940129" y="735213"/>
                <a:ext cx="291950" cy="453348"/>
                <a:chOff x="2406526" y="843440"/>
                <a:chExt cx="227658" cy="356379"/>
              </a:xfrm>
            </p:grpSpPr>
            <p:sp>
              <p:nvSpPr>
                <p:cNvPr id="59" name="太阳形 58"/>
                <p:cNvSpPr/>
                <p:nvPr/>
              </p:nvSpPr>
              <p:spPr bwMode="auto">
                <a:xfrm rot="19873443">
                  <a:off x="2480061" y="843440"/>
                  <a:ext cx="102468" cy="95581"/>
                </a:xfrm>
                <a:prstGeom prst="sun">
                  <a:avLst/>
                </a:prstGeom>
                <a:solidFill>
                  <a:srgbClr val="CFE9E2"/>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Poppins" panose="02000000000000000000" pitchFamily="2" charset="0"/>
                    <a:ea typeface="微软雅黑" panose="020B0503020204020204" pitchFamily="34" charset="-122"/>
                    <a:cs typeface="Poppins" panose="02000000000000000000" pitchFamily="2" charset="0"/>
                  </a:endParaRPr>
                </a:p>
              </p:txBody>
            </p:sp>
            <p:grpSp>
              <p:nvGrpSpPr>
                <p:cNvPr id="60" name="组合 1298"/>
                <p:cNvGrpSpPr/>
                <p:nvPr/>
              </p:nvGrpSpPr>
              <p:grpSpPr>
                <a:xfrm rot="10648449">
                  <a:off x="2406526" y="943501"/>
                  <a:ext cx="227658" cy="256318"/>
                  <a:chOff x="6558848" y="2254047"/>
                  <a:chExt cx="1208694" cy="1637806"/>
                </a:xfrm>
                <a:solidFill>
                  <a:srgbClr val="00C092"/>
                </a:solidFill>
              </p:grpSpPr>
              <p:sp>
                <p:nvSpPr>
                  <p:cNvPr id="61" name="椭圆 60"/>
                  <p:cNvSpPr/>
                  <p:nvPr/>
                </p:nvSpPr>
                <p:spPr>
                  <a:xfrm>
                    <a:off x="7010419"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2" name="椭圆 61"/>
                  <p:cNvSpPr/>
                  <p:nvPr/>
                </p:nvSpPr>
                <p:spPr>
                  <a:xfrm rot="20063569">
                    <a:off x="6558848" y="2311882"/>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3" name="椭圆 62"/>
                  <p:cNvSpPr/>
                  <p:nvPr/>
                </p:nvSpPr>
                <p:spPr>
                  <a:xfrm rot="20063569">
                    <a:off x="6754719" y="2675754"/>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4" name="椭圆 63"/>
                  <p:cNvSpPr/>
                  <p:nvPr/>
                </p:nvSpPr>
                <p:spPr>
                  <a:xfrm rot="20063569">
                    <a:off x="6682670" y="2260025"/>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5" name="椭圆 64"/>
                  <p:cNvSpPr/>
                  <p:nvPr/>
                </p:nvSpPr>
                <p:spPr>
                  <a:xfrm rot="20063569">
                    <a:off x="6878543" y="2581469"/>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66" name="直接连接符 65"/>
                  <p:cNvCxnSpPr/>
                  <p:nvPr/>
                </p:nvCxnSpPr>
                <p:spPr>
                  <a:xfrm rot="600000" flipV="1">
                    <a:off x="6919930" y="2955643"/>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rot="1628293">
                    <a:off x="7517641" y="2254047"/>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8" name="椭圆 67"/>
                  <p:cNvSpPr/>
                  <p:nvPr/>
                </p:nvSpPr>
                <p:spPr>
                  <a:xfrm rot="1628293">
                    <a:off x="7281256" y="2614938"/>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69" name="椭圆 68"/>
                  <p:cNvSpPr/>
                  <p:nvPr/>
                </p:nvSpPr>
                <p:spPr>
                  <a:xfrm rot="1628293">
                    <a:off x="7638018" y="2318060"/>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00B050"/>
                      </a:solidFill>
                      <a:latin typeface="Poppins Light" panose="02000000000000000000" pitchFamily="2" charset="0"/>
                      <a:cs typeface="Poppins Light" panose="02000000000000000000" pitchFamily="2" charset="0"/>
                    </a:endParaRPr>
                  </a:p>
                </p:txBody>
              </p:sp>
              <p:sp>
                <p:nvSpPr>
                  <p:cNvPr id="70" name="椭圆 69"/>
                  <p:cNvSpPr/>
                  <p:nvPr/>
                </p:nvSpPr>
                <p:spPr>
                  <a:xfrm rot="1628293">
                    <a:off x="7401635" y="2678953"/>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71" name="直接连接符 70"/>
                  <p:cNvCxnSpPr/>
                  <p:nvPr/>
                </p:nvCxnSpPr>
                <p:spPr>
                  <a:xfrm rot="3764724" flipV="1">
                    <a:off x="7280186" y="2969828"/>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72" name="弧形 71"/>
                  <p:cNvSpPr/>
                  <p:nvPr/>
                </p:nvSpPr>
                <p:spPr>
                  <a:xfrm>
                    <a:off x="6972318" y="2969930"/>
                    <a:ext cx="109538" cy="247652"/>
                  </a:xfrm>
                  <a:prstGeom prst="arc">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73" name="弧形 72"/>
                  <p:cNvSpPr/>
                  <p:nvPr/>
                </p:nvSpPr>
                <p:spPr>
                  <a:xfrm flipH="1">
                    <a:off x="7210994" y="2972404"/>
                    <a:ext cx="108000" cy="247652"/>
                  </a:xfrm>
                  <a:prstGeom prst="arc">
                    <a:avLst>
                      <a:gd name="adj1" fmla="val 16200000"/>
                      <a:gd name="adj2" fmla="val 484390"/>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74" name="椭圆 73"/>
                  <p:cNvSpPr/>
                  <p:nvPr/>
                </p:nvSpPr>
                <p:spPr>
                  <a:xfrm>
                    <a:off x="7153293"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75" name="椭圆 74"/>
                  <p:cNvSpPr/>
                  <p:nvPr/>
                </p:nvSpPr>
                <p:spPr>
                  <a:xfrm>
                    <a:off x="7015181" y="3497579"/>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sp>
                <p:nvSpPr>
                  <p:cNvPr id="76" name="椭圆 75"/>
                  <p:cNvSpPr/>
                  <p:nvPr/>
                </p:nvSpPr>
                <p:spPr>
                  <a:xfrm>
                    <a:off x="7148530" y="3499453"/>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Poppins Light" panose="02000000000000000000" pitchFamily="2" charset="0"/>
                      <a:cs typeface="Poppins Light" panose="02000000000000000000" pitchFamily="2" charset="0"/>
                    </a:endParaRPr>
                  </a:p>
                </p:txBody>
              </p:sp>
              <p:cxnSp>
                <p:nvCxnSpPr>
                  <p:cNvPr id="77" name="直接连接符 76"/>
                  <p:cNvCxnSpPr/>
                  <p:nvPr/>
                </p:nvCxnSpPr>
                <p:spPr>
                  <a:xfrm>
                    <a:off x="7072331" y="3003268"/>
                    <a:ext cx="1584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7081856" y="3036606"/>
                    <a:ext cx="1332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grpSp>
          </p:grpSp>
          <p:sp>
            <p:nvSpPr>
              <p:cNvPr id="51" name="TextBox 50"/>
              <p:cNvSpPr txBox="1"/>
              <p:nvPr/>
            </p:nvSpPr>
            <p:spPr>
              <a:xfrm>
                <a:off x="2267744" y="843558"/>
                <a:ext cx="792088" cy="230832"/>
              </a:xfrm>
              <a:prstGeom prst="rect">
                <a:avLst/>
              </a:prstGeom>
              <a:noFill/>
            </p:spPr>
            <p:txBody>
              <a:bodyPr wrap="square" rtlCol="0">
                <a:spAutoFit/>
              </a:bodyPr>
              <a:lstStyle/>
              <a:p>
                <a:pPr algn="l"/>
                <a:r>
                  <a:rPr lang="zh-CN" altLang="en-US" sz="900" b="1" dirty="0" smtClean="0">
                    <a:latin typeface="Poppins" panose="02000000000000000000" pitchFamily="2" charset="0"/>
                    <a:ea typeface="思源黑体 CN Regular" panose="020B0500000000000000" pitchFamily="34" charset="-122"/>
                    <a:cs typeface="Poppins" panose="02000000000000000000" pitchFamily="2" charset="0"/>
                    <a:sym typeface="+mn-ea"/>
                  </a:rPr>
                  <a:t>酶标二抗</a:t>
                </a:r>
                <a:endParaRPr lang="zh-CN" altLang="en-US" sz="9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52" name="TextBox 51"/>
              <p:cNvSpPr txBox="1"/>
              <p:nvPr/>
            </p:nvSpPr>
            <p:spPr>
              <a:xfrm>
                <a:off x="1475656" y="1563638"/>
                <a:ext cx="792088" cy="230832"/>
              </a:xfrm>
              <a:prstGeom prst="rect">
                <a:avLst/>
              </a:prstGeom>
              <a:noFill/>
            </p:spPr>
            <p:txBody>
              <a:bodyPr wrap="square" rtlCol="0">
                <a:spAutoFit/>
              </a:bodyPr>
              <a:lstStyle/>
              <a:p>
                <a:pPr algn="l"/>
                <a:r>
                  <a:rPr lang="zh-CN" altLang="en-US" sz="900" b="1" dirty="0" smtClean="0">
                    <a:latin typeface="Poppins" panose="02000000000000000000" pitchFamily="2" charset="0"/>
                    <a:ea typeface="思源黑体 CN Regular" panose="020B0500000000000000" pitchFamily="34" charset="-122"/>
                    <a:cs typeface="Poppins" panose="02000000000000000000" pitchFamily="2" charset="0"/>
                    <a:sym typeface="+mn-ea"/>
                  </a:rPr>
                  <a:t>抗体药</a:t>
                </a:r>
                <a:endParaRPr lang="zh-CN" altLang="en-US" sz="9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53" name="TextBox 52"/>
              <p:cNvSpPr txBox="1"/>
              <p:nvPr/>
            </p:nvSpPr>
            <p:spPr>
              <a:xfrm>
                <a:off x="1547664" y="1275606"/>
                <a:ext cx="1152128" cy="215444"/>
              </a:xfrm>
              <a:prstGeom prst="rect">
                <a:avLst/>
              </a:prstGeom>
              <a:noFill/>
            </p:spPr>
            <p:txBody>
              <a:bodyPr wrap="square" rtlCol="0">
                <a:spAutoFit/>
              </a:bodyPr>
              <a:lstStyle/>
              <a:p>
                <a:pPr algn="l"/>
                <a:r>
                  <a:rPr lang="zh-CN" altLang="en-US" sz="800" b="1" dirty="0" smtClean="0">
                    <a:latin typeface="Poppins" panose="02000000000000000000" pitchFamily="2" charset="0"/>
                    <a:ea typeface="思源黑体 CN Regular" panose="020B0500000000000000" pitchFamily="34" charset="-122"/>
                    <a:cs typeface="Poppins" panose="02000000000000000000" pitchFamily="2" charset="0"/>
                    <a:sym typeface="+mn-ea"/>
                  </a:rPr>
                  <a:t>靶点蛋白</a:t>
                </a:r>
                <a:r>
                  <a:rPr lang="en-US" altLang="zh-CN" sz="800" b="1" dirty="0" smtClean="0">
                    <a:latin typeface="Poppins" panose="02000000000000000000" pitchFamily="2" charset="0"/>
                    <a:ea typeface="思源黑体 CN Regular" panose="020B0500000000000000" pitchFamily="34" charset="-122"/>
                    <a:cs typeface="Poppins" panose="02000000000000000000" pitchFamily="2" charset="0"/>
                    <a:sym typeface="+mn-ea"/>
                  </a:rPr>
                  <a:t>/biotin</a:t>
                </a:r>
                <a:endParaRPr lang="zh-CN" altLang="en-US" sz="8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54" name="组合 38"/>
              <p:cNvGrpSpPr>
                <a:grpSpLocks noChangeAspect="1"/>
              </p:cNvGrpSpPr>
              <p:nvPr/>
            </p:nvGrpSpPr>
            <p:grpSpPr bwMode="auto">
              <a:xfrm rot="7973711">
                <a:off x="818975" y="993296"/>
                <a:ext cx="260025" cy="425067"/>
                <a:chOff x="1207459" y="2440042"/>
                <a:chExt cx="594096" cy="774651"/>
              </a:xfrm>
            </p:grpSpPr>
            <p:cxnSp>
              <p:nvCxnSpPr>
                <p:cNvPr id="56" name="直接连接符 55"/>
                <p:cNvCxnSpPr/>
                <p:nvPr/>
              </p:nvCxnSpPr>
              <p:spPr>
                <a:xfrm rot="5400000">
                  <a:off x="1250132" y="2963865"/>
                  <a:ext cx="500066" cy="1589"/>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a:off x="1515803" y="2440042"/>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207459" y="2450674"/>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55" name="TextBox 54"/>
              <p:cNvSpPr txBox="1"/>
              <p:nvPr/>
            </p:nvSpPr>
            <p:spPr>
              <a:xfrm>
                <a:off x="251520" y="1131590"/>
                <a:ext cx="792088" cy="215444"/>
              </a:xfrm>
              <a:prstGeom prst="rect">
                <a:avLst/>
              </a:prstGeom>
              <a:noFill/>
            </p:spPr>
            <p:txBody>
              <a:bodyPr wrap="square" rtlCol="0">
                <a:spAutoFit/>
              </a:bodyPr>
              <a:lstStyle/>
              <a:p>
                <a:pPr algn="l"/>
                <a:r>
                  <a:rPr lang="zh-CN" altLang="en-US" sz="800" b="1" dirty="0" smtClean="0">
                    <a:latin typeface="Poppins" panose="02000000000000000000" pitchFamily="2" charset="0"/>
                    <a:ea typeface="思源黑体 CN Regular" panose="020B0500000000000000" pitchFamily="34" charset="-122"/>
                    <a:cs typeface="Poppins" panose="02000000000000000000" pitchFamily="2" charset="0"/>
                    <a:sym typeface="+mn-ea"/>
                  </a:rPr>
                  <a:t>待测抗体</a:t>
                </a:r>
                <a:endParaRPr lang="zh-CN" altLang="en-US" sz="8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grpSp>
        <p:nvGrpSpPr>
          <p:cNvPr id="124" name="组合 123"/>
          <p:cNvGrpSpPr/>
          <p:nvPr/>
        </p:nvGrpSpPr>
        <p:grpSpPr>
          <a:xfrm>
            <a:off x="5944344" y="1491630"/>
            <a:ext cx="2808312" cy="1708238"/>
            <a:chOff x="5906244" y="1491630"/>
            <a:chExt cx="2808312" cy="1708238"/>
          </a:xfrm>
        </p:grpSpPr>
        <p:sp>
          <p:nvSpPr>
            <p:cNvPr id="45" name="矩形 25"/>
            <p:cNvSpPr>
              <a:spLocks noChangeArrowheads="1"/>
            </p:cNvSpPr>
            <p:nvPr/>
          </p:nvSpPr>
          <p:spPr bwMode="auto">
            <a:xfrm>
              <a:off x="6228184" y="1491630"/>
              <a:ext cx="1620838" cy="276999"/>
            </a:xfrm>
            <a:prstGeom prst="rect">
              <a:avLst/>
            </a:prstGeom>
            <a:noFill/>
            <a:ln w="9525">
              <a:noFill/>
              <a:miter lim="800000"/>
            </a:ln>
          </p:spPr>
          <p:txBody>
            <a:bodyPr>
              <a:spAutoFit/>
            </a:bodyPr>
            <a:lstStyle/>
            <a:p>
              <a:pPr algn="ctr"/>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C. </a:t>
              </a:r>
              <a:r>
                <a:rPr lang="zh-CN" altLang="en-US"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夹心</a:t>
              </a:r>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ELISA</a:t>
              </a:r>
              <a:endParaRPr lang="zh-CN" altLang="en-US" sz="1200" b="1" dirty="0">
                <a:solidFill>
                  <a:srgbClr val="397F6D"/>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00" name="组合 99"/>
            <p:cNvGrpSpPr/>
            <p:nvPr/>
          </p:nvGrpSpPr>
          <p:grpSpPr>
            <a:xfrm>
              <a:off x="5906244" y="1851670"/>
              <a:ext cx="2808312" cy="1348198"/>
              <a:chOff x="4283968" y="3638744"/>
              <a:chExt cx="2808312" cy="1348198"/>
            </a:xfrm>
          </p:grpSpPr>
          <p:grpSp>
            <p:nvGrpSpPr>
              <p:cNvPr id="101" name="组合 7"/>
              <p:cNvGrpSpPr/>
              <p:nvPr/>
            </p:nvGrpSpPr>
            <p:grpSpPr bwMode="auto">
              <a:xfrm>
                <a:off x="5073160" y="4484011"/>
                <a:ext cx="237397" cy="403734"/>
                <a:chOff x="1207459" y="2440042"/>
                <a:chExt cx="594096" cy="774651"/>
              </a:xfrm>
            </p:grpSpPr>
            <p:cxnSp>
              <p:nvCxnSpPr>
                <p:cNvPr id="114" name="直接连接符 113"/>
                <p:cNvCxnSpPr/>
                <p:nvPr/>
              </p:nvCxnSpPr>
              <p:spPr>
                <a:xfrm rot="5400000">
                  <a:off x="1250132" y="2963865"/>
                  <a:ext cx="500066" cy="1589"/>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5" name="直接连接符 9"/>
                <p:cNvCxnSpPr/>
                <p:nvPr/>
              </p:nvCxnSpPr>
              <p:spPr>
                <a:xfrm rot="5400000">
                  <a:off x="1515803" y="2440042"/>
                  <a:ext cx="285752" cy="285752"/>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207459" y="2450674"/>
                  <a:ext cx="285752" cy="285752"/>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03" name="圆角矩形 102"/>
              <p:cNvSpPr/>
              <p:nvPr/>
            </p:nvSpPr>
            <p:spPr bwMode="auto">
              <a:xfrm>
                <a:off x="4283968" y="4860706"/>
                <a:ext cx="2064131" cy="126236"/>
              </a:xfrm>
              <a:prstGeom prst="roundRect">
                <a:avLst/>
              </a:prstGeom>
              <a:solidFill>
                <a:srgbClr val="CFE9E2"/>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Normal" panose="020B0400000000000000" pitchFamily="34" charset="-122"/>
                  <a:ea typeface="思源黑体 CN Normal" panose="020B0400000000000000" pitchFamily="34" charset="-122"/>
                </a:endParaRPr>
              </a:p>
            </p:txBody>
          </p:sp>
          <p:grpSp>
            <p:nvGrpSpPr>
              <p:cNvPr id="104" name="组合 17"/>
              <p:cNvGrpSpPr/>
              <p:nvPr/>
            </p:nvGrpSpPr>
            <p:grpSpPr bwMode="auto">
              <a:xfrm rot="12052072">
                <a:off x="5140178" y="3795159"/>
                <a:ext cx="237397" cy="403734"/>
                <a:chOff x="1207459" y="2440042"/>
                <a:chExt cx="594096" cy="774651"/>
              </a:xfrm>
            </p:grpSpPr>
            <p:cxnSp>
              <p:nvCxnSpPr>
                <p:cNvPr id="111" name="直接连接符 110"/>
                <p:cNvCxnSpPr/>
                <p:nvPr/>
              </p:nvCxnSpPr>
              <p:spPr>
                <a:xfrm rot="5400000">
                  <a:off x="1250132" y="2963865"/>
                  <a:ext cx="500066" cy="1589"/>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5400000">
                  <a:off x="1515803" y="2440042"/>
                  <a:ext cx="285752" cy="285752"/>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3" name="直接连接符 26"/>
                <p:cNvCxnSpPr/>
                <p:nvPr/>
              </p:nvCxnSpPr>
              <p:spPr>
                <a:xfrm>
                  <a:off x="1207459" y="2450674"/>
                  <a:ext cx="285752" cy="285752"/>
                </a:xfrm>
                <a:prstGeom prst="line">
                  <a:avLst/>
                </a:prstGeom>
                <a:ln w="76200">
                  <a:solidFill>
                    <a:srgbClr val="397F6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05" name="太阳形 104"/>
              <p:cNvSpPr/>
              <p:nvPr/>
            </p:nvSpPr>
            <p:spPr bwMode="auto">
              <a:xfrm>
                <a:off x="5364088" y="3638744"/>
                <a:ext cx="181770" cy="188092"/>
              </a:xfrm>
              <a:prstGeom prst="sun">
                <a:avLst/>
              </a:prstGeom>
              <a:solidFill>
                <a:srgbClr val="49A58D"/>
              </a:solidFill>
              <a:ln>
                <a:solidFill>
                  <a:srgbClr val="A0D4C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Normal" panose="020B0400000000000000" pitchFamily="34" charset="-122"/>
                  <a:ea typeface="思源黑体 CN Normal" panose="020B0400000000000000" pitchFamily="34" charset="-122"/>
                </a:endParaRPr>
              </a:p>
            </p:txBody>
          </p:sp>
          <p:sp>
            <p:nvSpPr>
              <p:cNvPr id="106" name="TextBox 23"/>
              <p:cNvSpPr txBox="1">
                <a:spLocks noChangeArrowheads="1"/>
              </p:cNvSpPr>
              <p:nvPr/>
            </p:nvSpPr>
            <p:spPr bwMode="auto">
              <a:xfrm>
                <a:off x="5292082" y="4639441"/>
                <a:ext cx="1584176" cy="215444"/>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800" b="1" dirty="0" smtClean="0">
                    <a:latin typeface="Poppins" panose="02000000000000000000" pitchFamily="2" charset="0"/>
                    <a:ea typeface="思源黑体 CN Normal" panose="020B0400000000000000" pitchFamily="34" charset="-122"/>
                    <a:cs typeface="Poppins" panose="02000000000000000000" pitchFamily="2" charset="0"/>
                  </a:rPr>
                  <a:t>Capture antibody</a:t>
                </a:r>
                <a:endParaRPr lang="zh-CN" altLang="en-US" sz="800" b="1" dirty="0">
                  <a:latin typeface="Poppins" panose="02000000000000000000" pitchFamily="2" charset="0"/>
                  <a:ea typeface="思源黑体 CN Normal" panose="020B0400000000000000" pitchFamily="34" charset="-122"/>
                  <a:cs typeface="Poppins" panose="02000000000000000000" pitchFamily="2" charset="0"/>
                </a:endParaRPr>
              </a:p>
            </p:txBody>
          </p:sp>
          <p:sp>
            <p:nvSpPr>
              <p:cNvPr id="107" name="TextBox 23"/>
              <p:cNvSpPr txBox="1">
                <a:spLocks noChangeArrowheads="1"/>
              </p:cNvSpPr>
              <p:nvPr/>
            </p:nvSpPr>
            <p:spPr bwMode="auto">
              <a:xfrm>
                <a:off x="5508104" y="3651870"/>
                <a:ext cx="1584176" cy="215444"/>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800" b="1" dirty="0" smtClean="0">
                    <a:latin typeface="Poppins" panose="02000000000000000000" pitchFamily="2" charset="0"/>
                    <a:ea typeface="思源黑体 CN Normal" panose="020B0400000000000000" pitchFamily="34" charset="-122"/>
                    <a:cs typeface="Poppins" panose="02000000000000000000" pitchFamily="2" charset="0"/>
                  </a:rPr>
                  <a:t>Detection  antibody</a:t>
                </a:r>
                <a:endParaRPr lang="zh-CN" altLang="en-US" sz="800" b="1" dirty="0">
                  <a:latin typeface="Poppins" panose="02000000000000000000" pitchFamily="2" charset="0"/>
                  <a:ea typeface="思源黑体 CN Normal" panose="020B0400000000000000" pitchFamily="34" charset="-122"/>
                  <a:cs typeface="Poppins" panose="02000000000000000000" pitchFamily="2" charset="0"/>
                </a:endParaRPr>
              </a:p>
            </p:txBody>
          </p:sp>
          <p:cxnSp>
            <p:nvCxnSpPr>
              <p:cNvPr id="108" name="直接连接符 107"/>
              <p:cNvCxnSpPr/>
              <p:nvPr/>
            </p:nvCxnSpPr>
            <p:spPr>
              <a:xfrm rot="15952834">
                <a:off x="5529978" y="4240487"/>
                <a:ext cx="35331" cy="349"/>
              </a:xfrm>
              <a:prstGeom prst="line">
                <a:avLst/>
              </a:prstGeom>
              <a:solidFill>
                <a:srgbClr val="32947A"/>
              </a:solidFill>
              <a:ln>
                <a:solidFill>
                  <a:srgbClr val="32947A">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109" name="饼形 108"/>
              <p:cNvSpPr/>
              <p:nvPr/>
            </p:nvSpPr>
            <p:spPr>
              <a:xfrm rot="13297081">
                <a:off x="5231969" y="4213528"/>
                <a:ext cx="283685" cy="290038"/>
              </a:xfrm>
              <a:prstGeom prst="pie">
                <a:avLst/>
              </a:prstGeom>
              <a:solidFill>
                <a:srgbClr val="007E66"/>
              </a:solidFill>
              <a:ln>
                <a:solidFill>
                  <a:srgbClr val="00C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TextBox 109"/>
              <p:cNvSpPr txBox="1"/>
              <p:nvPr/>
            </p:nvSpPr>
            <p:spPr>
              <a:xfrm>
                <a:off x="5580112" y="4155926"/>
                <a:ext cx="1004419" cy="213840"/>
              </a:xfrm>
              <a:prstGeom prst="rect">
                <a:avLst/>
              </a:prstGeom>
              <a:noFill/>
            </p:spPr>
            <p:txBody>
              <a:bodyPr wrap="square" rtlCol="0">
                <a:spAutoFit/>
              </a:bodyPr>
              <a:lstStyle/>
              <a:p>
                <a:pPr algn="l"/>
                <a:r>
                  <a:rPr lang="zh-CN" altLang="en-US" sz="8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rPr>
                  <a:t>靶点蛋白</a:t>
                </a:r>
                <a:endParaRPr lang="zh-CN" altLang="en-US" sz="8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grpSp>
      <p:grpSp>
        <p:nvGrpSpPr>
          <p:cNvPr id="122" name="组合 121"/>
          <p:cNvGrpSpPr/>
          <p:nvPr/>
        </p:nvGrpSpPr>
        <p:grpSpPr>
          <a:xfrm>
            <a:off x="398140" y="1467247"/>
            <a:ext cx="2411760" cy="1824583"/>
            <a:chOff x="360040" y="1467247"/>
            <a:chExt cx="2411760" cy="1824583"/>
          </a:xfrm>
        </p:grpSpPr>
        <p:grpSp>
          <p:nvGrpSpPr>
            <p:cNvPr id="37" name="组合 36"/>
            <p:cNvGrpSpPr/>
            <p:nvPr/>
          </p:nvGrpSpPr>
          <p:grpSpPr>
            <a:xfrm>
              <a:off x="360040" y="1851670"/>
              <a:ext cx="2411760" cy="1440160"/>
              <a:chOff x="3816424" y="1419622"/>
              <a:chExt cx="2411760" cy="1800200"/>
            </a:xfrm>
          </p:grpSpPr>
          <p:grpSp>
            <p:nvGrpSpPr>
              <p:cNvPr id="38" name="组合 43"/>
              <p:cNvGrpSpPr/>
              <p:nvPr/>
            </p:nvGrpSpPr>
            <p:grpSpPr bwMode="auto">
              <a:xfrm>
                <a:off x="3816424" y="1419622"/>
                <a:ext cx="2411760" cy="1800200"/>
                <a:chOff x="514900" y="699542"/>
                <a:chExt cx="2620363" cy="1703387"/>
              </a:xfrm>
            </p:grpSpPr>
            <p:pic>
              <p:nvPicPr>
                <p:cNvPr id="40" name="Picture 18"/>
                <p:cNvPicPr>
                  <a:picLocks noChangeAspect="1" noChangeArrowheads="1"/>
                </p:cNvPicPr>
                <p:nvPr/>
              </p:nvPicPr>
              <p:blipFill>
                <a:blip r:embed="rId2" cstate="print"/>
                <a:srcRect/>
                <a:stretch>
                  <a:fillRect/>
                </a:stretch>
              </p:blipFill>
              <p:spPr bwMode="auto">
                <a:xfrm>
                  <a:off x="899592" y="699542"/>
                  <a:ext cx="1871662" cy="1703387"/>
                </a:xfrm>
                <a:prstGeom prst="rect">
                  <a:avLst/>
                </a:prstGeom>
                <a:noFill/>
                <a:ln w="9525">
                  <a:noFill/>
                  <a:miter lim="800000"/>
                  <a:headEnd/>
                  <a:tailEnd/>
                </a:ln>
              </p:spPr>
            </p:pic>
            <p:sp>
              <p:nvSpPr>
                <p:cNvPr id="41" name="矩形 25"/>
                <p:cNvSpPr>
                  <a:spLocks noChangeArrowheads="1"/>
                </p:cNvSpPr>
                <p:nvPr/>
              </p:nvSpPr>
              <p:spPr bwMode="auto">
                <a:xfrm>
                  <a:off x="2196428" y="835813"/>
                  <a:ext cx="866328" cy="254822"/>
                </a:xfrm>
                <a:prstGeom prst="rect">
                  <a:avLst/>
                </a:prstGeom>
                <a:noFill/>
                <a:ln w="9525">
                  <a:noFill/>
                  <a:miter lim="800000"/>
                </a:ln>
              </p:spPr>
              <p:txBody>
                <a:bodyPr wrap="square">
                  <a:spAutoFit/>
                </a:bodyPr>
                <a:lstStyle/>
                <a:p>
                  <a:r>
                    <a:rPr lang="en-US" altLang="zh-CN" sz="800" b="1" dirty="0">
                      <a:latin typeface="Poppins" panose="02000000000000000000" pitchFamily="2" charset="0"/>
                      <a:ea typeface="思源黑体 CN Regular" panose="020B0500000000000000" pitchFamily="34" charset="-122"/>
                      <a:cs typeface="Poppins" panose="02000000000000000000" pitchFamily="2" charset="0"/>
                    </a:rPr>
                    <a:t>Substrate</a:t>
                  </a:r>
                  <a:endParaRPr lang="zh-CN" altLang="en-US" sz="8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 name="矩形 25"/>
                <p:cNvSpPr>
                  <a:spLocks noChangeArrowheads="1"/>
                </p:cNvSpPr>
                <p:nvPr/>
              </p:nvSpPr>
              <p:spPr bwMode="auto">
                <a:xfrm>
                  <a:off x="709939" y="1555484"/>
                  <a:ext cx="851598" cy="254822"/>
                </a:xfrm>
                <a:prstGeom prst="rect">
                  <a:avLst/>
                </a:prstGeom>
                <a:noFill/>
                <a:ln w="9525">
                  <a:noFill/>
                  <a:miter lim="800000"/>
                </a:ln>
              </p:spPr>
              <p:txBody>
                <a:bodyPr>
                  <a:spAutoFit/>
                </a:bodyPr>
                <a:lstStyle/>
                <a:p>
                  <a:r>
                    <a:rPr lang="en-US" altLang="zh-CN" sz="800" b="1" dirty="0" smtClean="0">
                      <a:latin typeface="Poppins" panose="02000000000000000000" pitchFamily="2" charset="0"/>
                      <a:ea typeface="思源黑体 CN Regular" panose="020B0500000000000000" pitchFamily="34" charset="-122"/>
                      <a:cs typeface="Poppins" panose="02000000000000000000" pitchFamily="2" charset="0"/>
                    </a:rPr>
                    <a:t>antibody</a:t>
                  </a:r>
                  <a:endParaRPr lang="zh-CN" altLang="en-US" sz="8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 name="矩形 25"/>
                <p:cNvSpPr>
                  <a:spLocks noChangeArrowheads="1"/>
                </p:cNvSpPr>
                <p:nvPr/>
              </p:nvSpPr>
              <p:spPr bwMode="auto">
                <a:xfrm>
                  <a:off x="514900" y="956827"/>
                  <a:ext cx="1477026" cy="254822"/>
                </a:xfrm>
                <a:prstGeom prst="rect">
                  <a:avLst/>
                </a:prstGeom>
                <a:noFill/>
                <a:ln w="9525">
                  <a:noFill/>
                  <a:miter lim="800000"/>
                </a:ln>
              </p:spPr>
              <p:txBody>
                <a:bodyPr wrap="square">
                  <a:spAutoFit/>
                </a:bodyPr>
                <a:lstStyle/>
                <a:p>
                  <a:r>
                    <a:rPr lang="en-US" altLang="zh-CN" sz="800" b="1" dirty="0">
                      <a:latin typeface="Poppins" panose="02000000000000000000" pitchFamily="2" charset="0"/>
                      <a:ea typeface="思源黑体 CN Regular" panose="020B0500000000000000" pitchFamily="34" charset="-122"/>
                      <a:cs typeface="Poppins" panose="02000000000000000000" pitchFamily="2" charset="0"/>
                    </a:rPr>
                    <a:t>Conjugated enzyme</a:t>
                  </a:r>
                  <a:endParaRPr lang="en-US" altLang="zh-CN" sz="8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 name="矩形 25"/>
                <p:cNvSpPr>
                  <a:spLocks noChangeArrowheads="1"/>
                </p:cNvSpPr>
                <p:nvPr/>
              </p:nvSpPr>
              <p:spPr bwMode="auto">
                <a:xfrm>
                  <a:off x="2141732" y="1381583"/>
                  <a:ext cx="993531" cy="254822"/>
                </a:xfrm>
                <a:prstGeom prst="rect">
                  <a:avLst/>
                </a:prstGeom>
                <a:noFill/>
                <a:ln w="9525">
                  <a:noFill/>
                  <a:miter lim="800000"/>
                </a:ln>
              </p:spPr>
              <p:txBody>
                <a:bodyPr>
                  <a:spAutoFit/>
                </a:bodyPr>
                <a:lstStyle/>
                <a:p>
                  <a:r>
                    <a:rPr lang="en-US" altLang="zh-CN" sz="800" b="1" dirty="0">
                      <a:latin typeface="Poppins" panose="02000000000000000000" pitchFamily="2" charset="0"/>
                      <a:ea typeface="思源黑体 CN Regular" panose="020B0500000000000000" pitchFamily="34" charset="-122"/>
                      <a:cs typeface="Poppins" panose="02000000000000000000" pitchFamily="2" charset="0"/>
                    </a:rPr>
                    <a:t>Signal </a:t>
                  </a:r>
                  <a:endParaRPr lang="zh-CN" altLang="en-US" sz="800" b="1"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39" name="矩形 25"/>
              <p:cNvSpPr>
                <a:spLocks noChangeArrowheads="1"/>
              </p:cNvSpPr>
              <p:nvPr/>
            </p:nvSpPr>
            <p:spPr bwMode="auto">
              <a:xfrm>
                <a:off x="4932040" y="2571750"/>
                <a:ext cx="720080" cy="269305"/>
              </a:xfrm>
              <a:prstGeom prst="rect">
                <a:avLst/>
              </a:prstGeom>
              <a:noFill/>
              <a:ln w="9525">
                <a:noFill/>
                <a:miter lim="800000"/>
              </a:ln>
            </p:spPr>
            <p:txBody>
              <a:bodyPr wrap="square">
                <a:spAutoFit/>
              </a:bodyPr>
              <a:lstStyle/>
              <a:p>
                <a:r>
                  <a:rPr lang="en-US" altLang="zh-CN" sz="800" b="1" dirty="0" smtClean="0">
                    <a:latin typeface="Poppins" panose="02000000000000000000" pitchFamily="2" charset="0"/>
                    <a:ea typeface="思源黑体 CN Regular" panose="020B0500000000000000" pitchFamily="34" charset="-122"/>
                    <a:cs typeface="Poppins" panose="02000000000000000000" pitchFamily="2" charset="0"/>
                  </a:rPr>
                  <a:t>antigen</a:t>
                </a:r>
                <a:endParaRPr lang="zh-CN" altLang="en-US" sz="800" b="1"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17" name="矩形 25"/>
            <p:cNvSpPr>
              <a:spLocks noChangeArrowheads="1"/>
            </p:cNvSpPr>
            <p:nvPr/>
          </p:nvSpPr>
          <p:spPr bwMode="auto">
            <a:xfrm>
              <a:off x="803201" y="1467247"/>
              <a:ext cx="1620838" cy="276999"/>
            </a:xfrm>
            <a:prstGeom prst="rect">
              <a:avLst/>
            </a:prstGeom>
            <a:noFill/>
            <a:ln w="9525">
              <a:noFill/>
              <a:miter lim="800000"/>
            </a:ln>
          </p:spPr>
          <p:txBody>
            <a:bodyPr>
              <a:spAutoFit/>
            </a:bodyPr>
            <a:lstStyle/>
            <a:p>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A. </a:t>
              </a:r>
              <a:r>
                <a:rPr lang="zh-CN" altLang="en-US"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间接</a:t>
              </a:r>
              <a:r>
                <a:rPr lang="en-US" altLang="zh-CN" sz="1200" b="1" dirty="0" smtClean="0">
                  <a:solidFill>
                    <a:srgbClr val="397F6D"/>
                  </a:solidFill>
                  <a:latin typeface="Poppins" panose="02000000000000000000" pitchFamily="2" charset="0"/>
                  <a:ea typeface="思源黑体 CN Regular" panose="020B0500000000000000" pitchFamily="34" charset="-122"/>
                  <a:cs typeface="Poppins" panose="02000000000000000000" pitchFamily="2" charset="0"/>
                </a:rPr>
                <a:t>ELISA</a:t>
              </a:r>
              <a:endParaRPr lang="zh-CN" altLang="en-US" sz="1200" b="1" dirty="0">
                <a:solidFill>
                  <a:srgbClr val="397F6D"/>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18" name="TextBox 117"/>
          <p:cNvSpPr txBox="1"/>
          <p:nvPr/>
        </p:nvSpPr>
        <p:spPr>
          <a:xfrm>
            <a:off x="539552" y="4083918"/>
            <a:ext cx="1656184" cy="276999"/>
          </a:xfrm>
          <a:prstGeom prst="rect">
            <a:avLst/>
          </a:prstGeom>
          <a:noFill/>
        </p:spPr>
        <p:txBody>
          <a:bodyPr wrap="square" rtlCol="0">
            <a:spAutoFit/>
          </a:bodyPr>
          <a:lstStyle/>
          <a:p>
            <a:pPr algn="l"/>
            <a:r>
              <a:rPr lang="zh-CN" altLang="en-US" sz="12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服务内容：</a:t>
            </a:r>
            <a:endParaRPr lang="zh-CN" altLang="en-US" sz="1200" b="1" dirty="0" smtClean="0">
              <a:solidFill>
                <a:srgbClr val="00674B"/>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121" name="组合 120"/>
          <p:cNvGrpSpPr/>
          <p:nvPr/>
        </p:nvGrpSpPr>
        <p:grpSpPr>
          <a:xfrm>
            <a:off x="1763688" y="3651870"/>
            <a:ext cx="5328592" cy="1200329"/>
            <a:chOff x="1259632" y="3651870"/>
            <a:chExt cx="5328592" cy="1200329"/>
          </a:xfrm>
        </p:grpSpPr>
        <p:sp>
          <p:nvSpPr>
            <p:cNvPr id="120" name="圆角矩形 119"/>
            <p:cNvSpPr/>
            <p:nvPr/>
          </p:nvSpPr>
          <p:spPr>
            <a:xfrm>
              <a:off x="1259632" y="3651870"/>
              <a:ext cx="3168352" cy="11521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TextBox 118"/>
            <p:cNvSpPr txBox="1"/>
            <p:nvPr/>
          </p:nvSpPr>
          <p:spPr>
            <a:xfrm>
              <a:off x="1403648" y="3651870"/>
              <a:ext cx="5184576" cy="1200329"/>
            </a:xfrm>
            <a:prstGeom prst="rect">
              <a:avLst/>
            </a:prstGeom>
            <a:noFill/>
          </p:spPr>
          <p:txBody>
            <a:bodyPr wrap="square" rtlCol="0">
              <a:spAutoFit/>
            </a:bodyPr>
            <a:lstStyle/>
            <a:p>
              <a:pPr algn="l">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sym typeface="+mn-ea"/>
                </a:rPr>
                <a:t> 蛋白受体、配体结合活性检测</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sym typeface="+mn-ea"/>
                </a:rPr>
                <a:t> 抗原抗体结合活性检测</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buFont typeface="Wingdings" panose="05000000000000000000" pitchFamily="2" charset="2"/>
                <a:buChar char="Ø"/>
              </a:pP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rPr>
                <a:t> PK</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sym typeface="+mn-ea"/>
                </a:rPr>
                <a:t>及</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rPr>
                <a:t>ADA</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sym typeface="+mn-ea"/>
                </a:rPr>
                <a:t>方法开发及方法学验证</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a:p>
              <a:pPr algn="l">
                <a:lnSpc>
                  <a:spcPct val="150000"/>
                </a:lnSpc>
                <a:buFont typeface="Wingdings" panose="05000000000000000000" pitchFamily="2" charset="2"/>
                <a:buChar char="Ø"/>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sym typeface="+mn-ea"/>
                </a:rPr>
                <a:t> 试剂盒定制开发</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1" name="TextBox 10"/>
          <p:cNvSpPr txBox="1"/>
          <p:nvPr/>
        </p:nvSpPr>
        <p:spPr>
          <a:xfrm>
            <a:off x="3060000" y="589434"/>
            <a:ext cx="2556000" cy="648000"/>
          </a:xfrm>
          <a:prstGeom prst="flowChartOffpageConnector">
            <a:avLst/>
          </a:prstGeom>
          <a:solidFill>
            <a:schemeClr val="bg1">
              <a:lumMod val="95000"/>
            </a:schemeClr>
          </a:solidFill>
          <a:ln w="28575">
            <a:solidFill>
              <a:srgbClr val="00A27B"/>
            </a:solidFill>
          </a:ln>
        </p:spPr>
        <p:txBody>
          <a:bodyPr wrap="square" rtlCol="0">
            <a:spAutoFit/>
          </a:bodyPr>
          <a:lstStyle/>
          <a:p>
            <a:pPr algn="ctr"/>
            <a:r>
              <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rPr>
              <a:t>免疫印记法</a:t>
            </a:r>
            <a:endPar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sym typeface="+mn-ea"/>
              </a:rPr>
              <a:t>Western blot</a:t>
            </a:r>
            <a:endPar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69" name="组合 68"/>
          <p:cNvGrpSpPr/>
          <p:nvPr/>
        </p:nvGrpSpPr>
        <p:grpSpPr>
          <a:xfrm>
            <a:off x="4932040" y="1168014"/>
            <a:ext cx="3672000" cy="3780000"/>
            <a:chOff x="140606" y="1622772"/>
            <a:chExt cx="5849175" cy="7129461"/>
          </a:xfrm>
        </p:grpSpPr>
        <p:grpSp>
          <p:nvGrpSpPr>
            <p:cNvPr id="70" name="组合 10"/>
            <p:cNvGrpSpPr/>
            <p:nvPr/>
          </p:nvGrpSpPr>
          <p:grpSpPr>
            <a:xfrm>
              <a:off x="3052763" y="1920224"/>
              <a:ext cx="1851025" cy="1903730"/>
              <a:chOff x="23" y="2422"/>
              <a:chExt cx="2915" cy="2998"/>
            </a:xfrm>
          </p:grpSpPr>
          <p:pic>
            <p:nvPicPr>
              <p:cNvPr id="76" name="Picture 2" descr="\\192.168.1.3\gb-qa组公共文件夹\诊断试剂\WB\2015\odyssey\t015b46d507b368abab.jpg"/>
              <p:cNvPicPr>
                <a:picLocks noChangeAspect="1" noChangeArrowheads="1"/>
              </p:cNvPicPr>
              <p:nvPr/>
            </p:nvPicPr>
            <p:blipFill>
              <a:blip r:embed="rId2" cstate="print"/>
              <a:srcRect/>
              <a:stretch>
                <a:fillRect/>
              </a:stretch>
            </p:blipFill>
            <p:spPr bwMode="auto">
              <a:xfrm>
                <a:off x="23" y="2422"/>
                <a:ext cx="2915" cy="2353"/>
              </a:xfrm>
              <a:prstGeom prst="rect">
                <a:avLst/>
              </a:prstGeom>
              <a:noFill/>
              <a:ln>
                <a:noFill/>
              </a:ln>
            </p:spPr>
          </p:pic>
          <p:sp>
            <p:nvSpPr>
              <p:cNvPr id="77" name="标题 1"/>
              <p:cNvSpPr txBox="1"/>
              <p:nvPr/>
            </p:nvSpPr>
            <p:spPr>
              <a:xfrm>
                <a:off x="516" y="4736"/>
                <a:ext cx="2334" cy="68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000" i="0" u="none" strike="noStrike" kern="1200" cap="none" spc="0" normalizeH="0" baseline="0" noProof="0" dirty="0" smtClean="0">
                    <a:ln>
                      <a:noFill/>
                    </a:ln>
                    <a:solidFill>
                      <a:schemeClr val="tx1"/>
                    </a:solidFill>
                    <a:effectLst/>
                    <a:uLnTx/>
                    <a:uFillTx/>
                    <a:latin typeface="Poppins" panose="02000000000000000000" pitchFamily="2" charset="0"/>
                    <a:ea typeface="+mj-ea"/>
                    <a:cs typeface="Poppins" panose="02000000000000000000" pitchFamily="2" charset="0"/>
                  </a:rPr>
                  <a:t>Odyssey</a:t>
                </a:r>
                <a:endParaRPr kumimoji="0" lang="en-US" altLang="zh-CN" sz="1000" i="0" u="none" strike="noStrike" kern="1200" cap="none" spc="0" normalizeH="0" baseline="0" noProof="0" dirty="0" smtClean="0">
                  <a:ln>
                    <a:noFill/>
                  </a:ln>
                  <a:solidFill>
                    <a:schemeClr val="tx1"/>
                  </a:solidFill>
                  <a:effectLst/>
                  <a:uLnTx/>
                  <a:uFillTx/>
                  <a:latin typeface="Poppins" panose="02000000000000000000" pitchFamily="2" charset="0"/>
                  <a:ea typeface="+mj-ea"/>
                  <a:cs typeface="Poppins" panose="02000000000000000000" pitchFamily="2" charset="0"/>
                </a:endParaRPr>
              </a:p>
            </p:txBody>
          </p:sp>
        </p:grpSp>
        <p:grpSp>
          <p:nvGrpSpPr>
            <p:cNvPr id="71" name="组合 9"/>
            <p:cNvGrpSpPr/>
            <p:nvPr/>
          </p:nvGrpSpPr>
          <p:grpSpPr>
            <a:xfrm>
              <a:off x="1008050" y="1784651"/>
              <a:ext cx="1482090" cy="2038985"/>
              <a:chOff x="3584" y="2209"/>
              <a:chExt cx="2334" cy="3211"/>
            </a:xfrm>
          </p:grpSpPr>
          <p:pic>
            <p:nvPicPr>
              <p:cNvPr id="74" name="Picture 2" descr="\\192.168.1.3\gb-qa组公共文件夹\诊断试剂\WB\2016\fluorchem_e仪器图片.jpg"/>
              <p:cNvPicPr>
                <a:picLocks noChangeAspect="1" noChangeArrowheads="1"/>
              </p:cNvPicPr>
              <p:nvPr/>
            </p:nvPicPr>
            <p:blipFill>
              <a:blip r:embed="rId3" cstate="print"/>
              <a:srcRect/>
              <a:stretch>
                <a:fillRect/>
              </a:stretch>
            </p:blipFill>
            <p:spPr bwMode="auto">
              <a:xfrm>
                <a:off x="3802" y="2209"/>
                <a:ext cx="1860" cy="2567"/>
              </a:xfrm>
              <a:prstGeom prst="rect">
                <a:avLst/>
              </a:prstGeom>
              <a:noFill/>
            </p:spPr>
          </p:pic>
          <p:sp>
            <p:nvSpPr>
              <p:cNvPr id="75" name="标题 1"/>
              <p:cNvSpPr txBox="1"/>
              <p:nvPr/>
            </p:nvSpPr>
            <p:spPr>
              <a:xfrm>
                <a:off x="3584" y="4736"/>
                <a:ext cx="2334" cy="684"/>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600" i="0" u="none" strike="noStrike" kern="1200" cap="none" spc="0" normalizeH="0" baseline="0" noProof="0" dirty="0" err="1" smtClean="0">
                    <a:ln>
                      <a:noFill/>
                    </a:ln>
                    <a:solidFill>
                      <a:schemeClr val="tx1"/>
                    </a:solidFill>
                    <a:effectLst/>
                    <a:uLnTx/>
                    <a:uFillTx/>
                    <a:latin typeface="Poppins" panose="02000000000000000000" pitchFamily="2" charset="0"/>
                    <a:ea typeface="+mj-ea"/>
                    <a:cs typeface="Poppins" panose="02000000000000000000" pitchFamily="2" charset="0"/>
                  </a:rPr>
                  <a:t>FluorChemE</a:t>
                </a:r>
                <a:endParaRPr kumimoji="0" lang="en-US" altLang="zh-CN" sz="1600" i="0" u="none" strike="noStrike" kern="1200" cap="none" spc="0" normalizeH="0" baseline="0" noProof="0" dirty="0" err="1" smtClean="0">
                  <a:ln>
                    <a:noFill/>
                  </a:ln>
                  <a:solidFill>
                    <a:schemeClr val="tx1"/>
                  </a:solidFill>
                  <a:effectLst/>
                  <a:uLnTx/>
                  <a:uFillTx/>
                  <a:latin typeface="Poppins" panose="02000000000000000000" pitchFamily="2" charset="0"/>
                  <a:ea typeface="+mj-ea"/>
                  <a:cs typeface="Poppins" panose="02000000000000000000" pitchFamily="2" charset="0"/>
                </a:endParaRPr>
              </a:p>
            </p:txBody>
          </p:sp>
        </p:grpSp>
        <p:sp>
          <p:nvSpPr>
            <p:cNvPr id="72" name="圆角矩形 71"/>
            <p:cNvSpPr/>
            <p:nvPr/>
          </p:nvSpPr>
          <p:spPr>
            <a:xfrm>
              <a:off x="140606" y="1622772"/>
              <a:ext cx="5849175" cy="7129461"/>
            </a:xfrm>
            <a:prstGeom prst="roundRect">
              <a:avLst/>
            </a:prstGeom>
            <a:noFill/>
            <a:ln w="9525">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3" name="表格 72"/>
            <p:cNvGraphicFramePr/>
            <p:nvPr/>
          </p:nvGraphicFramePr>
          <p:xfrm>
            <a:off x="303128" y="3837045"/>
            <a:ext cx="5578538" cy="4500985"/>
          </p:xfrm>
          <a:graphic>
            <a:graphicData uri="http://schemas.openxmlformats.org/drawingml/2006/table">
              <a:tbl>
                <a:tblPr firstRow="1" bandRow="1">
                  <a:tableStyleId>{5C22544A-7EE6-4342-B048-85BDC9FD1C3A}</a:tableStyleId>
                </a:tblPr>
                <a:tblGrid>
                  <a:gridCol w="547489"/>
                  <a:gridCol w="889810"/>
                  <a:gridCol w="1056688"/>
                  <a:gridCol w="1008112"/>
                </a:tblGrid>
                <a:tr h="358786">
                  <a:tc>
                    <a:txBody>
                      <a:bodyPr/>
                      <a:lstStyle/>
                      <a:p>
                        <a:pPr algn="ctr">
                          <a:buNone/>
                        </a:pP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74B"/>
                      </a:solidFill>
                    </a:tcPr>
                  </a:tc>
                  <a:tc>
                    <a:txBody>
                      <a:bodyPr/>
                      <a:lstStyle/>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化学发光</a:t>
                        </a:r>
                        <a:r>
                          <a:rPr lang="en-US" altLang="zh-CN"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err="1" smtClean="0">
                            <a:latin typeface="Poppins" panose="02000000000000000000" pitchFamily="2" charset="0"/>
                            <a:ea typeface="思源黑体 CN Regular" panose="020B0500000000000000" pitchFamily="34" charset="-122"/>
                            <a:cs typeface="Poppins" panose="02000000000000000000" pitchFamily="2" charset="0"/>
                          </a:rPr>
                          <a:t>FlourChemE</a:t>
                        </a:r>
                        <a:r>
                          <a:rPr lang="en-US" altLang="zh-CN"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74B"/>
                      </a:solidFill>
                    </a:tcPr>
                  </a:tc>
                  <a:tc>
                    <a:txBody>
                      <a:bodyPr/>
                      <a:lstStyle/>
                      <a:p>
                        <a:pPr algn="ctr"/>
                        <a:r>
                          <a:rPr lang="en-US" altLang="zh-CN" sz="800" dirty="0" smtClean="0">
                            <a:latin typeface="Poppins" panose="02000000000000000000" pitchFamily="2" charset="0"/>
                            <a:ea typeface="思源黑体 CN Regular" panose="020B0500000000000000" pitchFamily="34" charset="-122"/>
                            <a:cs typeface="Poppins" panose="02000000000000000000" pitchFamily="2" charset="0"/>
                          </a:rPr>
                          <a:t>Odyssey</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74B"/>
                      </a:solidFill>
                    </a:tcPr>
                  </a:tc>
                  <a:tc>
                    <a:txBody>
                      <a:bodyPr/>
                      <a:lstStyle/>
                      <a:p>
                        <a:pPr algn="ctr">
                          <a:buNone/>
                        </a:pP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普通显色</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74B"/>
                      </a:solidFill>
                    </a:tcPr>
                  </a:tc>
                </a:tr>
                <a:tr h="167434">
                  <a:tc>
                    <a:txBody>
                      <a:bodyPr/>
                      <a:lstStyle/>
                      <a:p>
                        <a:pPr algn="ctr">
                          <a:buNone/>
                        </a:pPr>
                        <a:r>
                          <a:rPr lang="zh-CN" altLang="en-US" sz="800" b="1" dirty="0" smtClean="0">
                            <a:latin typeface="Poppins" panose="02000000000000000000" pitchFamily="2" charset="0"/>
                            <a:ea typeface="思源黑体 CN Regular" panose="020B0500000000000000" pitchFamily="34" charset="-122"/>
                            <a:cs typeface="Poppins" panose="02000000000000000000" pitchFamily="2" charset="0"/>
                          </a:rPr>
                          <a:t>二抗</a:t>
                        </a:r>
                        <a:endParaRPr lang="zh-CN" altLang="en-US" sz="800" b="1"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r>
                          <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HRP</a:t>
                        </a: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标记</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红外染料标记</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r>
                          <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HRP</a:t>
                        </a: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标记</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168331">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封闭液</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milk or BSA</a:t>
                        </a:r>
                        <a:endPar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milk</a:t>
                        </a:r>
                        <a:endPar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milk or BSA</a:t>
                        </a:r>
                        <a:endParaRPr 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167434">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开机</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需降温，时间长</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图扫描时间长</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无</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7434">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图片</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黑白</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彩色（绿色，红色）</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黑白</a:t>
                        </a:r>
                        <a:endPar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167434">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显色液</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需要</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不需要</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需要</a:t>
                        </a:r>
                        <a:endPar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58786">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显色</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需底物，自动</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曝光，灵敏度高</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无需底物，直接上机，条带直观可见</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buNone/>
                        </a:pPr>
                        <a:r>
                          <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需底物，暗室曝光，不易操作，易黑成一片</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263110">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信号</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信号不持久，膜不易长时间保存</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信号持久，膜可保存半年以上</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信号不持久，膜不易长时间保存</a:t>
                        </a:r>
                        <a:endParaRPr lang="zh-CN" altLang="en-US" sz="800" b="0" i="0" u="none" strike="noStrike"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7434">
                  <a:tc>
                    <a:txBody>
                      <a:bodyPr/>
                      <a:lstStyle/>
                      <a:p>
                        <a:pPr algn="ctr" fontAlgn="ctr"/>
                        <a:r>
                          <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半定量</a:t>
                        </a:r>
                        <a:endParaRPr lang="zh-CN" altLang="en-US" sz="800" b="1"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可以半定量</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半定量更准确</a:t>
                        </a:r>
                        <a:endParaRPr lang="zh-CN" altLang="en-US" sz="8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buNone/>
                        </a:pP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不可</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bl>
            </a:graphicData>
          </a:graphic>
        </p:graphicFrame>
      </p:grpSp>
      <p:grpSp>
        <p:nvGrpSpPr>
          <p:cNvPr id="95" name="组合 94"/>
          <p:cNvGrpSpPr/>
          <p:nvPr/>
        </p:nvGrpSpPr>
        <p:grpSpPr>
          <a:xfrm>
            <a:off x="323528" y="1347614"/>
            <a:ext cx="4398495" cy="3795886"/>
            <a:chOff x="224428" y="1047627"/>
            <a:chExt cx="4569603" cy="3943553"/>
          </a:xfrm>
        </p:grpSpPr>
        <p:grpSp>
          <p:nvGrpSpPr>
            <p:cNvPr id="78" name="组合 77"/>
            <p:cNvGrpSpPr/>
            <p:nvPr/>
          </p:nvGrpSpPr>
          <p:grpSpPr>
            <a:xfrm>
              <a:off x="224428" y="1047627"/>
              <a:ext cx="4569603" cy="3943553"/>
              <a:chOff x="116924" y="1767707"/>
              <a:chExt cx="4569603" cy="3943553"/>
            </a:xfrm>
          </p:grpSpPr>
          <p:grpSp>
            <p:nvGrpSpPr>
              <p:cNvPr id="43" name="组合 42"/>
              <p:cNvGrpSpPr/>
              <p:nvPr/>
            </p:nvGrpSpPr>
            <p:grpSpPr>
              <a:xfrm>
                <a:off x="251520" y="2211592"/>
                <a:ext cx="4435007" cy="3499668"/>
                <a:chOff x="611560" y="1563637"/>
                <a:chExt cx="4435007" cy="3499668"/>
              </a:xfrm>
            </p:grpSpPr>
            <p:grpSp>
              <p:nvGrpSpPr>
                <p:cNvPr id="12" name="组合 11"/>
                <p:cNvGrpSpPr/>
                <p:nvPr/>
              </p:nvGrpSpPr>
              <p:grpSpPr>
                <a:xfrm>
                  <a:off x="611560" y="1563637"/>
                  <a:ext cx="4435007" cy="3499668"/>
                  <a:chOff x="154" y="6400"/>
                  <a:chExt cx="6523" cy="4586"/>
                </a:xfrm>
              </p:grpSpPr>
              <p:grpSp>
                <p:nvGrpSpPr>
                  <p:cNvPr id="16" name="组合 19"/>
                  <p:cNvGrpSpPr/>
                  <p:nvPr/>
                </p:nvGrpSpPr>
                <p:grpSpPr>
                  <a:xfrm>
                    <a:off x="154" y="6400"/>
                    <a:ext cx="1534" cy="2007"/>
                    <a:chOff x="268" y="4335"/>
                    <a:chExt cx="1892" cy="2436"/>
                  </a:xfrm>
                </p:grpSpPr>
                <p:pic>
                  <p:nvPicPr>
                    <p:cNvPr id="34" name="图片 33" descr="电泳-2"/>
                    <p:cNvPicPr>
                      <a:picLocks noChangeAspect="1"/>
                    </p:cNvPicPr>
                    <p:nvPr/>
                  </p:nvPicPr>
                  <p:blipFill>
                    <a:blip r:embed="rId4" cstate="print"/>
                    <a:srcRect l="11259" t="6042" r="11419" b="14986"/>
                    <a:stretch>
                      <a:fillRect/>
                    </a:stretch>
                  </p:blipFill>
                  <p:spPr>
                    <a:xfrm>
                      <a:off x="268" y="4335"/>
                      <a:ext cx="1892" cy="1946"/>
                    </a:xfrm>
                    <a:prstGeom prst="rect">
                      <a:avLst/>
                    </a:prstGeom>
                  </p:spPr>
                </p:pic>
                <p:sp>
                  <p:nvSpPr>
                    <p:cNvPr id="35" name="文本框 26"/>
                    <p:cNvSpPr txBox="1"/>
                    <p:nvPr/>
                  </p:nvSpPr>
                  <p:spPr>
                    <a:xfrm>
                      <a:off x="522" y="6379"/>
                      <a:ext cx="1211" cy="392"/>
                    </a:xfrm>
                    <a:prstGeom prst="rect">
                      <a:avLst/>
                    </a:prstGeom>
                    <a:noFill/>
                    <a:extLst>
                      <a:ext uri="{909E8E84-426E-40DD-AFC4-6F175D3DCCD1}">
                        <a14:hiddenFill xmlns:a14="http://schemas.microsoft.com/office/drawing/2010/main">
                          <a:solidFill>
                            <a:srgbClr val="7BAF90"/>
                          </a:solidFill>
                        </a14:hiddenFill>
                      </a:ext>
                    </a:extLst>
                  </p:spPr>
                  <p:txBody>
                    <a:bodyPr wrap="square" rtlCol="0" anchor="t">
                      <a:spAutoFit/>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电泳</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17" name="组合 51"/>
                  <p:cNvGrpSpPr/>
                  <p:nvPr/>
                </p:nvGrpSpPr>
                <p:grpSpPr>
                  <a:xfrm>
                    <a:off x="2696" y="6400"/>
                    <a:ext cx="1484" cy="2009"/>
                    <a:chOff x="3804" y="2415"/>
                    <a:chExt cx="1484" cy="2009"/>
                  </a:xfrm>
                </p:grpSpPr>
                <p:pic>
                  <p:nvPicPr>
                    <p:cNvPr id="28" name="图片 27" descr="湿转仪-2"/>
                    <p:cNvPicPr>
                      <a:picLocks noChangeAspect="1"/>
                    </p:cNvPicPr>
                    <p:nvPr/>
                  </p:nvPicPr>
                  <p:blipFill>
                    <a:blip r:embed="rId5" cstate="print"/>
                    <a:srcRect l="18481" t="27345" r="3943" b="13485"/>
                    <a:stretch>
                      <a:fillRect/>
                    </a:stretch>
                  </p:blipFill>
                  <p:spPr>
                    <a:xfrm>
                      <a:off x="3804" y="2415"/>
                      <a:ext cx="1484" cy="1604"/>
                    </a:xfrm>
                    <a:prstGeom prst="rect">
                      <a:avLst/>
                    </a:prstGeom>
                    <a:ln>
                      <a:noFill/>
                    </a:ln>
                  </p:spPr>
                </p:pic>
                <p:sp>
                  <p:nvSpPr>
                    <p:cNvPr id="30" name="文本框 30"/>
                    <p:cNvSpPr txBox="1"/>
                    <p:nvPr/>
                  </p:nvSpPr>
                  <p:spPr>
                    <a:xfrm>
                      <a:off x="4018" y="4101"/>
                      <a:ext cx="1026" cy="323"/>
                    </a:xfrm>
                    <a:prstGeom prst="rect">
                      <a:avLst/>
                    </a:prstGeom>
                    <a:noFill/>
                  </p:spPr>
                  <p:txBody>
                    <a:bodyPr wrap="none" rtlCol="0" anchor="t">
                      <a:spAutoFit/>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湿法转膜</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27" name="文本框 40"/>
                  <p:cNvSpPr txBox="1"/>
                  <p:nvPr/>
                </p:nvSpPr>
                <p:spPr>
                  <a:xfrm>
                    <a:off x="3697" y="10651"/>
                    <a:ext cx="1233" cy="335"/>
                  </a:xfrm>
                  <a:prstGeom prst="rect">
                    <a:avLst/>
                  </a:prstGeom>
                  <a:noFill/>
                </p:spPr>
                <p:txBody>
                  <a:bodyPr wrap="square" rtlCol="0" anchor="t">
                    <a:spAutoFit/>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结果</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0" name="组合 55"/>
                  <p:cNvGrpSpPr/>
                  <p:nvPr/>
                </p:nvGrpSpPr>
                <p:grpSpPr>
                  <a:xfrm>
                    <a:off x="4880" y="6425"/>
                    <a:ext cx="1797" cy="1984"/>
                    <a:chOff x="7699" y="2355"/>
                    <a:chExt cx="1797" cy="1984"/>
                  </a:xfrm>
                </p:grpSpPr>
                <p:pic>
                  <p:nvPicPr>
                    <p:cNvPr id="22" name="图片 21" descr="WeChat Image_20201207111944"/>
                    <p:cNvPicPr>
                      <a:picLocks noChangeAspect="1"/>
                    </p:cNvPicPr>
                    <p:nvPr/>
                  </p:nvPicPr>
                  <p:blipFill>
                    <a:blip r:embed="rId6" cstate="print"/>
                    <a:srcRect l="9614" t="19204" r="3617" b="6354"/>
                    <a:stretch>
                      <a:fillRect/>
                    </a:stretch>
                  </p:blipFill>
                  <p:spPr>
                    <a:xfrm>
                      <a:off x="7951" y="2355"/>
                      <a:ext cx="1382" cy="1554"/>
                    </a:xfrm>
                    <a:prstGeom prst="rect">
                      <a:avLst/>
                    </a:prstGeom>
                  </p:spPr>
                </p:pic>
                <p:sp>
                  <p:nvSpPr>
                    <p:cNvPr id="23" name="文本框 42"/>
                    <p:cNvSpPr txBox="1"/>
                    <p:nvPr/>
                  </p:nvSpPr>
                  <p:spPr>
                    <a:xfrm>
                      <a:off x="7699" y="4016"/>
                      <a:ext cx="1797" cy="323"/>
                    </a:xfrm>
                    <a:prstGeom prst="rect">
                      <a:avLst/>
                    </a:prstGeom>
                    <a:noFill/>
                  </p:spPr>
                  <p:txBody>
                    <a:bodyPr wrap="square" rtlCol="0" anchor="t">
                      <a:spAutoFit/>
                    </a:bodyPr>
                    <a:lstStyle/>
                    <a:p>
                      <a:pPr algn="ct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抗体孵育</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39" name="右箭头 38"/>
                <p:cNvSpPr/>
                <p:nvPr/>
              </p:nvSpPr>
              <p:spPr>
                <a:xfrm>
                  <a:off x="1763688" y="2085718"/>
                  <a:ext cx="288000" cy="180000"/>
                </a:xfrm>
                <a:prstGeom prst="rightArrow">
                  <a:avLst/>
                </a:prstGeom>
                <a:solidFill>
                  <a:srgbClr val="0067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右箭头 39"/>
                <p:cNvSpPr/>
                <p:nvPr/>
              </p:nvSpPr>
              <p:spPr>
                <a:xfrm>
                  <a:off x="3491880" y="2085718"/>
                  <a:ext cx="288000" cy="180000"/>
                </a:xfrm>
                <a:prstGeom prst="rightArrow">
                  <a:avLst/>
                </a:prstGeom>
                <a:solidFill>
                  <a:srgbClr val="0067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 name="右箭头 40"/>
                <p:cNvSpPr/>
                <p:nvPr/>
              </p:nvSpPr>
              <p:spPr>
                <a:xfrm>
                  <a:off x="701392" y="3962503"/>
                  <a:ext cx="288000" cy="180000"/>
                </a:xfrm>
                <a:prstGeom prst="rightArrow">
                  <a:avLst/>
                </a:prstGeom>
                <a:solidFill>
                  <a:srgbClr val="0067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66" name="TextBox 65"/>
              <p:cNvSpPr txBox="1"/>
              <p:nvPr/>
            </p:nvSpPr>
            <p:spPr>
              <a:xfrm>
                <a:off x="116924" y="1767707"/>
                <a:ext cx="1656184" cy="276999"/>
              </a:xfrm>
              <a:prstGeom prst="rect">
                <a:avLst/>
              </a:prstGeom>
              <a:noFill/>
            </p:spPr>
            <p:txBody>
              <a:bodyPr wrap="square" rtlCol="0">
                <a:spAutoFit/>
              </a:bodyPr>
              <a:lstStyle/>
              <a:p>
                <a:pPr algn="l"/>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分析流程：</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79" name="组合 1"/>
            <p:cNvGrpSpPr/>
            <p:nvPr/>
          </p:nvGrpSpPr>
          <p:grpSpPr bwMode="auto">
            <a:xfrm>
              <a:off x="3375867" y="3036883"/>
              <a:ext cx="1343673" cy="1826258"/>
              <a:chOff x="5035" y="3260"/>
              <a:chExt cx="2290" cy="3331"/>
            </a:xfrm>
          </p:grpSpPr>
          <p:pic>
            <p:nvPicPr>
              <p:cNvPr id="80" name="Picture 84"/>
              <p:cNvPicPr>
                <a:picLocks noChangeAspect="1" noChangeArrowheads="1"/>
              </p:cNvPicPr>
              <p:nvPr/>
            </p:nvPicPr>
            <p:blipFill>
              <a:blip r:embed="rId7" cstate="print">
                <a:lum bright="42000" contrast="36000"/>
              </a:blip>
              <a:srcRect t="10323" b="5894"/>
              <a:stretch>
                <a:fillRect/>
              </a:stretch>
            </p:blipFill>
            <p:spPr bwMode="auto">
              <a:xfrm>
                <a:off x="5626" y="3681"/>
                <a:ext cx="1560" cy="2910"/>
              </a:xfrm>
              <a:prstGeom prst="rect">
                <a:avLst/>
              </a:prstGeom>
              <a:noFill/>
              <a:ln w="9525">
                <a:noFill/>
                <a:miter lim="800000"/>
                <a:headEnd/>
                <a:tailEnd/>
              </a:ln>
            </p:spPr>
          </p:pic>
          <p:grpSp>
            <p:nvGrpSpPr>
              <p:cNvPr id="81" name="组合 19"/>
              <p:cNvGrpSpPr/>
              <p:nvPr/>
            </p:nvGrpSpPr>
            <p:grpSpPr bwMode="auto">
              <a:xfrm>
                <a:off x="5035" y="3260"/>
                <a:ext cx="2290" cy="467"/>
                <a:chOff x="4473052" y="1407209"/>
                <a:chExt cx="1442572" cy="297705"/>
              </a:xfrm>
            </p:grpSpPr>
            <p:sp>
              <p:nvSpPr>
                <p:cNvPr id="90" name="Text Box 2931"/>
                <p:cNvSpPr txBox="1">
                  <a:spLocks noChangeArrowheads="1"/>
                </p:cNvSpPr>
                <p:nvPr/>
              </p:nvSpPr>
              <p:spPr bwMode="auto">
                <a:xfrm>
                  <a:off x="4473052" y="1407209"/>
                  <a:ext cx="589463" cy="260058"/>
                </a:xfrm>
                <a:prstGeom prst="rect">
                  <a:avLst/>
                </a:prstGeom>
                <a:noFill/>
                <a:ln w="9525">
                  <a:noFill/>
                  <a:miter lim="800000"/>
                </a:ln>
              </p:spPr>
              <p:txBody>
                <a:bodyPr wrap="square">
                  <a:spAutoFit/>
                </a:bodyPr>
                <a:lstStyle/>
                <a:p>
                  <a:r>
                    <a:rPr lang="en-US" altLang="zh-CN" sz="800" dirty="0" err="1" smtClean="0">
                      <a:latin typeface="Poppins" panose="02000000000000000000" pitchFamily="2" charset="0"/>
                      <a:ea typeface="思源黑体 CN Regular" panose="020B0500000000000000" pitchFamily="34" charset="-122"/>
                      <a:cs typeface="Poppins" panose="02000000000000000000" pitchFamily="2" charset="0"/>
                    </a:rPr>
                    <a:t>kDa</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1" name="Text Box 2881"/>
                <p:cNvSpPr txBox="1">
                  <a:spLocks noChangeArrowheads="1"/>
                </p:cNvSpPr>
                <p:nvPr/>
              </p:nvSpPr>
              <p:spPr bwMode="auto">
                <a:xfrm>
                  <a:off x="5175248" y="1445120"/>
                  <a:ext cx="312739" cy="259003"/>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A</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2" name="Text Box 2882"/>
                <p:cNvSpPr txBox="1">
                  <a:spLocks noChangeArrowheads="1"/>
                </p:cNvSpPr>
                <p:nvPr/>
              </p:nvSpPr>
              <p:spPr bwMode="auto">
                <a:xfrm>
                  <a:off x="5523511" y="1445755"/>
                  <a:ext cx="392113" cy="259159"/>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B</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82" name="组合 19"/>
              <p:cNvGrpSpPr/>
              <p:nvPr/>
            </p:nvGrpSpPr>
            <p:grpSpPr bwMode="auto">
              <a:xfrm>
                <a:off x="5110" y="3590"/>
                <a:ext cx="890" cy="2569"/>
                <a:chOff x="3537729" y="2291741"/>
                <a:chExt cx="565006" cy="1494787"/>
              </a:xfrm>
            </p:grpSpPr>
            <p:sp>
              <p:nvSpPr>
                <p:cNvPr id="83" name="Text Box 49"/>
                <p:cNvSpPr txBox="1">
                  <a:spLocks noChangeArrowheads="1"/>
                </p:cNvSpPr>
                <p:nvPr/>
              </p:nvSpPr>
              <p:spPr bwMode="auto">
                <a:xfrm>
                  <a:off x="3614739" y="2877823"/>
                  <a:ext cx="452435" cy="237522"/>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35</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4" name="Text Box 50"/>
                <p:cNvSpPr txBox="1">
                  <a:spLocks noChangeArrowheads="1"/>
                </p:cNvSpPr>
                <p:nvPr/>
              </p:nvSpPr>
              <p:spPr bwMode="auto">
                <a:xfrm>
                  <a:off x="3537729" y="2291741"/>
                  <a:ext cx="565006" cy="237522"/>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100</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6" name="Text Box 52"/>
                <p:cNvSpPr txBox="1">
                  <a:spLocks noChangeArrowheads="1"/>
                </p:cNvSpPr>
                <p:nvPr/>
              </p:nvSpPr>
              <p:spPr bwMode="auto">
                <a:xfrm>
                  <a:off x="3613149" y="2514451"/>
                  <a:ext cx="385760" cy="237522"/>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55</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7" name="Text Box 53"/>
                <p:cNvSpPr txBox="1">
                  <a:spLocks noChangeArrowheads="1"/>
                </p:cNvSpPr>
                <p:nvPr/>
              </p:nvSpPr>
              <p:spPr bwMode="auto">
                <a:xfrm>
                  <a:off x="3613149" y="2679887"/>
                  <a:ext cx="384174" cy="237522"/>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40</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8" name="Text Box 54"/>
                <p:cNvSpPr txBox="1">
                  <a:spLocks noChangeArrowheads="1"/>
                </p:cNvSpPr>
                <p:nvPr/>
              </p:nvSpPr>
              <p:spPr bwMode="auto">
                <a:xfrm>
                  <a:off x="3626679" y="3091417"/>
                  <a:ext cx="457346" cy="237522"/>
                </a:xfrm>
                <a:prstGeom prst="rect">
                  <a:avLst/>
                </a:prstGeom>
                <a:noFill/>
                <a:ln w="9525">
                  <a:noFill/>
                  <a:miter lim="800000"/>
                </a:ln>
              </p:spPr>
              <p:txBody>
                <a:bodyPr wrap="square">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25</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9" name="Text Box 115"/>
                <p:cNvSpPr txBox="1">
                  <a:spLocks noChangeArrowheads="1"/>
                </p:cNvSpPr>
                <p:nvPr/>
              </p:nvSpPr>
              <p:spPr bwMode="auto">
                <a:xfrm>
                  <a:off x="3615638" y="3549046"/>
                  <a:ext cx="483919" cy="237482"/>
                </a:xfrm>
                <a:prstGeom prst="rect">
                  <a:avLst/>
                </a:prstGeom>
                <a:noFill/>
                <a:ln w="9525">
                  <a:noFill/>
                  <a:miter lim="800000"/>
                </a:ln>
              </p:spPr>
              <p:txBody>
                <a:bodyPr>
                  <a:spAutoFit/>
                </a:bodyPr>
                <a:lstStyle/>
                <a:p>
                  <a:r>
                    <a:rPr lang="en-US" altLang="zh-CN" sz="800" dirty="0">
                      <a:latin typeface="Poppins" panose="02000000000000000000" pitchFamily="2" charset="0"/>
                      <a:ea typeface="思源黑体 CN Regular" panose="020B0500000000000000" pitchFamily="34" charset="-122"/>
                      <a:cs typeface="Poppins" panose="02000000000000000000" pitchFamily="2" charset="0"/>
                    </a:rPr>
                    <a:t>15</a:t>
                  </a:r>
                  <a:endParaRPr lang="en-US" altLang="zh-CN" sz="800" dirty="0">
                    <a:latin typeface="Poppins" panose="02000000000000000000" pitchFamily="2" charset="0"/>
                    <a:ea typeface="思源黑体 CN Regular" panose="020B0500000000000000" pitchFamily="34" charset="-122"/>
                    <a:cs typeface="Poppins" panose="02000000000000000000" pitchFamily="2" charset="0"/>
                  </a:endParaRPr>
                </a:p>
              </p:txBody>
            </p:sp>
          </p:grpSp>
        </p:grpSp>
      </p:grpSp>
      <p:sp>
        <p:nvSpPr>
          <p:cNvPr id="93" name="文本框 40"/>
          <p:cNvSpPr txBox="1"/>
          <p:nvPr/>
        </p:nvSpPr>
        <p:spPr>
          <a:xfrm>
            <a:off x="395536" y="3795886"/>
            <a:ext cx="576064" cy="246488"/>
          </a:xfrm>
          <a:prstGeom prst="rect">
            <a:avLst/>
          </a:prstGeom>
          <a:noFill/>
        </p:spPr>
        <p:txBody>
          <a:bodyPr wrap="square" rtlCol="0" anchor="t">
            <a:spAutoFit/>
          </a:bodyPr>
          <a:lstStyle/>
          <a:p>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显色</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16" name="组合 115"/>
          <p:cNvGrpSpPr/>
          <p:nvPr/>
        </p:nvGrpSpPr>
        <p:grpSpPr>
          <a:xfrm>
            <a:off x="899592" y="3363838"/>
            <a:ext cx="2611611" cy="1498982"/>
            <a:chOff x="1049313" y="3507854"/>
            <a:chExt cx="2611611" cy="1498982"/>
          </a:xfrm>
        </p:grpSpPr>
        <p:sp>
          <p:nvSpPr>
            <p:cNvPr id="103" name="Text Box 3036"/>
            <p:cNvSpPr txBox="1"/>
            <p:nvPr/>
          </p:nvSpPr>
          <p:spPr>
            <a:xfrm>
              <a:off x="3059832" y="4659982"/>
              <a:ext cx="511810" cy="215444"/>
            </a:xfrm>
            <a:prstGeom prst="rect">
              <a:avLst/>
            </a:prstGeom>
            <a:noFill/>
            <a:ln w="9525">
              <a:noFill/>
            </a:ln>
          </p:spPr>
          <p:txBody>
            <a:bodyPr wrap="square" anchor="t" anchorCtr="0">
              <a:spAutoFit/>
            </a:bodyPr>
            <a:lstStyle/>
            <a:p>
              <a:r>
                <a:rPr lang="en-US" altLang="zh-CN" sz="800" dirty="0">
                  <a:latin typeface="Poppins" panose="02000000000000000000"/>
                  <a:ea typeface="宋体" panose="02010600030101010101" pitchFamily="2" charset="-122"/>
                </a:rPr>
                <a:t>Actin</a:t>
              </a:r>
              <a:endParaRPr lang="en-US" altLang="zh-CN" sz="800" dirty="0">
                <a:latin typeface="Poppins" panose="02000000000000000000"/>
                <a:ea typeface="宋体" panose="02010600030101010101" pitchFamily="2" charset="-122"/>
              </a:endParaRPr>
            </a:p>
          </p:txBody>
        </p:sp>
        <p:sp>
          <p:nvSpPr>
            <p:cNvPr id="104" name="Text Box 3036"/>
            <p:cNvSpPr txBox="1"/>
            <p:nvPr/>
          </p:nvSpPr>
          <p:spPr>
            <a:xfrm>
              <a:off x="2987824" y="3867894"/>
              <a:ext cx="673100" cy="215444"/>
            </a:xfrm>
            <a:prstGeom prst="rect">
              <a:avLst/>
            </a:prstGeom>
            <a:noFill/>
            <a:ln w="9525">
              <a:noFill/>
            </a:ln>
          </p:spPr>
          <p:txBody>
            <a:bodyPr wrap="square" anchor="t" anchorCtr="0">
              <a:spAutoFit/>
            </a:bodyPr>
            <a:lstStyle/>
            <a:p>
              <a:r>
                <a:rPr lang="en-US" altLang="zh-CN" sz="800" dirty="0">
                  <a:latin typeface="Poppins" panose="02000000000000000000"/>
                  <a:ea typeface="宋体" panose="02010600030101010101" pitchFamily="2" charset="-122"/>
                </a:rPr>
                <a:t>HNRNPK</a:t>
              </a:r>
              <a:endParaRPr lang="en-US" altLang="zh-CN" sz="800" dirty="0">
                <a:latin typeface="Poppins" panose="02000000000000000000"/>
                <a:ea typeface="宋体" panose="02010600030101010101" pitchFamily="2" charset="-122"/>
              </a:endParaRPr>
            </a:p>
          </p:txBody>
        </p:sp>
        <p:grpSp>
          <p:nvGrpSpPr>
            <p:cNvPr id="115" name="组合 114"/>
            <p:cNvGrpSpPr/>
            <p:nvPr/>
          </p:nvGrpSpPr>
          <p:grpSpPr>
            <a:xfrm>
              <a:off x="1049313" y="3507854"/>
              <a:ext cx="2054354" cy="1498982"/>
              <a:chOff x="1049313" y="3507854"/>
              <a:chExt cx="2054354" cy="1498982"/>
            </a:xfrm>
          </p:grpSpPr>
          <p:pic>
            <p:nvPicPr>
              <p:cNvPr id="100" name="图片 99" descr="5"/>
              <p:cNvPicPr>
                <a:picLocks noChangeAspect="1"/>
              </p:cNvPicPr>
              <p:nvPr/>
            </p:nvPicPr>
            <p:blipFill>
              <a:blip r:embed="rId8" cstate="print"/>
              <a:srcRect l="51993" t="25868" r="26786" b="63491"/>
              <a:stretch>
                <a:fillRect/>
              </a:stretch>
            </p:blipFill>
            <p:spPr>
              <a:xfrm>
                <a:off x="1547917" y="4518521"/>
                <a:ext cx="1555750" cy="488315"/>
              </a:xfrm>
              <a:prstGeom prst="rect">
                <a:avLst/>
              </a:prstGeom>
            </p:spPr>
          </p:pic>
          <p:sp>
            <p:nvSpPr>
              <p:cNvPr id="101" name="Text Box 3036"/>
              <p:cNvSpPr txBox="1"/>
              <p:nvPr/>
            </p:nvSpPr>
            <p:spPr>
              <a:xfrm>
                <a:off x="1083732" y="4666476"/>
                <a:ext cx="825500" cy="215444"/>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40——</a:t>
                </a:r>
                <a:endParaRPr lang="en-US" altLang="zh-CN" sz="800" dirty="0">
                  <a:latin typeface="Poppins" panose="02000000000000000000"/>
                  <a:ea typeface="宋体" panose="02010600030101010101" pitchFamily="2" charset="-122"/>
                </a:endParaRPr>
              </a:p>
            </p:txBody>
          </p:sp>
          <p:pic>
            <p:nvPicPr>
              <p:cNvPr id="105" name="图片 2"/>
              <p:cNvPicPr>
                <a:picLocks noChangeAspect="1"/>
              </p:cNvPicPr>
              <p:nvPr/>
            </p:nvPicPr>
            <p:blipFill>
              <a:blip r:embed="rId9" cstate="print">
                <a:lum bright="6000"/>
              </a:blip>
              <a:srcRect t="19872" r="-3857" b="61681"/>
              <a:stretch>
                <a:fillRect/>
              </a:stretch>
            </p:blipFill>
            <p:spPr>
              <a:xfrm>
                <a:off x="1547917" y="3680321"/>
                <a:ext cx="1555115" cy="707390"/>
              </a:xfrm>
              <a:prstGeom prst="rect">
                <a:avLst/>
              </a:prstGeom>
              <a:noFill/>
              <a:ln w="9525">
                <a:noFill/>
              </a:ln>
            </p:spPr>
          </p:pic>
          <p:sp>
            <p:nvSpPr>
              <p:cNvPr id="106" name="Text Box 3032"/>
              <p:cNvSpPr txBox="1"/>
              <p:nvPr/>
            </p:nvSpPr>
            <p:spPr>
              <a:xfrm>
                <a:off x="1049313" y="3724458"/>
                <a:ext cx="714375" cy="215444"/>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100 ——</a:t>
                </a:r>
                <a:endParaRPr lang="en-US" altLang="zh-CN" sz="800" dirty="0">
                  <a:latin typeface="Poppins" panose="02000000000000000000"/>
                  <a:ea typeface="宋体" panose="02010600030101010101" pitchFamily="2" charset="-122"/>
                </a:endParaRPr>
              </a:p>
            </p:txBody>
          </p:sp>
          <p:sp>
            <p:nvSpPr>
              <p:cNvPr id="107" name="Text Box 3033"/>
              <p:cNvSpPr txBox="1"/>
              <p:nvPr/>
            </p:nvSpPr>
            <p:spPr>
              <a:xfrm>
                <a:off x="1115616" y="3867894"/>
                <a:ext cx="702310" cy="215444"/>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70 ——</a:t>
                </a:r>
                <a:endParaRPr lang="en-US" altLang="zh-CN" sz="800" dirty="0">
                  <a:latin typeface="Poppins" panose="02000000000000000000"/>
                  <a:ea typeface="宋体" panose="02010600030101010101" pitchFamily="2" charset="-122"/>
                </a:endParaRPr>
              </a:p>
            </p:txBody>
          </p:sp>
          <p:sp>
            <p:nvSpPr>
              <p:cNvPr id="108" name="Text Box 3034"/>
              <p:cNvSpPr txBox="1"/>
              <p:nvPr/>
            </p:nvSpPr>
            <p:spPr>
              <a:xfrm>
                <a:off x="1115616" y="4084498"/>
                <a:ext cx="679450" cy="215444"/>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55 ——</a:t>
                </a:r>
                <a:endParaRPr lang="en-US" altLang="zh-CN" sz="800" dirty="0">
                  <a:latin typeface="Poppins" panose="02000000000000000000"/>
                  <a:ea typeface="宋体" panose="02010600030101010101" pitchFamily="2" charset="-122"/>
                </a:endParaRPr>
              </a:p>
            </p:txBody>
          </p:sp>
          <p:sp>
            <p:nvSpPr>
              <p:cNvPr id="109" name="Text Box 2931"/>
              <p:cNvSpPr txBox="1"/>
              <p:nvPr/>
            </p:nvSpPr>
            <p:spPr>
              <a:xfrm>
                <a:off x="1087414" y="3507854"/>
                <a:ext cx="450478" cy="216024"/>
              </a:xfrm>
              <a:prstGeom prst="rect">
                <a:avLst/>
              </a:prstGeom>
              <a:noFill/>
              <a:ln w="9525">
                <a:noFill/>
              </a:ln>
            </p:spPr>
            <p:txBody>
              <a:bodyPr wrap="square" anchor="t" anchorCtr="0">
                <a:spAutoFit/>
              </a:bodyPr>
              <a:lstStyle/>
              <a:p>
                <a:r>
                  <a:rPr lang="en-US" altLang="zh-CN" sz="800" dirty="0">
                    <a:latin typeface="Poppins" panose="02000000000000000000"/>
                    <a:ea typeface="宋体" panose="02010600030101010101" pitchFamily="2" charset="-122"/>
                  </a:rPr>
                  <a:t>kDa</a:t>
                </a:r>
                <a:endParaRPr lang="en-US" altLang="zh-CN" sz="800" dirty="0">
                  <a:latin typeface="Poppins" panose="02000000000000000000"/>
                  <a:ea typeface="宋体" panose="02010600030101010101" pitchFamily="2" charset="-122"/>
                </a:endParaRPr>
              </a:p>
            </p:txBody>
          </p:sp>
          <p:grpSp>
            <p:nvGrpSpPr>
              <p:cNvPr id="110" name="组合 27"/>
              <p:cNvGrpSpPr/>
              <p:nvPr/>
            </p:nvGrpSpPr>
            <p:grpSpPr>
              <a:xfrm>
                <a:off x="1619672" y="3507854"/>
                <a:ext cx="1401445" cy="216025"/>
                <a:chOff x="4978400" y="1472265"/>
                <a:chExt cx="1574800" cy="216273"/>
              </a:xfrm>
            </p:grpSpPr>
            <p:sp>
              <p:nvSpPr>
                <p:cNvPr id="111" name="Text Box 2881"/>
                <p:cNvSpPr txBox="1"/>
                <p:nvPr/>
              </p:nvSpPr>
              <p:spPr>
                <a:xfrm>
                  <a:off x="4978400" y="1472266"/>
                  <a:ext cx="312738" cy="215691"/>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A</a:t>
                  </a:r>
                  <a:endParaRPr lang="en-US" altLang="zh-CN" sz="800" dirty="0">
                    <a:latin typeface="Poppins" panose="02000000000000000000"/>
                    <a:ea typeface="宋体" panose="02010600030101010101" pitchFamily="2" charset="-122"/>
                  </a:endParaRPr>
                </a:p>
              </p:txBody>
            </p:sp>
            <p:sp>
              <p:nvSpPr>
                <p:cNvPr id="112" name="Text Box 2882"/>
                <p:cNvSpPr txBox="1"/>
                <p:nvPr/>
              </p:nvSpPr>
              <p:spPr>
                <a:xfrm>
                  <a:off x="5382976" y="1472265"/>
                  <a:ext cx="392112" cy="215691"/>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B</a:t>
                  </a:r>
                  <a:endParaRPr lang="en-US" altLang="zh-CN" sz="800" dirty="0">
                    <a:latin typeface="Poppins" panose="02000000000000000000"/>
                    <a:ea typeface="宋体" panose="02010600030101010101" pitchFamily="2" charset="-122"/>
                  </a:endParaRPr>
                </a:p>
              </p:txBody>
            </p:sp>
            <p:sp>
              <p:nvSpPr>
                <p:cNvPr id="113" name="Text Box 2883"/>
                <p:cNvSpPr txBox="1"/>
                <p:nvPr/>
              </p:nvSpPr>
              <p:spPr>
                <a:xfrm>
                  <a:off x="5803900" y="1472845"/>
                  <a:ext cx="311150" cy="215691"/>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C</a:t>
                  </a:r>
                  <a:endParaRPr lang="en-US" altLang="zh-CN" sz="800" dirty="0">
                    <a:latin typeface="Poppins" panose="02000000000000000000"/>
                    <a:ea typeface="宋体" panose="02010600030101010101" pitchFamily="2" charset="-122"/>
                  </a:endParaRPr>
                </a:p>
              </p:txBody>
            </p:sp>
            <p:sp>
              <p:nvSpPr>
                <p:cNvPr id="114" name="Text Box 2883"/>
                <p:cNvSpPr txBox="1"/>
                <p:nvPr/>
              </p:nvSpPr>
              <p:spPr>
                <a:xfrm>
                  <a:off x="6242050" y="1472847"/>
                  <a:ext cx="311150" cy="215691"/>
                </a:xfrm>
                <a:prstGeom prst="rect">
                  <a:avLst/>
                </a:prstGeom>
                <a:noFill/>
                <a:ln w="9525">
                  <a:noFill/>
                </a:ln>
              </p:spPr>
              <p:txBody>
                <a:bodyPr anchor="t" anchorCtr="0">
                  <a:spAutoFit/>
                </a:bodyPr>
                <a:lstStyle/>
                <a:p>
                  <a:r>
                    <a:rPr lang="en-US" altLang="zh-CN" sz="800" dirty="0">
                      <a:latin typeface="Poppins" panose="02000000000000000000"/>
                      <a:ea typeface="宋体" panose="02010600030101010101" pitchFamily="2" charset="-122"/>
                    </a:rPr>
                    <a:t>D</a:t>
                  </a:r>
                  <a:endParaRPr lang="en-US" altLang="zh-CN" sz="800" dirty="0">
                    <a:latin typeface="Poppins" panose="02000000000000000000"/>
                    <a:ea typeface="宋体" panose="02010600030101010101" pitchFamily="2" charset="-122"/>
                  </a:endParaRPr>
                </a:p>
              </p:txBody>
            </p:sp>
          </p:grpSp>
        </p:gr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107" name="组合 106"/>
          <p:cNvGrpSpPr/>
          <p:nvPr/>
        </p:nvGrpSpPr>
        <p:grpSpPr>
          <a:xfrm>
            <a:off x="2339752" y="1923678"/>
            <a:ext cx="4392488" cy="1368152"/>
            <a:chOff x="4233148" y="1873513"/>
            <a:chExt cx="4659332" cy="1418317"/>
          </a:xfrm>
        </p:grpSpPr>
        <p:grpSp>
          <p:nvGrpSpPr>
            <p:cNvPr id="61" name="组合 60"/>
            <p:cNvGrpSpPr/>
            <p:nvPr/>
          </p:nvGrpSpPr>
          <p:grpSpPr>
            <a:xfrm>
              <a:off x="5724128" y="1923678"/>
              <a:ext cx="3168352" cy="1368152"/>
              <a:chOff x="5383" y="8432"/>
              <a:chExt cx="4853" cy="1385"/>
            </a:xfrm>
          </p:grpSpPr>
          <p:grpSp>
            <p:nvGrpSpPr>
              <p:cNvPr id="63" name="组合 46"/>
              <p:cNvGrpSpPr/>
              <p:nvPr/>
            </p:nvGrpSpPr>
            <p:grpSpPr>
              <a:xfrm>
                <a:off x="5383" y="8432"/>
                <a:ext cx="991" cy="611"/>
                <a:chOff x="8174" y="4121"/>
                <a:chExt cx="2360" cy="2181"/>
              </a:xfrm>
              <a:scene3d>
                <a:camera prst="perspectiveFront"/>
                <a:lightRig rig="threePt" dir="t"/>
              </a:scene3d>
            </p:grpSpPr>
            <p:cxnSp>
              <p:nvCxnSpPr>
                <p:cNvPr id="67" name="直接连接符 66"/>
                <p:cNvCxnSpPr/>
                <p:nvPr/>
              </p:nvCxnSpPr>
              <p:spPr>
                <a:xfrm>
                  <a:off x="8174" y="5034"/>
                  <a:ext cx="147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8174" y="5446"/>
                  <a:ext cx="147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9618" y="4456"/>
                  <a:ext cx="916" cy="59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9626" y="5442"/>
                  <a:ext cx="889" cy="55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531" y="4121"/>
                  <a:ext cx="791" cy="53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9497" y="5776"/>
                  <a:ext cx="825" cy="526"/>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64" name="椭圆 13"/>
              <p:cNvSpPr/>
              <p:nvPr/>
            </p:nvSpPr>
            <p:spPr>
              <a:xfrm>
                <a:off x="6285" y="8526"/>
                <a:ext cx="3951" cy="1291"/>
              </a:xfrm>
              <a:prstGeom prst="ellipse">
                <a:avLst/>
              </a:prstGeom>
              <a:gradFill>
                <a:gsLst>
                  <a:gs pos="0">
                    <a:schemeClr val="accent1">
                      <a:lumMod val="20000"/>
                      <a:lumOff val="80000"/>
                    </a:schemeClr>
                  </a:gs>
                  <a:gs pos="100000">
                    <a:srgbClr val="838309"/>
                  </a:gs>
                </a:gsLst>
                <a:lin ang="5400000" scaled="0"/>
              </a:gradFill>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zh-CN" sz="1000" b="1" dirty="0">
                    <a:solidFill>
                      <a:schemeClr val="tx1"/>
                    </a:solidFill>
                    <a:effectLst>
                      <a:outerShdw blurRad="38100" dist="19050" dir="2700000" algn="tl" rotWithShape="0">
                        <a:schemeClr val="dk1">
                          <a:alpha val="40000"/>
                        </a:schemeClr>
                      </a:outerShdw>
                    </a:effectLst>
                    <a:latin typeface="思源黑体 CN Regular" panose="020B0500000000000000" pitchFamily="34" charset="-122"/>
                    <a:ea typeface="思源黑体 CN Regular" panose="020B0500000000000000" pitchFamily="34" charset="-122"/>
                  </a:rPr>
                  <a:t>裂解液（细胞、动物组织）</a:t>
                </a:r>
                <a:endParaRPr lang="zh-CN" altLang="zh-CN" sz="1000" b="1" dirty="0">
                  <a:solidFill>
                    <a:schemeClr val="tx1"/>
                  </a:solidFill>
                  <a:effectLst>
                    <a:outerShdw blurRad="38100" dist="19050" dir="2700000" algn="tl" rotWithShape="0">
                      <a:schemeClr val="dk1">
                        <a:alpha val="40000"/>
                      </a:schemeClr>
                    </a:outerShdw>
                  </a:effectLst>
                  <a:latin typeface="思源黑体 CN Regular" panose="020B0500000000000000" pitchFamily="34" charset="-122"/>
                  <a:ea typeface="思源黑体 CN Regular" panose="020B0500000000000000" pitchFamily="34" charset="-122"/>
                </a:endParaRPr>
              </a:p>
            </p:txBody>
          </p:sp>
          <p:sp>
            <p:nvSpPr>
              <p:cNvPr id="65" name="椭圆 13"/>
              <p:cNvSpPr/>
              <p:nvPr/>
            </p:nvSpPr>
            <p:spPr>
              <a:xfrm>
                <a:off x="6609" y="9043"/>
                <a:ext cx="1850" cy="557"/>
              </a:xfrm>
              <a:prstGeom prst="ellipse">
                <a:avLst/>
              </a:prstGeom>
              <a:gradFill>
                <a:gsLst>
                  <a:gs pos="0">
                    <a:srgbClr val="FBFB11"/>
                  </a:gs>
                  <a:gs pos="100000">
                    <a:srgbClr val="838309"/>
                  </a:gs>
                </a:gsLst>
                <a:lin ang="5400000" scaled="0"/>
              </a:gradFill>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zh-CN" sz="1000" b="1" dirty="0">
                    <a:solidFill>
                      <a:schemeClr val="tx1"/>
                    </a:solidFill>
                    <a:effectLst>
                      <a:outerShdw blurRad="38100" dist="19050" dir="2700000" algn="tl" rotWithShape="0">
                        <a:schemeClr val="dk1">
                          <a:alpha val="40000"/>
                        </a:schemeClr>
                      </a:outerShdw>
                    </a:effectLst>
                    <a:latin typeface="Poppins" panose="02000000000000000000" pitchFamily="2" charset="0"/>
                    <a:cs typeface="Poppins" panose="02000000000000000000" pitchFamily="2" charset="0"/>
                  </a:rPr>
                  <a:t>protein X</a:t>
                </a:r>
                <a:endParaRPr lang="en-US" altLang="zh-CN" sz="1000" b="1" dirty="0">
                  <a:solidFill>
                    <a:schemeClr val="tx1"/>
                  </a:solidFill>
                  <a:effectLst>
                    <a:outerShdw blurRad="38100" dist="19050" dir="2700000" algn="tl" rotWithShape="0">
                      <a:schemeClr val="dk1">
                        <a:alpha val="40000"/>
                      </a:schemeClr>
                    </a:outerShdw>
                  </a:effectLst>
                  <a:latin typeface="Poppins" panose="02000000000000000000" pitchFamily="2" charset="0"/>
                  <a:cs typeface="Poppins" panose="02000000000000000000" pitchFamily="2" charset="0"/>
                </a:endParaRPr>
              </a:p>
            </p:txBody>
          </p:sp>
          <p:sp>
            <p:nvSpPr>
              <p:cNvPr id="66" name="云形 65"/>
              <p:cNvSpPr/>
              <p:nvPr/>
            </p:nvSpPr>
            <p:spPr>
              <a:xfrm>
                <a:off x="8231" y="9061"/>
                <a:ext cx="1888" cy="571"/>
              </a:xfrm>
              <a:prstGeom prst="cloud">
                <a:avLst/>
              </a:prstGeom>
              <a:gradFill>
                <a:gsLst>
                  <a:gs pos="0">
                    <a:srgbClr val="92D050"/>
                  </a:gs>
                  <a:gs pos="100000">
                    <a:srgbClr val="838309"/>
                  </a:gs>
                </a:gsLst>
                <a:lin ang="5400000" scaled="0"/>
              </a:gradFill>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900" b="1" dirty="0" smtClean="0">
                    <a:solidFill>
                      <a:schemeClr val="tx1"/>
                    </a:solidFill>
                    <a:effectLst>
                      <a:outerShdw blurRad="38100" dist="19050" dir="2700000" algn="tl" rotWithShape="0">
                        <a:schemeClr val="dk1">
                          <a:alpha val="40000"/>
                        </a:schemeClr>
                      </a:outerShdw>
                    </a:effectLst>
                    <a:latin typeface="Poppins" panose="02000000000000000000" pitchFamily="2" charset="0"/>
                    <a:cs typeface="Poppins" panose="02000000000000000000" pitchFamily="2" charset="0"/>
                    <a:sym typeface="+mn-ea"/>
                  </a:rPr>
                  <a:t>protein Y</a:t>
                </a:r>
                <a:endParaRPr lang="en-US" altLang="zh-CN" sz="900" b="1" dirty="0">
                  <a:solidFill>
                    <a:schemeClr val="tx1"/>
                  </a:solidFill>
                  <a:effectLst>
                    <a:outerShdw blurRad="38100" dist="19050" dir="2700000" algn="tl" rotWithShape="0">
                      <a:schemeClr val="dk1">
                        <a:alpha val="40000"/>
                      </a:schemeClr>
                    </a:outerShdw>
                  </a:effectLst>
                  <a:latin typeface="Poppins" panose="02000000000000000000" pitchFamily="2" charset="0"/>
                  <a:cs typeface="Poppins" panose="02000000000000000000" pitchFamily="2" charset="0"/>
                </a:endParaRPr>
              </a:p>
            </p:txBody>
          </p:sp>
        </p:grpSp>
        <p:sp>
          <p:nvSpPr>
            <p:cNvPr id="79" name="椭圆 78"/>
            <p:cNvSpPr/>
            <p:nvPr/>
          </p:nvSpPr>
          <p:spPr>
            <a:xfrm>
              <a:off x="4233148" y="1873513"/>
              <a:ext cx="1500936" cy="704327"/>
            </a:xfrm>
            <a:prstGeom prst="ellipse">
              <a:avLst/>
            </a:prstGeom>
            <a:solidFill>
              <a:srgbClr val="007E66"/>
            </a:solidFill>
            <a:ln>
              <a:solidFill>
                <a:srgbClr val="00C092"/>
              </a:solid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000" b="1" dirty="0" smtClean="0">
                  <a:solidFill>
                    <a:schemeClr val="bg1"/>
                  </a:solidFill>
                  <a:latin typeface="Poppins" panose="02000000000000000000" pitchFamily="2" charset="0"/>
                  <a:cs typeface="Poppins" panose="02000000000000000000" pitchFamily="2" charset="0"/>
                </a:rPr>
                <a:t>magnetic </a:t>
              </a:r>
              <a:r>
                <a:rPr lang="en-US" altLang="zh-CN" sz="1000" b="1" dirty="0">
                  <a:solidFill>
                    <a:schemeClr val="bg1"/>
                  </a:solidFill>
                  <a:latin typeface="Poppins" panose="02000000000000000000" pitchFamily="2" charset="0"/>
                  <a:cs typeface="Poppins" panose="02000000000000000000" pitchFamily="2" charset="0"/>
                </a:rPr>
                <a:t>beads</a:t>
              </a:r>
              <a:endParaRPr lang="en-US" altLang="zh-CN" sz="1000" b="1" dirty="0">
                <a:solidFill>
                  <a:schemeClr val="bg1"/>
                </a:solidFill>
                <a:latin typeface="Poppins" panose="02000000000000000000" pitchFamily="2" charset="0"/>
                <a:cs typeface="Poppins" panose="02000000000000000000" pitchFamily="2" charset="0"/>
              </a:endParaRPr>
            </a:p>
          </p:txBody>
        </p:sp>
      </p:grpSp>
      <p:sp>
        <p:nvSpPr>
          <p:cNvPr id="105" name="TextBox 104"/>
          <p:cNvSpPr txBox="1"/>
          <p:nvPr/>
        </p:nvSpPr>
        <p:spPr>
          <a:xfrm>
            <a:off x="3060000" y="574575"/>
            <a:ext cx="2556000" cy="648000"/>
          </a:xfrm>
          <a:prstGeom prst="flowChartOffpageConnector">
            <a:avLst/>
          </a:prstGeom>
          <a:solidFill>
            <a:schemeClr val="bg1">
              <a:lumMod val="95000"/>
            </a:schemeClr>
          </a:solidFill>
          <a:ln w="28575">
            <a:solidFill>
              <a:srgbClr val="00A27B"/>
            </a:solidFill>
          </a:ln>
        </p:spPr>
        <p:txBody>
          <a:bodyPr wrap="square" rtlCol="0" anchor="ctr">
            <a:spAutoFit/>
          </a:bodyPr>
          <a:lstStyle/>
          <a:p>
            <a:pPr algn="ctr"/>
            <a:r>
              <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rPr>
              <a:t>免疫共沉淀法</a:t>
            </a:r>
            <a:endPar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sym typeface="+mn-ea"/>
              </a:rPr>
              <a:t>Co-IP</a:t>
            </a:r>
            <a:endPar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19" name="组合 118"/>
          <p:cNvGrpSpPr/>
          <p:nvPr/>
        </p:nvGrpSpPr>
        <p:grpSpPr>
          <a:xfrm>
            <a:off x="4283968" y="3647678"/>
            <a:ext cx="4392488" cy="1068075"/>
            <a:chOff x="4499992" y="3806919"/>
            <a:chExt cx="4392488" cy="1068075"/>
          </a:xfrm>
        </p:grpSpPr>
        <p:sp>
          <p:nvSpPr>
            <p:cNvPr id="115" name="文本框 53"/>
            <p:cNvSpPr txBox="1"/>
            <p:nvPr/>
          </p:nvSpPr>
          <p:spPr>
            <a:xfrm>
              <a:off x="4499992" y="4587974"/>
              <a:ext cx="3285490" cy="287020"/>
            </a:xfrm>
            <a:prstGeom prst="rect">
              <a:avLst/>
            </a:prstGeom>
            <a:noFill/>
          </p:spPr>
          <p:txBody>
            <a:bodyPr wrap="square" rtlCol="0" anchor="t">
              <a:spAutoFit/>
            </a:bodyPr>
            <a:lstStyle/>
            <a:p>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8" name="矩形 117"/>
            <p:cNvSpPr/>
            <p:nvPr/>
          </p:nvSpPr>
          <p:spPr>
            <a:xfrm>
              <a:off x="4572000" y="3806919"/>
              <a:ext cx="4320480" cy="276999"/>
            </a:xfrm>
            <a:prstGeom prst="rect">
              <a:avLst/>
            </a:prstGeom>
            <a:solidFill>
              <a:schemeClr val="bg1">
                <a:lumMod val="95000"/>
              </a:schemeClr>
            </a:solidFill>
          </p:spPr>
          <p:txBody>
            <a:bodyPr wrap="square">
              <a:spAutoFit/>
            </a:bodyPr>
            <a:lstStyle/>
            <a:p>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sym typeface="+mn-ea"/>
                </a:rPr>
                <a:t>自主偶联磁珠产品，让您检测快速省时</a:t>
              </a:r>
              <a:endPar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
        <p:nvSpPr>
          <p:cNvPr id="62" name="矩形 61"/>
          <p:cNvSpPr/>
          <p:nvPr/>
        </p:nvSpPr>
        <p:spPr>
          <a:xfrm>
            <a:off x="152400" y="1227981"/>
            <a:ext cx="8964488" cy="900246"/>
          </a:xfrm>
          <a:prstGeom prst="rect">
            <a:avLst/>
          </a:prstGeom>
        </p:spPr>
        <p:txBody>
          <a:bodyPr wrap="square">
            <a:spAutoFit/>
          </a:bodyPr>
          <a:lstStyle/>
          <a:p>
            <a:pPr>
              <a:lnSpc>
                <a:spcPct val="150000"/>
              </a:lnSpc>
              <a:buFont typeface="Wingdings" panose="05000000000000000000" pitchFamily="2" charset="2"/>
              <a:buChar char="Ø"/>
            </a:pP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免疫共沉淀</a:t>
            </a: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(Co-</a:t>
            </a:r>
            <a:r>
              <a:rPr lang="en-US" altLang="zh-CN" sz="1200" b="1" dirty="0" err="1"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Immunoprecipitation</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Co-IP)</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是以抗体和抗原之间的专一性作用为基础的用于研究蛋白质相互作用的经典方法。是确定两种蛋白质在完整细胞内生理性相互作用的有效方法。</a:t>
            </a:r>
            <a:endPar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5" name="矩形 74"/>
          <p:cNvSpPr/>
          <p:nvPr/>
        </p:nvSpPr>
        <p:spPr>
          <a:xfrm>
            <a:off x="4355976" y="3964285"/>
            <a:ext cx="4572000" cy="623248"/>
          </a:xfrm>
          <a:prstGeom prst="rect">
            <a:avLst/>
          </a:prstGeom>
        </p:spPr>
        <p:txBody>
          <a:bodyPr>
            <a:spAutoFit/>
          </a:bodyPr>
          <a:lstStyle/>
          <a:p>
            <a:pPr>
              <a:lnSpc>
                <a:spcPct val="150000"/>
              </a:lnSpc>
            </a:pP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1.</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偶联蛋白的磁珠：</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ProA</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ProG</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ProA</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/G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ProL</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及其他蛋白</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偶联抗体的磁珠</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可定制磁珠试剂盒</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8" name="组合 37"/>
          <p:cNvGrpSpPr/>
          <p:nvPr/>
        </p:nvGrpSpPr>
        <p:grpSpPr>
          <a:xfrm>
            <a:off x="661010" y="3498329"/>
            <a:ext cx="3262918" cy="1476000"/>
            <a:chOff x="444986" y="3498329"/>
            <a:chExt cx="3262918" cy="1476000"/>
          </a:xfrm>
        </p:grpSpPr>
        <p:grpSp>
          <p:nvGrpSpPr>
            <p:cNvPr id="117" name="组合 116"/>
            <p:cNvGrpSpPr/>
            <p:nvPr/>
          </p:nvGrpSpPr>
          <p:grpSpPr>
            <a:xfrm>
              <a:off x="455652" y="3502521"/>
              <a:ext cx="3252252" cy="1429341"/>
              <a:chOff x="467544" y="3579862"/>
              <a:chExt cx="3252252" cy="1429341"/>
            </a:xfrm>
          </p:grpSpPr>
          <p:grpSp>
            <p:nvGrpSpPr>
              <p:cNvPr id="109" name="组合 108"/>
              <p:cNvGrpSpPr/>
              <p:nvPr/>
            </p:nvGrpSpPr>
            <p:grpSpPr>
              <a:xfrm>
                <a:off x="467544" y="3866600"/>
                <a:ext cx="3252252" cy="1142603"/>
                <a:chOff x="2353945" y="5053356"/>
                <a:chExt cx="3252252" cy="1142603"/>
              </a:xfrm>
            </p:grpSpPr>
            <p:pic>
              <p:nvPicPr>
                <p:cNvPr id="110" name="图片 10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3945" y="5055456"/>
                  <a:ext cx="1224136" cy="970059"/>
                </a:xfrm>
                <a:prstGeom prst="rect">
                  <a:avLst/>
                </a:prstGeom>
                <a:solidFill>
                  <a:srgbClr val="FFC000"/>
                </a:solidFill>
                <a:ln>
                  <a:noFill/>
                </a:ln>
              </p:spPr>
            </p:pic>
            <p:sp>
              <p:nvSpPr>
                <p:cNvPr id="111" name="TextBox 6"/>
                <p:cNvSpPr txBox="1"/>
                <p:nvPr/>
              </p:nvSpPr>
              <p:spPr>
                <a:xfrm>
                  <a:off x="2569969" y="5980515"/>
                  <a:ext cx="1186180" cy="215444"/>
                </a:xfrm>
                <a:prstGeom prst="rect">
                  <a:avLst/>
                </a:prstGeom>
                <a:noFill/>
                <a:ln>
                  <a:noFill/>
                </a:ln>
                <a:extLst>
                  <a:ext uri="{909E8E84-426E-40DD-AFC4-6F175D3DCCD1}">
                    <a14:hiddenFill xmlns:a14="http://schemas.microsoft.com/office/drawing/2010/main">
                      <a:solidFill>
                        <a:srgbClr val="FFC000"/>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12" name="图片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1798" y="5053356"/>
                  <a:ext cx="2014399" cy="970230"/>
                </a:xfrm>
                <a:prstGeom prst="rect">
                  <a:avLst/>
                </a:prstGeom>
                <a:solidFill>
                  <a:srgbClr val="FFC000"/>
                </a:solidFill>
                <a:ln>
                  <a:noFill/>
                </a:ln>
              </p:spPr>
            </p:pic>
          </p:grpSp>
          <p:sp>
            <p:nvSpPr>
              <p:cNvPr id="116" name="矩形 115"/>
              <p:cNvSpPr/>
              <p:nvPr/>
            </p:nvSpPr>
            <p:spPr>
              <a:xfrm>
                <a:off x="467544" y="3579862"/>
                <a:ext cx="3240000" cy="276999"/>
              </a:xfrm>
              <a:prstGeom prst="rect">
                <a:avLst/>
              </a:prstGeom>
              <a:solidFill>
                <a:schemeClr val="bg1">
                  <a:lumMod val="95000"/>
                </a:schemeClr>
              </a:solidFill>
            </p:spPr>
            <p:txBody>
              <a:bodyPr wrap="square">
                <a:spAutoFit/>
              </a:bodyPr>
              <a:lstStyle/>
              <a:p>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sym typeface="+mn-ea"/>
                  </a:rPr>
                  <a:t>自主研发磁力架产品，吸力强，耗时短</a:t>
                </a:r>
                <a:endPar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
          <p:nvSpPr>
            <p:cNvPr id="73" name="矩形 72"/>
            <p:cNvSpPr/>
            <p:nvPr/>
          </p:nvSpPr>
          <p:spPr>
            <a:xfrm>
              <a:off x="905553" y="4751040"/>
              <a:ext cx="649537" cy="215444"/>
            </a:xfrm>
            <a:prstGeom prst="rect">
              <a:avLst/>
            </a:prstGeom>
          </p:spPr>
          <p:txBody>
            <a:bodyPr wrap="none">
              <a:spAutoFit/>
            </a:bodyPr>
            <a:lstStyle/>
            <a:p>
              <a:r>
                <a:rPr lang="en-US" altLang="zh-CN" sz="800" dirty="0" smtClean="0">
                  <a:latin typeface="Poppins" panose="02000000000000000000" pitchFamily="2" charset="0"/>
                  <a:cs typeface="Poppins" panose="02000000000000000000" pitchFamily="2" charset="0"/>
                </a:rPr>
                <a:t>MAGS001</a:t>
              </a:r>
              <a:endParaRPr lang="en-US" altLang="zh-CN" sz="800" dirty="0">
                <a:latin typeface="Poppins" panose="02000000000000000000" pitchFamily="2" charset="0"/>
                <a:cs typeface="Poppins" panose="02000000000000000000" pitchFamily="2" charset="0"/>
              </a:endParaRPr>
            </a:p>
          </p:txBody>
        </p:sp>
        <p:sp>
          <p:nvSpPr>
            <p:cNvPr id="74" name="矩形 73"/>
            <p:cNvSpPr/>
            <p:nvPr/>
          </p:nvSpPr>
          <p:spPr>
            <a:xfrm>
              <a:off x="2258078" y="4751040"/>
              <a:ext cx="676788" cy="215444"/>
            </a:xfrm>
            <a:prstGeom prst="rect">
              <a:avLst/>
            </a:prstGeom>
          </p:spPr>
          <p:txBody>
            <a:bodyPr wrap="none">
              <a:spAutoFit/>
            </a:bodyPr>
            <a:lstStyle/>
            <a:p>
              <a:r>
                <a:rPr lang="en-US" altLang="zh-CN" sz="800" dirty="0" smtClean="0">
                  <a:latin typeface="Poppins" panose="02000000000000000000" pitchFamily="2" charset="0"/>
                  <a:cs typeface="Poppins" panose="02000000000000000000" pitchFamily="2" charset="0"/>
                </a:rPr>
                <a:t>MAGS003</a:t>
              </a:r>
              <a:endParaRPr lang="en-US" altLang="zh-CN" sz="800" dirty="0">
                <a:latin typeface="Poppins" panose="02000000000000000000" pitchFamily="2" charset="0"/>
                <a:cs typeface="Poppins" panose="02000000000000000000" pitchFamily="2" charset="0"/>
              </a:endParaRPr>
            </a:p>
          </p:txBody>
        </p:sp>
        <p:sp>
          <p:nvSpPr>
            <p:cNvPr id="76" name="矩形 75"/>
            <p:cNvSpPr/>
            <p:nvPr/>
          </p:nvSpPr>
          <p:spPr>
            <a:xfrm>
              <a:off x="444986" y="3498329"/>
              <a:ext cx="3258000" cy="147600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矩形 76"/>
          <p:cNvSpPr/>
          <p:nvPr/>
        </p:nvSpPr>
        <p:spPr>
          <a:xfrm>
            <a:off x="4341117" y="3631500"/>
            <a:ext cx="4320000" cy="102429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1" name="TextBox 10"/>
          <p:cNvSpPr txBox="1"/>
          <p:nvPr/>
        </p:nvSpPr>
        <p:spPr>
          <a:xfrm>
            <a:off x="3060000" y="550193"/>
            <a:ext cx="2556000" cy="648000"/>
          </a:xfrm>
          <a:prstGeom prst="flowChartOffpageConnector">
            <a:avLst/>
          </a:prstGeom>
          <a:solidFill>
            <a:schemeClr val="bg1">
              <a:lumMod val="95000"/>
            </a:schemeClr>
          </a:solidFill>
          <a:ln w="28575">
            <a:solidFill>
              <a:srgbClr val="00A27B"/>
            </a:solidFill>
          </a:ln>
        </p:spPr>
        <p:txBody>
          <a:bodyPr wrap="square" rtlCol="0">
            <a:spAutoFit/>
          </a:bodyPr>
          <a:lstStyle/>
          <a:p>
            <a:pPr algn="ctr"/>
            <a:r>
              <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rPr>
              <a:t>免疫组化法</a:t>
            </a:r>
            <a:endPar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sym typeface="+mn-ea"/>
              </a:rPr>
              <a:t>IHC</a:t>
            </a:r>
            <a:endPar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2" name="组合 11"/>
          <p:cNvGrpSpPr/>
          <p:nvPr/>
        </p:nvGrpSpPr>
        <p:grpSpPr>
          <a:xfrm>
            <a:off x="828408" y="1240022"/>
            <a:ext cx="7344000" cy="3780000"/>
            <a:chOff x="4332161" y="828892"/>
            <a:chExt cx="4859492" cy="3909194"/>
          </a:xfrm>
        </p:grpSpPr>
        <p:sp>
          <p:nvSpPr>
            <p:cNvPr id="13" name="圆角矩形 12"/>
            <p:cNvSpPr/>
            <p:nvPr/>
          </p:nvSpPr>
          <p:spPr>
            <a:xfrm>
              <a:off x="4332161" y="828892"/>
              <a:ext cx="4859492" cy="390919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724"/>
            <p:cNvGrpSpPr/>
            <p:nvPr/>
          </p:nvGrpSpPr>
          <p:grpSpPr>
            <a:xfrm>
              <a:off x="4547067" y="915564"/>
              <a:ext cx="4345815" cy="3756924"/>
              <a:chOff x="660357" y="3250856"/>
              <a:chExt cx="5634879" cy="4019782"/>
            </a:xfrm>
          </p:grpSpPr>
          <p:sp>
            <p:nvSpPr>
              <p:cNvPr id="15" name="TextBox 14"/>
              <p:cNvSpPr txBox="1"/>
              <p:nvPr/>
            </p:nvSpPr>
            <p:spPr>
              <a:xfrm>
                <a:off x="1119687" y="4851572"/>
                <a:ext cx="1107875" cy="362241"/>
              </a:xfrm>
              <a:prstGeom prst="rect">
                <a:avLst/>
              </a:prstGeom>
              <a:noFill/>
            </p:spPr>
            <p:txBody>
              <a:bodyPr wrap="square" rtlCol="0">
                <a:spAutoFit/>
              </a:bodyPr>
              <a:lstStyle/>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生物组织自动脱水机</a:t>
                </a:r>
                <a:endParaRPr lang="en-US" altLang="zh-CN" sz="8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800" dirty="0" smtClean="0">
                    <a:latin typeface="Poppins" panose="02000000000000000000" pitchFamily="2" charset="0"/>
                    <a:ea typeface="思源黑体 CN Regular" panose="020B0500000000000000" pitchFamily="34" charset="-122"/>
                    <a:cs typeface="Poppins" panose="02000000000000000000" pitchFamily="2" charset="0"/>
                  </a:rPr>
                  <a:t>Leica-TP1020</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矩形 15"/>
              <p:cNvSpPr/>
              <p:nvPr/>
            </p:nvSpPr>
            <p:spPr>
              <a:xfrm>
                <a:off x="2420557" y="4851572"/>
                <a:ext cx="1237007" cy="362241"/>
              </a:xfrm>
              <a:prstGeom prst="rect">
                <a:avLst/>
              </a:prstGeom>
              <a:noFill/>
            </p:spPr>
            <p:txBody>
              <a:bodyPr wrap="square" rtlCol="0">
                <a:spAutoFit/>
              </a:bodyPr>
              <a:lstStyle/>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石蜡</a:t>
                </a:r>
                <a:r>
                  <a:rPr lang="zh-CN" altLang="en-US" sz="800" dirty="0">
                    <a:latin typeface="Poppins" panose="02000000000000000000" pitchFamily="2" charset="0"/>
                    <a:ea typeface="思源黑体 CN Regular" panose="020B0500000000000000" pitchFamily="34" charset="-122"/>
                    <a:cs typeface="Poppins" panose="02000000000000000000" pitchFamily="2" charset="0"/>
                  </a:rPr>
                  <a:t>包埋</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机</a:t>
                </a:r>
                <a:endParaRPr lang="en-US" altLang="zh-CN" sz="8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TaiVa-TB-718</a:t>
                </a:r>
                <a:r>
                  <a:rPr lang="zh-CN" altLang="en-US" sz="8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矩形 16"/>
              <p:cNvSpPr/>
              <p:nvPr/>
            </p:nvSpPr>
            <p:spPr>
              <a:xfrm>
                <a:off x="2439254" y="6864821"/>
                <a:ext cx="1323195" cy="362241"/>
              </a:xfrm>
              <a:prstGeom prst="rect">
                <a:avLst/>
              </a:prstGeom>
              <a:noFill/>
            </p:spPr>
            <p:txBody>
              <a:bodyPr wrap="square" rtlCol="0">
                <a:spAutoFit/>
              </a:bodyPr>
              <a:lstStyle/>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石蜡</a:t>
                </a:r>
                <a:r>
                  <a:rPr lang="zh-CN" altLang="en-US" sz="800" dirty="0">
                    <a:latin typeface="Poppins" panose="02000000000000000000" pitchFamily="2" charset="0"/>
                    <a:ea typeface="思源黑体 CN Regular" panose="020B0500000000000000" pitchFamily="34" charset="-122"/>
                    <a:cs typeface="Poppins" panose="02000000000000000000" pitchFamily="2" charset="0"/>
                  </a:rPr>
                  <a:t>切片</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机</a:t>
                </a:r>
                <a:endParaRPr lang="en-US" altLang="zh-CN" sz="8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Leica-RM2235</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 name="TextBox 17"/>
              <p:cNvSpPr txBox="1"/>
              <p:nvPr/>
            </p:nvSpPr>
            <p:spPr>
              <a:xfrm>
                <a:off x="937731" y="6864821"/>
                <a:ext cx="1257530" cy="362241"/>
              </a:xfrm>
              <a:prstGeom prst="rect">
                <a:avLst/>
              </a:prstGeom>
              <a:noFill/>
            </p:spPr>
            <p:txBody>
              <a:bodyPr wrap="square" rtlCol="0">
                <a:spAutoFit/>
              </a:bodyPr>
              <a:lstStyle/>
              <a:p>
                <a:pPr algn="ctr"/>
                <a:r>
                  <a:rPr lang="zh-CN" altLang="en-US" sz="800" dirty="0">
                    <a:latin typeface="Poppins" panose="02000000000000000000" pitchFamily="2" charset="0"/>
                    <a:ea typeface="思源黑体 CN Regular" panose="020B0500000000000000" pitchFamily="34" charset="-122"/>
                    <a:cs typeface="Poppins" panose="02000000000000000000" pitchFamily="2" charset="0"/>
                  </a:rPr>
                  <a:t>冰冻切片机</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Thermo-NX50</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TextBox 18"/>
              <p:cNvSpPr txBox="1"/>
              <p:nvPr/>
            </p:nvSpPr>
            <p:spPr>
              <a:xfrm>
                <a:off x="4505832" y="5016729"/>
                <a:ext cx="1378033" cy="374622"/>
              </a:xfrm>
              <a:prstGeom prst="rect">
                <a:avLst/>
              </a:prstGeom>
              <a:noFill/>
            </p:spPr>
            <p:txBody>
              <a:bodyPr wrap="square" rtlCol="0" anchor="ctr">
                <a:spAutoFit/>
              </a:bodyPr>
              <a:lstStyle/>
              <a:p>
                <a:pPr algn="ctr"/>
                <a:r>
                  <a:rPr lang="zh-CN" altLang="en-US" sz="800" dirty="0">
                    <a:latin typeface="Poppins" panose="02000000000000000000" pitchFamily="2" charset="0"/>
                    <a:ea typeface="思源黑体 CN Regular" panose="020B0500000000000000" pitchFamily="34" charset="-122"/>
                    <a:cs typeface="Poppins" panose="02000000000000000000" pitchFamily="2" charset="0"/>
                  </a:rPr>
                  <a:t>共聚焦荧光显微镜</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Nikon-A1</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TextBox 19"/>
              <p:cNvSpPr txBox="1"/>
              <p:nvPr/>
            </p:nvSpPr>
            <p:spPr>
              <a:xfrm>
                <a:off x="4505832" y="6896016"/>
                <a:ext cx="1378033" cy="374622"/>
              </a:xfrm>
              <a:prstGeom prst="rect">
                <a:avLst/>
              </a:prstGeom>
              <a:noFill/>
            </p:spPr>
            <p:txBody>
              <a:bodyPr wrap="square" rtlCol="0" anchor="ctr">
                <a:spAutoFit/>
              </a:bodyPr>
              <a:lstStyle/>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全片扫描成像系统</a:t>
                </a:r>
                <a:endParaRPr lang="en-US" altLang="zh-CN" sz="8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800" dirty="0">
                    <a:latin typeface="Poppins" panose="02000000000000000000" pitchFamily="2" charset="0"/>
                    <a:ea typeface="思源黑体 CN Regular" panose="020B0500000000000000" pitchFamily="34" charset="-122"/>
                    <a:cs typeface="Poppins" panose="02000000000000000000" pitchFamily="2" charset="0"/>
                  </a:rPr>
                  <a:t>KF-PRO-400</a:t>
                </a:r>
                <a:r>
                  <a:rPr lang="zh-CN" altLang="en-US" sz="8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8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1" name="Picture 2" descr="\\192.168.3.47\cc-ihc\7-IHC质量管理体系-未整理\仪器设备相关\现有设备\设备图片\IHC仪器图片\IMG_78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2051" y="3624968"/>
                <a:ext cx="803148" cy="12607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192.168.3.47\cc-ihc\7-IHC质量管理体系-未整理\仪器设备相关\现有设备\设备图片\IHC仪器图片\IMG_78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761" y="5632502"/>
                <a:ext cx="920185" cy="12649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192.168.3.47\cc-ihc\7-IHC质量管理体系-未整理\仪器设备相关\现有设备\设备图片\IHC仪器图片\IMG_78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30" y="5632502"/>
                <a:ext cx="928334" cy="122446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192.168.3.47\cc-ihc\7-IHC质量管理体系-未整理\仪器设备相关\现有设备\设备图片\IHC仪器图片\IMG_780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70294" y="3615965"/>
                <a:ext cx="1849108" cy="13868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39227" y="5455543"/>
                <a:ext cx="1711243" cy="1445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8666" y="3624968"/>
                <a:ext cx="1000791" cy="1232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圆角矩形 26"/>
              <p:cNvSpPr/>
              <p:nvPr/>
            </p:nvSpPr>
            <p:spPr>
              <a:xfrm>
                <a:off x="660357" y="3250858"/>
                <a:ext cx="3217074" cy="1939254"/>
              </a:xfrm>
              <a:prstGeom prst="roundRect">
                <a:avLst/>
              </a:prstGeom>
              <a:noFill/>
              <a:ln w="9525">
                <a:solidFill>
                  <a:srgbClr val="0067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732996" y="3826985"/>
                <a:ext cx="343282" cy="1117564"/>
              </a:xfrm>
              <a:prstGeom prst="rect">
                <a:avLst/>
              </a:prstGeom>
              <a:noFill/>
            </p:spPr>
            <p:txBody>
              <a:bodyPr vert="eaVert" wrap="square" rtlCol="0">
                <a:spAutoFit/>
              </a:bodyPr>
              <a:lstStyle/>
              <a:p>
                <a:r>
                  <a:rPr lang="zh-CN" altLang="en-US" sz="1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样本处理</a:t>
                </a:r>
                <a:endPar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圆角矩形 29"/>
              <p:cNvSpPr/>
              <p:nvPr/>
            </p:nvSpPr>
            <p:spPr>
              <a:xfrm>
                <a:off x="1117661" y="3330805"/>
                <a:ext cx="1111928" cy="260545"/>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脱  水</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 name="圆角矩形 33"/>
              <p:cNvSpPr/>
              <p:nvPr/>
            </p:nvSpPr>
            <p:spPr>
              <a:xfrm>
                <a:off x="2483097" y="3330805"/>
                <a:ext cx="1111928" cy="260545"/>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石蜡包埋</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 name="圆角矩形 34"/>
              <p:cNvSpPr/>
              <p:nvPr/>
            </p:nvSpPr>
            <p:spPr>
              <a:xfrm>
                <a:off x="1010532" y="5340066"/>
                <a:ext cx="1111928" cy="260545"/>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冰冻切片</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圆角矩形 37"/>
              <p:cNvSpPr/>
              <p:nvPr/>
            </p:nvSpPr>
            <p:spPr>
              <a:xfrm>
                <a:off x="2544889" y="5334528"/>
                <a:ext cx="1111928" cy="260545"/>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石蜡切片</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 name="TextBox 38"/>
              <p:cNvSpPr txBox="1"/>
              <p:nvPr/>
            </p:nvSpPr>
            <p:spPr>
              <a:xfrm>
                <a:off x="732996" y="5830185"/>
                <a:ext cx="343282" cy="1117564"/>
              </a:xfrm>
              <a:prstGeom prst="rect">
                <a:avLst/>
              </a:prstGeom>
              <a:noFill/>
            </p:spPr>
            <p:txBody>
              <a:bodyPr vert="eaVert" wrap="square" rtlCol="0">
                <a:spAutoFit/>
              </a:bodyPr>
              <a:lstStyle/>
              <a:p>
                <a:r>
                  <a:rPr lang="zh-CN" altLang="en-US" sz="1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切  片</a:t>
                </a:r>
                <a:endParaRPr lang="zh-CN" altLang="en-US" sz="1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圆角矩形 39"/>
              <p:cNvSpPr/>
              <p:nvPr/>
            </p:nvSpPr>
            <p:spPr>
              <a:xfrm>
                <a:off x="666862" y="5257461"/>
                <a:ext cx="3215145" cy="1977279"/>
              </a:xfrm>
              <a:prstGeom prst="roundRect">
                <a:avLst/>
              </a:prstGeom>
              <a:noFill/>
              <a:ln w="9525">
                <a:solidFill>
                  <a:srgbClr val="0067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4664227" y="3327904"/>
                <a:ext cx="1061243" cy="260544"/>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Poppins" panose="02000000000000000000" pitchFamily="2" charset="0"/>
                    <a:ea typeface="思源黑体 CN Regular" panose="020B0500000000000000" pitchFamily="34" charset="-122"/>
                    <a:cs typeface="Poppins" panose="02000000000000000000" pitchFamily="2" charset="0"/>
                  </a:rPr>
                  <a:t>成  像</a:t>
                </a:r>
                <a:endParaRPr lang="zh-CN" altLang="en-US" sz="1400" b="1"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 name="圆角矩形 41"/>
              <p:cNvSpPr/>
              <p:nvPr/>
            </p:nvSpPr>
            <p:spPr>
              <a:xfrm>
                <a:off x="4071381" y="3250856"/>
                <a:ext cx="2223855" cy="3992583"/>
              </a:xfrm>
              <a:prstGeom prst="roundRect">
                <a:avLst/>
              </a:prstGeom>
              <a:noFill/>
              <a:ln w="9525">
                <a:solidFill>
                  <a:srgbClr val="0067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13" name="组合 12"/>
          <p:cNvGrpSpPr/>
          <p:nvPr/>
        </p:nvGrpSpPr>
        <p:grpSpPr>
          <a:xfrm>
            <a:off x="3212020" y="2689864"/>
            <a:ext cx="3016164" cy="2258150"/>
            <a:chOff x="2987824" y="526483"/>
            <a:chExt cx="3672408" cy="4069849"/>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890325" y="746069"/>
              <a:ext cx="1973266" cy="1534094"/>
            </a:xfrm>
            <a:prstGeom prst="teardrop">
              <a:avLst/>
            </a:prstGeom>
          </p:spPr>
        </p:pic>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4825241" y="535992"/>
              <a:ext cx="1415051" cy="1963758"/>
            </a:xfrm>
            <a:prstGeom prst="teardrop">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descr="\\192.168.3.47\cc-ihc\2-客户服务\外部服务\2020\项目明细（ZH82-JS60）\JS60项目-组织病理图片\肝组织\XY-A4-肝-20x-2.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7811" y="2668352"/>
              <a:ext cx="1416196" cy="1902640"/>
            </a:xfrm>
            <a:prstGeom prst="teardrop">
              <a:avLst>
                <a:gd name="adj" fmla="val 97826"/>
              </a:avLst>
            </a:prstGeom>
            <a:noFill/>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543626" y="2949969"/>
              <a:ext cx="1927978" cy="1364748"/>
            </a:xfrm>
            <a:prstGeom prst="teardrop">
              <a:avLst>
                <a:gd name="adj" fmla="val 96344"/>
              </a:avLst>
            </a:prstGeom>
          </p:spPr>
        </p:pic>
        <p:sp>
          <p:nvSpPr>
            <p:cNvPr id="18" name="矩形 17"/>
            <p:cNvSpPr/>
            <p:nvPr/>
          </p:nvSpPr>
          <p:spPr>
            <a:xfrm>
              <a:off x="2987824" y="2571750"/>
              <a:ext cx="3672408"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6200000">
              <a:off x="2974680" y="2584895"/>
              <a:ext cx="35283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571178" y="2777906"/>
            <a:ext cx="2774312" cy="1015663"/>
          </a:xfrm>
          <a:prstGeom prst="rect">
            <a:avLst/>
          </a:prstGeom>
        </p:spPr>
        <p:txBody>
          <a:bodyPr wrap="square">
            <a:spAutoFit/>
          </a:bodyPr>
          <a:lstStyle/>
          <a:p>
            <a:pPr>
              <a:lnSpc>
                <a:spcPct val="150000"/>
              </a:lnSpc>
            </a:pPr>
            <a:r>
              <a:rPr lang="en-US" altLang="zh-CN"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IHC</a:t>
            </a:r>
            <a:r>
              <a:rPr lang="zh-CN" altLang="en-US"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单染检测：</a:t>
            </a:r>
            <a:endParaRPr lang="en-US" altLang="zh-CN" sz="10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利用</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免疫学中抗原抗体特异性结合的原理</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，来</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确定组织细胞内</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抗原，对</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其进行定位、定性及定量的研究</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20"/>
          <p:cNvSpPr/>
          <p:nvPr/>
        </p:nvSpPr>
        <p:spPr>
          <a:xfrm>
            <a:off x="571178" y="4005108"/>
            <a:ext cx="2733930" cy="784830"/>
          </a:xfrm>
          <a:prstGeom prst="rect">
            <a:avLst/>
          </a:prstGeom>
        </p:spPr>
        <p:txBody>
          <a:bodyPr wrap="square">
            <a:spAutoFit/>
          </a:bodyPr>
          <a:lstStyle/>
          <a:p>
            <a:pPr>
              <a:lnSpc>
                <a:spcPct val="150000"/>
              </a:lnSpc>
            </a:pPr>
            <a:r>
              <a:rPr lang="en-US" altLang="zh-CN"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HE</a:t>
            </a:r>
            <a:r>
              <a:rPr lang="zh-CN" altLang="en-US"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染色检测：</a:t>
            </a:r>
            <a:endParaRPr lang="en-US" altLang="zh-CN"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rPr>
              <a:t>HE</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染色法是组织学、胚胎学、病理学教学与科研中最基本、使用最广泛的技术方法。</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6056363" y="2777906"/>
            <a:ext cx="2219931" cy="784830"/>
          </a:xfrm>
          <a:prstGeom prst="rect">
            <a:avLst/>
          </a:prstGeom>
        </p:spPr>
        <p:txBody>
          <a:bodyPr wrap="square">
            <a:spAutoFit/>
          </a:bodyPr>
          <a:lstStyle/>
          <a:p>
            <a:pPr>
              <a:lnSpc>
                <a:spcPct val="150000"/>
              </a:lnSpc>
            </a:pPr>
            <a:r>
              <a:rPr lang="zh-CN" altLang="en-US"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免疫组化多重染色检测：</a:t>
            </a:r>
            <a:endParaRPr lang="en-US" altLang="zh-CN"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在</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同一组织切片样本上对多个靶标进行区别</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标记。</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矩形 22"/>
          <p:cNvSpPr/>
          <p:nvPr/>
        </p:nvSpPr>
        <p:spPr>
          <a:xfrm>
            <a:off x="6056363" y="4005108"/>
            <a:ext cx="2476077" cy="784830"/>
          </a:xfrm>
          <a:prstGeom prst="rect">
            <a:avLst/>
          </a:prstGeom>
        </p:spPr>
        <p:txBody>
          <a:bodyPr wrap="square">
            <a:spAutoFit/>
          </a:bodyPr>
          <a:lstStyle/>
          <a:p>
            <a:pPr>
              <a:lnSpc>
                <a:spcPct val="150000"/>
              </a:lnSpc>
            </a:pPr>
            <a:r>
              <a:rPr lang="zh-CN" altLang="en-US"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特殊染色检测：</a:t>
            </a:r>
            <a:endParaRPr lang="en-US" altLang="zh-CN" sz="10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pP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包括</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胶原纤维染色、</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肌肉组织</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染色、</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脂肪</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染色、</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糖原染色</a:t>
            </a:r>
            <a:r>
              <a:rPr lang="en-US" altLang="zh-CN" sz="1000" dirty="0">
                <a:latin typeface="Poppins" panose="02000000000000000000" pitchFamily="2" charset="0"/>
                <a:ea typeface="思源黑体 CN Regular" panose="020B0500000000000000" pitchFamily="34" charset="-122"/>
                <a:cs typeface="Poppins" panose="02000000000000000000" pitchFamily="2" charset="0"/>
              </a:rPr>
              <a:t>(PAS</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等</a:t>
            </a:r>
            <a:r>
              <a:rPr lang="zh-CN" altLang="en-US" sz="1000" dirty="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6" name="组合 25"/>
          <p:cNvGrpSpPr/>
          <p:nvPr/>
        </p:nvGrpSpPr>
        <p:grpSpPr>
          <a:xfrm>
            <a:off x="2317530" y="793651"/>
            <a:ext cx="5400600" cy="1556182"/>
            <a:chOff x="835985" y="920552"/>
            <a:chExt cx="5919134" cy="1867968"/>
          </a:xfrm>
        </p:grpSpPr>
        <p:cxnSp>
          <p:nvCxnSpPr>
            <p:cNvPr id="27" name="Straight Arrow Connector 98"/>
            <p:cNvCxnSpPr/>
            <p:nvPr/>
          </p:nvCxnSpPr>
          <p:spPr>
            <a:xfrm flipH="1">
              <a:off x="4292945" y="1346138"/>
              <a:ext cx="1541670"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98"/>
            <p:cNvCxnSpPr/>
            <p:nvPr/>
          </p:nvCxnSpPr>
          <p:spPr>
            <a:xfrm flipH="1">
              <a:off x="4292945" y="2210068"/>
              <a:ext cx="1541670"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30" name="组合 2"/>
            <p:cNvGrpSpPr/>
            <p:nvPr/>
          </p:nvGrpSpPr>
          <p:grpSpPr>
            <a:xfrm>
              <a:off x="2499041" y="920552"/>
              <a:ext cx="1775561" cy="1867968"/>
              <a:chOff x="2499041" y="1146330"/>
              <a:chExt cx="1775561" cy="1867968"/>
            </a:xfrm>
          </p:grpSpPr>
          <p:sp>
            <p:nvSpPr>
              <p:cNvPr id="47" name="Pie 45"/>
              <p:cNvSpPr/>
              <p:nvPr/>
            </p:nvSpPr>
            <p:spPr>
              <a:xfrm>
                <a:off x="2499041" y="1152294"/>
                <a:ext cx="868888" cy="914095"/>
              </a:xfrm>
              <a:prstGeom prst="pieWedge">
                <a:avLst/>
              </a:prstGeom>
              <a:solidFill>
                <a:srgbClr val="007E66"/>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48" name="Pie 48"/>
              <p:cNvSpPr/>
              <p:nvPr/>
            </p:nvSpPr>
            <p:spPr>
              <a:xfrm rot="5400000">
                <a:off x="3383110" y="1168934"/>
                <a:ext cx="914095" cy="868888"/>
              </a:xfrm>
              <a:prstGeom prst="pieWedge">
                <a:avLst/>
              </a:prstGeom>
              <a:solidFill>
                <a:srgbClr val="007E66"/>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49" name="Pie 51"/>
              <p:cNvSpPr/>
              <p:nvPr/>
            </p:nvSpPr>
            <p:spPr>
              <a:xfrm rot="16200000">
                <a:off x="2476438" y="2122807"/>
                <a:ext cx="914095" cy="868888"/>
              </a:xfrm>
              <a:prstGeom prst="pieWedge">
                <a:avLst/>
              </a:prstGeom>
              <a:solidFill>
                <a:srgbClr val="007E66"/>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50" name="Pie 54"/>
              <p:cNvSpPr/>
              <p:nvPr/>
            </p:nvSpPr>
            <p:spPr>
              <a:xfrm rot="10800000">
                <a:off x="3405713" y="2100203"/>
                <a:ext cx="868888" cy="914095"/>
              </a:xfrm>
              <a:prstGeom prst="pieWedge">
                <a:avLst/>
              </a:prstGeom>
              <a:solidFill>
                <a:srgbClr val="007E66"/>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grpSp>
            <p:nvGrpSpPr>
              <p:cNvPr id="51" name="Group 22"/>
              <p:cNvGrpSpPr/>
              <p:nvPr/>
            </p:nvGrpSpPr>
            <p:grpSpPr bwMode="auto">
              <a:xfrm>
                <a:off x="3534361" y="1396871"/>
                <a:ext cx="508000" cy="630238"/>
                <a:chOff x="3352" y="1242"/>
                <a:chExt cx="1443" cy="2147"/>
              </a:xfrm>
            </p:grpSpPr>
            <p:grpSp>
              <p:nvGrpSpPr>
                <p:cNvPr id="168" name="Group 23"/>
                <p:cNvGrpSpPr/>
                <p:nvPr/>
              </p:nvGrpSpPr>
              <p:grpSpPr bwMode="auto">
                <a:xfrm>
                  <a:off x="3352" y="1242"/>
                  <a:ext cx="1443" cy="2147"/>
                  <a:chOff x="3352" y="1242"/>
                  <a:chExt cx="1443" cy="2147"/>
                </a:xfrm>
              </p:grpSpPr>
              <p:sp>
                <p:nvSpPr>
                  <p:cNvPr id="537" name="Freeform 24"/>
                  <p:cNvSpPr/>
                  <p:nvPr/>
                </p:nvSpPr>
                <p:spPr bwMode="auto">
                  <a:xfrm>
                    <a:off x="4399" y="2019"/>
                    <a:ext cx="396" cy="1319"/>
                  </a:xfrm>
                  <a:custGeom>
                    <a:avLst/>
                    <a:gdLst>
                      <a:gd name="T0" fmla="*/ 608 w 140"/>
                      <a:gd name="T1" fmla="*/ 4996 h 438"/>
                      <a:gd name="T2" fmla="*/ 23 w 140"/>
                      <a:gd name="T3" fmla="*/ 2620 h 438"/>
                      <a:gd name="T4" fmla="*/ 679 w 140"/>
                      <a:gd name="T5" fmla="*/ 0 h 438"/>
                      <a:gd name="T6" fmla="*/ 704 w 140"/>
                      <a:gd name="T7" fmla="*/ 0 h 438"/>
                      <a:gd name="T8" fmla="*/ 3080 w 140"/>
                      <a:gd name="T9" fmla="*/ 5866 h 438"/>
                      <a:gd name="T10" fmla="*/ 3080 w 140"/>
                      <a:gd name="T11" fmla="*/ 11961 h 438"/>
                      <a:gd name="T12" fmla="*/ 2192 w 140"/>
                      <a:gd name="T13" fmla="*/ 11961 h 438"/>
                      <a:gd name="T14" fmla="*/ 1904 w 140"/>
                      <a:gd name="T15" fmla="*/ 7535 h 438"/>
                      <a:gd name="T16" fmla="*/ 769 w 140"/>
                      <a:gd name="T17" fmla="*/ 5948 h 438"/>
                      <a:gd name="T18" fmla="*/ 608 w 140"/>
                      <a:gd name="T19" fmla="*/ 4996 h 4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438">
                        <a:moveTo>
                          <a:pt x="27" y="183"/>
                        </a:moveTo>
                        <a:cubicBezTo>
                          <a:pt x="14" y="145"/>
                          <a:pt x="2" y="133"/>
                          <a:pt x="1" y="96"/>
                        </a:cubicBezTo>
                        <a:cubicBezTo>
                          <a:pt x="0" y="60"/>
                          <a:pt x="14" y="23"/>
                          <a:pt x="30" y="0"/>
                        </a:cubicBezTo>
                        <a:cubicBezTo>
                          <a:pt x="31" y="0"/>
                          <a:pt x="31" y="0"/>
                          <a:pt x="31" y="0"/>
                        </a:cubicBezTo>
                        <a:cubicBezTo>
                          <a:pt x="82" y="40"/>
                          <a:pt x="132" y="76"/>
                          <a:pt x="136" y="215"/>
                        </a:cubicBezTo>
                        <a:cubicBezTo>
                          <a:pt x="140" y="366"/>
                          <a:pt x="136" y="438"/>
                          <a:pt x="136" y="438"/>
                        </a:cubicBezTo>
                        <a:cubicBezTo>
                          <a:pt x="97" y="438"/>
                          <a:pt x="97" y="438"/>
                          <a:pt x="97" y="438"/>
                        </a:cubicBezTo>
                        <a:cubicBezTo>
                          <a:pt x="97" y="384"/>
                          <a:pt x="96" y="337"/>
                          <a:pt x="84" y="276"/>
                        </a:cubicBezTo>
                        <a:cubicBezTo>
                          <a:pt x="79" y="249"/>
                          <a:pt x="62" y="220"/>
                          <a:pt x="34" y="218"/>
                        </a:cubicBezTo>
                        <a:cubicBezTo>
                          <a:pt x="33" y="205"/>
                          <a:pt x="31" y="192"/>
                          <a:pt x="27" y="183"/>
                        </a:cubicBezTo>
                      </a:path>
                    </a:pathLst>
                  </a:custGeom>
                  <a:solidFill>
                    <a:srgbClr val="FBCC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8" name="Freeform 25"/>
                  <p:cNvSpPr/>
                  <p:nvPr/>
                </p:nvSpPr>
                <p:spPr bwMode="auto">
                  <a:xfrm>
                    <a:off x="4453" y="2049"/>
                    <a:ext cx="325" cy="1271"/>
                  </a:xfrm>
                  <a:custGeom>
                    <a:avLst/>
                    <a:gdLst>
                      <a:gd name="T0" fmla="*/ 543 w 115"/>
                      <a:gd name="T1" fmla="*/ 325 h 422"/>
                      <a:gd name="T2" fmla="*/ 2507 w 115"/>
                      <a:gd name="T3" fmla="*/ 6340 h 422"/>
                      <a:gd name="T4" fmla="*/ 2532 w 115"/>
                      <a:gd name="T5" fmla="*/ 11529 h 422"/>
                      <a:gd name="T6" fmla="*/ 1942 w 115"/>
                      <a:gd name="T7" fmla="*/ 3936 h 422"/>
                      <a:gd name="T8" fmla="*/ 319 w 115"/>
                      <a:gd name="T9" fmla="*/ 1006 h 422"/>
                      <a:gd name="T10" fmla="*/ 543 w 115"/>
                      <a:gd name="T11" fmla="*/ 325 h 4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 h="422">
                        <a:moveTo>
                          <a:pt x="24" y="12"/>
                        </a:moveTo>
                        <a:cubicBezTo>
                          <a:pt x="51" y="31"/>
                          <a:pt x="102" y="64"/>
                          <a:pt x="111" y="232"/>
                        </a:cubicBezTo>
                        <a:cubicBezTo>
                          <a:pt x="114" y="296"/>
                          <a:pt x="112" y="422"/>
                          <a:pt x="112" y="422"/>
                        </a:cubicBezTo>
                        <a:cubicBezTo>
                          <a:pt x="115" y="350"/>
                          <a:pt x="103" y="198"/>
                          <a:pt x="86" y="144"/>
                        </a:cubicBezTo>
                        <a:cubicBezTo>
                          <a:pt x="68" y="90"/>
                          <a:pt x="29" y="48"/>
                          <a:pt x="14" y="37"/>
                        </a:cubicBezTo>
                        <a:cubicBezTo>
                          <a:pt x="0" y="25"/>
                          <a:pt x="7" y="0"/>
                          <a:pt x="24" y="12"/>
                        </a:cubicBezTo>
                      </a:path>
                    </a:pathLst>
                  </a:custGeom>
                  <a:solidFill>
                    <a:srgbClr val="FCDDB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9" name="Freeform 26"/>
                  <p:cNvSpPr/>
                  <p:nvPr/>
                </p:nvSpPr>
                <p:spPr bwMode="auto">
                  <a:xfrm>
                    <a:off x="4413" y="2278"/>
                    <a:ext cx="263" cy="711"/>
                  </a:xfrm>
                  <a:custGeom>
                    <a:avLst/>
                    <a:gdLst>
                      <a:gd name="T0" fmla="*/ 88 w 93"/>
                      <a:gd name="T1" fmla="*/ 54 h 236"/>
                      <a:gd name="T2" fmla="*/ 433 w 93"/>
                      <a:gd name="T3" fmla="*/ 1889 h 236"/>
                      <a:gd name="T4" fmla="*/ 814 w 93"/>
                      <a:gd name="T5" fmla="*/ 3193 h 236"/>
                      <a:gd name="T6" fmla="*/ 1584 w 93"/>
                      <a:gd name="T7" fmla="*/ 4130 h 236"/>
                      <a:gd name="T8" fmla="*/ 2079 w 93"/>
                      <a:gd name="T9" fmla="*/ 6453 h 236"/>
                      <a:gd name="T10" fmla="*/ 1968 w 93"/>
                      <a:gd name="T11" fmla="*/ 4866 h 236"/>
                      <a:gd name="T12" fmla="*/ 1855 w 93"/>
                      <a:gd name="T13" fmla="*/ 4022 h 236"/>
                      <a:gd name="T14" fmla="*/ 1041 w 93"/>
                      <a:gd name="T15" fmla="*/ 2597 h 236"/>
                      <a:gd name="T16" fmla="*/ 495 w 93"/>
                      <a:gd name="T17" fmla="*/ 1100 h 236"/>
                      <a:gd name="T18" fmla="*/ 113 w 93"/>
                      <a:gd name="T19" fmla="*/ 0 h 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 h="236">
                        <a:moveTo>
                          <a:pt x="4" y="2"/>
                        </a:moveTo>
                        <a:cubicBezTo>
                          <a:pt x="0" y="26"/>
                          <a:pt x="11" y="48"/>
                          <a:pt x="19" y="69"/>
                        </a:cubicBezTo>
                        <a:cubicBezTo>
                          <a:pt x="25" y="86"/>
                          <a:pt x="28" y="102"/>
                          <a:pt x="36" y="117"/>
                        </a:cubicBezTo>
                        <a:cubicBezTo>
                          <a:pt x="45" y="133"/>
                          <a:pt x="60" y="135"/>
                          <a:pt x="70" y="151"/>
                        </a:cubicBezTo>
                        <a:cubicBezTo>
                          <a:pt x="83" y="170"/>
                          <a:pt x="87" y="205"/>
                          <a:pt x="92" y="236"/>
                        </a:cubicBezTo>
                        <a:cubicBezTo>
                          <a:pt x="93" y="222"/>
                          <a:pt x="90" y="191"/>
                          <a:pt x="87" y="178"/>
                        </a:cubicBezTo>
                        <a:cubicBezTo>
                          <a:pt x="84" y="166"/>
                          <a:pt x="86" y="159"/>
                          <a:pt x="82" y="147"/>
                        </a:cubicBezTo>
                        <a:cubicBezTo>
                          <a:pt x="75" y="129"/>
                          <a:pt x="55" y="112"/>
                          <a:pt x="46" y="95"/>
                        </a:cubicBezTo>
                        <a:cubicBezTo>
                          <a:pt x="35" y="73"/>
                          <a:pt x="36" y="62"/>
                          <a:pt x="22" y="40"/>
                        </a:cubicBezTo>
                        <a:cubicBezTo>
                          <a:pt x="14" y="28"/>
                          <a:pt x="4" y="15"/>
                          <a:pt x="5" y="0"/>
                        </a:cubicBezTo>
                      </a:path>
                    </a:pathLst>
                  </a:custGeom>
                  <a:solidFill>
                    <a:srgbClr val="F8BB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0" name="Freeform 27"/>
                  <p:cNvSpPr/>
                  <p:nvPr/>
                </p:nvSpPr>
                <p:spPr bwMode="auto">
                  <a:xfrm>
                    <a:off x="4399" y="2019"/>
                    <a:ext cx="396" cy="1319"/>
                  </a:xfrm>
                  <a:custGeom>
                    <a:avLst/>
                    <a:gdLst>
                      <a:gd name="T0" fmla="*/ 608 w 140"/>
                      <a:gd name="T1" fmla="*/ 4996 h 438"/>
                      <a:gd name="T2" fmla="*/ 23 w 140"/>
                      <a:gd name="T3" fmla="*/ 2620 h 438"/>
                      <a:gd name="T4" fmla="*/ 679 w 140"/>
                      <a:gd name="T5" fmla="*/ 0 h 438"/>
                      <a:gd name="T6" fmla="*/ 704 w 140"/>
                      <a:gd name="T7" fmla="*/ 0 h 438"/>
                      <a:gd name="T8" fmla="*/ 3080 w 140"/>
                      <a:gd name="T9" fmla="*/ 5866 h 438"/>
                      <a:gd name="T10" fmla="*/ 3080 w 140"/>
                      <a:gd name="T11" fmla="*/ 11961 h 438"/>
                      <a:gd name="T12" fmla="*/ 2192 w 140"/>
                      <a:gd name="T13" fmla="*/ 11961 h 438"/>
                      <a:gd name="T14" fmla="*/ 1904 w 140"/>
                      <a:gd name="T15" fmla="*/ 7535 h 438"/>
                      <a:gd name="T16" fmla="*/ 769 w 140"/>
                      <a:gd name="T17" fmla="*/ 5948 h 438"/>
                      <a:gd name="T18" fmla="*/ 608 w 140"/>
                      <a:gd name="T19" fmla="*/ 4996 h 4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438">
                        <a:moveTo>
                          <a:pt x="27" y="183"/>
                        </a:moveTo>
                        <a:cubicBezTo>
                          <a:pt x="14" y="145"/>
                          <a:pt x="2" y="133"/>
                          <a:pt x="1" y="96"/>
                        </a:cubicBezTo>
                        <a:cubicBezTo>
                          <a:pt x="0" y="60"/>
                          <a:pt x="14" y="23"/>
                          <a:pt x="30" y="0"/>
                        </a:cubicBezTo>
                        <a:cubicBezTo>
                          <a:pt x="31" y="0"/>
                          <a:pt x="31" y="0"/>
                          <a:pt x="31" y="0"/>
                        </a:cubicBezTo>
                        <a:cubicBezTo>
                          <a:pt x="82" y="40"/>
                          <a:pt x="132" y="76"/>
                          <a:pt x="136" y="215"/>
                        </a:cubicBezTo>
                        <a:cubicBezTo>
                          <a:pt x="140" y="366"/>
                          <a:pt x="136" y="438"/>
                          <a:pt x="136" y="438"/>
                        </a:cubicBezTo>
                        <a:cubicBezTo>
                          <a:pt x="97" y="438"/>
                          <a:pt x="97" y="438"/>
                          <a:pt x="97" y="438"/>
                        </a:cubicBezTo>
                        <a:cubicBezTo>
                          <a:pt x="97" y="384"/>
                          <a:pt x="96" y="337"/>
                          <a:pt x="84" y="276"/>
                        </a:cubicBezTo>
                        <a:cubicBezTo>
                          <a:pt x="79" y="249"/>
                          <a:pt x="62" y="220"/>
                          <a:pt x="34" y="218"/>
                        </a:cubicBezTo>
                        <a:cubicBezTo>
                          <a:pt x="33" y="205"/>
                          <a:pt x="31" y="192"/>
                          <a:pt x="27" y="183"/>
                        </a:cubicBezTo>
                        <a:close/>
                      </a:path>
                    </a:pathLst>
                  </a:custGeom>
                  <a:noFill/>
                  <a:ln w="9525" cap="rnd">
                    <a:solidFill>
                      <a:srgbClr val="585759"/>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1" name="Freeform 28"/>
                  <p:cNvSpPr/>
                  <p:nvPr/>
                </p:nvSpPr>
                <p:spPr bwMode="auto">
                  <a:xfrm>
                    <a:off x="4442" y="2079"/>
                    <a:ext cx="209" cy="259"/>
                  </a:xfrm>
                  <a:custGeom>
                    <a:avLst/>
                    <a:gdLst>
                      <a:gd name="T0" fmla="*/ 319 w 74"/>
                      <a:gd name="T1" fmla="*/ 54 h 86"/>
                      <a:gd name="T2" fmla="*/ 158 w 74"/>
                      <a:gd name="T3" fmla="*/ 979 h 86"/>
                      <a:gd name="T4" fmla="*/ 23 w 74"/>
                      <a:gd name="T5" fmla="*/ 1370 h 86"/>
                      <a:gd name="T6" fmla="*/ 48 w 74"/>
                      <a:gd name="T7" fmla="*/ 1750 h 86"/>
                      <a:gd name="T8" fmla="*/ 359 w 74"/>
                      <a:gd name="T9" fmla="*/ 1262 h 86"/>
                      <a:gd name="T10" fmla="*/ 830 w 74"/>
                      <a:gd name="T11" fmla="*/ 1479 h 86"/>
                      <a:gd name="T12" fmla="*/ 1198 w 74"/>
                      <a:gd name="T13" fmla="*/ 1858 h 86"/>
                      <a:gd name="T14" fmla="*/ 1421 w 74"/>
                      <a:gd name="T15" fmla="*/ 2078 h 86"/>
                      <a:gd name="T16" fmla="*/ 1644 w 74"/>
                      <a:gd name="T17" fmla="*/ 2349 h 86"/>
                      <a:gd name="T18" fmla="*/ 830 w 74"/>
                      <a:gd name="T19" fmla="*/ 572 h 86"/>
                      <a:gd name="T20" fmla="*/ 407 w 74"/>
                      <a:gd name="T21" fmla="*/ 81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 h="86">
                        <a:moveTo>
                          <a:pt x="14" y="2"/>
                        </a:moveTo>
                        <a:cubicBezTo>
                          <a:pt x="9" y="13"/>
                          <a:pt x="11" y="25"/>
                          <a:pt x="7" y="36"/>
                        </a:cubicBezTo>
                        <a:cubicBezTo>
                          <a:pt x="5" y="40"/>
                          <a:pt x="2" y="45"/>
                          <a:pt x="1" y="50"/>
                        </a:cubicBezTo>
                        <a:cubicBezTo>
                          <a:pt x="0" y="55"/>
                          <a:pt x="2" y="59"/>
                          <a:pt x="2" y="64"/>
                        </a:cubicBezTo>
                        <a:cubicBezTo>
                          <a:pt x="4" y="55"/>
                          <a:pt x="5" y="47"/>
                          <a:pt x="16" y="46"/>
                        </a:cubicBezTo>
                        <a:cubicBezTo>
                          <a:pt x="24" y="46"/>
                          <a:pt x="31" y="50"/>
                          <a:pt x="37" y="54"/>
                        </a:cubicBezTo>
                        <a:cubicBezTo>
                          <a:pt x="43" y="57"/>
                          <a:pt x="48" y="63"/>
                          <a:pt x="53" y="68"/>
                        </a:cubicBezTo>
                        <a:cubicBezTo>
                          <a:pt x="57" y="71"/>
                          <a:pt x="60" y="73"/>
                          <a:pt x="63" y="76"/>
                        </a:cubicBezTo>
                        <a:cubicBezTo>
                          <a:pt x="66" y="79"/>
                          <a:pt x="69" y="85"/>
                          <a:pt x="73" y="86"/>
                        </a:cubicBezTo>
                        <a:cubicBezTo>
                          <a:pt x="74" y="61"/>
                          <a:pt x="51" y="39"/>
                          <a:pt x="37" y="21"/>
                        </a:cubicBezTo>
                        <a:cubicBezTo>
                          <a:pt x="34" y="16"/>
                          <a:pt x="25" y="0"/>
                          <a:pt x="18" y="3"/>
                        </a:cubicBezTo>
                      </a:path>
                    </a:pathLst>
                  </a:custGeom>
                  <a:solidFill>
                    <a:srgbClr val="FCDDB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2" name="Freeform 29"/>
                  <p:cNvSpPr/>
                  <p:nvPr/>
                </p:nvSpPr>
                <p:spPr bwMode="auto">
                  <a:xfrm>
                    <a:off x="3352" y="1248"/>
                    <a:ext cx="1234" cy="2099"/>
                  </a:xfrm>
                  <a:custGeom>
                    <a:avLst/>
                    <a:gdLst>
                      <a:gd name="T0" fmla="*/ 294 w 437"/>
                      <a:gd name="T1" fmla="*/ 12642 h 697"/>
                      <a:gd name="T2" fmla="*/ 1014 w 437"/>
                      <a:gd name="T3" fmla="*/ 14473 h 697"/>
                      <a:gd name="T4" fmla="*/ 5631 w 437"/>
                      <a:gd name="T5" fmla="*/ 18656 h 697"/>
                      <a:gd name="T6" fmla="*/ 5605 w 437"/>
                      <a:gd name="T7" fmla="*/ 18656 h 697"/>
                      <a:gd name="T8" fmla="*/ 6147 w 437"/>
                      <a:gd name="T9" fmla="*/ 18575 h 697"/>
                      <a:gd name="T10" fmla="*/ 8892 w 437"/>
                      <a:gd name="T11" fmla="*/ 15545 h 697"/>
                      <a:gd name="T12" fmla="*/ 9028 w 437"/>
                      <a:gd name="T13" fmla="*/ 11934 h 697"/>
                      <a:gd name="T14" fmla="*/ 8491 w 437"/>
                      <a:gd name="T15" fmla="*/ 9748 h 697"/>
                      <a:gd name="T16" fmla="*/ 9098 w 437"/>
                      <a:gd name="T17" fmla="*/ 7318 h 697"/>
                      <a:gd name="T18" fmla="*/ 9776 w 437"/>
                      <a:gd name="T19" fmla="*/ 4044 h 697"/>
                      <a:gd name="T20" fmla="*/ 6195 w 437"/>
                      <a:gd name="T21" fmla="*/ 27 h 697"/>
                      <a:gd name="T22" fmla="*/ 2234 w 437"/>
                      <a:gd name="T23" fmla="*/ 2241 h 697"/>
                      <a:gd name="T24" fmla="*/ 1618 w 437"/>
                      <a:gd name="T25" fmla="*/ 3246 h 697"/>
                      <a:gd name="T26" fmla="*/ 743 w 437"/>
                      <a:gd name="T27" fmla="*/ 5514 h 697"/>
                      <a:gd name="T28" fmla="*/ 384 w 437"/>
                      <a:gd name="T29" fmla="*/ 8107 h 697"/>
                      <a:gd name="T30" fmla="*/ 294 w 437"/>
                      <a:gd name="T31" fmla="*/ 12642 h 6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37" h="697">
                        <a:moveTo>
                          <a:pt x="13" y="463"/>
                        </a:moveTo>
                        <a:cubicBezTo>
                          <a:pt x="22" y="487"/>
                          <a:pt x="41" y="520"/>
                          <a:pt x="45" y="530"/>
                        </a:cubicBezTo>
                        <a:cubicBezTo>
                          <a:pt x="61" y="580"/>
                          <a:pt x="125" y="697"/>
                          <a:pt x="250" y="683"/>
                        </a:cubicBezTo>
                        <a:cubicBezTo>
                          <a:pt x="249" y="683"/>
                          <a:pt x="249" y="683"/>
                          <a:pt x="249" y="683"/>
                        </a:cubicBezTo>
                        <a:cubicBezTo>
                          <a:pt x="257" y="682"/>
                          <a:pt x="265" y="682"/>
                          <a:pt x="273" y="680"/>
                        </a:cubicBezTo>
                        <a:cubicBezTo>
                          <a:pt x="353" y="667"/>
                          <a:pt x="384" y="615"/>
                          <a:pt x="395" y="569"/>
                        </a:cubicBezTo>
                        <a:cubicBezTo>
                          <a:pt x="403" y="533"/>
                          <a:pt x="413" y="471"/>
                          <a:pt x="401" y="437"/>
                        </a:cubicBezTo>
                        <a:cubicBezTo>
                          <a:pt x="389" y="402"/>
                          <a:pt x="378" y="391"/>
                          <a:pt x="377" y="357"/>
                        </a:cubicBezTo>
                        <a:cubicBezTo>
                          <a:pt x="376" y="324"/>
                          <a:pt x="389" y="290"/>
                          <a:pt x="404" y="268"/>
                        </a:cubicBezTo>
                        <a:cubicBezTo>
                          <a:pt x="418" y="247"/>
                          <a:pt x="437" y="212"/>
                          <a:pt x="434" y="148"/>
                        </a:cubicBezTo>
                        <a:cubicBezTo>
                          <a:pt x="428" y="79"/>
                          <a:pt x="396" y="5"/>
                          <a:pt x="275" y="1"/>
                        </a:cubicBezTo>
                        <a:cubicBezTo>
                          <a:pt x="203" y="0"/>
                          <a:pt x="141" y="24"/>
                          <a:pt x="99" y="82"/>
                        </a:cubicBezTo>
                        <a:cubicBezTo>
                          <a:pt x="87" y="99"/>
                          <a:pt x="77" y="109"/>
                          <a:pt x="72" y="119"/>
                        </a:cubicBezTo>
                        <a:cubicBezTo>
                          <a:pt x="62" y="144"/>
                          <a:pt x="44" y="181"/>
                          <a:pt x="33" y="202"/>
                        </a:cubicBezTo>
                        <a:cubicBezTo>
                          <a:pt x="23" y="221"/>
                          <a:pt x="26" y="255"/>
                          <a:pt x="17" y="297"/>
                        </a:cubicBezTo>
                        <a:cubicBezTo>
                          <a:pt x="0" y="386"/>
                          <a:pt x="4" y="439"/>
                          <a:pt x="13" y="463"/>
                        </a:cubicBezTo>
                      </a:path>
                    </a:pathLst>
                  </a:custGeom>
                  <a:solidFill>
                    <a:srgbClr val="93415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3" name="Freeform 30"/>
                  <p:cNvSpPr/>
                  <p:nvPr/>
                </p:nvSpPr>
                <p:spPr bwMode="auto">
                  <a:xfrm>
                    <a:off x="3623" y="2425"/>
                    <a:ext cx="494" cy="356"/>
                  </a:xfrm>
                  <a:custGeom>
                    <a:avLst/>
                    <a:gdLst>
                      <a:gd name="T0" fmla="*/ 3873 w 175"/>
                      <a:gd name="T1" fmla="*/ 1183 h 118"/>
                      <a:gd name="T2" fmla="*/ 3667 w 175"/>
                      <a:gd name="T3" fmla="*/ 763 h 118"/>
                      <a:gd name="T4" fmla="*/ 3602 w 175"/>
                      <a:gd name="T5" fmla="*/ 383 h 118"/>
                      <a:gd name="T6" fmla="*/ 3418 w 175"/>
                      <a:gd name="T7" fmla="*/ 437 h 118"/>
                      <a:gd name="T8" fmla="*/ 3370 w 175"/>
                      <a:gd name="T9" fmla="*/ 217 h 118"/>
                      <a:gd name="T10" fmla="*/ 3218 w 175"/>
                      <a:gd name="T11" fmla="*/ 109 h 118"/>
                      <a:gd name="T12" fmla="*/ 3108 w 175"/>
                      <a:gd name="T13" fmla="*/ 244 h 118"/>
                      <a:gd name="T14" fmla="*/ 2837 w 175"/>
                      <a:gd name="T15" fmla="*/ 109 h 118"/>
                      <a:gd name="T16" fmla="*/ 2631 w 175"/>
                      <a:gd name="T17" fmla="*/ 81 h 118"/>
                      <a:gd name="T18" fmla="*/ 2408 w 175"/>
                      <a:gd name="T19" fmla="*/ 0 h 118"/>
                      <a:gd name="T20" fmla="*/ 2207 w 175"/>
                      <a:gd name="T21" fmla="*/ 136 h 118"/>
                      <a:gd name="T22" fmla="*/ 1713 w 175"/>
                      <a:gd name="T23" fmla="*/ 81 h 118"/>
                      <a:gd name="T24" fmla="*/ 1459 w 175"/>
                      <a:gd name="T25" fmla="*/ 109 h 118"/>
                      <a:gd name="T26" fmla="*/ 1372 w 175"/>
                      <a:gd name="T27" fmla="*/ 109 h 118"/>
                      <a:gd name="T28" fmla="*/ 1330 w 175"/>
                      <a:gd name="T29" fmla="*/ 217 h 118"/>
                      <a:gd name="T30" fmla="*/ 988 w 175"/>
                      <a:gd name="T31" fmla="*/ 383 h 118"/>
                      <a:gd name="T32" fmla="*/ 988 w 175"/>
                      <a:gd name="T33" fmla="*/ 573 h 118"/>
                      <a:gd name="T34" fmla="*/ 765 w 175"/>
                      <a:gd name="T35" fmla="*/ 884 h 118"/>
                      <a:gd name="T36" fmla="*/ 629 w 175"/>
                      <a:gd name="T37" fmla="*/ 1210 h 118"/>
                      <a:gd name="T38" fmla="*/ 248 w 175"/>
                      <a:gd name="T39" fmla="*/ 1539 h 118"/>
                      <a:gd name="T40" fmla="*/ 294 w 175"/>
                      <a:gd name="T41" fmla="*/ 2411 h 118"/>
                      <a:gd name="T42" fmla="*/ 158 w 175"/>
                      <a:gd name="T43" fmla="*/ 2857 h 118"/>
                      <a:gd name="T44" fmla="*/ 223 w 175"/>
                      <a:gd name="T45" fmla="*/ 3132 h 118"/>
                      <a:gd name="T46" fmla="*/ 629 w 175"/>
                      <a:gd name="T47" fmla="*/ 3104 h 118"/>
                      <a:gd name="T48" fmla="*/ 853 w 175"/>
                      <a:gd name="T49" fmla="*/ 2996 h 118"/>
                      <a:gd name="T50" fmla="*/ 988 w 175"/>
                      <a:gd name="T51" fmla="*/ 3077 h 118"/>
                      <a:gd name="T52" fmla="*/ 1101 w 175"/>
                      <a:gd name="T53" fmla="*/ 3023 h 118"/>
                      <a:gd name="T54" fmla="*/ 1194 w 175"/>
                      <a:gd name="T55" fmla="*/ 2939 h 118"/>
                      <a:gd name="T56" fmla="*/ 1347 w 175"/>
                      <a:gd name="T57" fmla="*/ 2996 h 118"/>
                      <a:gd name="T58" fmla="*/ 1530 w 175"/>
                      <a:gd name="T59" fmla="*/ 2667 h 118"/>
                      <a:gd name="T60" fmla="*/ 1911 w 175"/>
                      <a:gd name="T61" fmla="*/ 1895 h 118"/>
                      <a:gd name="T62" fmla="*/ 2111 w 175"/>
                      <a:gd name="T63" fmla="*/ 1376 h 118"/>
                      <a:gd name="T64" fmla="*/ 2541 w 175"/>
                      <a:gd name="T65" fmla="*/ 1264 h 118"/>
                      <a:gd name="T66" fmla="*/ 2589 w 175"/>
                      <a:gd name="T67" fmla="*/ 993 h 118"/>
                      <a:gd name="T68" fmla="*/ 2860 w 175"/>
                      <a:gd name="T69" fmla="*/ 911 h 118"/>
                      <a:gd name="T70" fmla="*/ 3195 w 175"/>
                      <a:gd name="T71" fmla="*/ 1047 h 118"/>
                      <a:gd name="T72" fmla="*/ 3370 w 175"/>
                      <a:gd name="T73" fmla="*/ 1020 h 118"/>
                      <a:gd name="T74" fmla="*/ 3418 w 175"/>
                      <a:gd name="T75" fmla="*/ 1291 h 118"/>
                      <a:gd name="T76" fmla="*/ 3641 w 175"/>
                      <a:gd name="T77" fmla="*/ 1376 h 118"/>
                      <a:gd name="T78" fmla="*/ 3825 w 175"/>
                      <a:gd name="T79" fmla="*/ 1264 h 118"/>
                      <a:gd name="T80" fmla="*/ 3825 w 175"/>
                      <a:gd name="T81" fmla="*/ 1128 h 11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5" h="118">
                        <a:moveTo>
                          <a:pt x="172" y="43"/>
                        </a:moveTo>
                        <a:cubicBezTo>
                          <a:pt x="165" y="43"/>
                          <a:pt x="159" y="34"/>
                          <a:pt x="163" y="28"/>
                        </a:cubicBezTo>
                        <a:cubicBezTo>
                          <a:pt x="152" y="30"/>
                          <a:pt x="159" y="18"/>
                          <a:pt x="160" y="14"/>
                        </a:cubicBezTo>
                        <a:cubicBezTo>
                          <a:pt x="158" y="14"/>
                          <a:pt x="153" y="17"/>
                          <a:pt x="152" y="16"/>
                        </a:cubicBezTo>
                        <a:cubicBezTo>
                          <a:pt x="149" y="14"/>
                          <a:pt x="152" y="10"/>
                          <a:pt x="150" y="8"/>
                        </a:cubicBezTo>
                        <a:cubicBezTo>
                          <a:pt x="149" y="6"/>
                          <a:pt x="146" y="3"/>
                          <a:pt x="143" y="4"/>
                        </a:cubicBezTo>
                        <a:cubicBezTo>
                          <a:pt x="139" y="5"/>
                          <a:pt x="142" y="8"/>
                          <a:pt x="138" y="9"/>
                        </a:cubicBezTo>
                        <a:cubicBezTo>
                          <a:pt x="134" y="10"/>
                          <a:pt x="129" y="5"/>
                          <a:pt x="126" y="4"/>
                        </a:cubicBezTo>
                        <a:cubicBezTo>
                          <a:pt x="123" y="4"/>
                          <a:pt x="120" y="4"/>
                          <a:pt x="117" y="3"/>
                        </a:cubicBezTo>
                        <a:cubicBezTo>
                          <a:pt x="113" y="2"/>
                          <a:pt x="110" y="0"/>
                          <a:pt x="107" y="0"/>
                        </a:cubicBezTo>
                        <a:cubicBezTo>
                          <a:pt x="103" y="1"/>
                          <a:pt x="101" y="4"/>
                          <a:pt x="98" y="5"/>
                        </a:cubicBezTo>
                        <a:cubicBezTo>
                          <a:pt x="91" y="7"/>
                          <a:pt x="84" y="2"/>
                          <a:pt x="76" y="3"/>
                        </a:cubicBezTo>
                        <a:cubicBezTo>
                          <a:pt x="73" y="3"/>
                          <a:pt x="69" y="4"/>
                          <a:pt x="65" y="4"/>
                        </a:cubicBezTo>
                        <a:cubicBezTo>
                          <a:pt x="64" y="5"/>
                          <a:pt x="62" y="4"/>
                          <a:pt x="61" y="4"/>
                        </a:cubicBezTo>
                        <a:cubicBezTo>
                          <a:pt x="60" y="5"/>
                          <a:pt x="60" y="8"/>
                          <a:pt x="59" y="8"/>
                        </a:cubicBezTo>
                        <a:cubicBezTo>
                          <a:pt x="56" y="10"/>
                          <a:pt x="46" y="10"/>
                          <a:pt x="44" y="14"/>
                        </a:cubicBezTo>
                        <a:cubicBezTo>
                          <a:pt x="42" y="17"/>
                          <a:pt x="45" y="18"/>
                          <a:pt x="44" y="21"/>
                        </a:cubicBezTo>
                        <a:cubicBezTo>
                          <a:pt x="42" y="24"/>
                          <a:pt x="35" y="27"/>
                          <a:pt x="34" y="32"/>
                        </a:cubicBezTo>
                        <a:cubicBezTo>
                          <a:pt x="31" y="38"/>
                          <a:pt x="36" y="40"/>
                          <a:pt x="28" y="44"/>
                        </a:cubicBezTo>
                        <a:cubicBezTo>
                          <a:pt x="20" y="47"/>
                          <a:pt x="14" y="47"/>
                          <a:pt x="11" y="56"/>
                        </a:cubicBezTo>
                        <a:cubicBezTo>
                          <a:pt x="29" y="66"/>
                          <a:pt x="0" y="78"/>
                          <a:pt x="13" y="88"/>
                        </a:cubicBezTo>
                        <a:cubicBezTo>
                          <a:pt x="10" y="93"/>
                          <a:pt x="5" y="99"/>
                          <a:pt x="7" y="104"/>
                        </a:cubicBezTo>
                        <a:cubicBezTo>
                          <a:pt x="8" y="108"/>
                          <a:pt x="12" y="108"/>
                          <a:pt x="10" y="114"/>
                        </a:cubicBezTo>
                        <a:cubicBezTo>
                          <a:pt x="17" y="117"/>
                          <a:pt x="22" y="118"/>
                          <a:pt x="28" y="113"/>
                        </a:cubicBezTo>
                        <a:cubicBezTo>
                          <a:pt x="33" y="109"/>
                          <a:pt x="31" y="108"/>
                          <a:pt x="38" y="109"/>
                        </a:cubicBezTo>
                        <a:cubicBezTo>
                          <a:pt x="40" y="110"/>
                          <a:pt x="41" y="112"/>
                          <a:pt x="44" y="112"/>
                        </a:cubicBezTo>
                        <a:cubicBezTo>
                          <a:pt x="47" y="112"/>
                          <a:pt x="47" y="110"/>
                          <a:pt x="49" y="110"/>
                        </a:cubicBezTo>
                        <a:cubicBezTo>
                          <a:pt x="50" y="110"/>
                          <a:pt x="51" y="108"/>
                          <a:pt x="53" y="107"/>
                        </a:cubicBezTo>
                        <a:cubicBezTo>
                          <a:pt x="55" y="107"/>
                          <a:pt x="58" y="110"/>
                          <a:pt x="60" y="109"/>
                        </a:cubicBezTo>
                        <a:cubicBezTo>
                          <a:pt x="63" y="108"/>
                          <a:pt x="67" y="100"/>
                          <a:pt x="68" y="97"/>
                        </a:cubicBezTo>
                        <a:cubicBezTo>
                          <a:pt x="72" y="84"/>
                          <a:pt x="67" y="72"/>
                          <a:pt x="85" y="69"/>
                        </a:cubicBezTo>
                        <a:cubicBezTo>
                          <a:pt x="81" y="59"/>
                          <a:pt x="85" y="53"/>
                          <a:pt x="94" y="50"/>
                        </a:cubicBezTo>
                        <a:cubicBezTo>
                          <a:pt x="101" y="49"/>
                          <a:pt x="105" y="45"/>
                          <a:pt x="113" y="46"/>
                        </a:cubicBezTo>
                        <a:cubicBezTo>
                          <a:pt x="112" y="42"/>
                          <a:pt x="113" y="39"/>
                          <a:pt x="115" y="36"/>
                        </a:cubicBezTo>
                        <a:cubicBezTo>
                          <a:pt x="120" y="30"/>
                          <a:pt x="122" y="33"/>
                          <a:pt x="127" y="33"/>
                        </a:cubicBezTo>
                        <a:cubicBezTo>
                          <a:pt x="135" y="31"/>
                          <a:pt x="143" y="25"/>
                          <a:pt x="142" y="38"/>
                        </a:cubicBezTo>
                        <a:cubicBezTo>
                          <a:pt x="145" y="38"/>
                          <a:pt x="147" y="37"/>
                          <a:pt x="150" y="37"/>
                        </a:cubicBezTo>
                        <a:cubicBezTo>
                          <a:pt x="150" y="40"/>
                          <a:pt x="149" y="45"/>
                          <a:pt x="152" y="47"/>
                        </a:cubicBezTo>
                        <a:cubicBezTo>
                          <a:pt x="155" y="48"/>
                          <a:pt x="161" y="41"/>
                          <a:pt x="162" y="50"/>
                        </a:cubicBezTo>
                        <a:cubicBezTo>
                          <a:pt x="165" y="49"/>
                          <a:pt x="168" y="50"/>
                          <a:pt x="170" y="46"/>
                        </a:cubicBezTo>
                        <a:cubicBezTo>
                          <a:pt x="175" y="48"/>
                          <a:pt x="173" y="43"/>
                          <a:pt x="170" y="41"/>
                        </a:cubicBezTo>
                      </a:path>
                    </a:pathLst>
                  </a:custGeom>
                  <a:solidFill>
                    <a:srgbClr val="9944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4" name="Freeform 31"/>
                  <p:cNvSpPr/>
                  <p:nvPr/>
                </p:nvSpPr>
                <p:spPr bwMode="auto">
                  <a:xfrm>
                    <a:off x="3462" y="1462"/>
                    <a:ext cx="556" cy="1051"/>
                  </a:xfrm>
                  <a:custGeom>
                    <a:avLst/>
                    <a:gdLst>
                      <a:gd name="T0" fmla="*/ 3689 w 197"/>
                      <a:gd name="T1" fmla="*/ 136 h 349"/>
                      <a:gd name="T2" fmla="*/ 3440 w 197"/>
                      <a:gd name="T3" fmla="*/ 27 h 349"/>
                      <a:gd name="T4" fmla="*/ 3195 w 197"/>
                      <a:gd name="T5" fmla="*/ 163 h 349"/>
                      <a:gd name="T6" fmla="*/ 2763 w 197"/>
                      <a:gd name="T7" fmla="*/ 491 h 349"/>
                      <a:gd name="T8" fmla="*/ 2653 w 197"/>
                      <a:gd name="T9" fmla="*/ 464 h 349"/>
                      <a:gd name="T10" fmla="*/ 2207 w 197"/>
                      <a:gd name="T11" fmla="*/ 897 h 349"/>
                      <a:gd name="T12" fmla="*/ 1823 w 197"/>
                      <a:gd name="T13" fmla="*/ 1614 h 349"/>
                      <a:gd name="T14" fmla="*/ 1530 w 197"/>
                      <a:gd name="T15" fmla="*/ 2024 h 349"/>
                      <a:gd name="T16" fmla="*/ 1530 w 197"/>
                      <a:gd name="T17" fmla="*/ 2376 h 349"/>
                      <a:gd name="T18" fmla="*/ 1456 w 197"/>
                      <a:gd name="T19" fmla="*/ 2566 h 349"/>
                      <a:gd name="T20" fmla="*/ 1552 w 197"/>
                      <a:gd name="T21" fmla="*/ 2728 h 349"/>
                      <a:gd name="T22" fmla="*/ 1417 w 197"/>
                      <a:gd name="T23" fmla="*/ 3192 h 349"/>
                      <a:gd name="T24" fmla="*/ 739 w 197"/>
                      <a:gd name="T25" fmla="*/ 4071 h 349"/>
                      <a:gd name="T26" fmla="*/ 516 w 197"/>
                      <a:gd name="T27" fmla="*/ 4644 h 349"/>
                      <a:gd name="T28" fmla="*/ 542 w 197"/>
                      <a:gd name="T29" fmla="*/ 5132 h 349"/>
                      <a:gd name="T30" fmla="*/ 294 w 197"/>
                      <a:gd name="T31" fmla="*/ 6448 h 349"/>
                      <a:gd name="T32" fmla="*/ 246 w 197"/>
                      <a:gd name="T33" fmla="*/ 7155 h 349"/>
                      <a:gd name="T34" fmla="*/ 135 w 197"/>
                      <a:gd name="T35" fmla="*/ 7944 h 349"/>
                      <a:gd name="T36" fmla="*/ 581 w 197"/>
                      <a:gd name="T37" fmla="*/ 8297 h 349"/>
                      <a:gd name="T38" fmla="*/ 739 w 197"/>
                      <a:gd name="T39" fmla="*/ 9013 h 349"/>
                      <a:gd name="T40" fmla="*/ 1281 w 197"/>
                      <a:gd name="T41" fmla="*/ 9369 h 349"/>
                      <a:gd name="T42" fmla="*/ 1705 w 197"/>
                      <a:gd name="T43" fmla="*/ 9095 h 349"/>
                      <a:gd name="T44" fmla="*/ 2134 w 197"/>
                      <a:gd name="T45" fmla="*/ 8742 h 349"/>
                      <a:gd name="T46" fmla="*/ 2382 w 197"/>
                      <a:gd name="T47" fmla="*/ 8269 h 349"/>
                      <a:gd name="T48" fmla="*/ 2763 w 197"/>
                      <a:gd name="T49" fmla="*/ 8107 h 349"/>
                      <a:gd name="T50" fmla="*/ 3217 w 197"/>
                      <a:gd name="T51" fmla="*/ 7998 h 349"/>
                      <a:gd name="T52" fmla="*/ 3751 w 197"/>
                      <a:gd name="T53" fmla="*/ 8161 h 349"/>
                      <a:gd name="T54" fmla="*/ 4270 w 197"/>
                      <a:gd name="T55" fmla="*/ 7508 h 349"/>
                      <a:gd name="T56" fmla="*/ 4205 w 197"/>
                      <a:gd name="T57" fmla="*/ 6857 h 349"/>
                      <a:gd name="T58" fmla="*/ 4231 w 197"/>
                      <a:gd name="T59" fmla="*/ 6610 h 349"/>
                      <a:gd name="T60" fmla="*/ 4070 w 197"/>
                      <a:gd name="T61" fmla="*/ 6420 h 349"/>
                      <a:gd name="T62" fmla="*/ 3799 w 197"/>
                      <a:gd name="T63" fmla="*/ 5650 h 349"/>
                      <a:gd name="T64" fmla="*/ 3864 w 197"/>
                      <a:gd name="T65" fmla="*/ 5162 h 349"/>
                      <a:gd name="T66" fmla="*/ 3711 w 197"/>
                      <a:gd name="T67" fmla="*/ 4860 h 349"/>
                      <a:gd name="T68" fmla="*/ 3886 w 197"/>
                      <a:gd name="T69" fmla="*/ 4562 h 349"/>
                      <a:gd name="T70" fmla="*/ 3751 w 197"/>
                      <a:gd name="T71" fmla="*/ 4099 h 349"/>
                      <a:gd name="T72" fmla="*/ 3934 w 197"/>
                      <a:gd name="T73" fmla="*/ 3719 h 349"/>
                      <a:gd name="T74" fmla="*/ 4095 w 197"/>
                      <a:gd name="T75" fmla="*/ 3382 h 349"/>
                      <a:gd name="T76" fmla="*/ 3934 w 197"/>
                      <a:gd name="T77" fmla="*/ 3111 h 349"/>
                      <a:gd name="T78" fmla="*/ 4270 w 197"/>
                      <a:gd name="T79" fmla="*/ 2647 h 349"/>
                      <a:gd name="T80" fmla="*/ 4109 w 197"/>
                      <a:gd name="T81" fmla="*/ 2132 h 349"/>
                      <a:gd name="T82" fmla="*/ 4270 w 197"/>
                      <a:gd name="T83" fmla="*/ 1641 h 349"/>
                      <a:gd name="T84" fmla="*/ 4135 w 197"/>
                      <a:gd name="T85" fmla="*/ 1114 h 349"/>
                      <a:gd name="T86" fmla="*/ 3982 w 197"/>
                      <a:gd name="T87" fmla="*/ 518 h 349"/>
                      <a:gd name="T88" fmla="*/ 3663 w 197"/>
                      <a:gd name="T89" fmla="*/ 27 h 3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7" h="349">
                        <a:moveTo>
                          <a:pt x="164" y="5"/>
                        </a:moveTo>
                        <a:cubicBezTo>
                          <a:pt x="160" y="3"/>
                          <a:pt x="158" y="1"/>
                          <a:pt x="153" y="1"/>
                        </a:cubicBezTo>
                        <a:cubicBezTo>
                          <a:pt x="146" y="0"/>
                          <a:pt x="147" y="4"/>
                          <a:pt x="142" y="6"/>
                        </a:cubicBezTo>
                        <a:cubicBezTo>
                          <a:pt x="132" y="10"/>
                          <a:pt x="126" y="5"/>
                          <a:pt x="123" y="18"/>
                        </a:cubicBezTo>
                        <a:cubicBezTo>
                          <a:pt x="122" y="18"/>
                          <a:pt x="119" y="18"/>
                          <a:pt x="118" y="17"/>
                        </a:cubicBezTo>
                        <a:cubicBezTo>
                          <a:pt x="118" y="32"/>
                          <a:pt x="108" y="29"/>
                          <a:pt x="98" y="33"/>
                        </a:cubicBezTo>
                        <a:cubicBezTo>
                          <a:pt x="87" y="39"/>
                          <a:pt x="87" y="50"/>
                          <a:pt x="81" y="59"/>
                        </a:cubicBezTo>
                        <a:cubicBezTo>
                          <a:pt x="77" y="64"/>
                          <a:pt x="70" y="68"/>
                          <a:pt x="68" y="74"/>
                        </a:cubicBezTo>
                        <a:cubicBezTo>
                          <a:pt x="67" y="79"/>
                          <a:pt x="69" y="83"/>
                          <a:pt x="68" y="87"/>
                        </a:cubicBezTo>
                        <a:cubicBezTo>
                          <a:pt x="68" y="90"/>
                          <a:pt x="65" y="91"/>
                          <a:pt x="65" y="94"/>
                        </a:cubicBezTo>
                        <a:cubicBezTo>
                          <a:pt x="65" y="97"/>
                          <a:pt x="69" y="97"/>
                          <a:pt x="69" y="100"/>
                        </a:cubicBezTo>
                        <a:cubicBezTo>
                          <a:pt x="70" y="108"/>
                          <a:pt x="67" y="110"/>
                          <a:pt x="63" y="117"/>
                        </a:cubicBezTo>
                        <a:cubicBezTo>
                          <a:pt x="54" y="129"/>
                          <a:pt x="40" y="136"/>
                          <a:pt x="33" y="149"/>
                        </a:cubicBezTo>
                        <a:cubicBezTo>
                          <a:pt x="29" y="154"/>
                          <a:pt x="23" y="163"/>
                          <a:pt x="23" y="170"/>
                        </a:cubicBezTo>
                        <a:cubicBezTo>
                          <a:pt x="24" y="180"/>
                          <a:pt x="29" y="177"/>
                          <a:pt x="24" y="188"/>
                        </a:cubicBezTo>
                        <a:cubicBezTo>
                          <a:pt x="16" y="205"/>
                          <a:pt x="13" y="217"/>
                          <a:pt x="13" y="236"/>
                        </a:cubicBezTo>
                        <a:cubicBezTo>
                          <a:pt x="14" y="245"/>
                          <a:pt x="14" y="254"/>
                          <a:pt x="11" y="262"/>
                        </a:cubicBezTo>
                        <a:cubicBezTo>
                          <a:pt x="9" y="272"/>
                          <a:pt x="0" y="281"/>
                          <a:pt x="6" y="291"/>
                        </a:cubicBezTo>
                        <a:cubicBezTo>
                          <a:pt x="10" y="299"/>
                          <a:pt x="22" y="296"/>
                          <a:pt x="26" y="304"/>
                        </a:cubicBezTo>
                        <a:cubicBezTo>
                          <a:pt x="30" y="313"/>
                          <a:pt x="24" y="322"/>
                          <a:pt x="33" y="330"/>
                        </a:cubicBezTo>
                        <a:cubicBezTo>
                          <a:pt x="38" y="334"/>
                          <a:pt x="51" y="340"/>
                          <a:pt x="57" y="343"/>
                        </a:cubicBezTo>
                        <a:cubicBezTo>
                          <a:pt x="70" y="349"/>
                          <a:pt x="71" y="343"/>
                          <a:pt x="76" y="333"/>
                        </a:cubicBezTo>
                        <a:cubicBezTo>
                          <a:pt x="82" y="323"/>
                          <a:pt x="87" y="327"/>
                          <a:pt x="95" y="320"/>
                        </a:cubicBezTo>
                        <a:cubicBezTo>
                          <a:pt x="100" y="315"/>
                          <a:pt x="100" y="307"/>
                          <a:pt x="106" y="303"/>
                        </a:cubicBezTo>
                        <a:cubicBezTo>
                          <a:pt x="110" y="299"/>
                          <a:pt x="118" y="298"/>
                          <a:pt x="123" y="297"/>
                        </a:cubicBezTo>
                        <a:cubicBezTo>
                          <a:pt x="129" y="296"/>
                          <a:pt x="138" y="293"/>
                          <a:pt x="143" y="293"/>
                        </a:cubicBezTo>
                        <a:cubicBezTo>
                          <a:pt x="151" y="293"/>
                          <a:pt x="159" y="300"/>
                          <a:pt x="167" y="299"/>
                        </a:cubicBezTo>
                        <a:cubicBezTo>
                          <a:pt x="178" y="297"/>
                          <a:pt x="188" y="285"/>
                          <a:pt x="190" y="275"/>
                        </a:cubicBezTo>
                        <a:cubicBezTo>
                          <a:pt x="193" y="265"/>
                          <a:pt x="187" y="260"/>
                          <a:pt x="187" y="251"/>
                        </a:cubicBezTo>
                        <a:cubicBezTo>
                          <a:pt x="187" y="248"/>
                          <a:pt x="190" y="247"/>
                          <a:pt x="188" y="242"/>
                        </a:cubicBezTo>
                        <a:cubicBezTo>
                          <a:pt x="187" y="238"/>
                          <a:pt x="183" y="237"/>
                          <a:pt x="181" y="235"/>
                        </a:cubicBezTo>
                        <a:cubicBezTo>
                          <a:pt x="172" y="226"/>
                          <a:pt x="168" y="220"/>
                          <a:pt x="169" y="207"/>
                        </a:cubicBezTo>
                        <a:cubicBezTo>
                          <a:pt x="170" y="201"/>
                          <a:pt x="173" y="194"/>
                          <a:pt x="172" y="189"/>
                        </a:cubicBezTo>
                        <a:cubicBezTo>
                          <a:pt x="172" y="184"/>
                          <a:pt x="165" y="181"/>
                          <a:pt x="165" y="178"/>
                        </a:cubicBezTo>
                        <a:cubicBezTo>
                          <a:pt x="165" y="173"/>
                          <a:pt x="172" y="171"/>
                          <a:pt x="173" y="167"/>
                        </a:cubicBezTo>
                        <a:cubicBezTo>
                          <a:pt x="176" y="158"/>
                          <a:pt x="169" y="156"/>
                          <a:pt x="167" y="150"/>
                        </a:cubicBezTo>
                        <a:cubicBezTo>
                          <a:pt x="164" y="141"/>
                          <a:pt x="170" y="140"/>
                          <a:pt x="175" y="136"/>
                        </a:cubicBezTo>
                        <a:cubicBezTo>
                          <a:pt x="179" y="132"/>
                          <a:pt x="183" y="131"/>
                          <a:pt x="182" y="124"/>
                        </a:cubicBezTo>
                        <a:cubicBezTo>
                          <a:pt x="181" y="120"/>
                          <a:pt x="175" y="117"/>
                          <a:pt x="175" y="114"/>
                        </a:cubicBezTo>
                        <a:cubicBezTo>
                          <a:pt x="174" y="103"/>
                          <a:pt x="186" y="104"/>
                          <a:pt x="190" y="97"/>
                        </a:cubicBezTo>
                        <a:cubicBezTo>
                          <a:pt x="194" y="90"/>
                          <a:pt x="191" y="79"/>
                          <a:pt x="183" y="78"/>
                        </a:cubicBezTo>
                        <a:cubicBezTo>
                          <a:pt x="181" y="68"/>
                          <a:pt x="187" y="67"/>
                          <a:pt x="190" y="60"/>
                        </a:cubicBezTo>
                        <a:cubicBezTo>
                          <a:pt x="196" y="49"/>
                          <a:pt x="187" y="50"/>
                          <a:pt x="184" y="41"/>
                        </a:cubicBezTo>
                        <a:cubicBezTo>
                          <a:pt x="180" y="33"/>
                          <a:pt x="197" y="18"/>
                          <a:pt x="177" y="19"/>
                        </a:cubicBezTo>
                        <a:cubicBezTo>
                          <a:pt x="177" y="14"/>
                          <a:pt x="167" y="4"/>
                          <a:pt x="163" y="1"/>
                        </a:cubicBezTo>
                      </a:path>
                    </a:pathLst>
                  </a:custGeom>
                  <a:solidFill>
                    <a:srgbClr val="9944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5" name="Freeform 32"/>
                  <p:cNvSpPr/>
                  <p:nvPr/>
                </p:nvSpPr>
                <p:spPr bwMode="auto">
                  <a:xfrm>
                    <a:off x="3530" y="1519"/>
                    <a:ext cx="409" cy="834"/>
                  </a:xfrm>
                  <a:custGeom>
                    <a:avLst/>
                    <a:gdLst>
                      <a:gd name="T0" fmla="*/ 2919 w 145"/>
                      <a:gd name="T1" fmla="*/ 325 h 277"/>
                      <a:gd name="T2" fmla="*/ 2132 w 145"/>
                      <a:gd name="T3" fmla="*/ 437 h 277"/>
                      <a:gd name="T4" fmla="*/ 2197 w 145"/>
                      <a:gd name="T5" fmla="*/ 545 h 277"/>
                      <a:gd name="T6" fmla="*/ 2020 w 145"/>
                      <a:gd name="T7" fmla="*/ 843 h 277"/>
                      <a:gd name="T8" fmla="*/ 1974 w 145"/>
                      <a:gd name="T9" fmla="*/ 1033 h 277"/>
                      <a:gd name="T10" fmla="*/ 1774 w 145"/>
                      <a:gd name="T11" fmla="*/ 1195 h 277"/>
                      <a:gd name="T12" fmla="*/ 1687 w 145"/>
                      <a:gd name="T13" fmla="*/ 1505 h 277"/>
                      <a:gd name="T14" fmla="*/ 1393 w 145"/>
                      <a:gd name="T15" fmla="*/ 1587 h 277"/>
                      <a:gd name="T16" fmla="*/ 1441 w 145"/>
                      <a:gd name="T17" fmla="*/ 1668 h 277"/>
                      <a:gd name="T18" fmla="*/ 1281 w 145"/>
                      <a:gd name="T19" fmla="*/ 1912 h 277"/>
                      <a:gd name="T20" fmla="*/ 1441 w 145"/>
                      <a:gd name="T21" fmla="*/ 2376 h 277"/>
                      <a:gd name="T22" fmla="*/ 1210 w 145"/>
                      <a:gd name="T23" fmla="*/ 2782 h 277"/>
                      <a:gd name="T24" fmla="*/ 1210 w 145"/>
                      <a:gd name="T25" fmla="*/ 3002 h 277"/>
                      <a:gd name="T26" fmla="*/ 1258 w 145"/>
                      <a:gd name="T27" fmla="*/ 3219 h 277"/>
                      <a:gd name="T28" fmla="*/ 987 w 145"/>
                      <a:gd name="T29" fmla="*/ 3679 h 277"/>
                      <a:gd name="T30" fmla="*/ 939 w 145"/>
                      <a:gd name="T31" fmla="*/ 3908 h 277"/>
                      <a:gd name="T32" fmla="*/ 716 w 145"/>
                      <a:gd name="T33" fmla="*/ 3989 h 277"/>
                      <a:gd name="T34" fmla="*/ 900 w 145"/>
                      <a:gd name="T35" fmla="*/ 4369 h 277"/>
                      <a:gd name="T36" fmla="*/ 542 w 145"/>
                      <a:gd name="T37" fmla="*/ 4585 h 277"/>
                      <a:gd name="T38" fmla="*/ 135 w 145"/>
                      <a:gd name="T39" fmla="*/ 5513 h 277"/>
                      <a:gd name="T40" fmla="*/ 333 w 145"/>
                      <a:gd name="T41" fmla="*/ 5811 h 277"/>
                      <a:gd name="T42" fmla="*/ 223 w 145"/>
                      <a:gd name="T43" fmla="*/ 6338 h 277"/>
                      <a:gd name="T44" fmla="*/ 381 w 145"/>
                      <a:gd name="T45" fmla="*/ 6338 h 277"/>
                      <a:gd name="T46" fmla="*/ 245 w 145"/>
                      <a:gd name="T47" fmla="*/ 7097 h 277"/>
                      <a:gd name="T48" fmla="*/ 468 w 145"/>
                      <a:gd name="T49" fmla="*/ 7097 h 277"/>
                      <a:gd name="T50" fmla="*/ 516 w 145"/>
                      <a:gd name="T51" fmla="*/ 7479 h 277"/>
                      <a:gd name="T52" fmla="*/ 739 w 145"/>
                      <a:gd name="T53" fmla="*/ 7533 h 277"/>
                      <a:gd name="T54" fmla="*/ 874 w 145"/>
                      <a:gd name="T55" fmla="*/ 7316 h 277"/>
                      <a:gd name="T56" fmla="*/ 1210 w 145"/>
                      <a:gd name="T57" fmla="*/ 7208 h 277"/>
                      <a:gd name="T58" fmla="*/ 1368 w 145"/>
                      <a:gd name="T59" fmla="*/ 7316 h 277"/>
                      <a:gd name="T60" fmla="*/ 1503 w 145"/>
                      <a:gd name="T61" fmla="*/ 7154 h 277"/>
                      <a:gd name="T62" fmla="*/ 1887 w 145"/>
                      <a:gd name="T63" fmla="*/ 7069 h 277"/>
                      <a:gd name="T64" fmla="*/ 2197 w 145"/>
                      <a:gd name="T65" fmla="*/ 6934 h 277"/>
                      <a:gd name="T66" fmla="*/ 2601 w 145"/>
                      <a:gd name="T67" fmla="*/ 6636 h 277"/>
                      <a:gd name="T68" fmla="*/ 2649 w 145"/>
                      <a:gd name="T69" fmla="*/ 6136 h 277"/>
                      <a:gd name="T70" fmla="*/ 2539 w 145"/>
                      <a:gd name="T71" fmla="*/ 5757 h 277"/>
                      <a:gd name="T72" fmla="*/ 2626 w 145"/>
                      <a:gd name="T73" fmla="*/ 5513 h 277"/>
                      <a:gd name="T74" fmla="*/ 2443 w 145"/>
                      <a:gd name="T75" fmla="*/ 5374 h 277"/>
                      <a:gd name="T76" fmla="*/ 2578 w 145"/>
                      <a:gd name="T77" fmla="*/ 4643 h 277"/>
                      <a:gd name="T78" fmla="*/ 2426 w 145"/>
                      <a:gd name="T79" fmla="*/ 4315 h 277"/>
                      <a:gd name="T80" fmla="*/ 2714 w 145"/>
                      <a:gd name="T81" fmla="*/ 4044 h 277"/>
                      <a:gd name="T82" fmla="*/ 2561 w 145"/>
                      <a:gd name="T83" fmla="*/ 3300 h 277"/>
                      <a:gd name="T84" fmla="*/ 2714 w 145"/>
                      <a:gd name="T85" fmla="*/ 2975 h 277"/>
                      <a:gd name="T86" fmla="*/ 2714 w 145"/>
                      <a:gd name="T87" fmla="*/ 2592 h 277"/>
                      <a:gd name="T88" fmla="*/ 2784 w 145"/>
                      <a:gd name="T89" fmla="*/ 2321 h 277"/>
                      <a:gd name="T90" fmla="*/ 2849 w 145"/>
                      <a:gd name="T91" fmla="*/ 1885 h 277"/>
                      <a:gd name="T92" fmla="*/ 2871 w 145"/>
                      <a:gd name="T93" fmla="*/ 1587 h 277"/>
                      <a:gd name="T94" fmla="*/ 2919 w 145"/>
                      <a:gd name="T95" fmla="*/ 1195 h 277"/>
                      <a:gd name="T96" fmla="*/ 3032 w 145"/>
                      <a:gd name="T97" fmla="*/ 653 h 277"/>
                      <a:gd name="T98" fmla="*/ 2984 w 145"/>
                      <a:gd name="T99" fmla="*/ 379 h 277"/>
                      <a:gd name="T100" fmla="*/ 2959 w 145"/>
                      <a:gd name="T101" fmla="*/ 352 h 2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5" h="277">
                        <a:moveTo>
                          <a:pt x="130" y="12"/>
                        </a:moveTo>
                        <a:cubicBezTo>
                          <a:pt x="118" y="0"/>
                          <a:pt x="110" y="12"/>
                          <a:pt x="95" y="16"/>
                        </a:cubicBezTo>
                        <a:cubicBezTo>
                          <a:pt x="96" y="17"/>
                          <a:pt x="95" y="19"/>
                          <a:pt x="98" y="20"/>
                        </a:cubicBezTo>
                        <a:cubicBezTo>
                          <a:pt x="95" y="23"/>
                          <a:pt x="86" y="26"/>
                          <a:pt x="90" y="31"/>
                        </a:cubicBezTo>
                        <a:cubicBezTo>
                          <a:pt x="98" y="29"/>
                          <a:pt x="93" y="36"/>
                          <a:pt x="88" y="38"/>
                        </a:cubicBezTo>
                        <a:cubicBezTo>
                          <a:pt x="80" y="41"/>
                          <a:pt x="81" y="33"/>
                          <a:pt x="79" y="44"/>
                        </a:cubicBezTo>
                        <a:cubicBezTo>
                          <a:pt x="79" y="49"/>
                          <a:pt x="85" y="53"/>
                          <a:pt x="75" y="55"/>
                        </a:cubicBezTo>
                        <a:cubicBezTo>
                          <a:pt x="66" y="56"/>
                          <a:pt x="70" y="46"/>
                          <a:pt x="62" y="58"/>
                        </a:cubicBezTo>
                        <a:cubicBezTo>
                          <a:pt x="62" y="59"/>
                          <a:pt x="63" y="60"/>
                          <a:pt x="64" y="61"/>
                        </a:cubicBezTo>
                        <a:cubicBezTo>
                          <a:pt x="62" y="64"/>
                          <a:pt x="59" y="66"/>
                          <a:pt x="57" y="70"/>
                        </a:cubicBezTo>
                        <a:cubicBezTo>
                          <a:pt x="64" y="75"/>
                          <a:pt x="62" y="80"/>
                          <a:pt x="64" y="87"/>
                        </a:cubicBezTo>
                        <a:cubicBezTo>
                          <a:pt x="55" y="90"/>
                          <a:pt x="55" y="95"/>
                          <a:pt x="54" y="102"/>
                        </a:cubicBezTo>
                        <a:cubicBezTo>
                          <a:pt x="54" y="102"/>
                          <a:pt x="54" y="110"/>
                          <a:pt x="54" y="110"/>
                        </a:cubicBezTo>
                        <a:cubicBezTo>
                          <a:pt x="55" y="110"/>
                          <a:pt x="56" y="118"/>
                          <a:pt x="56" y="118"/>
                        </a:cubicBezTo>
                        <a:cubicBezTo>
                          <a:pt x="54" y="125"/>
                          <a:pt x="47" y="128"/>
                          <a:pt x="44" y="135"/>
                        </a:cubicBezTo>
                        <a:cubicBezTo>
                          <a:pt x="42" y="139"/>
                          <a:pt x="47" y="139"/>
                          <a:pt x="42" y="143"/>
                        </a:cubicBezTo>
                        <a:cubicBezTo>
                          <a:pt x="41" y="145"/>
                          <a:pt x="34" y="146"/>
                          <a:pt x="32" y="146"/>
                        </a:cubicBezTo>
                        <a:cubicBezTo>
                          <a:pt x="32" y="152"/>
                          <a:pt x="44" y="152"/>
                          <a:pt x="40" y="160"/>
                        </a:cubicBezTo>
                        <a:cubicBezTo>
                          <a:pt x="37" y="166"/>
                          <a:pt x="23" y="159"/>
                          <a:pt x="24" y="168"/>
                        </a:cubicBezTo>
                        <a:cubicBezTo>
                          <a:pt x="41" y="170"/>
                          <a:pt x="6" y="196"/>
                          <a:pt x="6" y="202"/>
                        </a:cubicBezTo>
                        <a:cubicBezTo>
                          <a:pt x="5" y="210"/>
                          <a:pt x="13" y="209"/>
                          <a:pt x="15" y="213"/>
                        </a:cubicBezTo>
                        <a:cubicBezTo>
                          <a:pt x="19" y="219"/>
                          <a:pt x="13" y="225"/>
                          <a:pt x="10" y="232"/>
                        </a:cubicBezTo>
                        <a:cubicBezTo>
                          <a:pt x="12" y="231"/>
                          <a:pt x="15" y="232"/>
                          <a:pt x="17" y="232"/>
                        </a:cubicBezTo>
                        <a:cubicBezTo>
                          <a:pt x="18" y="238"/>
                          <a:pt x="0" y="253"/>
                          <a:pt x="11" y="260"/>
                        </a:cubicBezTo>
                        <a:cubicBezTo>
                          <a:pt x="16" y="263"/>
                          <a:pt x="17" y="255"/>
                          <a:pt x="21" y="260"/>
                        </a:cubicBezTo>
                        <a:cubicBezTo>
                          <a:pt x="24" y="264"/>
                          <a:pt x="20" y="271"/>
                          <a:pt x="23" y="274"/>
                        </a:cubicBezTo>
                        <a:cubicBezTo>
                          <a:pt x="25" y="277"/>
                          <a:pt x="29" y="277"/>
                          <a:pt x="33" y="276"/>
                        </a:cubicBezTo>
                        <a:cubicBezTo>
                          <a:pt x="40" y="274"/>
                          <a:pt x="36" y="272"/>
                          <a:pt x="39" y="268"/>
                        </a:cubicBezTo>
                        <a:cubicBezTo>
                          <a:pt x="44" y="262"/>
                          <a:pt x="44" y="261"/>
                          <a:pt x="54" y="264"/>
                        </a:cubicBezTo>
                        <a:cubicBezTo>
                          <a:pt x="57" y="265"/>
                          <a:pt x="57" y="269"/>
                          <a:pt x="61" y="268"/>
                        </a:cubicBezTo>
                        <a:cubicBezTo>
                          <a:pt x="64" y="268"/>
                          <a:pt x="65" y="264"/>
                          <a:pt x="67" y="262"/>
                        </a:cubicBezTo>
                        <a:cubicBezTo>
                          <a:pt x="73" y="259"/>
                          <a:pt x="76" y="259"/>
                          <a:pt x="84" y="259"/>
                        </a:cubicBezTo>
                        <a:cubicBezTo>
                          <a:pt x="82" y="245"/>
                          <a:pt x="87" y="248"/>
                          <a:pt x="98" y="254"/>
                        </a:cubicBezTo>
                        <a:cubicBezTo>
                          <a:pt x="101" y="247"/>
                          <a:pt x="108" y="232"/>
                          <a:pt x="116" y="243"/>
                        </a:cubicBezTo>
                        <a:cubicBezTo>
                          <a:pt x="116" y="237"/>
                          <a:pt x="119" y="232"/>
                          <a:pt x="118" y="225"/>
                        </a:cubicBezTo>
                        <a:cubicBezTo>
                          <a:pt x="108" y="226"/>
                          <a:pt x="110" y="216"/>
                          <a:pt x="113" y="211"/>
                        </a:cubicBezTo>
                        <a:cubicBezTo>
                          <a:pt x="116" y="207"/>
                          <a:pt x="122" y="211"/>
                          <a:pt x="117" y="202"/>
                        </a:cubicBezTo>
                        <a:cubicBezTo>
                          <a:pt x="116" y="199"/>
                          <a:pt x="112" y="198"/>
                          <a:pt x="109" y="197"/>
                        </a:cubicBezTo>
                        <a:cubicBezTo>
                          <a:pt x="110" y="184"/>
                          <a:pt x="124" y="184"/>
                          <a:pt x="115" y="170"/>
                        </a:cubicBezTo>
                        <a:cubicBezTo>
                          <a:pt x="113" y="165"/>
                          <a:pt x="107" y="165"/>
                          <a:pt x="108" y="158"/>
                        </a:cubicBezTo>
                        <a:cubicBezTo>
                          <a:pt x="109" y="152"/>
                          <a:pt x="115" y="147"/>
                          <a:pt x="121" y="148"/>
                        </a:cubicBezTo>
                        <a:cubicBezTo>
                          <a:pt x="122" y="137"/>
                          <a:pt x="113" y="132"/>
                          <a:pt x="114" y="121"/>
                        </a:cubicBezTo>
                        <a:cubicBezTo>
                          <a:pt x="115" y="115"/>
                          <a:pt x="119" y="113"/>
                          <a:pt x="121" y="109"/>
                        </a:cubicBezTo>
                        <a:cubicBezTo>
                          <a:pt x="122" y="105"/>
                          <a:pt x="121" y="99"/>
                          <a:pt x="121" y="95"/>
                        </a:cubicBezTo>
                        <a:cubicBezTo>
                          <a:pt x="113" y="91"/>
                          <a:pt x="122" y="88"/>
                          <a:pt x="124" y="85"/>
                        </a:cubicBezTo>
                        <a:cubicBezTo>
                          <a:pt x="131" y="77"/>
                          <a:pt x="130" y="79"/>
                          <a:pt x="127" y="69"/>
                        </a:cubicBezTo>
                        <a:cubicBezTo>
                          <a:pt x="125" y="62"/>
                          <a:pt x="125" y="65"/>
                          <a:pt x="128" y="58"/>
                        </a:cubicBezTo>
                        <a:cubicBezTo>
                          <a:pt x="129" y="53"/>
                          <a:pt x="132" y="51"/>
                          <a:pt x="130" y="44"/>
                        </a:cubicBezTo>
                        <a:cubicBezTo>
                          <a:pt x="137" y="41"/>
                          <a:pt x="145" y="29"/>
                          <a:pt x="135" y="24"/>
                        </a:cubicBezTo>
                        <a:cubicBezTo>
                          <a:pt x="139" y="20"/>
                          <a:pt x="140" y="14"/>
                          <a:pt x="133" y="14"/>
                        </a:cubicBezTo>
                        <a:cubicBezTo>
                          <a:pt x="133" y="13"/>
                          <a:pt x="133" y="13"/>
                          <a:pt x="132" y="13"/>
                        </a:cubicBezTo>
                      </a:path>
                    </a:pathLst>
                  </a:custGeom>
                  <a:solidFill>
                    <a:srgbClr val="9D4A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6" name="Freeform 33"/>
                  <p:cNvSpPr/>
                  <p:nvPr/>
                </p:nvSpPr>
                <p:spPr bwMode="auto">
                  <a:xfrm>
                    <a:off x="3637" y="1673"/>
                    <a:ext cx="220" cy="524"/>
                  </a:xfrm>
                  <a:custGeom>
                    <a:avLst/>
                    <a:gdLst>
                      <a:gd name="T0" fmla="*/ 1481 w 78"/>
                      <a:gd name="T1" fmla="*/ 244 h 174"/>
                      <a:gd name="T2" fmla="*/ 1281 w 78"/>
                      <a:gd name="T3" fmla="*/ 545 h 174"/>
                      <a:gd name="T4" fmla="*/ 1123 w 78"/>
                      <a:gd name="T5" fmla="*/ 1006 h 174"/>
                      <a:gd name="T6" fmla="*/ 826 w 78"/>
                      <a:gd name="T7" fmla="*/ 1168 h 174"/>
                      <a:gd name="T8" fmla="*/ 826 w 78"/>
                      <a:gd name="T9" fmla="*/ 1479 h 174"/>
                      <a:gd name="T10" fmla="*/ 691 w 78"/>
                      <a:gd name="T11" fmla="*/ 1939 h 174"/>
                      <a:gd name="T12" fmla="*/ 812 w 78"/>
                      <a:gd name="T13" fmla="*/ 2132 h 174"/>
                      <a:gd name="T14" fmla="*/ 652 w 78"/>
                      <a:gd name="T15" fmla="*/ 2430 h 174"/>
                      <a:gd name="T16" fmla="*/ 677 w 78"/>
                      <a:gd name="T17" fmla="*/ 2813 h 174"/>
                      <a:gd name="T18" fmla="*/ 446 w 78"/>
                      <a:gd name="T19" fmla="*/ 3192 h 174"/>
                      <a:gd name="T20" fmla="*/ 516 w 78"/>
                      <a:gd name="T21" fmla="*/ 3584 h 174"/>
                      <a:gd name="T22" fmla="*/ 245 w 78"/>
                      <a:gd name="T23" fmla="*/ 3882 h 174"/>
                      <a:gd name="T24" fmla="*/ 135 w 78"/>
                      <a:gd name="T25" fmla="*/ 4234 h 174"/>
                      <a:gd name="T26" fmla="*/ 468 w 78"/>
                      <a:gd name="T27" fmla="*/ 4373 h 174"/>
                      <a:gd name="T28" fmla="*/ 764 w 78"/>
                      <a:gd name="T29" fmla="*/ 4725 h 174"/>
                      <a:gd name="T30" fmla="*/ 922 w 78"/>
                      <a:gd name="T31" fmla="*/ 4590 h 174"/>
                      <a:gd name="T32" fmla="*/ 1123 w 78"/>
                      <a:gd name="T33" fmla="*/ 4590 h 174"/>
                      <a:gd name="T34" fmla="*/ 1185 w 78"/>
                      <a:gd name="T35" fmla="*/ 4234 h 174"/>
                      <a:gd name="T36" fmla="*/ 1035 w 78"/>
                      <a:gd name="T37" fmla="*/ 3882 h 174"/>
                      <a:gd name="T38" fmla="*/ 1171 w 78"/>
                      <a:gd name="T39" fmla="*/ 3246 h 174"/>
                      <a:gd name="T40" fmla="*/ 1075 w 78"/>
                      <a:gd name="T41" fmla="*/ 2948 h 174"/>
                      <a:gd name="T42" fmla="*/ 1171 w 78"/>
                      <a:gd name="T43" fmla="*/ 2674 h 174"/>
                      <a:gd name="T44" fmla="*/ 1171 w 78"/>
                      <a:gd name="T45" fmla="*/ 2024 h 174"/>
                      <a:gd name="T46" fmla="*/ 1258 w 78"/>
                      <a:gd name="T47" fmla="*/ 1452 h 174"/>
                      <a:gd name="T48" fmla="*/ 1345 w 78"/>
                      <a:gd name="T49" fmla="*/ 1114 h 174"/>
                      <a:gd name="T50" fmla="*/ 1481 w 78"/>
                      <a:gd name="T51" fmla="*/ 545 h 174"/>
                      <a:gd name="T52" fmla="*/ 1687 w 78"/>
                      <a:gd name="T53" fmla="*/ 352 h 174"/>
                      <a:gd name="T54" fmla="*/ 1441 w 78"/>
                      <a:gd name="T55" fmla="*/ 244 h 1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8" h="174">
                        <a:moveTo>
                          <a:pt x="66" y="9"/>
                        </a:moveTo>
                        <a:cubicBezTo>
                          <a:pt x="55" y="0"/>
                          <a:pt x="59" y="17"/>
                          <a:pt x="57" y="20"/>
                        </a:cubicBezTo>
                        <a:cubicBezTo>
                          <a:pt x="54" y="26"/>
                          <a:pt x="45" y="29"/>
                          <a:pt x="50" y="37"/>
                        </a:cubicBezTo>
                        <a:cubicBezTo>
                          <a:pt x="47" y="39"/>
                          <a:pt x="39" y="41"/>
                          <a:pt x="37" y="43"/>
                        </a:cubicBezTo>
                        <a:cubicBezTo>
                          <a:pt x="32" y="49"/>
                          <a:pt x="38" y="49"/>
                          <a:pt x="37" y="54"/>
                        </a:cubicBezTo>
                        <a:cubicBezTo>
                          <a:pt x="36" y="62"/>
                          <a:pt x="30" y="64"/>
                          <a:pt x="31" y="71"/>
                        </a:cubicBezTo>
                        <a:cubicBezTo>
                          <a:pt x="32" y="74"/>
                          <a:pt x="36" y="74"/>
                          <a:pt x="36" y="78"/>
                        </a:cubicBezTo>
                        <a:cubicBezTo>
                          <a:pt x="36" y="82"/>
                          <a:pt x="31" y="86"/>
                          <a:pt x="29" y="89"/>
                        </a:cubicBezTo>
                        <a:cubicBezTo>
                          <a:pt x="23" y="99"/>
                          <a:pt x="30" y="96"/>
                          <a:pt x="30" y="103"/>
                        </a:cubicBezTo>
                        <a:cubicBezTo>
                          <a:pt x="31" y="111"/>
                          <a:pt x="23" y="111"/>
                          <a:pt x="20" y="117"/>
                        </a:cubicBezTo>
                        <a:cubicBezTo>
                          <a:pt x="16" y="125"/>
                          <a:pt x="23" y="123"/>
                          <a:pt x="23" y="131"/>
                        </a:cubicBezTo>
                        <a:cubicBezTo>
                          <a:pt x="24" y="137"/>
                          <a:pt x="17" y="142"/>
                          <a:pt x="11" y="142"/>
                        </a:cubicBezTo>
                        <a:cubicBezTo>
                          <a:pt x="29" y="143"/>
                          <a:pt x="6" y="155"/>
                          <a:pt x="6" y="155"/>
                        </a:cubicBezTo>
                        <a:cubicBezTo>
                          <a:pt x="0" y="164"/>
                          <a:pt x="18" y="171"/>
                          <a:pt x="21" y="160"/>
                        </a:cubicBezTo>
                        <a:cubicBezTo>
                          <a:pt x="26" y="164"/>
                          <a:pt x="25" y="174"/>
                          <a:pt x="34" y="173"/>
                        </a:cubicBezTo>
                        <a:cubicBezTo>
                          <a:pt x="39" y="173"/>
                          <a:pt x="38" y="169"/>
                          <a:pt x="41" y="168"/>
                        </a:cubicBezTo>
                        <a:cubicBezTo>
                          <a:pt x="44" y="167"/>
                          <a:pt x="48" y="170"/>
                          <a:pt x="50" y="168"/>
                        </a:cubicBezTo>
                        <a:cubicBezTo>
                          <a:pt x="54" y="165"/>
                          <a:pt x="54" y="159"/>
                          <a:pt x="53" y="155"/>
                        </a:cubicBezTo>
                        <a:cubicBezTo>
                          <a:pt x="52" y="149"/>
                          <a:pt x="47" y="147"/>
                          <a:pt x="46" y="142"/>
                        </a:cubicBezTo>
                        <a:cubicBezTo>
                          <a:pt x="44" y="134"/>
                          <a:pt x="53" y="128"/>
                          <a:pt x="52" y="119"/>
                        </a:cubicBezTo>
                        <a:cubicBezTo>
                          <a:pt x="52" y="116"/>
                          <a:pt x="48" y="112"/>
                          <a:pt x="48" y="108"/>
                        </a:cubicBezTo>
                        <a:cubicBezTo>
                          <a:pt x="48" y="104"/>
                          <a:pt x="51" y="102"/>
                          <a:pt x="52" y="98"/>
                        </a:cubicBezTo>
                        <a:cubicBezTo>
                          <a:pt x="56" y="89"/>
                          <a:pt x="53" y="83"/>
                          <a:pt x="52" y="74"/>
                        </a:cubicBezTo>
                        <a:cubicBezTo>
                          <a:pt x="52" y="68"/>
                          <a:pt x="54" y="58"/>
                          <a:pt x="56" y="53"/>
                        </a:cubicBezTo>
                        <a:cubicBezTo>
                          <a:pt x="58" y="50"/>
                          <a:pt x="69" y="46"/>
                          <a:pt x="60" y="41"/>
                        </a:cubicBezTo>
                        <a:cubicBezTo>
                          <a:pt x="65" y="33"/>
                          <a:pt x="69" y="29"/>
                          <a:pt x="66" y="20"/>
                        </a:cubicBezTo>
                        <a:cubicBezTo>
                          <a:pt x="70" y="21"/>
                          <a:pt x="78" y="20"/>
                          <a:pt x="75" y="13"/>
                        </a:cubicBezTo>
                        <a:cubicBezTo>
                          <a:pt x="75" y="13"/>
                          <a:pt x="65" y="10"/>
                          <a:pt x="64" y="9"/>
                        </a:cubicBezTo>
                      </a:path>
                    </a:pathLst>
                  </a:custGeom>
                  <a:solidFill>
                    <a:srgbClr val="A351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7" name="Freeform 34"/>
                  <p:cNvSpPr/>
                  <p:nvPr/>
                </p:nvSpPr>
                <p:spPr bwMode="auto">
                  <a:xfrm>
                    <a:off x="4052" y="1450"/>
                    <a:ext cx="452" cy="533"/>
                  </a:xfrm>
                  <a:custGeom>
                    <a:avLst/>
                    <a:gdLst>
                      <a:gd name="T0" fmla="*/ 814 w 160"/>
                      <a:gd name="T1" fmla="*/ 81 h 177"/>
                      <a:gd name="T2" fmla="*/ 271 w 160"/>
                      <a:gd name="T3" fmla="*/ 217 h 177"/>
                      <a:gd name="T4" fmla="*/ 297 w 160"/>
                      <a:gd name="T5" fmla="*/ 789 h 177"/>
                      <a:gd name="T6" fmla="*/ 23 w 160"/>
                      <a:gd name="T7" fmla="*/ 1235 h 177"/>
                      <a:gd name="T8" fmla="*/ 223 w 160"/>
                      <a:gd name="T9" fmla="*/ 1695 h 177"/>
                      <a:gd name="T10" fmla="*/ 494 w 160"/>
                      <a:gd name="T11" fmla="*/ 1993 h 177"/>
                      <a:gd name="T12" fmla="*/ 655 w 160"/>
                      <a:gd name="T13" fmla="*/ 2403 h 177"/>
                      <a:gd name="T14" fmla="*/ 1198 w 160"/>
                      <a:gd name="T15" fmla="*/ 2948 h 177"/>
                      <a:gd name="T16" fmla="*/ 1396 w 160"/>
                      <a:gd name="T17" fmla="*/ 3827 h 177"/>
                      <a:gd name="T18" fmla="*/ 1850 w 160"/>
                      <a:gd name="T19" fmla="*/ 4180 h 177"/>
                      <a:gd name="T20" fmla="*/ 2051 w 160"/>
                      <a:gd name="T21" fmla="*/ 4671 h 177"/>
                      <a:gd name="T22" fmla="*/ 2274 w 160"/>
                      <a:gd name="T23" fmla="*/ 4342 h 177"/>
                      <a:gd name="T24" fmla="*/ 2641 w 160"/>
                      <a:gd name="T25" fmla="*/ 4508 h 177"/>
                      <a:gd name="T26" fmla="*/ 2952 w 160"/>
                      <a:gd name="T27" fmla="*/ 4098 h 177"/>
                      <a:gd name="T28" fmla="*/ 3223 w 160"/>
                      <a:gd name="T29" fmla="*/ 3827 h 177"/>
                      <a:gd name="T30" fmla="*/ 3311 w 160"/>
                      <a:gd name="T31" fmla="*/ 3463 h 177"/>
                      <a:gd name="T32" fmla="*/ 3447 w 160"/>
                      <a:gd name="T33" fmla="*/ 3219 h 177"/>
                      <a:gd name="T34" fmla="*/ 3175 w 160"/>
                      <a:gd name="T35" fmla="*/ 2051 h 177"/>
                      <a:gd name="T36" fmla="*/ 3136 w 160"/>
                      <a:gd name="T37" fmla="*/ 1560 h 177"/>
                      <a:gd name="T38" fmla="*/ 2754 w 160"/>
                      <a:gd name="T39" fmla="*/ 1424 h 177"/>
                      <a:gd name="T40" fmla="*/ 2593 w 160"/>
                      <a:gd name="T41" fmla="*/ 952 h 177"/>
                      <a:gd name="T42" fmla="*/ 2139 w 160"/>
                      <a:gd name="T43" fmla="*/ 870 h 177"/>
                      <a:gd name="T44" fmla="*/ 1469 w 160"/>
                      <a:gd name="T45" fmla="*/ 217 h 177"/>
                      <a:gd name="T46" fmla="*/ 1150 w 160"/>
                      <a:gd name="T47" fmla="*/ 217 h 177"/>
                      <a:gd name="T48" fmla="*/ 814 w 160"/>
                      <a:gd name="T49" fmla="*/ 54 h 1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0" h="177">
                        <a:moveTo>
                          <a:pt x="36" y="3"/>
                        </a:moveTo>
                        <a:cubicBezTo>
                          <a:pt x="28" y="3"/>
                          <a:pt x="18" y="1"/>
                          <a:pt x="12" y="8"/>
                        </a:cubicBezTo>
                        <a:cubicBezTo>
                          <a:pt x="8" y="14"/>
                          <a:pt x="6" y="26"/>
                          <a:pt x="13" y="29"/>
                        </a:cubicBezTo>
                        <a:cubicBezTo>
                          <a:pt x="10" y="35"/>
                          <a:pt x="2" y="37"/>
                          <a:pt x="1" y="45"/>
                        </a:cubicBezTo>
                        <a:cubicBezTo>
                          <a:pt x="0" y="52"/>
                          <a:pt x="5" y="58"/>
                          <a:pt x="10" y="62"/>
                        </a:cubicBezTo>
                        <a:cubicBezTo>
                          <a:pt x="18" y="67"/>
                          <a:pt x="20" y="64"/>
                          <a:pt x="22" y="73"/>
                        </a:cubicBezTo>
                        <a:cubicBezTo>
                          <a:pt x="24" y="83"/>
                          <a:pt x="20" y="83"/>
                          <a:pt x="29" y="88"/>
                        </a:cubicBezTo>
                        <a:cubicBezTo>
                          <a:pt x="36" y="93"/>
                          <a:pt x="48" y="98"/>
                          <a:pt x="53" y="108"/>
                        </a:cubicBezTo>
                        <a:cubicBezTo>
                          <a:pt x="58" y="119"/>
                          <a:pt x="40" y="139"/>
                          <a:pt x="62" y="140"/>
                        </a:cubicBezTo>
                        <a:cubicBezTo>
                          <a:pt x="56" y="162"/>
                          <a:pt x="71" y="141"/>
                          <a:pt x="82" y="153"/>
                        </a:cubicBezTo>
                        <a:cubicBezTo>
                          <a:pt x="87" y="158"/>
                          <a:pt x="82" y="167"/>
                          <a:pt x="91" y="171"/>
                        </a:cubicBezTo>
                        <a:cubicBezTo>
                          <a:pt x="106" y="177"/>
                          <a:pt x="98" y="164"/>
                          <a:pt x="101" y="159"/>
                        </a:cubicBezTo>
                        <a:cubicBezTo>
                          <a:pt x="108" y="149"/>
                          <a:pt x="112" y="164"/>
                          <a:pt x="117" y="165"/>
                        </a:cubicBezTo>
                        <a:cubicBezTo>
                          <a:pt x="129" y="168"/>
                          <a:pt x="126" y="156"/>
                          <a:pt x="131" y="150"/>
                        </a:cubicBezTo>
                        <a:cubicBezTo>
                          <a:pt x="135" y="144"/>
                          <a:pt x="140" y="145"/>
                          <a:pt x="143" y="140"/>
                        </a:cubicBezTo>
                        <a:cubicBezTo>
                          <a:pt x="145" y="137"/>
                          <a:pt x="145" y="130"/>
                          <a:pt x="147" y="127"/>
                        </a:cubicBezTo>
                        <a:cubicBezTo>
                          <a:pt x="148" y="124"/>
                          <a:pt x="151" y="121"/>
                          <a:pt x="153" y="118"/>
                        </a:cubicBezTo>
                        <a:cubicBezTo>
                          <a:pt x="160" y="99"/>
                          <a:pt x="143" y="93"/>
                          <a:pt x="141" y="75"/>
                        </a:cubicBezTo>
                        <a:cubicBezTo>
                          <a:pt x="141" y="69"/>
                          <a:pt x="143" y="62"/>
                          <a:pt x="139" y="57"/>
                        </a:cubicBezTo>
                        <a:cubicBezTo>
                          <a:pt x="134" y="50"/>
                          <a:pt x="127" y="56"/>
                          <a:pt x="122" y="52"/>
                        </a:cubicBezTo>
                        <a:cubicBezTo>
                          <a:pt x="117" y="48"/>
                          <a:pt x="119" y="40"/>
                          <a:pt x="115" y="35"/>
                        </a:cubicBezTo>
                        <a:cubicBezTo>
                          <a:pt x="108" y="28"/>
                          <a:pt x="103" y="34"/>
                          <a:pt x="95" y="32"/>
                        </a:cubicBezTo>
                        <a:cubicBezTo>
                          <a:pt x="82" y="30"/>
                          <a:pt x="75" y="15"/>
                          <a:pt x="65" y="8"/>
                        </a:cubicBezTo>
                        <a:cubicBezTo>
                          <a:pt x="60" y="5"/>
                          <a:pt x="56" y="3"/>
                          <a:pt x="51" y="8"/>
                        </a:cubicBezTo>
                        <a:cubicBezTo>
                          <a:pt x="46" y="5"/>
                          <a:pt x="43" y="0"/>
                          <a:pt x="36" y="2"/>
                        </a:cubicBezTo>
                      </a:path>
                    </a:pathLst>
                  </a:custGeom>
                  <a:solidFill>
                    <a:srgbClr val="9944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8" name="Freeform 35"/>
                  <p:cNvSpPr/>
                  <p:nvPr/>
                </p:nvSpPr>
                <p:spPr bwMode="auto">
                  <a:xfrm>
                    <a:off x="4128" y="1474"/>
                    <a:ext cx="257" cy="337"/>
                  </a:xfrm>
                  <a:custGeom>
                    <a:avLst/>
                    <a:gdLst>
                      <a:gd name="T0" fmla="*/ 432 w 91"/>
                      <a:gd name="T1" fmla="*/ 352 h 112"/>
                      <a:gd name="T2" fmla="*/ 271 w 91"/>
                      <a:gd name="T3" fmla="*/ 545 h 112"/>
                      <a:gd name="T4" fmla="*/ 113 w 91"/>
                      <a:gd name="T5" fmla="*/ 870 h 112"/>
                      <a:gd name="T6" fmla="*/ 655 w 91"/>
                      <a:gd name="T7" fmla="*/ 1195 h 112"/>
                      <a:gd name="T8" fmla="*/ 678 w 91"/>
                      <a:gd name="T9" fmla="*/ 1667 h 112"/>
                      <a:gd name="T10" fmla="*/ 1084 w 91"/>
                      <a:gd name="T11" fmla="*/ 1884 h 112"/>
                      <a:gd name="T12" fmla="*/ 1395 w 91"/>
                      <a:gd name="T13" fmla="*/ 2807 h 112"/>
                      <a:gd name="T14" fmla="*/ 1714 w 91"/>
                      <a:gd name="T15" fmla="*/ 2916 h 112"/>
                      <a:gd name="T16" fmla="*/ 1692 w 91"/>
                      <a:gd name="T17" fmla="*/ 2425 h 112"/>
                      <a:gd name="T18" fmla="*/ 1618 w 91"/>
                      <a:gd name="T19" fmla="*/ 1667 h 112"/>
                      <a:gd name="T20" fmla="*/ 1285 w 91"/>
                      <a:gd name="T21" fmla="*/ 1438 h 112"/>
                      <a:gd name="T22" fmla="*/ 1101 w 91"/>
                      <a:gd name="T23" fmla="*/ 978 h 112"/>
                      <a:gd name="T24" fmla="*/ 678 w 91"/>
                      <a:gd name="T25" fmla="*/ 680 h 112"/>
                      <a:gd name="T26" fmla="*/ 407 w 91"/>
                      <a:gd name="T27" fmla="*/ 298 h 1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1" h="112">
                        <a:moveTo>
                          <a:pt x="19" y="13"/>
                        </a:moveTo>
                        <a:cubicBezTo>
                          <a:pt x="9" y="0"/>
                          <a:pt x="0" y="19"/>
                          <a:pt x="12" y="20"/>
                        </a:cubicBezTo>
                        <a:cubicBezTo>
                          <a:pt x="12" y="25"/>
                          <a:pt x="9" y="29"/>
                          <a:pt x="5" y="32"/>
                        </a:cubicBezTo>
                        <a:cubicBezTo>
                          <a:pt x="10" y="43"/>
                          <a:pt x="24" y="35"/>
                          <a:pt x="29" y="44"/>
                        </a:cubicBezTo>
                        <a:cubicBezTo>
                          <a:pt x="31" y="48"/>
                          <a:pt x="27" y="56"/>
                          <a:pt x="30" y="61"/>
                        </a:cubicBezTo>
                        <a:cubicBezTo>
                          <a:pt x="34" y="67"/>
                          <a:pt x="42" y="66"/>
                          <a:pt x="48" y="69"/>
                        </a:cubicBezTo>
                        <a:cubicBezTo>
                          <a:pt x="63" y="76"/>
                          <a:pt x="51" y="91"/>
                          <a:pt x="62" y="103"/>
                        </a:cubicBezTo>
                        <a:cubicBezTo>
                          <a:pt x="65" y="107"/>
                          <a:pt x="71" y="112"/>
                          <a:pt x="76" y="107"/>
                        </a:cubicBezTo>
                        <a:cubicBezTo>
                          <a:pt x="81" y="102"/>
                          <a:pt x="75" y="96"/>
                          <a:pt x="75" y="89"/>
                        </a:cubicBezTo>
                        <a:cubicBezTo>
                          <a:pt x="77" y="73"/>
                          <a:pt x="91" y="74"/>
                          <a:pt x="72" y="61"/>
                        </a:cubicBezTo>
                        <a:cubicBezTo>
                          <a:pt x="68" y="58"/>
                          <a:pt x="60" y="57"/>
                          <a:pt x="57" y="53"/>
                        </a:cubicBezTo>
                        <a:cubicBezTo>
                          <a:pt x="52" y="48"/>
                          <a:pt x="53" y="41"/>
                          <a:pt x="49" y="36"/>
                        </a:cubicBezTo>
                        <a:cubicBezTo>
                          <a:pt x="45" y="29"/>
                          <a:pt x="36" y="31"/>
                          <a:pt x="30" y="25"/>
                        </a:cubicBezTo>
                        <a:cubicBezTo>
                          <a:pt x="25" y="20"/>
                          <a:pt x="26" y="13"/>
                          <a:pt x="18" y="11"/>
                        </a:cubicBezTo>
                      </a:path>
                    </a:pathLst>
                  </a:custGeom>
                  <a:solidFill>
                    <a:srgbClr val="9D4A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9" name="Freeform 36"/>
                  <p:cNvSpPr/>
                  <p:nvPr/>
                </p:nvSpPr>
                <p:spPr bwMode="auto">
                  <a:xfrm>
                    <a:off x="3747" y="2588"/>
                    <a:ext cx="703" cy="452"/>
                  </a:xfrm>
                  <a:custGeom>
                    <a:avLst/>
                    <a:gdLst>
                      <a:gd name="T0" fmla="*/ 4726 w 249"/>
                      <a:gd name="T1" fmla="*/ 437 h 150"/>
                      <a:gd name="T2" fmla="*/ 3826 w 249"/>
                      <a:gd name="T3" fmla="*/ 383 h 150"/>
                      <a:gd name="T4" fmla="*/ 2902 w 249"/>
                      <a:gd name="T5" fmla="*/ 518 h 150"/>
                      <a:gd name="T6" fmla="*/ 2321 w 249"/>
                      <a:gd name="T7" fmla="*/ 325 h 150"/>
                      <a:gd name="T8" fmla="*/ 1914 w 249"/>
                      <a:gd name="T9" fmla="*/ 654 h 150"/>
                      <a:gd name="T10" fmla="*/ 1347 w 249"/>
                      <a:gd name="T11" fmla="*/ 735 h 150"/>
                      <a:gd name="T12" fmla="*/ 1124 w 249"/>
                      <a:gd name="T13" fmla="*/ 1006 h 150"/>
                      <a:gd name="T14" fmla="*/ 1149 w 249"/>
                      <a:gd name="T15" fmla="*/ 1290 h 150"/>
                      <a:gd name="T16" fmla="*/ 791 w 249"/>
                      <a:gd name="T17" fmla="*/ 1588 h 150"/>
                      <a:gd name="T18" fmla="*/ 407 w 249"/>
                      <a:gd name="T19" fmla="*/ 2025 h 150"/>
                      <a:gd name="T20" fmla="*/ 23 w 249"/>
                      <a:gd name="T21" fmla="*/ 2597 h 150"/>
                      <a:gd name="T22" fmla="*/ 113 w 249"/>
                      <a:gd name="T23" fmla="*/ 2706 h 150"/>
                      <a:gd name="T24" fmla="*/ 223 w 249"/>
                      <a:gd name="T25" fmla="*/ 2869 h 150"/>
                      <a:gd name="T26" fmla="*/ 519 w 249"/>
                      <a:gd name="T27" fmla="*/ 3179 h 150"/>
                      <a:gd name="T28" fmla="*/ 813 w 249"/>
                      <a:gd name="T29" fmla="*/ 3559 h 150"/>
                      <a:gd name="T30" fmla="*/ 1014 w 249"/>
                      <a:gd name="T31" fmla="*/ 3941 h 150"/>
                      <a:gd name="T32" fmla="*/ 1285 w 249"/>
                      <a:gd name="T33" fmla="*/ 3779 h 150"/>
                      <a:gd name="T34" fmla="*/ 1443 w 249"/>
                      <a:gd name="T35" fmla="*/ 4104 h 150"/>
                      <a:gd name="T36" fmla="*/ 1595 w 249"/>
                      <a:gd name="T37" fmla="*/ 3914 h 150"/>
                      <a:gd name="T38" fmla="*/ 1866 w 249"/>
                      <a:gd name="T39" fmla="*/ 4077 h 150"/>
                      <a:gd name="T40" fmla="*/ 1889 w 249"/>
                      <a:gd name="T41" fmla="*/ 3914 h 150"/>
                      <a:gd name="T42" fmla="*/ 2112 w 249"/>
                      <a:gd name="T43" fmla="*/ 3914 h 150"/>
                      <a:gd name="T44" fmla="*/ 2112 w 249"/>
                      <a:gd name="T45" fmla="*/ 3694 h 150"/>
                      <a:gd name="T46" fmla="*/ 2408 w 249"/>
                      <a:gd name="T47" fmla="*/ 3969 h 150"/>
                      <a:gd name="T48" fmla="*/ 2741 w 249"/>
                      <a:gd name="T49" fmla="*/ 3752 h 150"/>
                      <a:gd name="T50" fmla="*/ 2950 w 249"/>
                      <a:gd name="T51" fmla="*/ 3721 h 150"/>
                      <a:gd name="T52" fmla="*/ 3309 w 249"/>
                      <a:gd name="T53" fmla="*/ 3288 h 150"/>
                      <a:gd name="T54" fmla="*/ 3492 w 249"/>
                      <a:gd name="T55" fmla="*/ 3179 h 150"/>
                      <a:gd name="T56" fmla="*/ 3715 w 249"/>
                      <a:gd name="T57" fmla="*/ 2842 h 150"/>
                      <a:gd name="T58" fmla="*/ 4136 w 249"/>
                      <a:gd name="T59" fmla="*/ 2950 h 150"/>
                      <a:gd name="T60" fmla="*/ 4320 w 249"/>
                      <a:gd name="T61" fmla="*/ 2733 h 150"/>
                      <a:gd name="T62" fmla="*/ 4503 w 249"/>
                      <a:gd name="T63" fmla="*/ 2842 h 150"/>
                      <a:gd name="T64" fmla="*/ 4927 w 249"/>
                      <a:gd name="T65" fmla="*/ 2408 h 150"/>
                      <a:gd name="T66" fmla="*/ 5158 w 249"/>
                      <a:gd name="T67" fmla="*/ 2350 h 150"/>
                      <a:gd name="T68" fmla="*/ 5158 w 249"/>
                      <a:gd name="T69" fmla="*/ 1916 h 150"/>
                      <a:gd name="T70" fmla="*/ 5381 w 249"/>
                      <a:gd name="T71" fmla="*/ 1127 h 150"/>
                      <a:gd name="T72" fmla="*/ 5198 w 249"/>
                      <a:gd name="T73" fmla="*/ 817 h 150"/>
                      <a:gd name="T74" fmla="*/ 5133 w 249"/>
                      <a:gd name="T75" fmla="*/ 545 h 150"/>
                      <a:gd name="T76" fmla="*/ 4887 w 249"/>
                      <a:gd name="T77" fmla="*/ 518 h 150"/>
                      <a:gd name="T78" fmla="*/ 4726 w 249"/>
                      <a:gd name="T79" fmla="*/ 383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49" h="150">
                        <a:moveTo>
                          <a:pt x="210" y="16"/>
                        </a:moveTo>
                        <a:cubicBezTo>
                          <a:pt x="201" y="0"/>
                          <a:pt x="181" y="4"/>
                          <a:pt x="170" y="14"/>
                        </a:cubicBezTo>
                        <a:cubicBezTo>
                          <a:pt x="156" y="27"/>
                          <a:pt x="146" y="24"/>
                          <a:pt x="129" y="19"/>
                        </a:cubicBezTo>
                        <a:cubicBezTo>
                          <a:pt x="121" y="16"/>
                          <a:pt x="111" y="15"/>
                          <a:pt x="103" y="12"/>
                        </a:cubicBezTo>
                        <a:cubicBezTo>
                          <a:pt x="90" y="9"/>
                          <a:pt x="87" y="13"/>
                          <a:pt x="85" y="24"/>
                        </a:cubicBezTo>
                        <a:cubicBezTo>
                          <a:pt x="75" y="22"/>
                          <a:pt x="69" y="21"/>
                          <a:pt x="60" y="27"/>
                        </a:cubicBezTo>
                        <a:cubicBezTo>
                          <a:pt x="57" y="29"/>
                          <a:pt x="51" y="33"/>
                          <a:pt x="50" y="37"/>
                        </a:cubicBezTo>
                        <a:cubicBezTo>
                          <a:pt x="49" y="40"/>
                          <a:pt x="53" y="43"/>
                          <a:pt x="51" y="47"/>
                        </a:cubicBezTo>
                        <a:cubicBezTo>
                          <a:pt x="48" y="51"/>
                          <a:pt x="38" y="55"/>
                          <a:pt x="35" y="58"/>
                        </a:cubicBezTo>
                        <a:cubicBezTo>
                          <a:pt x="29" y="63"/>
                          <a:pt x="23" y="69"/>
                          <a:pt x="18" y="74"/>
                        </a:cubicBezTo>
                        <a:cubicBezTo>
                          <a:pt x="13" y="79"/>
                          <a:pt x="0" y="88"/>
                          <a:pt x="1" y="95"/>
                        </a:cubicBezTo>
                        <a:cubicBezTo>
                          <a:pt x="1" y="101"/>
                          <a:pt x="3" y="97"/>
                          <a:pt x="5" y="99"/>
                        </a:cubicBezTo>
                        <a:cubicBezTo>
                          <a:pt x="6" y="100"/>
                          <a:pt x="9" y="105"/>
                          <a:pt x="10" y="105"/>
                        </a:cubicBezTo>
                        <a:cubicBezTo>
                          <a:pt x="17" y="111"/>
                          <a:pt x="22" y="106"/>
                          <a:pt x="23" y="116"/>
                        </a:cubicBezTo>
                        <a:cubicBezTo>
                          <a:pt x="25" y="127"/>
                          <a:pt x="25" y="127"/>
                          <a:pt x="36" y="130"/>
                        </a:cubicBezTo>
                        <a:cubicBezTo>
                          <a:pt x="45" y="132"/>
                          <a:pt x="45" y="134"/>
                          <a:pt x="45" y="144"/>
                        </a:cubicBezTo>
                        <a:cubicBezTo>
                          <a:pt x="50" y="144"/>
                          <a:pt x="58" y="145"/>
                          <a:pt x="57" y="138"/>
                        </a:cubicBezTo>
                        <a:cubicBezTo>
                          <a:pt x="61" y="139"/>
                          <a:pt x="62" y="146"/>
                          <a:pt x="64" y="150"/>
                        </a:cubicBezTo>
                        <a:cubicBezTo>
                          <a:pt x="68" y="150"/>
                          <a:pt x="70" y="146"/>
                          <a:pt x="71" y="143"/>
                        </a:cubicBezTo>
                        <a:cubicBezTo>
                          <a:pt x="75" y="144"/>
                          <a:pt x="79" y="148"/>
                          <a:pt x="83" y="149"/>
                        </a:cubicBezTo>
                        <a:cubicBezTo>
                          <a:pt x="83" y="147"/>
                          <a:pt x="84" y="145"/>
                          <a:pt x="84" y="143"/>
                        </a:cubicBezTo>
                        <a:cubicBezTo>
                          <a:pt x="86" y="143"/>
                          <a:pt x="92" y="145"/>
                          <a:pt x="94" y="143"/>
                        </a:cubicBezTo>
                        <a:cubicBezTo>
                          <a:pt x="96" y="141"/>
                          <a:pt x="91" y="137"/>
                          <a:pt x="94" y="135"/>
                        </a:cubicBezTo>
                        <a:cubicBezTo>
                          <a:pt x="101" y="128"/>
                          <a:pt x="105" y="145"/>
                          <a:pt x="107" y="145"/>
                        </a:cubicBezTo>
                        <a:cubicBezTo>
                          <a:pt x="114" y="148"/>
                          <a:pt x="118" y="140"/>
                          <a:pt x="122" y="137"/>
                        </a:cubicBezTo>
                        <a:cubicBezTo>
                          <a:pt x="127" y="133"/>
                          <a:pt x="123" y="135"/>
                          <a:pt x="131" y="136"/>
                        </a:cubicBezTo>
                        <a:cubicBezTo>
                          <a:pt x="145" y="137"/>
                          <a:pt x="138" y="125"/>
                          <a:pt x="147" y="120"/>
                        </a:cubicBezTo>
                        <a:cubicBezTo>
                          <a:pt x="152" y="118"/>
                          <a:pt x="152" y="121"/>
                          <a:pt x="155" y="116"/>
                        </a:cubicBezTo>
                        <a:cubicBezTo>
                          <a:pt x="158" y="111"/>
                          <a:pt x="157" y="104"/>
                          <a:pt x="165" y="104"/>
                        </a:cubicBezTo>
                        <a:cubicBezTo>
                          <a:pt x="175" y="104"/>
                          <a:pt x="173" y="119"/>
                          <a:pt x="184" y="108"/>
                        </a:cubicBezTo>
                        <a:cubicBezTo>
                          <a:pt x="188" y="105"/>
                          <a:pt x="186" y="101"/>
                          <a:pt x="192" y="100"/>
                        </a:cubicBezTo>
                        <a:cubicBezTo>
                          <a:pt x="197" y="99"/>
                          <a:pt x="197" y="104"/>
                          <a:pt x="200" y="104"/>
                        </a:cubicBezTo>
                        <a:cubicBezTo>
                          <a:pt x="206" y="104"/>
                          <a:pt x="214" y="92"/>
                          <a:pt x="219" y="88"/>
                        </a:cubicBezTo>
                        <a:cubicBezTo>
                          <a:pt x="222" y="97"/>
                          <a:pt x="227" y="91"/>
                          <a:pt x="229" y="86"/>
                        </a:cubicBezTo>
                        <a:cubicBezTo>
                          <a:pt x="233" y="78"/>
                          <a:pt x="230" y="77"/>
                          <a:pt x="229" y="70"/>
                        </a:cubicBezTo>
                        <a:cubicBezTo>
                          <a:pt x="228" y="57"/>
                          <a:pt x="249" y="55"/>
                          <a:pt x="239" y="41"/>
                        </a:cubicBezTo>
                        <a:cubicBezTo>
                          <a:pt x="236" y="36"/>
                          <a:pt x="232" y="35"/>
                          <a:pt x="231" y="30"/>
                        </a:cubicBezTo>
                        <a:cubicBezTo>
                          <a:pt x="229" y="25"/>
                          <a:pt x="232" y="24"/>
                          <a:pt x="228" y="20"/>
                        </a:cubicBezTo>
                        <a:cubicBezTo>
                          <a:pt x="224" y="18"/>
                          <a:pt x="221" y="20"/>
                          <a:pt x="217" y="19"/>
                        </a:cubicBezTo>
                        <a:cubicBezTo>
                          <a:pt x="215" y="18"/>
                          <a:pt x="212" y="15"/>
                          <a:pt x="210" y="14"/>
                        </a:cubicBezTo>
                      </a:path>
                    </a:pathLst>
                  </a:custGeom>
                  <a:solidFill>
                    <a:srgbClr val="9944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0" name="Freeform 37"/>
                  <p:cNvSpPr/>
                  <p:nvPr/>
                </p:nvSpPr>
                <p:spPr bwMode="auto">
                  <a:xfrm>
                    <a:off x="3854" y="2657"/>
                    <a:ext cx="455" cy="262"/>
                  </a:xfrm>
                  <a:custGeom>
                    <a:avLst/>
                    <a:gdLst>
                      <a:gd name="T0" fmla="*/ 2213 w 161"/>
                      <a:gd name="T1" fmla="*/ 352 h 87"/>
                      <a:gd name="T2" fmla="*/ 1780 w 161"/>
                      <a:gd name="T3" fmla="*/ 410 h 87"/>
                      <a:gd name="T4" fmla="*/ 1583 w 161"/>
                      <a:gd name="T5" fmla="*/ 437 h 87"/>
                      <a:gd name="T6" fmla="*/ 1557 w 161"/>
                      <a:gd name="T7" fmla="*/ 545 h 87"/>
                      <a:gd name="T8" fmla="*/ 1373 w 161"/>
                      <a:gd name="T9" fmla="*/ 518 h 87"/>
                      <a:gd name="T10" fmla="*/ 1173 w 161"/>
                      <a:gd name="T11" fmla="*/ 491 h 87"/>
                      <a:gd name="T12" fmla="*/ 766 w 161"/>
                      <a:gd name="T13" fmla="*/ 491 h 87"/>
                      <a:gd name="T14" fmla="*/ 902 w 161"/>
                      <a:gd name="T15" fmla="*/ 762 h 87"/>
                      <a:gd name="T16" fmla="*/ 568 w 161"/>
                      <a:gd name="T17" fmla="*/ 1006 h 87"/>
                      <a:gd name="T18" fmla="*/ 432 w 161"/>
                      <a:gd name="T19" fmla="*/ 1370 h 87"/>
                      <a:gd name="T20" fmla="*/ 136 w 161"/>
                      <a:gd name="T21" fmla="*/ 1614 h 87"/>
                      <a:gd name="T22" fmla="*/ 249 w 161"/>
                      <a:gd name="T23" fmla="*/ 1939 h 87"/>
                      <a:gd name="T24" fmla="*/ 608 w 161"/>
                      <a:gd name="T25" fmla="*/ 1804 h 87"/>
                      <a:gd name="T26" fmla="*/ 743 w 161"/>
                      <a:gd name="T27" fmla="*/ 2213 h 87"/>
                      <a:gd name="T28" fmla="*/ 1037 w 161"/>
                      <a:gd name="T29" fmla="*/ 2078 h 87"/>
                      <a:gd name="T30" fmla="*/ 1399 w 161"/>
                      <a:gd name="T31" fmla="*/ 2159 h 87"/>
                      <a:gd name="T32" fmla="*/ 1422 w 161"/>
                      <a:gd name="T33" fmla="*/ 2024 h 87"/>
                      <a:gd name="T34" fmla="*/ 1916 w 161"/>
                      <a:gd name="T35" fmla="*/ 1997 h 87"/>
                      <a:gd name="T36" fmla="*/ 2165 w 161"/>
                      <a:gd name="T37" fmla="*/ 1668 h 87"/>
                      <a:gd name="T38" fmla="*/ 2685 w 161"/>
                      <a:gd name="T39" fmla="*/ 1804 h 87"/>
                      <a:gd name="T40" fmla="*/ 2820 w 161"/>
                      <a:gd name="T41" fmla="*/ 1235 h 87"/>
                      <a:gd name="T42" fmla="*/ 3092 w 161"/>
                      <a:gd name="T43" fmla="*/ 1208 h 87"/>
                      <a:gd name="T44" fmla="*/ 2917 w 161"/>
                      <a:gd name="T45" fmla="*/ 870 h 87"/>
                      <a:gd name="T46" fmla="*/ 3250 w 161"/>
                      <a:gd name="T47" fmla="*/ 518 h 87"/>
                      <a:gd name="T48" fmla="*/ 3315 w 161"/>
                      <a:gd name="T49" fmla="*/ 108 h 87"/>
                      <a:gd name="T50" fmla="*/ 3227 w 161"/>
                      <a:gd name="T51" fmla="*/ 217 h 87"/>
                      <a:gd name="T52" fmla="*/ 3066 w 161"/>
                      <a:gd name="T53" fmla="*/ 271 h 87"/>
                      <a:gd name="T54" fmla="*/ 2707 w 161"/>
                      <a:gd name="T55" fmla="*/ 163 h 87"/>
                      <a:gd name="T56" fmla="*/ 2507 w 161"/>
                      <a:gd name="T57" fmla="*/ 352 h 87"/>
                      <a:gd name="T58" fmla="*/ 2235 w 161"/>
                      <a:gd name="T59" fmla="*/ 325 h 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1" h="87">
                        <a:moveTo>
                          <a:pt x="98" y="13"/>
                        </a:moveTo>
                        <a:cubicBezTo>
                          <a:pt x="91" y="17"/>
                          <a:pt x="84" y="0"/>
                          <a:pt x="79" y="15"/>
                        </a:cubicBezTo>
                        <a:cubicBezTo>
                          <a:pt x="76" y="16"/>
                          <a:pt x="73" y="16"/>
                          <a:pt x="70" y="16"/>
                        </a:cubicBezTo>
                        <a:cubicBezTo>
                          <a:pt x="70" y="17"/>
                          <a:pt x="68" y="18"/>
                          <a:pt x="69" y="20"/>
                        </a:cubicBezTo>
                        <a:cubicBezTo>
                          <a:pt x="66" y="21"/>
                          <a:pt x="63" y="20"/>
                          <a:pt x="61" y="19"/>
                        </a:cubicBezTo>
                        <a:cubicBezTo>
                          <a:pt x="57" y="18"/>
                          <a:pt x="58" y="17"/>
                          <a:pt x="52" y="18"/>
                        </a:cubicBezTo>
                        <a:cubicBezTo>
                          <a:pt x="46" y="19"/>
                          <a:pt x="40" y="17"/>
                          <a:pt x="34" y="18"/>
                        </a:cubicBezTo>
                        <a:cubicBezTo>
                          <a:pt x="33" y="23"/>
                          <a:pt x="38" y="25"/>
                          <a:pt x="40" y="28"/>
                        </a:cubicBezTo>
                        <a:cubicBezTo>
                          <a:pt x="38" y="29"/>
                          <a:pt x="26" y="35"/>
                          <a:pt x="25" y="37"/>
                        </a:cubicBezTo>
                        <a:cubicBezTo>
                          <a:pt x="21" y="44"/>
                          <a:pt x="29" y="43"/>
                          <a:pt x="19" y="50"/>
                        </a:cubicBezTo>
                        <a:cubicBezTo>
                          <a:pt x="15" y="53"/>
                          <a:pt x="10" y="55"/>
                          <a:pt x="6" y="59"/>
                        </a:cubicBezTo>
                        <a:cubicBezTo>
                          <a:pt x="0" y="64"/>
                          <a:pt x="1" y="71"/>
                          <a:pt x="11" y="71"/>
                        </a:cubicBezTo>
                        <a:cubicBezTo>
                          <a:pt x="17" y="71"/>
                          <a:pt x="21" y="61"/>
                          <a:pt x="27" y="66"/>
                        </a:cubicBezTo>
                        <a:cubicBezTo>
                          <a:pt x="32" y="69"/>
                          <a:pt x="26" y="77"/>
                          <a:pt x="33" y="81"/>
                        </a:cubicBezTo>
                        <a:cubicBezTo>
                          <a:pt x="38" y="84"/>
                          <a:pt x="42" y="77"/>
                          <a:pt x="46" y="76"/>
                        </a:cubicBezTo>
                        <a:cubicBezTo>
                          <a:pt x="53" y="74"/>
                          <a:pt x="56" y="80"/>
                          <a:pt x="62" y="79"/>
                        </a:cubicBezTo>
                        <a:cubicBezTo>
                          <a:pt x="62" y="77"/>
                          <a:pt x="63" y="76"/>
                          <a:pt x="63" y="74"/>
                        </a:cubicBezTo>
                        <a:cubicBezTo>
                          <a:pt x="73" y="80"/>
                          <a:pt x="79" y="87"/>
                          <a:pt x="85" y="73"/>
                        </a:cubicBezTo>
                        <a:cubicBezTo>
                          <a:pt x="87" y="67"/>
                          <a:pt x="87" y="60"/>
                          <a:pt x="96" y="61"/>
                        </a:cubicBezTo>
                        <a:cubicBezTo>
                          <a:pt x="101" y="62"/>
                          <a:pt x="113" y="75"/>
                          <a:pt x="119" y="66"/>
                        </a:cubicBezTo>
                        <a:cubicBezTo>
                          <a:pt x="125" y="59"/>
                          <a:pt x="104" y="35"/>
                          <a:pt x="125" y="45"/>
                        </a:cubicBezTo>
                        <a:cubicBezTo>
                          <a:pt x="130" y="47"/>
                          <a:pt x="135" y="52"/>
                          <a:pt x="137" y="44"/>
                        </a:cubicBezTo>
                        <a:cubicBezTo>
                          <a:pt x="139" y="39"/>
                          <a:pt x="133" y="34"/>
                          <a:pt x="129" y="32"/>
                        </a:cubicBezTo>
                        <a:cubicBezTo>
                          <a:pt x="133" y="23"/>
                          <a:pt x="145" y="31"/>
                          <a:pt x="144" y="19"/>
                        </a:cubicBezTo>
                        <a:cubicBezTo>
                          <a:pt x="160" y="24"/>
                          <a:pt x="161" y="1"/>
                          <a:pt x="147" y="4"/>
                        </a:cubicBezTo>
                        <a:cubicBezTo>
                          <a:pt x="146" y="4"/>
                          <a:pt x="144" y="7"/>
                          <a:pt x="143" y="8"/>
                        </a:cubicBezTo>
                        <a:cubicBezTo>
                          <a:pt x="141" y="9"/>
                          <a:pt x="137" y="10"/>
                          <a:pt x="136" y="10"/>
                        </a:cubicBezTo>
                        <a:cubicBezTo>
                          <a:pt x="127" y="13"/>
                          <a:pt x="128" y="9"/>
                          <a:pt x="120" y="6"/>
                        </a:cubicBezTo>
                        <a:cubicBezTo>
                          <a:pt x="116" y="12"/>
                          <a:pt x="118" y="14"/>
                          <a:pt x="111" y="13"/>
                        </a:cubicBezTo>
                        <a:cubicBezTo>
                          <a:pt x="107" y="13"/>
                          <a:pt x="103" y="10"/>
                          <a:pt x="99" y="12"/>
                        </a:cubicBezTo>
                      </a:path>
                    </a:pathLst>
                  </a:custGeom>
                  <a:solidFill>
                    <a:srgbClr val="9D4A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1" name="Freeform 38"/>
                  <p:cNvSpPr/>
                  <p:nvPr/>
                </p:nvSpPr>
                <p:spPr bwMode="auto">
                  <a:xfrm>
                    <a:off x="3973" y="2724"/>
                    <a:ext cx="183" cy="129"/>
                  </a:xfrm>
                  <a:custGeom>
                    <a:avLst/>
                    <a:gdLst>
                      <a:gd name="T0" fmla="*/ 405 w 65"/>
                      <a:gd name="T1" fmla="*/ 216 h 43"/>
                      <a:gd name="T2" fmla="*/ 158 w 65"/>
                      <a:gd name="T3" fmla="*/ 270 h 43"/>
                      <a:gd name="T4" fmla="*/ 222 w 65"/>
                      <a:gd name="T5" fmla="*/ 540 h 43"/>
                      <a:gd name="T6" fmla="*/ 48 w 65"/>
                      <a:gd name="T7" fmla="*/ 729 h 43"/>
                      <a:gd name="T8" fmla="*/ 158 w 65"/>
                      <a:gd name="T9" fmla="*/ 783 h 43"/>
                      <a:gd name="T10" fmla="*/ 0 w 65"/>
                      <a:gd name="T11" fmla="*/ 972 h 43"/>
                      <a:gd name="T12" fmla="*/ 183 w 65"/>
                      <a:gd name="T13" fmla="*/ 1107 h 43"/>
                      <a:gd name="T14" fmla="*/ 293 w 65"/>
                      <a:gd name="T15" fmla="*/ 945 h 43"/>
                      <a:gd name="T16" fmla="*/ 580 w 65"/>
                      <a:gd name="T17" fmla="*/ 1080 h 43"/>
                      <a:gd name="T18" fmla="*/ 760 w 65"/>
                      <a:gd name="T19" fmla="*/ 729 h 43"/>
                      <a:gd name="T20" fmla="*/ 960 w 65"/>
                      <a:gd name="T21" fmla="*/ 864 h 43"/>
                      <a:gd name="T22" fmla="*/ 960 w 65"/>
                      <a:gd name="T23" fmla="*/ 648 h 43"/>
                      <a:gd name="T24" fmla="*/ 1228 w 65"/>
                      <a:gd name="T25" fmla="*/ 729 h 43"/>
                      <a:gd name="T26" fmla="*/ 1253 w 65"/>
                      <a:gd name="T27" fmla="*/ 324 h 43"/>
                      <a:gd name="T28" fmla="*/ 1140 w 65"/>
                      <a:gd name="T29" fmla="*/ 162 h 43"/>
                      <a:gd name="T30" fmla="*/ 1008 w 65"/>
                      <a:gd name="T31" fmla="*/ 324 h 43"/>
                      <a:gd name="T32" fmla="*/ 873 w 65"/>
                      <a:gd name="T33" fmla="*/ 162 h 43"/>
                      <a:gd name="T34" fmla="*/ 419 w 65"/>
                      <a:gd name="T35" fmla="*/ 216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 h="43">
                        <a:moveTo>
                          <a:pt x="18" y="8"/>
                        </a:moveTo>
                        <a:cubicBezTo>
                          <a:pt x="15" y="12"/>
                          <a:pt x="10" y="8"/>
                          <a:pt x="7" y="10"/>
                        </a:cubicBezTo>
                        <a:cubicBezTo>
                          <a:pt x="4" y="13"/>
                          <a:pt x="7" y="19"/>
                          <a:pt x="10" y="20"/>
                        </a:cubicBezTo>
                        <a:cubicBezTo>
                          <a:pt x="8" y="23"/>
                          <a:pt x="4" y="25"/>
                          <a:pt x="2" y="27"/>
                        </a:cubicBezTo>
                        <a:cubicBezTo>
                          <a:pt x="3" y="28"/>
                          <a:pt x="4" y="29"/>
                          <a:pt x="7" y="29"/>
                        </a:cubicBezTo>
                        <a:cubicBezTo>
                          <a:pt x="6" y="33"/>
                          <a:pt x="2" y="33"/>
                          <a:pt x="0" y="36"/>
                        </a:cubicBezTo>
                        <a:cubicBezTo>
                          <a:pt x="1" y="38"/>
                          <a:pt x="5" y="42"/>
                          <a:pt x="8" y="41"/>
                        </a:cubicBezTo>
                        <a:cubicBezTo>
                          <a:pt x="12" y="41"/>
                          <a:pt x="10" y="37"/>
                          <a:pt x="13" y="35"/>
                        </a:cubicBezTo>
                        <a:cubicBezTo>
                          <a:pt x="22" y="29"/>
                          <a:pt x="20" y="43"/>
                          <a:pt x="26" y="40"/>
                        </a:cubicBezTo>
                        <a:cubicBezTo>
                          <a:pt x="34" y="37"/>
                          <a:pt x="23" y="26"/>
                          <a:pt x="34" y="27"/>
                        </a:cubicBezTo>
                        <a:cubicBezTo>
                          <a:pt x="37" y="27"/>
                          <a:pt x="40" y="33"/>
                          <a:pt x="43" y="32"/>
                        </a:cubicBezTo>
                        <a:cubicBezTo>
                          <a:pt x="47" y="30"/>
                          <a:pt x="42" y="27"/>
                          <a:pt x="43" y="24"/>
                        </a:cubicBezTo>
                        <a:cubicBezTo>
                          <a:pt x="48" y="13"/>
                          <a:pt x="51" y="27"/>
                          <a:pt x="55" y="27"/>
                        </a:cubicBezTo>
                        <a:cubicBezTo>
                          <a:pt x="65" y="28"/>
                          <a:pt x="57" y="14"/>
                          <a:pt x="56" y="12"/>
                        </a:cubicBezTo>
                        <a:cubicBezTo>
                          <a:pt x="55" y="6"/>
                          <a:pt x="60" y="0"/>
                          <a:pt x="51" y="6"/>
                        </a:cubicBezTo>
                        <a:cubicBezTo>
                          <a:pt x="48" y="8"/>
                          <a:pt x="48" y="12"/>
                          <a:pt x="45" y="12"/>
                        </a:cubicBezTo>
                        <a:cubicBezTo>
                          <a:pt x="42" y="11"/>
                          <a:pt x="40" y="7"/>
                          <a:pt x="39" y="6"/>
                        </a:cubicBezTo>
                        <a:cubicBezTo>
                          <a:pt x="31" y="21"/>
                          <a:pt x="25" y="3"/>
                          <a:pt x="19" y="8"/>
                        </a:cubicBezTo>
                      </a:path>
                    </a:pathLst>
                  </a:custGeom>
                  <a:solidFill>
                    <a:srgbClr val="A351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2" name="Freeform 39"/>
                  <p:cNvSpPr/>
                  <p:nvPr/>
                </p:nvSpPr>
                <p:spPr bwMode="auto">
                  <a:xfrm>
                    <a:off x="3657" y="2519"/>
                    <a:ext cx="183" cy="226"/>
                  </a:xfrm>
                  <a:custGeom>
                    <a:avLst/>
                    <a:gdLst>
                      <a:gd name="T0" fmla="*/ 983 w 65"/>
                      <a:gd name="T1" fmla="*/ 0 h 75"/>
                      <a:gd name="T2" fmla="*/ 650 w 65"/>
                      <a:gd name="T3" fmla="*/ 545 h 75"/>
                      <a:gd name="T4" fmla="*/ 310 w 65"/>
                      <a:gd name="T5" fmla="*/ 925 h 75"/>
                      <a:gd name="T6" fmla="*/ 405 w 65"/>
                      <a:gd name="T7" fmla="*/ 1046 h 75"/>
                      <a:gd name="T8" fmla="*/ 293 w 65"/>
                      <a:gd name="T9" fmla="*/ 1235 h 75"/>
                      <a:gd name="T10" fmla="*/ 358 w 65"/>
                      <a:gd name="T11" fmla="*/ 1534 h 75"/>
                      <a:gd name="T12" fmla="*/ 405 w 65"/>
                      <a:gd name="T13" fmla="*/ 1998 h 75"/>
                      <a:gd name="T14" fmla="*/ 712 w 65"/>
                      <a:gd name="T15" fmla="*/ 1642 h 75"/>
                      <a:gd name="T16" fmla="*/ 1047 w 65"/>
                      <a:gd name="T17" fmla="*/ 1835 h 75"/>
                      <a:gd name="T18" fmla="*/ 960 w 65"/>
                      <a:gd name="T19" fmla="*/ 1371 h 75"/>
                      <a:gd name="T20" fmla="*/ 1228 w 65"/>
                      <a:gd name="T21" fmla="*/ 1046 h 75"/>
                      <a:gd name="T22" fmla="*/ 1450 w 65"/>
                      <a:gd name="T23" fmla="*/ 654 h 75"/>
                      <a:gd name="T24" fmla="*/ 1140 w 65"/>
                      <a:gd name="T25" fmla="*/ 54 h 75"/>
                      <a:gd name="T26" fmla="*/ 960 w 65"/>
                      <a:gd name="T27" fmla="*/ 54 h 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 h="75">
                        <a:moveTo>
                          <a:pt x="44" y="0"/>
                        </a:moveTo>
                        <a:cubicBezTo>
                          <a:pt x="35" y="0"/>
                          <a:pt x="21" y="9"/>
                          <a:pt x="29" y="20"/>
                        </a:cubicBezTo>
                        <a:cubicBezTo>
                          <a:pt x="16" y="27"/>
                          <a:pt x="17" y="23"/>
                          <a:pt x="14" y="34"/>
                        </a:cubicBezTo>
                        <a:cubicBezTo>
                          <a:pt x="14" y="34"/>
                          <a:pt x="19" y="36"/>
                          <a:pt x="18" y="38"/>
                        </a:cubicBezTo>
                        <a:cubicBezTo>
                          <a:pt x="18" y="40"/>
                          <a:pt x="12" y="43"/>
                          <a:pt x="13" y="45"/>
                        </a:cubicBezTo>
                        <a:cubicBezTo>
                          <a:pt x="13" y="50"/>
                          <a:pt x="6" y="54"/>
                          <a:pt x="16" y="56"/>
                        </a:cubicBezTo>
                        <a:cubicBezTo>
                          <a:pt x="16" y="62"/>
                          <a:pt x="0" y="75"/>
                          <a:pt x="18" y="73"/>
                        </a:cubicBezTo>
                        <a:cubicBezTo>
                          <a:pt x="25" y="72"/>
                          <a:pt x="27" y="61"/>
                          <a:pt x="32" y="60"/>
                        </a:cubicBezTo>
                        <a:cubicBezTo>
                          <a:pt x="36" y="59"/>
                          <a:pt x="42" y="66"/>
                          <a:pt x="47" y="67"/>
                        </a:cubicBezTo>
                        <a:cubicBezTo>
                          <a:pt x="51" y="61"/>
                          <a:pt x="47" y="55"/>
                          <a:pt x="43" y="50"/>
                        </a:cubicBezTo>
                        <a:cubicBezTo>
                          <a:pt x="49" y="46"/>
                          <a:pt x="52" y="43"/>
                          <a:pt x="55" y="38"/>
                        </a:cubicBezTo>
                        <a:cubicBezTo>
                          <a:pt x="59" y="32"/>
                          <a:pt x="52" y="27"/>
                          <a:pt x="65" y="24"/>
                        </a:cubicBezTo>
                        <a:cubicBezTo>
                          <a:pt x="61" y="14"/>
                          <a:pt x="44" y="16"/>
                          <a:pt x="51" y="2"/>
                        </a:cubicBezTo>
                        <a:cubicBezTo>
                          <a:pt x="46" y="6"/>
                          <a:pt x="46" y="3"/>
                          <a:pt x="43" y="2"/>
                        </a:cubicBezTo>
                      </a:path>
                    </a:pathLst>
                  </a:custGeom>
                  <a:solidFill>
                    <a:srgbClr val="9D4A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3" name="Freeform 40"/>
                  <p:cNvSpPr/>
                  <p:nvPr/>
                </p:nvSpPr>
                <p:spPr bwMode="auto">
                  <a:xfrm>
                    <a:off x="3456" y="1254"/>
                    <a:ext cx="1107" cy="632"/>
                  </a:xfrm>
                  <a:custGeom>
                    <a:avLst/>
                    <a:gdLst>
                      <a:gd name="T0" fmla="*/ 8805 w 392"/>
                      <a:gd name="T1" fmla="*/ 3894 h 210"/>
                      <a:gd name="T2" fmla="*/ 5360 w 392"/>
                      <a:gd name="T3" fmla="*/ 27 h 210"/>
                      <a:gd name="T4" fmla="*/ 1556 w 392"/>
                      <a:gd name="T5" fmla="*/ 2155 h 210"/>
                      <a:gd name="T6" fmla="*/ 966 w 392"/>
                      <a:gd name="T7" fmla="*/ 3133 h 210"/>
                      <a:gd name="T8" fmla="*/ 113 w 392"/>
                      <a:gd name="T9" fmla="*/ 5291 h 210"/>
                      <a:gd name="T10" fmla="*/ 0 w 392"/>
                      <a:gd name="T11" fmla="*/ 5724 h 210"/>
                      <a:gd name="T12" fmla="*/ 703 w 392"/>
                      <a:gd name="T13" fmla="*/ 3948 h 210"/>
                      <a:gd name="T14" fmla="*/ 1285 w 392"/>
                      <a:gd name="T15" fmla="*/ 2943 h 210"/>
                      <a:gd name="T16" fmla="*/ 5224 w 392"/>
                      <a:gd name="T17" fmla="*/ 761 h 210"/>
                      <a:gd name="T18" fmla="*/ 8740 w 392"/>
                      <a:gd name="T19" fmla="*/ 4719 h 210"/>
                      <a:gd name="T20" fmla="*/ 8740 w 392"/>
                      <a:gd name="T21" fmla="*/ 5206 h 210"/>
                      <a:gd name="T22" fmla="*/ 8805 w 392"/>
                      <a:gd name="T23" fmla="*/ 3894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2" h="210">
                        <a:moveTo>
                          <a:pt x="391" y="143"/>
                        </a:moveTo>
                        <a:cubicBezTo>
                          <a:pt x="385" y="76"/>
                          <a:pt x="355" y="5"/>
                          <a:pt x="238" y="1"/>
                        </a:cubicBezTo>
                        <a:cubicBezTo>
                          <a:pt x="169" y="0"/>
                          <a:pt x="109" y="23"/>
                          <a:pt x="69" y="79"/>
                        </a:cubicBezTo>
                        <a:cubicBezTo>
                          <a:pt x="57" y="95"/>
                          <a:pt x="47" y="105"/>
                          <a:pt x="43" y="115"/>
                        </a:cubicBezTo>
                        <a:cubicBezTo>
                          <a:pt x="33" y="139"/>
                          <a:pt x="15" y="175"/>
                          <a:pt x="5" y="194"/>
                        </a:cubicBezTo>
                        <a:cubicBezTo>
                          <a:pt x="3" y="199"/>
                          <a:pt x="1" y="204"/>
                          <a:pt x="0" y="210"/>
                        </a:cubicBezTo>
                        <a:cubicBezTo>
                          <a:pt x="10" y="190"/>
                          <a:pt x="23" y="164"/>
                          <a:pt x="31" y="145"/>
                        </a:cubicBezTo>
                        <a:cubicBezTo>
                          <a:pt x="35" y="135"/>
                          <a:pt x="46" y="125"/>
                          <a:pt x="57" y="108"/>
                        </a:cubicBezTo>
                        <a:cubicBezTo>
                          <a:pt x="99" y="50"/>
                          <a:pt x="160" y="27"/>
                          <a:pt x="232" y="28"/>
                        </a:cubicBezTo>
                        <a:cubicBezTo>
                          <a:pt x="351" y="32"/>
                          <a:pt x="382" y="105"/>
                          <a:pt x="388" y="173"/>
                        </a:cubicBezTo>
                        <a:cubicBezTo>
                          <a:pt x="389" y="180"/>
                          <a:pt x="389" y="186"/>
                          <a:pt x="388" y="191"/>
                        </a:cubicBezTo>
                        <a:cubicBezTo>
                          <a:pt x="391" y="177"/>
                          <a:pt x="392" y="161"/>
                          <a:pt x="391" y="143"/>
                        </a:cubicBezTo>
                        <a:close/>
                      </a:path>
                    </a:pathLst>
                  </a:cu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4" name="Freeform 41"/>
                  <p:cNvSpPr/>
                  <p:nvPr/>
                </p:nvSpPr>
                <p:spPr bwMode="auto">
                  <a:xfrm>
                    <a:off x="3386" y="1853"/>
                    <a:ext cx="1075" cy="1485"/>
                  </a:xfrm>
                  <a:custGeom>
                    <a:avLst/>
                    <a:gdLst>
                      <a:gd name="T0" fmla="*/ 6179 w 381"/>
                      <a:gd name="T1" fmla="*/ 11561 h 493"/>
                      <a:gd name="T2" fmla="*/ 5660 w 381"/>
                      <a:gd name="T3" fmla="*/ 11615 h 493"/>
                      <a:gd name="T4" fmla="*/ 5660 w 381"/>
                      <a:gd name="T5" fmla="*/ 11615 h 493"/>
                      <a:gd name="T6" fmla="*/ 1258 w 381"/>
                      <a:gd name="T7" fmla="*/ 7621 h 493"/>
                      <a:gd name="T8" fmla="*/ 581 w 381"/>
                      <a:gd name="T9" fmla="*/ 5853 h 493"/>
                      <a:gd name="T10" fmla="*/ 739 w 381"/>
                      <a:gd name="T11" fmla="*/ 1560 h 493"/>
                      <a:gd name="T12" fmla="*/ 852 w 381"/>
                      <a:gd name="T13" fmla="*/ 0 h 493"/>
                      <a:gd name="T14" fmla="*/ 652 w 381"/>
                      <a:gd name="T15" fmla="*/ 491 h 493"/>
                      <a:gd name="T16" fmla="*/ 381 w 381"/>
                      <a:gd name="T17" fmla="*/ 3030 h 493"/>
                      <a:gd name="T18" fmla="*/ 223 w 381"/>
                      <a:gd name="T19" fmla="*/ 7323 h 493"/>
                      <a:gd name="T20" fmla="*/ 923 w 381"/>
                      <a:gd name="T21" fmla="*/ 9100 h 493"/>
                      <a:gd name="T22" fmla="*/ 5327 w 381"/>
                      <a:gd name="T23" fmla="*/ 13094 h 493"/>
                      <a:gd name="T24" fmla="*/ 5327 w 381"/>
                      <a:gd name="T25" fmla="*/ 13094 h 493"/>
                      <a:gd name="T26" fmla="*/ 5843 w 381"/>
                      <a:gd name="T27" fmla="*/ 13037 h 493"/>
                      <a:gd name="T28" fmla="*/ 8448 w 381"/>
                      <a:gd name="T29" fmla="*/ 10118 h 493"/>
                      <a:gd name="T30" fmla="*/ 8558 w 381"/>
                      <a:gd name="T31" fmla="*/ 9482 h 493"/>
                      <a:gd name="T32" fmla="*/ 6179 w 381"/>
                      <a:gd name="T33" fmla="*/ 11561 h 4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1" h="493">
                        <a:moveTo>
                          <a:pt x="275" y="423"/>
                        </a:moveTo>
                        <a:cubicBezTo>
                          <a:pt x="267" y="424"/>
                          <a:pt x="259" y="425"/>
                          <a:pt x="252" y="425"/>
                        </a:cubicBezTo>
                        <a:cubicBezTo>
                          <a:pt x="252" y="425"/>
                          <a:pt x="252" y="425"/>
                          <a:pt x="252" y="425"/>
                        </a:cubicBezTo>
                        <a:cubicBezTo>
                          <a:pt x="133" y="439"/>
                          <a:pt x="71" y="327"/>
                          <a:pt x="56" y="279"/>
                        </a:cubicBezTo>
                        <a:cubicBezTo>
                          <a:pt x="53" y="269"/>
                          <a:pt x="34" y="237"/>
                          <a:pt x="26" y="214"/>
                        </a:cubicBezTo>
                        <a:cubicBezTo>
                          <a:pt x="17" y="191"/>
                          <a:pt x="16" y="142"/>
                          <a:pt x="33" y="57"/>
                        </a:cubicBezTo>
                        <a:cubicBezTo>
                          <a:pt x="37" y="35"/>
                          <a:pt x="37" y="16"/>
                          <a:pt x="38" y="0"/>
                        </a:cubicBezTo>
                        <a:cubicBezTo>
                          <a:pt x="35" y="7"/>
                          <a:pt x="32" y="13"/>
                          <a:pt x="29" y="18"/>
                        </a:cubicBezTo>
                        <a:cubicBezTo>
                          <a:pt x="20" y="36"/>
                          <a:pt x="25" y="69"/>
                          <a:pt x="17" y="111"/>
                        </a:cubicBezTo>
                        <a:cubicBezTo>
                          <a:pt x="0" y="196"/>
                          <a:pt x="2" y="245"/>
                          <a:pt x="10" y="268"/>
                        </a:cubicBezTo>
                        <a:cubicBezTo>
                          <a:pt x="19" y="291"/>
                          <a:pt x="37" y="322"/>
                          <a:pt x="41" y="333"/>
                        </a:cubicBezTo>
                        <a:cubicBezTo>
                          <a:pt x="56" y="381"/>
                          <a:pt x="118" y="493"/>
                          <a:pt x="237" y="479"/>
                        </a:cubicBezTo>
                        <a:cubicBezTo>
                          <a:pt x="237" y="479"/>
                          <a:pt x="237" y="479"/>
                          <a:pt x="237" y="479"/>
                        </a:cubicBezTo>
                        <a:cubicBezTo>
                          <a:pt x="244" y="479"/>
                          <a:pt x="252" y="478"/>
                          <a:pt x="260" y="477"/>
                        </a:cubicBezTo>
                        <a:cubicBezTo>
                          <a:pt x="336" y="464"/>
                          <a:pt x="366" y="414"/>
                          <a:pt x="376" y="370"/>
                        </a:cubicBezTo>
                        <a:cubicBezTo>
                          <a:pt x="378" y="363"/>
                          <a:pt x="379" y="356"/>
                          <a:pt x="381" y="347"/>
                        </a:cubicBezTo>
                        <a:cubicBezTo>
                          <a:pt x="365" y="382"/>
                          <a:pt x="334" y="413"/>
                          <a:pt x="275" y="423"/>
                        </a:cubicBezTo>
                        <a:close/>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5" name="Freeform 42"/>
                  <p:cNvSpPr/>
                  <p:nvPr/>
                </p:nvSpPr>
                <p:spPr bwMode="auto">
                  <a:xfrm>
                    <a:off x="4346" y="2058"/>
                    <a:ext cx="147" cy="96"/>
                  </a:xfrm>
                  <a:custGeom>
                    <a:avLst/>
                    <a:gdLst>
                      <a:gd name="T0" fmla="*/ 1176 w 52"/>
                      <a:gd name="T1" fmla="*/ 0 h 32"/>
                      <a:gd name="T2" fmla="*/ 0 w 52"/>
                      <a:gd name="T3" fmla="*/ 864 h 32"/>
                      <a:gd name="T4" fmla="*/ 0 60000 65536"/>
                      <a:gd name="T5" fmla="*/ 0 60000 65536"/>
                    </a:gdLst>
                    <a:ahLst/>
                    <a:cxnLst>
                      <a:cxn ang="T4">
                        <a:pos x="T0" y="T1"/>
                      </a:cxn>
                      <a:cxn ang="T5">
                        <a:pos x="T2" y="T3"/>
                      </a:cxn>
                    </a:cxnLst>
                    <a:rect l="0" t="0" r="r" b="b"/>
                    <a:pathLst>
                      <a:path w="52" h="32">
                        <a:moveTo>
                          <a:pt x="52" y="0"/>
                        </a:moveTo>
                        <a:cubicBezTo>
                          <a:pt x="44" y="9"/>
                          <a:pt x="26" y="31"/>
                          <a:pt x="0" y="32"/>
                        </a:cubicBezTo>
                      </a:path>
                    </a:pathLst>
                  </a:custGeom>
                  <a:noFill/>
                  <a:ln w="9525" cap="rnd">
                    <a:solidFill>
                      <a:srgbClr val="474A4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6" name="Freeform 43"/>
                  <p:cNvSpPr/>
                  <p:nvPr/>
                </p:nvSpPr>
                <p:spPr bwMode="auto">
                  <a:xfrm>
                    <a:off x="4275" y="2431"/>
                    <a:ext cx="212" cy="151"/>
                  </a:xfrm>
                  <a:custGeom>
                    <a:avLst/>
                    <a:gdLst>
                      <a:gd name="T0" fmla="*/ 1693 w 75"/>
                      <a:gd name="T1" fmla="*/ 1377 h 50"/>
                      <a:gd name="T2" fmla="*/ 0 w 75"/>
                      <a:gd name="T3" fmla="*/ 109 h 50"/>
                      <a:gd name="T4" fmla="*/ 0 60000 65536"/>
                      <a:gd name="T5" fmla="*/ 0 60000 65536"/>
                    </a:gdLst>
                    <a:ahLst/>
                    <a:cxnLst>
                      <a:cxn ang="T4">
                        <a:pos x="T0" y="T1"/>
                      </a:cxn>
                      <a:cxn ang="T5">
                        <a:pos x="T2" y="T3"/>
                      </a:cxn>
                    </a:cxnLst>
                    <a:rect l="0" t="0" r="r" b="b"/>
                    <a:pathLst>
                      <a:path w="75" h="50">
                        <a:moveTo>
                          <a:pt x="75" y="50"/>
                        </a:moveTo>
                        <a:cubicBezTo>
                          <a:pt x="68" y="25"/>
                          <a:pt x="31" y="0"/>
                          <a:pt x="0" y="4"/>
                        </a:cubicBezTo>
                      </a:path>
                    </a:pathLst>
                  </a:custGeom>
                  <a:noFill/>
                  <a:ln w="9525" cap="rnd">
                    <a:solidFill>
                      <a:srgbClr val="474A4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7" name="Freeform 44"/>
                  <p:cNvSpPr/>
                  <p:nvPr/>
                </p:nvSpPr>
                <p:spPr bwMode="auto">
                  <a:xfrm>
                    <a:off x="4292" y="2398"/>
                    <a:ext cx="51" cy="52"/>
                  </a:xfrm>
                  <a:custGeom>
                    <a:avLst/>
                    <a:gdLst>
                      <a:gd name="T0" fmla="*/ 411 w 18"/>
                      <a:gd name="T1" fmla="*/ 486 h 17"/>
                      <a:gd name="T2" fmla="*/ 0 w 18"/>
                      <a:gd name="T3" fmla="*/ 0 h 17"/>
                      <a:gd name="T4" fmla="*/ 0 60000 65536"/>
                      <a:gd name="T5" fmla="*/ 0 60000 65536"/>
                    </a:gdLst>
                    <a:ahLst/>
                    <a:cxnLst>
                      <a:cxn ang="T4">
                        <a:pos x="T0" y="T1"/>
                      </a:cxn>
                      <a:cxn ang="T5">
                        <a:pos x="T2" y="T3"/>
                      </a:cxn>
                    </a:cxnLst>
                    <a:rect l="0" t="0" r="r" b="b"/>
                    <a:pathLst>
                      <a:path w="18" h="17">
                        <a:moveTo>
                          <a:pt x="18" y="17"/>
                        </a:moveTo>
                        <a:cubicBezTo>
                          <a:pt x="9" y="12"/>
                          <a:pt x="7" y="4"/>
                          <a:pt x="0" y="0"/>
                        </a:cubicBezTo>
                      </a:path>
                    </a:pathLst>
                  </a:custGeom>
                  <a:noFill/>
                  <a:ln w="9525" cap="rnd">
                    <a:solidFill>
                      <a:srgbClr val="474A4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8" name="Freeform 45"/>
                  <p:cNvSpPr/>
                  <p:nvPr/>
                </p:nvSpPr>
                <p:spPr bwMode="auto">
                  <a:xfrm>
                    <a:off x="3572" y="1266"/>
                    <a:ext cx="988" cy="503"/>
                  </a:xfrm>
                  <a:custGeom>
                    <a:avLst/>
                    <a:gdLst>
                      <a:gd name="T0" fmla="*/ 0 w 350"/>
                      <a:gd name="T1" fmla="*/ 3382 h 167"/>
                      <a:gd name="T2" fmla="*/ 429 w 350"/>
                      <a:gd name="T3" fmla="*/ 2867 h 167"/>
                      <a:gd name="T4" fmla="*/ 878 w 350"/>
                      <a:gd name="T5" fmla="*/ 2512 h 167"/>
                      <a:gd name="T6" fmla="*/ 1036 w 350"/>
                      <a:gd name="T7" fmla="*/ 2241 h 167"/>
                      <a:gd name="T8" fmla="*/ 1194 w 350"/>
                      <a:gd name="T9" fmla="*/ 2214 h 167"/>
                      <a:gd name="T10" fmla="*/ 1282 w 350"/>
                      <a:gd name="T11" fmla="*/ 2078 h 167"/>
                      <a:gd name="T12" fmla="*/ 1617 w 350"/>
                      <a:gd name="T13" fmla="*/ 1858 h 167"/>
                      <a:gd name="T14" fmla="*/ 1936 w 350"/>
                      <a:gd name="T15" fmla="*/ 1614 h 167"/>
                      <a:gd name="T16" fmla="*/ 2272 w 350"/>
                      <a:gd name="T17" fmla="*/ 1452 h 167"/>
                      <a:gd name="T18" fmla="*/ 2653 w 350"/>
                      <a:gd name="T19" fmla="*/ 1370 h 167"/>
                      <a:gd name="T20" fmla="*/ 3147 w 350"/>
                      <a:gd name="T21" fmla="*/ 1262 h 167"/>
                      <a:gd name="T22" fmla="*/ 3441 w 350"/>
                      <a:gd name="T23" fmla="*/ 1452 h 167"/>
                      <a:gd name="T24" fmla="*/ 3802 w 350"/>
                      <a:gd name="T25" fmla="*/ 1262 h 167"/>
                      <a:gd name="T26" fmla="*/ 4254 w 350"/>
                      <a:gd name="T27" fmla="*/ 1289 h 167"/>
                      <a:gd name="T28" fmla="*/ 5084 w 350"/>
                      <a:gd name="T29" fmla="*/ 1289 h 167"/>
                      <a:gd name="T30" fmla="*/ 5713 w 350"/>
                      <a:gd name="T31" fmla="*/ 1370 h 167"/>
                      <a:gd name="T32" fmla="*/ 5897 w 350"/>
                      <a:gd name="T33" fmla="*/ 1669 h 167"/>
                      <a:gd name="T34" fmla="*/ 6207 w 350"/>
                      <a:gd name="T35" fmla="*/ 1669 h 167"/>
                      <a:gd name="T36" fmla="*/ 6972 w 350"/>
                      <a:gd name="T37" fmla="*/ 2512 h 167"/>
                      <a:gd name="T38" fmla="*/ 7291 w 350"/>
                      <a:gd name="T39" fmla="*/ 3057 h 167"/>
                      <a:gd name="T40" fmla="*/ 7354 w 350"/>
                      <a:gd name="T41" fmla="*/ 3355 h 167"/>
                      <a:gd name="T42" fmla="*/ 7554 w 350"/>
                      <a:gd name="T43" fmla="*/ 3557 h 167"/>
                      <a:gd name="T44" fmla="*/ 7715 w 350"/>
                      <a:gd name="T45" fmla="*/ 4563 h 167"/>
                      <a:gd name="T46" fmla="*/ 7266 w 350"/>
                      <a:gd name="T47" fmla="*/ 2105 h 167"/>
                      <a:gd name="T48" fmla="*/ 4996 w 350"/>
                      <a:gd name="T49" fmla="*/ 244 h 167"/>
                      <a:gd name="T50" fmla="*/ 2605 w 350"/>
                      <a:gd name="T51" fmla="*/ 681 h 167"/>
                      <a:gd name="T52" fmla="*/ 1013 w 350"/>
                      <a:gd name="T53" fmla="*/ 1533 h 167"/>
                      <a:gd name="T54" fmla="*/ 582 w 350"/>
                      <a:gd name="T55" fmla="*/ 2214 h 16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0" h="167">
                        <a:moveTo>
                          <a:pt x="0" y="124"/>
                        </a:moveTo>
                        <a:cubicBezTo>
                          <a:pt x="5" y="117"/>
                          <a:pt x="13" y="112"/>
                          <a:pt x="19" y="105"/>
                        </a:cubicBezTo>
                        <a:cubicBezTo>
                          <a:pt x="25" y="98"/>
                          <a:pt x="33" y="98"/>
                          <a:pt x="39" y="92"/>
                        </a:cubicBezTo>
                        <a:cubicBezTo>
                          <a:pt x="43" y="89"/>
                          <a:pt x="42" y="85"/>
                          <a:pt x="46" y="82"/>
                        </a:cubicBezTo>
                        <a:cubicBezTo>
                          <a:pt x="48" y="81"/>
                          <a:pt x="52" y="82"/>
                          <a:pt x="53" y="81"/>
                        </a:cubicBezTo>
                        <a:cubicBezTo>
                          <a:pt x="55" y="80"/>
                          <a:pt x="55" y="77"/>
                          <a:pt x="57" y="76"/>
                        </a:cubicBezTo>
                        <a:cubicBezTo>
                          <a:pt x="62" y="72"/>
                          <a:pt x="67" y="71"/>
                          <a:pt x="72" y="68"/>
                        </a:cubicBezTo>
                        <a:cubicBezTo>
                          <a:pt x="78" y="63"/>
                          <a:pt x="77" y="60"/>
                          <a:pt x="86" y="59"/>
                        </a:cubicBezTo>
                        <a:cubicBezTo>
                          <a:pt x="94" y="58"/>
                          <a:pt x="93" y="58"/>
                          <a:pt x="101" y="53"/>
                        </a:cubicBezTo>
                        <a:cubicBezTo>
                          <a:pt x="107" y="50"/>
                          <a:pt x="111" y="50"/>
                          <a:pt x="118" y="50"/>
                        </a:cubicBezTo>
                        <a:cubicBezTo>
                          <a:pt x="125" y="50"/>
                          <a:pt x="132" y="47"/>
                          <a:pt x="140" y="46"/>
                        </a:cubicBezTo>
                        <a:cubicBezTo>
                          <a:pt x="147" y="46"/>
                          <a:pt x="146" y="51"/>
                          <a:pt x="153" y="53"/>
                        </a:cubicBezTo>
                        <a:cubicBezTo>
                          <a:pt x="158" y="53"/>
                          <a:pt x="164" y="47"/>
                          <a:pt x="169" y="46"/>
                        </a:cubicBezTo>
                        <a:cubicBezTo>
                          <a:pt x="176" y="45"/>
                          <a:pt x="183" y="47"/>
                          <a:pt x="189" y="47"/>
                        </a:cubicBezTo>
                        <a:cubicBezTo>
                          <a:pt x="202" y="46"/>
                          <a:pt x="213" y="44"/>
                          <a:pt x="226" y="47"/>
                        </a:cubicBezTo>
                        <a:cubicBezTo>
                          <a:pt x="235" y="48"/>
                          <a:pt x="247" y="45"/>
                          <a:pt x="254" y="50"/>
                        </a:cubicBezTo>
                        <a:cubicBezTo>
                          <a:pt x="257" y="53"/>
                          <a:pt x="257" y="59"/>
                          <a:pt x="262" y="61"/>
                        </a:cubicBezTo>
                        <a:cubicBezTo>
                          <a:pt x="266" y="62"/>
                          <a:pt x="272" y="60"/>
                          <a:pt x="276" y="61"/>
                        </a:cubicBezTo>
                        <a:cubicBezTo>
                          <a:pt x="290" y="63"/>
                          <a:pt x="303" y="80"/>
                          <a:pt x="310" y="92"/>
                        </a:cubicBezTo>
                        <a:cubicBezTo>
                          <a:pt x="314" y="99"/>
                          <a:pt x="321" y="105"/>
                          <a:pt x="324" y="112"/>
                        </a:cubicBezTo>
                        <a:cubicBezTo>
                          <a:pt x="326" y="115"/>
                          <a:pt x="325" y="120"/>
                          <a:pt x="327" y="123"/>
                        </a:cubicBezTo>
                        <a:cubicBezTo>
                          <a:pt x="329" y="127"/>
                          <a:pt x="333" y="127"/>
                          <a:pt x="336" y="130"/>
                        </a:cubicBezTo>
                        <a:cubicBezTo>
                          <a:pt x="342" y="139"/>
                          <a:pt x="342" y="156"/>
                          <a:pt x="343" y="167"/>
                        </a:cubicBezTo>
                        <a:cubicBezTo>
                          <a:pt x="350" y="139"/>
                          <a:pt x="337" y="101"/>
                          <a:pt x="323" y="77"/>
                        </a:cubicBezTo>
                        <a:cubicBezTo>
                          <a:pt x="302" y="41"/>
                          <a:pt x="262" y="19"/>
                          <a:pt x="222" y="9"/>
                        </a:cubicBezTo>
                        <a:cubicBezTo>
                          <a:pt x="186" y="0"/>
                          <a:pt x="150" y="18"/>
                          <a:pt x="116" y="25"/>
                        </a:cubicBezTo>
                        <a:cubicBezTo>
                          <a:pt x="91" y="29"/>
                          <a:pt x="64" y="40"/>
                          <a:pt x="45" y="56"/>
                        </a:cubicBezTo>
                        <a:cubicBezTo>
                          <a:pt x="37" y="63"/>
                          <a:pt x="31" y="73"/>
                          <a:pt x="26" y="81"/>
                        </a:cubicBezTo>
                      </a:path>
                    </a:pathLst>
                  </a:cu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9" name="Freeform 46"/>
                  <p:cNvSpPr/>
                  <p:nvPr/>
                </p:nvSpPr>
                <p:spPr bwMode="auto">
                  <a:xfrm>
                    <a:off x="3501" y="1426"/>
                    <a:ext cx="314" cy="355"/>
                  </a:xfrm>
                  <a:custGeom>
                    <a:avLst/>
                    <a:gdLst>
                      <a:gd name="T0" fmla="*/ 2512 w 111"/>
                      <a:gd name="T1" fmla="*/ 0 h 118"/>
                      <a:gd name="T2" fmla="*/ 2153 w 111"/>
                      <a:gd name="T3" fmla="*/ 572 h 118"/>
                      <a:gd name="T4" fmla="*/ 1808 w 111"/>
                      <a:gd name="T5" fmla="*/ 1059 h 118"/>
                      <a:gd name="T6" fmla="*/ 1016 w 111"/>
                      <a:gd name="T7" fmla="*/ 1992 h 118"/>
                      <a:gd name="T8" fmla="*/ 880 w 111"/>
                      <a:gd name="T9" fmla="*/ 2506 h 118"/>
                      <a:gd name="T10" fmla="*/ 769 w 111"/>
                      <a:gd name="T11" fmla="*/ 2641 h 118"/>
                      <a:gd name="T12" fmla="*/ 704 w 111"/>
                      <a:gd name="T13" fmla="*/ 2834 h 118"/>
                      <a:gd name="T14" fmla="*/ 359 w 111"/>
                      <a:gd name="T15" fmla="*/ 2996 h 118"/>
                      <a:gd name="T16" fmla="*/ 249 w 111"/>
                      <a:gd name="T17" fmla="*/ 3186 h 118"/>
                      <a:gd name="T18" fmla="*/ 23 w 111"/>
                      <a:gd name="T19" fmla="*/ 3213 h 118"/>
                      <a:gd name="T20" fmla="*/ 249 w 111"/>
                      <a:gd name="T21" fmla="*/ 2452 h 118"/>
                      <a:gd name="T22" fmla="*/ 608 w 111"/>
                      <a:gd name="T23" fmla="*/ 1802 h 118"/>
                      <a:gd name="T24" fmla="*/ 1151 w 111"/>
                      <a:gd name="T25" fmla="*/ 951 h 118"/>
                      <a:gd name="T26" fmla="*/ 1697 w 111"/>
                      <a:gd name="T27" fmla="*/ 460 h 118"/>
                      <a:gd name="T28" fmla="*/ 2079 w 111"/>
                      <a:gd name="T29" fmla="*/ 81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1" h="118">
                        <a:moveTo>
                          <a:pt x="111" y="0"/>
                        </a:moveTo>
                        <a:cubicBezTo>
                          <a:pt x="98" y="3"/>
                          <a:pt x="97" y="9"/>
                          <a:pt x="95" y="21"/>
                        </a:cubicBezTo>
                        <a:cubicBezTo>
                          <a:pt x="93" y="32"/>
                          <a:pt x="90" y="34"/>
                          <a:pt x="80" y="39"/>
                        </a:cubicBezTo>
                        <a:cubicBezTo>
                          <a:pt x="66" y="47"/>
                          <a:pt x="50" y="60"/>
                          <a:pt x="45" y="73"/>
                        </a:cubicBezTo>
                        <a:cubicBezTo>
                          <a:pt x="42" y="80"/>
                          <a:pt x="43" y="86"/>
                          <a:pt x="39" y="92"/>
                        </a:cubicBezTo>
                        <a:cubicBezTo>
                          <a:pt x="38" y="94"/>
                          <a:pt x="35" y="95"/>
                          <a:pt x="34" y="97"/>
                        </a:cubicBezTo>
                        <a:cubicBezTo>
                          <a:pt x="31" y="102"/>
                          <a:pt x="36" y="101"/>
                          <a:pt x="31" y="104"/>
                        </a:cubicBezTo>
                        <a:cubicBezTo>
                          <a:pt x="25" y="108"/>
                          <a:pt x="21" y="104"/>
                          <a:pt x="16" y="110"/>
                        </a:cubicBezTo>
                        <a:cubicBezTo>
                          <a:pt x="13" y="113"/>
                          <a:pt x="15" y="115"/>
                          <a:pt x="11" y="117"/>
                        </a:cubicBezTo>
                        <a:cubicBezTo>
                          <a:pt x="9" y="118"/>
                          <a:pt x="4" y="118"/>
                          <a:pt x="1" y="118"/>
                        </a:cubicBezTo>
                        <a:cubicBezTo>
                          <a:pt x="0" y="111"/>
                          <a:pt x="8" y="97"/>
                          <a:pt x="11" y="90"/>
                        </a:cubicBezTo>
                        <a:cubicBezTo>
                          <a:pt x="15" y="81"/>
                          <a:pt x="20" y="73"/>
                          <a:pt x="27" y="66"/>
                        </a:cubicBezTo>
                        <a:cubicBezTo>
                          <a:pt x="35" y="56"/>
                          <a:pt x="41" y="44"/>
                          <a:pt x="51" y="35"/>
                        </a:cubicBezTo>
                        <a:cubicBezTo>
                          <a:pt x="58" y="28"/>
                          <a:pt x="67" y="22"/>
                          <a:pt x="75" y="17"/>
                        </a:cubicBezTo>
                        <a:cubicBezTo>
                          <a:pt x="80" y="14"/>
                          <a:pt x="91" y="10"/>
                          <a:pt x="92" y="3"/>
                        </a:cubicBezTo>
                      </a:path>
                    </a:pathLst>
                  </a:cu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0" name="Freeform 47"/>
                  <p:cNvSpPr/>
                  <p:nvPr/>
                </p:nvSpPr>
                <p:spPr bwMode="auto">
                  <a:xfrm>
                    <a:off x="3422" y="2353"/>
                    <a:ext cx="294" cy="663"/>
                  </a:xfrm>
                  <a:custGeom>
                    <a:avLst/>
                    <a:gdLst>
                      <a:gd name="T0" fmla="*/ 65 w 104"/>
                      <a:gd name="T1" fmla="*/ 0 h 220"/>
                      <a:gd name="T2" fmla="*/ 336 w 104"/>
                      <a:gd name="T3" fmla="*/ 979 h 220"/>
                      <a:gd name="T4" fmla="*/ 678 w 104"/>
                      <a:gd name="T5" fmla="*/ 1561 h 220"/>
                      <a:gd name="T6" fmla="*/ 879 w 104"/>
                      <a:gd name="T7" fmla="*/ 1890 h 220"/>
                      <a:gd name="T8" fmla="*/ 1199 w 104"/>
                      <a:gd name="T9" fmla="*/ 2052 h 220"/>
                      <a:gd name="T10" fmla="*/ 1238 w 104"/>
                      <a:gd name="T11" fmla="*/ 2269 h 220"/>
                      <a:gd name="T12" fmla="*/ 1399 w 104"/>
                      <a:gd name="T13" fmla="*/ 2354 h 220"/>
                      <a:gd name="T14" fmla="*/ 1495 w 104"/>
                      <a:gd name="T15" fmla="*/ 2815 h 220"/>
                      <a:gd name="T16" fmla="*/ 1606 w 104"/>
                      <a:gd name="T17" fmla="*/ 3017 h 220"/>
                      <a:gd name="T18" fmla="*/ 1606 w 104"/>
                      <a:gd name="T19" fmla="*/ 3261 h 220"/>
                      <a:gd name="T20" fmla="*/ 1631 w 104"/>
                      <a:gd name="T21" fmla="*/ 3505 h 220"/>
                      <a:gd name="T22" fmla="*/ 1606 w 104"/>
                      <a:gd name="T23" fmla="*/ 3752 h 220"/>
                      <a:gd name="T24" fmla="*/ 1767 w 104"/>
                      <a:gd name="T25" fmla="*/ 4105 h 220"/>
                      <a:gd name="T26" fmla="*/ 1829 w 104"/>
                      <a:gd name="T27" fmla="*/ 4596 h 220"/>
                      <a:gd name="T28" fmla="*/ 2030 w 104"/>
                      <a:gd name="T29" fmla="*/ 5177 h 220"/>
                      <a:gd name="T30" fmla="*/ 2165 w 104"/>
                      <a:gd name="T31" fmla="*/ 5611 h 220"/>
                      <a:gd name="T32" fmla="*/ 2349 w 104"/>
                      <a:gd name="T33" fmla="*/ 6021 h 220"/>
                      <a:gd name="T34" fmla="*/ 1741 w 104"/>
                      <a:gd name="T35" fmla="*/ 5259 h 220"/>
                      <a:gd name="T36" fmla="*/ 1176 w 104"/>
                      <a:gd name="T37" fmla="*/ 4322 h 220"/>
                      <a:gd name="T38" fmla="*/ 455 w 104"/>
                      <a:gd name="T39" fmla="*/ 2652 h 220"/>
                      <a:gd name="T40" fmla="*/ 0 w 104"/>
                      <a:gd name="T41" fmla="*/ 244 h 2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4" h="220">
                        <a:moveTo>
                          <a:pt x="3" y="0"/>
                        </a:moveTo>
                        <a:cubicBezTo>
                          <a:pt x="3" y="16"/>
                          <a:pt x="10" y="23"/>
                          <a:pt x="15" y="36"/>
                        </a:cubicBezTo>
                        <a:cubicBezTo>
                          <a:pt x="21" y="47"/>
                          <a:pt x="19" y="51"/>
                          <a:pt x="30" y="57"/>
                        </a:cubicBezTo>
                        <a:cubicBezTo>
                          <a:pt x="30" y="62"/>
                          <a:pt x="37" y="68"/>
                          <a:pt x="39" y="69"/>
                        </a:cubicBezTo>
                        <a:cubicBezTo>
                          <a:pt x="43" y="71"/>
                          <a:pt x="49" y="72"/>
                          <a:pt x="53" y="75"/>
                        </a:cubicBezTo>
                        <a:cubicBezTo>
                          <a:pt x="54" y="76"/>
                          <a:pt x="54" y="81"/>
                          <a:pt x="55" y="83"/>
                        </a:cubicBezTo>
                        <a:cubicBezTo>
                          <a:pt x="57" y="84"/>
                          <a:pt x="60" y="84"/>
                          <a:pt x="62" y="86"/>
                        </a:cubicBezTo>
                        <a:cubicBezTo>
                          <a:pt x="68" y="92"/>
                          <a:pt x="64" y="96"/>
                          <a:pt x="66" y="103"/>
                        </a:cubicBezTo>
                        <a:cubicBezTo>
                          <a:pt x="66" y="104"/>
                          <a:pt x="70" y="108"/>
                          <a:pt x="71" y="110"/>
                        </a:cubicBezTo>
                        <a:cubicBezTo>
                          <a:pt x="71" y="113"/>
                          <a:pt x="70" y="116"/>
                          <a:pt x="71" y="119"/>
                        </a:cubicBezTo>
                        <a:cubicBezTo>
                          <a:pt x="71" y="122"/>
                          <a:pt x="72" y="125"/>
                          <a:pt x="72" y="128"/>
                        </a:cubicBezTo>
                        <a:cubicBezTo>
                          <a:pt x="72" y="130"/>
                          <a:pt x="71" y="134"/>
                          <a:pt x="71" y="137"/>
                        </a:cubicBezTo>
                        <a:cubicBezTo>
                          <a:pt x="72" y="146"/>
                          <a:pt x="76" y="143"/>
                          <a:pt x="78" y="150"/>
                        </a:cubicBezTo>
                        <a:cubicBezTo>
                          <a:pt x="81" y="156"/>
                          <a:pt x="75" y="164"/>
                          <a:pt x="81" y="168"/>
                        </a:cubicBezTo>
                        <a:cubicBezTo>
                          <a:pt x="74" y="175"/>
                          <a:pt x="87" y="182"/>
                          <a:pt x="90" y="189"/>
                        </a:cubicBezTo>
                        <a:cubicBezTo>
                          <a:pt x="92" y="195"/>
                          <a:pt x="93" y="200"/>
                          <a:pt x="96" y="205"/>
                        </a:cubicBezTo>
                        <a:cubicBezTo>
                          <a:pt x="99" y="210"/>
                          <a:pt x="103" y="213"/>
                          <a:pt x="104" y="220"/>
                        </a:cubicBezTo>
                        <a:cubicBezTo>
                          <a:pt x="91" y="218"/>
                          <a:pt x="84" y="201"/>
                          <a:pt x="77" y="192"/>
                        </a:cubicBezTo>
                        <a:cubicBezTo>
                          <a:pt x="69" y="180"/>
                          <a:pt x="60" y="169"/>
                          <a:pt x="52" y="158"/>
                        </a:cubicBezTo>
                        <a:cubicBezTo>
                          <a:pt x="39" y="140"/>
                          <a:pt x="30" y="117"/>
                          <a:pt x="20" y="97"/>
                        </a:cubicBezTo>
                        <a:cubicBezTo>
                          <a:pt x="5" y="68"/>
                          <a:pt x="0" y="42"/>
                          <a:pt x="0" y="9"/>
                        </a:cubicBezTo>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1" name="Freeform 48"/>
                  <p:cNvSpPr/>
                  <p:nvPr/>
                </p:nvSpPr>
                <p:spPr bwMode="auto">
                  <a:xfrm>
                    <a:off x="3809" y="2922"/>
                    <a:ext cx="638" cy="262"/>
                  </a:xfrm>
                  <a:custGeom>
                    <a:avLst/>
                    <a:gdLst>
                      <a:gd name="T0" fmla="*/ 0 w 226"/>
                      <a:gd name="T1" fmla="*/ 1370 h 87"/>
                      <a:gd name="T2" fmla="*/ 742 w 226"/>
                      <a:gd name="T3" fmla="*/ 1641 h 87"/>
                      <a:gd name="T4" fmla="*/ 1059 w 226"/>
                      <a:gd name="T5" fmla="*/ 1641 h 87"/>
                      <a:gd name="T6" fmla="*/ 1149 w 226"/>
                      <a:gd name="T7" fmla="*/ 1533 h 87"/>
                      <a:gd name="T8" fmla="*/ 1372 w 226"/>
                      <a:gd name="T9" fmla="*/ 1560 h 87"/>
                      <a:gd name="T10" fmla="*/ 1643 w 226"/>
                      <a:gd name="T11" fmla="*/ 1641 h 87"/>
                      <a:gd name="T12" fmla="*/ 1731 w 226"/>
                      <a:gd name="T13" fmla="*/ 1479 h 87"/>
                      <a:gd name="T14" fmla="*/ 1889 w 226"/>
                      <a:gd name="T15" fmla="*/ 1479 h 87"/>
                      <a:gd name="T16" fmla="*/ 2095 w 226"/>
                      <a:gd name="T17" fmla="*/ 1479 h 87"/>
                      <a:gd name="T18" fmla="*/ 2343 w 226"/>
                      <a:gd name="T19" fmla="*/ 1506 h 87"/>
                      <a:gd name="T20" fmla="*/ 2479 w 226"/>
                      <a:gd name="T21" fmla="*/ 1370 h 87"/>
                      <a:gd name="T22" fmla="*/ 2566 w 226"/>
                      <a:gd name="T23" fmla="*/ 1114 h 87"/>
                      <a:gd name="T24" fmla="*/ 2950 w 226"/>
                      <a:gd name="T25" fmla="*/ 1006 h 87"/>
                      <a:gd name="T26" fmla="*/ 3012 w 226"/>
                      <a:gd name="T27" fmla="*/ 681 h 87"/>
                      <a:gd name="T28" fmla="*/ 3218 w 226"/>
                      <a:gd name="T29" fmla="*/ 545 h 87"/>
                      <a:gd name="T30" fmla="*/ 3738 w 226"/>
                      <a:gd name="T31" fmla="*/ 572 h 87"/>
                      <a:gd name="T32" fmla="*/ 4074 w 226"/>
                      <a:gd name="T33" fmla="*/ 572 h 87"/>
                      <a:gd name="T34" fmla="*/ 4480 w 226"/>
                      <a:gd name="T35" fmla="*/ 491 h 87"/>
                      <a:gd name="T36" fmla="*/ 4616 w 226"/>
                      <a:gd name="T37" fmla="*/ 325 h 87"/>
                      <a:gd name="T38" fmla="*/ 4791 w 226"/>
                      <a:gd name="T39" fmla="*/ 244 h 87"/>
                      <a:gd name="T40" fmla="*/ 5084 w 226"/>
                      <a:gd name="T41" fmla="*/ 27 h 87"/>
                      <a:gd name="T42" fmla="*/ 4751 w 226"/>
                      <a:gd name="T43" fmla="*/ 1087 h 87"/>
                      <a:gd name="T44" fmla="*/ 2724 w 226"/>
                      <a:gd name="T45" fmla="*/ 2186 h 87"/>
                      <a:gd name="T46" fmla="*/ 407 w 226"/>
                      <a:gd name="T47" fmla="*/ 1587 h 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6" h="87">
                        <a:moveTo>
                          <a:pt x="0" y="50"/>
                        </a:moveTo>
                        <a:cubicBezTo>
                          <a:pt x="7" y="50"/>
                          <a:pt x="23" y="59"/>
                          <a:pt x="33" y="60"/>
                        </a:cubicBezTo>
                        <a:cubicBezTo>
                          <a:pt x="38" y="61"/>
                          <a:pt x="42" y="62"/>
                          <a:pt x="47" y="60"/>
                        </a:cubicBezTo>
                        <a:cubicBezTo>
                          <a:pt x="48" y="60"/>
                          <a:pt x="49" y="57"/>
                          <a:pt x="51" y="56"/>
                        </a:cubicBezTo>
                        <a:cubicBezTo>
                          <a:pt x="55" y="55"/>
                          <a:pt x="57" y="56"/>
                          <a:pt x="61" y="57"/>
                        </a:cubicBezTo>
                        <a:cubicBezTo>
                          <a:pt x="65" y="57"/>
                          <a:pt x="69" y="61"/>
                          <a:pt x="73" y="60"/>
                        </a:cubicBezTo>
                        <a:cubicBezTo>
                          <a:pt x="75" y="60"/>
                          <a:pt x="75" y="55"/>
                          <a:pt x="77" y="54"/>
                        </a:cubicBezTo>
                        <a:cubicBezTo>
                          <a:pt x="79" y="54"/>
                          <a:pt x="82" y="55"/>
                          <a:pt x="84" y="54"/>
                        </a:cubicBezTo>
                        <a:cubicBezTo>
                          <a:pt x="85" y="54"/>
                          <a:pt x="93" y="54"/>
                          <a:pt x="93" y="54"/>
                        </a:cubicBezTo>
                        <a:cubicBezTo>
                          <a:pt x="97" y="54"/>
                          <a:pt x="100" y="55"/>
                          <a:pt x="104" y="55"/>
                        </a:cubicBezTo>
                        <a:cubicBezTo>
                          <a:pt x="105" y="51"/>
                          <a:pt x="107" y="53"/>
                          <a:pt x="110" y="50"/>
                        </a:cubicBezTo>
                        <a:cubicBezTo>
                          <a:pt x="113" y="47"/>
                          <a:pt x="111" y="44"/>
                          <a:pt x="114" y="41"/>
                        </a:cubicBezTo>
                        <a:cubicBezTo>
                          <a:pt x="120" y="32"/>
                          <a:pt x="125" y="42"/>
                          <a:pt x="131" y="37"/>
                        </a:cubicBezTo>
                        <a:cubicBezTo>
                          <a:pt x="135" y="35"/>
                          <a:pt x="132" y="29"/>
                          <a:pt x="134" y="25"/>
                        </a:cubicBezTo>
                        <a:cubicBezTo>
                          <a:pt x="135" y="24"/>
                          <a:pt x="142" y="21"/>
                          <a:pt x="143" y="20"/>
                        </a:cubicBezTo>
                        <a:cubicBezTo>
                          <a:pt x="155" y="14"/>
                          <a:pt x="155" y="16"/>
                          <a:pt x="166" y="21"/>
                        </a:cubicBezTo>
                        <a:cubicBezTo>
                          <a:pt x="174" y="25"/>
                          <a:pt x="173" y="22"/>
                          <a:pt x="181" y="21"/>
                        </a:cubicBezTo>
                        <a:cubicBezTo>
                          <a:pt x="188" y="20"/>
                          <a:pt x="193" y="22"/>
                          <a:pt x="199" y="18"/>
                        </a:cubicBezTo>
                        <a:cubicBezTo>
                          <a:pt x="202" y="17"/>
                          <a:pt x="203" y="13"/>
                          <a:pt x="205" y="12"/>
                        </a:cubicBezTo>
                        <a:cubicBezTo>
                          <a:pt x="208" y="11"/>
                          <a:pt x="211" y="11"/>
                          <a:pt x="213" y="9"/>
                        </a:cubicBezTo>
                        <a:cubicBezTo>
                          <a:pt x="218" y="7"/>
                          <a:pt x="220" y="0"/>
                          <a:pt x="226" y="1"/>
                        </a:cubicBezTo>
                        <a:cubicBezTo>
                          <a:pt x="221" y="13"/>
                          <a:pt x="219" y="29"/>
                          <a:pt x="211" y="40"/>
                        </a:cubicBezTo>
                        <a:cubicBezTo>
                          <a:pt x="191" y="65"/>
                          <a:pt x="151" y="77"/>
                          <a:pt x="121" y="80"/>
                        </a:cubicBezTo>
                        <a:cubicBezTo>
                          <a:pt x="91" y="83"/>
                          <a:pt x="39" y="87"/>
                          <a:pt x="18" y="58"/>
                        </a:cubicBezTo>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2" name="Freeform 49"/>
                  <p:cNvSpPr/>
                  <p:nvPr/>
                </p:nvSpPr>
                <p:spPr bwMode="auto">
                  <a:xfrm>
                    <a:off x="3453" y="1745"/>
                    <a:ext cx="173" cy="322"/>
                  </a:xfrm>
                  <a:custGeom>
                    <a:avLst/>
                    <a:gdLst>
                      <a:gd name="T0" fmla="*/ 320 w 61"/>
                      <a:gd name="T1" fmla="*/ 1059 h 107"/>
                      <a:gd name="T2" fmla="*/ 459 w 61"/>
                      <a:gd name="T3" fmla="*/ 761 h 107"/>
                      <a:gd name="T4" fmla="*/ 547 w 61"/>
                      <a:gd name="T5" fmla="*/ 680 h 107"/>
                      <a:gd name="T6" fmla="*/ 732 w 61"/>
                      <a:gd name="T7" fmla="*/ 599 h 107"/>
                      <a:gd name="T8" fmla="*/ 868 w 61"/>
                      <a:gd name="T9" fmla="*/ 325 h 107"/>
                      <a:gd name="T10" fmla="*/ 1007 w 61"/>
                      <a:gd name="T11" fmla="*/ 352 h 107"/>
                      <a:gd name="T12" fmla="*/ 1166 w 61"/>
                      <a:gd name="T13" fmla="*/ 244 h 107"/>
                      <a:gd name="T14" fmla="*/ 1279 w 61"/>
                      <a:gd name="T15" fmla="*/ 0 h 107"/>
                      <a:gd name="T16" fmla="*/ 1344 w 61"/>
                      <a:gd name="T17" fmla="*/ 0 h 107"/>
                      <a:gd name="T18" fmla="*/ 1254 w 61"/>
                      <a:gd name="T19" fmla="*/ 379 h 107"/>
                      <a:gd name="T20" fmla="*/ 1095 w 61"/>
                      <a:gd name="T21" fmla="*/ 734 h 107"/>
                      <a:gd name="T22" fmla="*/ 1047 w 61"/>
                      <a:gd name="T23" fmla="*/ 978 h 107"/>
                      <a:gd name="T24" fmla="*/ 893 w 61"/>
                      <a:gd name="T25" fmla="*/ 1059 h 107"/>
                      <a:gd name="T26" fmla="*/ 820 w 61"/>
                      <a:gd name="T27" fmla="*/ 1168 h 107"/>
                      <a:gd name="T28" fmla="*/ 771 w 61"/>
                      <a:gd name="T29" fmla="*/ 1276 h 107"/>
                      <a:gd name="T30" fmla="*/ 635 w 61"/>
                      <a:gd name="T31" fmla="*/ 1303 h 107"/>
                      <a:gd name="T32" fmla="*/ 482 w 61"/>
                      <a:gd name="T33" fmla="*/ 1721 h 107"/>
                      <a:gd name="T34" fmla="*/ 411 w 61"/>
                      <a:gd name="T35" fmla="*/ 1911 h 107"/>
                      <a:gd name="T36" fmla="*/ 386 w 61"/>
                      <a:gd name="T37" fmla="*/ 2128 h 107"/>
                      <a:gd name="T38" fmla="*/ 272 w 61"/>
                      <a:gd name="T39" fmla="*/ 2537 h 107"/>
                      <a:gd name="T40" fmla="*/ 113 w 61"/>
                      <a:gd name="T41" fmla="*/ 2916 h 107"/>
                      <a:gd name="T42" fmla="*/ 224 w 61"/>
                      <a:gd name="T43" fmla="*/ 1857 h 107"/>
                      <a:gd name="T44" fmla="*/ 298 w 61"/>
                      <a:gd name="T45" fmla="*/ 1222 h 10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1" h="107">
                        <a:moveTo>
                          <a:pt x="14" y="39"/>
                        </a:moveTo>
                        <a:cubicBezTo>
                          <a:pt x="17" y="36"/>
                          <a:pt x="18" y="31"/>
                          <a:pt x="20" y="28"/>
                        </a:cubicBezTo>
                        <a:cubicBezTo>
                          <a:pt x="20" y="29"/>
                          <a:pt x="25" y="24"/>
                          <a:pt x="24" y="25"/>
                        </a:cubicBezTo>
                        <a:cubicBezTo>
                          <a:pt x="27" y="23"/>
                          <a:pt x="30" y="23"/>
                          <a:pt x="32" y="22"/>
                        </a:cubicBezTo>
                        <a:cubicBezTo>
                          <a:pt x="36" y="19"/>
                          <a:pt x="35" y="14"/>
                          <a:pt x="38" y="12"/>
                        </a:cubicBezTo>
                        <a:cubicBezTo>
                          <a:pt x="40" y="11"/>
                          <a:pt x="43" y="13"/>
                          <a:pt x="44" y="13"/>
                        </a:cubicBezTo>
                        <a:cubicBezTo>
                          <a:pt x="47" y="12"/>
                          <a:pt x="48" y="9"/>
                          <a:pt x="51" y="9"/>
                        </a:cubicBezTo>
                        <a:cubicBezTo>
                          <a:pt x="52" y="5"/>
                          <a:pt x="55" y="4"/>
                          <a:pt x="56" y="0"/>
                        </a:cubicBezTo>
                        <a:cubicBezTo>
                          <a:pt x="57" y="0"/>
                          <a:pt x="58" y="0"/>
                          <a:pt x="59" y="0"/>
                        </a:cubicBezTo>
                        <a:cubicBezTo>
                          <a:pt x="61" y="5"/>
                          <a:pt x="57" y="10"/>
                          <a:pt x="55" y="14"/>
                        </a:cubicBezTo>
                        <a:cubicBezTo>
                          <a:pt x="51" y="20"/>
                          <a:pt x="49" y="21"/>
                          <a:pt x="48" y="27"/>
                        </a:cubicBezTo>
                        <a:cubicBezTo>
                          <a:pt x="48" y="30"/>
                          <a:pt x="49" y="33"/>
                          <a:pt x="46" y="36"/>
                        </a:cubicBezTo>
                        <a:cubicBezTo>
                          <a:pt x="43" y="39"/>
                          <a:pt x="41" y="37"/>
                          <a:pt x="39" y="39"/>
                        </a:cubicBezTo>
                        <a:cubicBezTo>
                          <a:pt x="36" y="41"/>
                          <a:pt x="37" y="41"/>
                          <a:pt x="36" y="43"/>
                        </a:cubicBezTo>
                        <a:cubicBezTo>
                          <a:pt x="35" y="44"/>
                          <a:pt x="36" y="46"/>
                          <a:pt x="34" y="47"/>
                        </a:cubicBezTo>
                        <a:cubicBezTo>
                          <a:pt x="33" y="48"/>
                          <a:pt x="30" y="47"/>
                          <a:pt x="28" y="48"/>
                        </a:cubicBezTo>
                        <a:cubicBezTo>
                          <a:pt x="23" y="51"/>
                          <a:pt x="23" y="58"/>
                          <a:pt x="21" y="63"/>
                        </a:cubicBezTo>
                        <a:cubicBezTo>
                          <a:pt x="19" y="66"/>
                          <a:pt x="19" y="66"/>
                          <a:pt x="18" y="70"/>
                        </a:cubicBezTo>
                        <a:cubicBezTo>
                          <a:pt x="18" y="73"/>
                          <a:pt x="18" y="75"/>
                          <a:pt x="17" y="78"/>
                        </a:cubicBezTo>
                        <a:cubicBezTo>
                          <a:pt x="14" y="84"/>
                          <a:pt x="15" y="88"/>
                          <a:pt x="12" y="93"/>
                        </a:cubicBezTo>
                        <a:cubicBezTo>
                          <a:pt x="8" y="98"/>
                          <a:pt x="7" y="101"/>
                          <a:pt x="5" y="107"/>
                        </a:cubicBezTo>
                        <a:cubicBezTo>
                          <a:pt x="0" y="100"/>
                          <a:pt x="8" y="77"/>
                          <a:pt x="10" y="68"/>
                        </a:cubicBezTo>
                        <a:cubicBezTo>
                          <a:pt x="11" y="60"/>
                          <a:pt x="14" y="51"/>
                          <a:pt x="13" y="45"/>
                        </a:cubicBezTo>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3" name="Freeform 50"/>
                  <p:cNvSpPr/>
                  <p:nvPr/>
                </p:nvSpPr>
                <p:spPr bwMode="auto">
                  <a:xfrm>
                    <a:off x="3984" y="1772"/>
                    <a:ext cx="574" cy="376"/>
                  </a:xfrm>
                  <a:custGeom>
                    <a:avLst/>
                    <a:gdLst>
                      <a:gd name="T0" fmla="*/ 2573 w 203"/>
                      <a:gd name="T1" fmla="*/ 3321 h 125"/>
                      <a:gd name="T2" fmla="*/ 2511 w 203"/>
                      <a:gd name="T3" fmla="*/ 3348 h 125"/>
                      <a:gd name="T4" fmla="*/ 1943 w 203"/>
                      <a:gd name="T5" fmla="*/ 3240 h 125"/>
                      <a:gd name="T6" fmla="*/ 1335 w 203"/>
                      <a:gd name="T7" fmla="*/ 3185 h 125"/>
                      <a:gd name="T8" fmla="*/ 1128 w 203"/>
                      <a:gd name="T9" fmla="*/ 3050 h 125"/>
                      <a:gd name="T10" fmla="*/ 857 w 203"/>
                      <a:gd name="T11" fmla="*/ 2969 h 125"/>
                      <a:gd name="T12" fmla="*/ 656 w 203"/>
                      <a:gd name="T13" fmla="*/ 2749 h 125"/>
                      <a:gd name="T14" fmla="*/ 433 w 203"/>
                      <a:gd name="T15" fmla="*/ 2614 h 125"/>
                      <a:gd name="T16" fmla="*/ 320 w 203"/>
                      <a:gd name="T17" fmla="*/ 2343 h 125"/>
                      <a:gd name="T18" fmla="*/ 161 w 203"/>
                      <a:gd name="T19" fmla="*/ 2045 h 125"/>
                      <a:gd name="T20" fmla="*/ 65 w 203"/>
                      <a:gd name="T21" fmla="*/ 1330 h 125"/>
                      <a:gd name="T22" fmla="*/ 161 w 203"/>
                      <a:gd name="T23" fmla="*/ 680 h 125"/>
                      <a:gd name="T24" fmla="*/ 385 w 203"/>
                      <a:gd name="T25" fmla="*/ 352 h 125"/>
                      <a:gd name="T26" fmla="*/ 543 w 203"/>
                      <a:gd name="T27" fmla="*/ 135 h 125"/>
                      <a:gd name="T28" fmla="*/ 840 w 203"/>
                      <a:gd name="T29" fmla="*/ 0 h 125"/>
                      <a:gd name="T30" fmla="*/ 1247 w 203"/>
                      <a:gd name="T31" fmla="*/ 244 h 125"/>
                      <a:gd name="T32" fmla="*/ 1128 w 203"/>
                      <a:gd name="T33" fmla="*/ 514 h 125"/>
                      <a:gd name="T34" fmla="*/ 1224 w 203"/>
                      <a:gd name="T35" fmla="*/ 626 h 125"/>
                      <a:gd name="T36" fmla="*/ 1111 w 203"/>
                      <a:gd name="T37" fmla="*/ 707 h 125"/>
                      <a:gd name="T38" fmla="*/ 1287 w 203"/>
                      <a:gd name="T39" fmla="*/ 896 h 125"/>
                      <a:gd name="T40" fmla="*/ 1224 w 203"/>
                      <a:gd name="T41" fmla="*/ 1059 h 125"/>
                      <a:gd name="T42" fmla="*/ 1224 w 203"/>
                      <a:gd name="T43" fmla="*/ 1194 h 125"/>
                      <a:gd name="T44" fmla="*/ 1224 w 203"/>
                      <a:gd name="T45" fmla="*/ 1573 h 125"/>
                      <a:gd name="T46" fmla="*/ 1496 w 203"/>
                      <a:gd name="T47" fmla="*/ 1600 h 125"/>
                      <a:gd name="T48" fmla="*/ 1606 w 203"/>
                      <a:gd name="T49" fmla="*/ 1937 h 125"/>
                      <a:gd name="T50" fmla="*/ 1719 w 203"/>
                      <a:gd name="T51" fmla="*/ 1856 h 125"/>
                      <a:gd name="T52" fmla="*/ 1920 w 203"/>
                      <a:gd name="T53" fmla="*/ 2045 h 125"/>
                      <a:gd name="T54" fmla="*/ 2016 w 203"/>
                      <a:gd name="T55" fmla="*/ 2262 h 125"/>
                      <a:gd name="T56" fmla="*/ 2126 w 203"/>
                      <a:gd name="T57" fmla="*/ 2452 h 125"/>
                      <a:gd name="T58" fmla="*/ 2239 w 203"/>
                      <a:gd name="T59" fmla="*/ 2587 h 125"/>
                      <a:gd name="T60" fmla="*/ 2350 w 203"/>
                      <a:gd name="T61" fmla="*/ 2370 h 125"/>
                      <a:gd name="T62" fmla="*/ 2437 w 203"/>
                      <a:gd name="T63" fmla="*/ 2587 h 125"/>
                      <a:gd name="T64" fmla="*/ 2686 w 203"/>
                      <a:gd name="T65" fmla="*/ 3050 h 125"/>
                      <a:gd name="T66" fmla="*/ 2895 w 203"/>
                      <a:gd name="T67" fmla="*/ 3321 h 125"/>
                      <a:gd name="T68" fmla="*/ 3438 w 203"/>
                      <a:gd name="T69" fmla="*/ 3104 h 125"/>
                      <a:gd name="T70" fmla="*/ 4069 w 203"/>
                      <a:gd name="T71" fmla="*/ 2397 h 125"/>
                      <a:gd name="T72" fmla="*/ 4589 w 203"/>
                      <a:gd name="T73" fmla="*/ 951 h 125"/>
                      <a:gd name="T74" fmla="*/ 4340 w 203"/>
                      <a:gd name="T75" fmla="*/ 1438 h 125"/>
                      <a:gd name="T76" fmla="*/ 4117 w 203"/>
                      <a:gd name="T77" fmla="*/ 1627 h 125"/>
                      <a:gd name="T78" fmla="*/ 3959 w 203"/>
                      <a:gd name="T79" fmla="*/ 1829 h 125"/>
                      <a:gd name="T80" fmla="*/ 3846 w 203"/>
                      <a:gd name="T81" fmla="*/ 1829 h 125"/>
                      <a:gd name="T82" fmla="*/ 3823 w 203"/>
                      <a:gd name="T83" fmla="*/ 2045 h 125"/>
                      <a:gd name="T84" fmla="*/ 3775 w 203"/>
                      <a:gd name="T85" fmla="*/ 2073 h 125"/>
                      <a:gd name="T86" fmla="*/ 3885 w 203"/>
                      <a:gd name="T87" fmla="*/ 2208 h 125"/>
                      <a:gd name="T88" fmla="*/ 3775 w 203"/>
                      <a:gd name="T89" fmla="*/ 2343 h 125"/>
                      <a:gd name="T90" fmla="*/ 3662 w 203"/>
                      <a:gd name="T91" fmla="*/ 2506 h 125"/>
                      <a:gd name="T92" fmla="*/ 3478 w 203"/>
                      <a:gd name="T93" fmla="*/ 2397 h 125"/>
                      <a:gd name="T94" fmla="*/ 3167 w 203"/>
                      <a:gd name="T95" fmla="*/ 2587 h 125"/>
                      <a:gd name="T96" fmla="*/ 2822 w 203"/>
                      <a:gd name="T97" fmla="*/ 3023 h 125"/>
                      <a:gd name="T98" fmla="*/ 2573 w 203"/>
                      <a:gd name="T99" fmla="*/ 3321 h 1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3" h="125">
                        <a:moveTo>
                          <a:pt x="114" y="122"/>
                        </a:moveTo>
                        <a:cubicBezTo>
                          <a:pt x="113" y="122"/>
                          <a:pt x="112" y="123"/>
                          <a:pt x="111" y="123"/>
                        </a:cubicBezTo>
                        <a:cubicBezTo>
                          <a:pt x="102" y="124"/>
                          <a:pt x="94" y="119"/>
                          <a:pt x="86" y="119"/>
                        </a:cubicBezTo>
                        <a:cubicBezTo>
                          <a:pt x="76" y="119"/>
                          <a:pt x="68" y="125"/>
                          <a:pt x="59" y="117"/>
                        </a:cubicBezTo>
                        <a:cubicBezTo>
                          <a:pt x="55" y="115"/>
                          <a:pt x="54" y="113"/>
                          <a:pt x="50" y="112"/>
                        </a:cubicBezTo>
                        <a:cubicBezTo>
                          <a:pt x="46" y="110"/>
                          <a:pt x="42" y="111"/>
                          <a:pt x="38" y="109"/>
                        </a:cubicBezTo>
                        <a:cubicBezTo>
                          <a:pt x="33" y="107"/>
                          <a:pt x="32" y="104"/>
                          <a:pt x="29" y="101"/>
                        </a:cubicBezTo>
                        <a:cubicBezTo>
                          <a:pt x="26" y="98"/>
                          <a:pt x="22" y="98"/>
                          <a:pt x="19" y="96"/>
                        </a:cubicBezTo>
                        <a:cubicBezTo>
                          <a:pt x="15" y="93"/>
                          <a:pt x="15" y="90"/>
                          <a:pt x="14" y="86"/>
                        </a:cubicBezTo>
                        <a:cubicBezTo>
                          <a:pt x="12" y="80"/>
                          <a:pt x="11" y="79"/>
                          <a:pt x="7" y="75"/>
                        </a:cubicBezTo>
                        <a:cubicBezTo>
                          <a:pt x="0" y="67"/>
                          <a:pt x="1" y="60"/>
                          <a:pt x="3" y="49"/>
                        </a:cubicBezTo>
                        <a:cubicBezTo>
                          <a:pt x="5" y="39"/>
                          <a:pt x="0" y="33"/>
                          <a:pt x="7" y="25"/>
                        </a:cubicBezTo>
                        <a:cubicBezTo>
                          <a:pt x="11" y="20"/>
                          <a:pt x="15" y="18"/>
                          <a:pt x="17" y="13"/>
                        </a:cubicBezTo>
                        <a:cubicBezTo>
                          <a:pt x="19" y="7"/>
                          <a:pt x="18" y="8"/>
                          <a:pt x="24" y="5"/>
                        </a:cubicBezTo>
                        <a:cubicBezTo>
                          <a:pt x="27" y="4"/>
                          <a:pt x="35" y="0"/>
                          <a:pt x="37" y="0"/>
                        </a:cubicBezTo>
                        <a:cubicBezTo>
                          <a:pt x="45" y="0"/>
                          <a:pt x="48" y="16"/>
                          <a:pt x="55" y="9"/>
                        </a:cubicBezTo>
                        <a:cubicBezTo>
                          <a:pt x="61" y="13"/>
                          <a:pt x="55" y="19"/>
                          <a:pt x="50" y="19"/>
                        </a:cubicBezTo>
                        <a:cubicBezTo>
                          <a:pt x="51" y="20"/>
                          <a:pt x="53" y="22"/>
                          <a:pt x="54" y="23"/>
                        </a:cubicBezTo>
                        <a:cubicBezTo>
                          <a:pt x="53" y="24"/>
                          <a:pt x="51" y="25"/>
                          <a:pt x="49" y="26"/>
                        </a:cubicBezTo>
                        <a:cubicBezTo>
                          <a:pt x="51" y="30"/>
                          <a:pt x="56" y="27"/>
                          <a:pt x="57" y="33"/>
                        </a:cubicBezTo>
                        <a:cubicBezTo>
                          <a:pt x="57" y="34"/>
                          <a:pt x="54" y="37"/>
                          <a:pt x="54" y="39"/>
                        </a:cubicBezTo>
                        <a:cubicBezTo>
                          <a:pt x="54" y="41"/>
                          <a:pt x="55" y="43"/>
                          <a:pt x="54" y="44"/>
                        </a:cubicBezTo>
                        <a:cubicBezTo>
                          <a:pt x="54" y="48"/>
                          <a:pt x="48" y="55"/>
                          <a:pt x="54" y="58"/>
                        </a:cubicBezTo>
                        <a:cubicBezTo>
                          <a:pt x="59" y="60"/>
                          <a:pt x="62" y="50"/>
                          <a:pt x="66" y="59"/>
                        </a:cubicBezTo>
                        <a:cubicBezTo>
                          <a:pt x="68" y="64"/>
                          <a:pt x="62" y="70"/>
                          <a:pt x="71" y="71"/>
                        </a:cubicBezTo>
                        <a:cubicBezTo>
                          <a:pt x="73" y="71"/>
                          <a:pt x="74" y="68"/>
                          <a:pt x="76" y="68"/>
                        </a:cubicBezTo>
                        <a:cubicBezTo>
                          <a:pt x="79" y="68"/>
                          <a:pt x="84" y="73"/>
                          <a:pt x="85" y="75"/>
                        </a:cubicBezTo>
                        <a:cubicBezTo>
                          <a:pt x="87" y="78"/>
                          <a:pt x="87" y="81"/>
                          <a:pt x="89" y="83"/>
                        </a:cubicBezTo>
                        <a:cubicBezTo>
                          <a:pt x="91" y="85"/>
                          <a:pt x="93" y="88"/>
                          <a:pt x="94" y="90"/>
                        </a:cubicBezTo>
                        <a:cubicBezTo>
                          <a:pt x="96" y="92"/>
                          <a:pt x="96" y="95"/>
                          <a:pt x="99" y="95"/>
                        </a:cubicBezTo>
                        <a:cubicBezTo>
                          <a:pt x="103" y="95"/>
                          <a:pt x="104" y="90"/>
                          <a:pt x="104" y="87"/>
                        </a:cubicBezTo>
                        <a:cubicBezTo>
                          <a:pt x="109" y="86"/>
                          <a:pt x="111" y="91"/>
                          <a:pt x="108" y="95"/>
                        </a:cubicBezTo>
                        <a:cubicBezTo>
                          <a:pt x="112" y="102"/>
                          <a:pt x="117" y="103"/>
                          <a:pt x="119" y="112"/>
                        </a:cubicBezTo>
                        <a:cubicBezTo>
                          <a:pt x="120" y="118"/>
                          <a:pt x="120" y="122"/>
                          <a:pt x="128" y="122"/>
                        </a:cubicBezTo>
                        <a:cubicBezTo>
                          <a:pt x="136" y="123"/>
                          <a:pt x="145" y="118"/>
                          <a:pt x="152" y="114"/>
                        </a:cubicBezTo>
                        <a:cubicBezTo>
                          <a:pt x="163" y="108"/>
                          <a:pt x="172" y="99"/>
                          <a:pt x="180" y="88"/>
                        </a:cubicBezTo>
                        <a:cubicBezTo>
                          <a:pt x="191" y="72"/>
                          <a:pt x="195" y="53"/>
                          <a:pt x="203" y="35"/>
                        </a:cubicBezTo>
                        <a:cubicBezTo>
                          <a:pt x="203" y="35"/>
                          <a:pt x="196" y="51"/>
                          <a:pt x="192" y="53"/>
                        </a:cubicBezTo>
                        <a:cubicBezTo>
                          <a:pt x="188" y="55"/>
                          <a:pt x="181" y="58"/>
                          <a:pt x="182" y="60"/>
                        </a:cubicBezTo>
                        <a:cubicBezTo>
                          <a:pt x="182" y="62"/>
                          <a:pt x="175" y="67"/>
                          <a:pt x="175" y="67"/>
                        </a:cubicBezTo>
                        <a:cubicBezTo>
                          <a:pt x="175" y="67"/>
                          <a:pt x="171" y="65"/>
                          <a:pt x="170" y="67"/>
                        </a:cubicBezTo>
                        <a:cubicBezTo>
                          <a:pt x="170" y="69"/>
                          <a:pt x="171" y="74"/>
                          <a:pt x="169" y="75"/>
                        </a:cubicBezTo>
                        <a:cubicBezTo>
                          <a:pt x="167" y="76"/>
                          <a:pt x="164" y="75"/>
                          <a:pt x="167" y="76"/>
                        </a:cubicBezTo>
                        <a:cubicBezTo>
                          <a:pt x="170" y="77"/>
                          <a:pt x="172" y="79"/>
                          <a:pt x="172" y="81"/>
                        </a:cubicBezTo>
                        <a:cubicBezTo>
                          <a:pt x="172" y="83"/>
                          <a:pt x="168" y="84"/>
                          <a:pt x="167" y="86"/>
                        </a:cubicBezTo>
                        <a:cubicBezTo>
                          <a:pt x="166" y="88"/>
                          <a:pt x="165" y="93"/>
                          <a:pt x="162" y="92"/>
                        </a:cubicBezTo>
                        <a:cubicBezTo>
                          <a:pt x="158" y="91"/>
                          <a:pt x="161" y="87"/>
                          <a:pt x="154" y="88"/>
                        </a:cubicBezTo>
                        <a:cubicBezTo>
                          <a:pt x="148" y="89"/>
                          <a:pt x="139" y="93"/>
                          <a:pt x="140" y="95"/>
                        </a:cubicBezTo>
                        <a:cubicBezTo>
                          <a:pt x="141" y="104"/>
                          <a:pt x="130" y="105"/>
                          <a:pt x="125" y="111"/>
                        </a:cubicBezTo>
                        <a:cubicBezTo>
                          <a:pt x="121" y="116"/>
                          <a:pt x="120" y="121"/>
                          <a:pt x="114" y="122"/>
                        </a:cubicBezTo>
                        <a:close/>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4" name="Freeform 51"/>
                  <p:cNvSpPr/>
                  <p:nvPr/>
                </p:nvSpPr>
                <p:spPr bwMode="auto">
                  <a:xfrm>
                    <a:off x="3654" y="1248"/>
                    <a:ext cx="889" cy="319"/>
                  </a:xfrm>
                  <a:custGeom>
                    <a:avLst/>
                    <a:gdLst>
                      <a:gd name="T0" fmla="*/ 0 w 315"/>
                      <a:gd name="T1" fmla="*/ 2344 h 106"/>
                      <a:gd name="T2" fmla="*/ 3234 w 315"/>
                      <a:gd name="T3" fmla="*/ 108 h 106"/>
                      <a:gd name="T4" fmla="*/ 7081 w 315"/>
                      <a:gd name="T5" fmla="*/ 2889 h 106"/>
                      <a:gd name="T6" fmla="*/ 6745 w 315"/>
                      <a:gd name="T7" fmla="*/ 2317 h 106"/>
                      <a:gd name="T8" fmla="*/ 6404 w 315"/>
                      <a:gd name="T9" fmla="*/ 1830 h 106"/>
                      <a:gd name="T10" fmla="*/ 6294 w 315"/>
                      <a:gd name="T11" fmla="*/ 1640 h 106"/>
                      <a:gd name="T12" fmla="*/ 6093 w 315"/>
                      <a:gd name="T13" fmla="*/ 1532 h 106"/>
                      <a:gd name="T14" fmla="*/ 6023 w 315"/>
                      <a:gd name="T15" fmla="*/ 1303 h 106"/>
                      <a:gd name="T16" fmla="*/ 5822 w 315"/>
                      <a:gd name="T17" fmla="*/ 1141 h 106"/>
                      <a:gd name="T18" fmla="*/ 5577 w 315"/>
                      <a:gd name="T19" fmla="*/ 1005 h 106"/>
                      <a:gd name="T20" fmla="*/ 5328 w 315"/>
                      <a:gd name="T21" fmla="*/ 788 h 106"/>
                      <a:gd name="T22" fmla="*/ 5193 w 315"/>
                      <a:gd name="T23" fmla="*/ 680 h 106"/>
                      <a:gd name="T24" fmla="*/ 4995 w 315"/>
                      <a:gd name="T25" fmla="*/ 816 h 106"/>
                      <a:gd name="T26" fmla="*/ 4724 w 315"/>
                      <a:gd name="T27" fmla="*/ 816 h 106"/>
                      <a:gd name="T28" fmla="*/ 4493 w 315"/>
                      <a:gd name="T29" fmla="*/ 491 h 106"/>
                      <a:gd name="T30" fmla="*/ 4245 w 315"/>
                      <a:gd name="T31" fmla="*/ 352 h 106"/>
                      <a:gd name="T32" fmla="*/ 4022 w 315"/>
                      <a:gd name="T33" fmla="*/ 433 h 106"/>
                      <a:gd name="T34" fmla="*/ 3711 w 315"/>
                      <a:gd name="T35" fmla="*/ 352 h 106"/>
                      <a:gd name="T36" fmla="*/ 3480 w 315"/>
                      <a:gd name="T37" fmla="*/ 433 h 106"/>
                      <a:gd name="T38" fmla="*/ 3282 w 315"/>
                      <a:gd name="T39" fmla="*/ 406 h 106"/>
                      <a:gd name="T40" fmla="*/ 2811 w 315"/>
                      <a:gd name="T41" fmla="*/ 518 h 106"/>
                      <a:gd name="T42" fmla="*/ 2517 w 315"/>
                      <a:gd name="T43" fmla="*/ 680 h 106"/>
                      <a:gd name="T44" fmla="*/ 2207 w 315"/>
                      <a:gd name="T45" fmla="*/ 843 h 106"/>
                      <a:gd name="T46" fmla="*/ 1688 w 315"/>
                      <a:gd name="T47" fmla="*/ 843 h 106"/>
                      <a:gd name="T48" fmla="*/ 1504 w 315"/>
                      <a:gd name="T49" fmla="*/ 1005 h 106"/>
                      <a:gd name="T50" fmla="*/ 1259 w 315"/>
                      <a:gd name="T51" fmla="*/ 1249 h 106"/>
                      <a:gd name="T52" fmla="*/ 1010 w 315"/>
                      <a:gd name="T53" fmla="*/ 1357 h 106"/>
                      <a:gd name="T54" fmla="*/ 813 w 315"/>
                      <a:gd name="T55" fmla="*/ 1640 h 106"/>
                      <a:gd name="T56" fmla="*/ 564 w 315"/>
                      <a:gd name="T57" fmla="*/ 1803 h 106"/>
                      <a:gd name="T58" fmla="*/ 429 w 315"/>
                      <a:gd name="T59" fmla="*/ 2074 h 106"/>
                      <a:gd name="T60" fmla="*/ 319 w 315"/>
                      <a:gd name="T61" fmla="*/ 2317 h 106"/>
                      <a:gd name="T62" fmla="*/ 0 w 315"/>
                      <a:gd name="T63" fmla="*/ 2344 h 1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15" h="106">
                        <a:moveTo>
                          <a:pt x="0" y="86"/>
                        </a:moveTo>
                        <a:cubicBezTo>
                          <a:pt x="0" y="86"/>
                          <a:pt x="43" y="7"/>
                          <a:pt x="144" y="4"/>
                        </a:cubicBezTo>
                        <a:cubicBezTo>
                          <a:pt x="245" y="0"/>
                          <a:pt x="299" y="40"/>
                          <a:pt x="315" y="106"/>
                        </a:cubicBezTo>
                        <a:cubicBezTo>
                          <a:pt x="315" y="106"/>
                          <a:pt x="307" y="90"/>
                          <a:pt x="300" y="85"/>
                        </a:cubicBezTo>
                        <a:cubicBezTo>
                          <a:pt x="293" y="80"/>
                          <a:pt x="285" y="70"/>
                          <a:pt x="285" y="67"/>
                        </a:cubicBezTo>
                        <a:cubicBezTo>
                          <a:pt x="285" y="65"/>
                          <a:pt x="284" y="60"/>
                          <a:pt x="280" y="60"/>
                        </a:cubicBezTo>
                        <a:cubicBezTo>
                          <a:pt x="275" y="61"/>
                          <a:pt x="272" y="61"/>
                          <a:pt x="271" y="56"/>
                        </a:cubicBezTo>
                        <a:cubicBezTo>
                          <a:pt x="270" y="51"/>
                          <a:pt x="268" y="48"/>
                          <a:pt x="268" y="48"/>
                        </a:cubicBezTo>
                        <a:cubicBezTo>
                          <a:pt x="259" y="42"/>
                          <a:pt x="259" y="42"/>
                          <a:pt x="259" y="42"/>
                        </a:cubicBezTo>
                        <a:cubicBezTo>
                          <a:pt x="259" y="42"/>
                          <a:pt x="250" y="39"/>
                          <a:pt x="248" y="37"/>
                        </a:cubicBezTo>
                        <a:cubicBezTo>
                          <a:pt x="245" y="35"/>
                          <a:pt x="237" y="29"/>
                          <a:pt x="237" y="29"/>
                        </a:cubicBezTo>
                        <a:cubicBezTo>
                          <a:pt x="237" y="29"/>
                          <a:pt x="234" y="25"/>
                          <a:pt x="231" y="25"/>
                        </a:cubicBezTo>
                        <a:cubicBezTo>
                          <a:pt x="228" y="25"/>
                          <a:pt x="225" y="27"/>
                          <a:pt x="222" y="30"/>
                        </a:cubicBezTo>
                        <a:cubicBezTo>
                          <a:pt x="218" y="33"/>
                          <a:pt x="215" y="33"/>
                          <a:pt x="210" y="30"/>
                        </a:cubicBezTo>
                        <a:cubicBezTo>
                          <a:pt x="206" y="26"/>
                          <a:pt x="202" y="19"/>
                          <a:pt x="200" y="18"/>
                        </a:cubicBezTo>
                        <a:cubicBezTo>
                          <a:pt x="197" y="17"/>
                          <a:pt x="191" y="13"/>
                          <a:pt x="189" y="13"/>
                        </a:cubicBezTo>
                        <a:cubicBezTo>
                          <a:pt x="186" y="14"/>
                          <a:pt x="179" y="16"/>
                          <a:pt x="179" y="16"/>
                        </a:cubicBezTo>
                        <a:cubicBezTo>
                          <a:pt x="165" y="13"/>
                          <a:pt x="165" y="13"/>
                          <a:pt x="165" y="13"/>
                        </a:cubicBezTo>
                        <a:cubicBezTo>
                          <a:pt x="165" y="13"/>
                          <a:pt x="160" y="16"/>
                          <a:pt x="155" y="16"/>
                        </a:cubicBezTo>
                        <a:cubicBezTo>
                          <a:pt x="151" y="16"/>
                          <a:pt x="149" y="13"/>
                          <a:pt x="146" y="15"/>
                        </a:cubicBezTo>
                        <a:cubicBezTo>
                          <a:pt x="142" y="17"/>
                          <a:pt x="130" y="18"/>
                          <a:pt x="125" y="19"/>
                        </a:cubicBezTo>
                        <a:cubicBezTo>
                          <a:pt x="120" y="20"/>
                          <a:pt x="114" y="21"/>
                          <a:pt x="112" y="25"/>
                        </a:cubicBezTo>
                        <a:cubicBezTo>
                          <a:pt x="110" y="28"/>
                          <a:pt x="103" y="30"/>
                          <a:pt x="98" y="31"/>
                        </a:cubicBezTo>
                        <a:cubicBezTo>
                          <a:pt x="93" y="32"/>
                          <a:pt x="75" y="31"/>
                          <a:pt x="75" y="31"/>
                        </a:cubicBezTo>
                        <a:cubicBezTo>
                          <a:pt x="75" y="31"/>
                          <a:pt x="68" y="33"/>
                          <a:pt x="67" y="37"/>
                        </a:cubicBezTo>
                        <a:cubicBezTo>
                          <a:pt x="66" y="41"/>
                          <a:pt x="62" y="47"/>
                          <a:pt x="56" y="46"/>
                        </a:cubicBezTo>
                        <a:cubicBezTo>
                          <a:pt x="50" y="46"/>
                          <a:pt x="46" y="46"/>
                          <a:pt x="45" y="50"/>
                        </a:cubicBezTo>
                        <a:cubicBezTo>
                          <a:pt x="44" y="54"/>
                          <a:pt x="40" y="56"/>
                          <a:pt x="36" y="60"/>
                        </a:cubicBezTo>
                        <a:cubicBezTo>
                          <a:pt x="31" y="63"/>
                          <a:pt x="26" y="64"/>
                          <a:pt x="25" y="66"/>
                        </a:cubicBezTo>
                        <a:cubicBezTo>
                          <a:pt x="24" y="69"/>
                          <a:pt x="19" y="73"/>
                          <a:pt x="19" y="76"/>
                        </a:cubicBezTo>
                        <a:cubicBezTo>
                          <a:pt x="19" y="80"/>
                          <a:pt x="17" y="85"/>
                          <a:pt x="14" y="85"/>
                        </a:cubicBezTo>
                        <a:cubicBezTo>
                          <a:pt x="10" y="85"/>
                          <a:pt x="0" y="86"/>
                          <a:pt x="0" y="86"/>
                        </a:cubicBezTo>
                        <a:close/>
                      </a:path>
                    </a:pathLst>
                  </a:cu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5" name="Freeform 52"/>
                  <p:cNvSpPr/>
                  <p:nvPr/>
                </p:nvSpPr>
                <p:spPr bwMode="auto">
                  <a:xfrm>
                    <a:off x="3532" y="1513"/>
                    <a:ext cx="142" cy="205"/>
                  </a:xfrm>
                  <a:custGeom>
                    <a:avLst/>
                    <a:gdLst>
                      <a:gd name="T0" fmla="*/ 895 w 50"/>
                      <a:gd name="T1" fmla="*/ 163 h 68"/>
                      <a:gd name="T2" fmla="*/ 460 w 50"/>
                      <a:gd name="T3" fmla="*/ 1046 h 68"/>
                      <a:gd name="T4" fmla="*/ 114 w 50"/>
                      <a:gd name="T5" fmla="*/ 1836 h 68"/>
                      <a:gd name="T6" fmla="*/ 435 w 50"/>
                      <a:gd name="T7" fmla="*/ 1399 h 68"/>
                      <a:gd name="T8" fmla="*/ 500 w 50"/>
                      <a:gd name="T9" fmla="*/ 1182 h 68"/>
                      <a:gd name="T10" fmla="*/ 622 w 50"/>
                      <a:gd name="T11" fmla="*/ 1046 h 68"/>
                      <a:gd name="T12" fmla="*/ 684 w 50"/>
                      <a:gd name="T13" fmla="*/ 763 h 68"/>
                      <a:gd name="T14" fmla="*/ 846 w 50"/>
                      <a:gd name="T15" fmla="*/ 654 h 68"/>
                      <a:gd name="T16" fmla="*/ 872 w 50"/>
                      <a:gd name="T17" fmla="*/ 356 h 68"/>
                      <a:gd name="T18" fmla="*/ 1008 w 50"/>
                      <a:gd name="T19" fmla="*/ 217 h 68"/>
                      <a:gd name="T20" fmla="*/ 1145 w 50"/>
                      <a:gd name="T21" fmla="*/ 0 h 68"/>
                      <a:gd name="T22" fmla="*/ 934 w 50"/>
                      <a:gd name="T23" fmla="*/ 81 h 68"/>
                      <a:gd name="T24" fmla="*/ 895 w 50"/>
                      <a:gd name="T25" fmla="*/ 190 h 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0" h="68">
                        <a:moveTo>
                          <a:pt x="39" y="6"/>
                        </a:moveTo>
                        <a:cubicBezTo>
                          <a:pt x="32" y="17"/>
                          <a:pt x="27" y="28"/>
                          <a:pt x="20" y="38"/>
                        </a:cubicBezTo>
                        <a:cubicBezTo>
                          <a:pt x="18" y="41"/>
                          <a:pt x="0" y="65"/>
                          <a:pt x="5" y="67"/>
                        </a:cubicBezTo>
                        <a:cubicBezTo>
                          <a:pt x="6" y="68"/>
                          <a:pt x="18" y="53"/>
                          <a:pt x="19" y="51"/>
                        </a:cubicBezTo>
                        <a:cubicBezTo>
                          <a:pt x="20" y="48"/>
                          <a:pt x="20" y="45"/>
                          <a:pt x="22" y="43"/>
                        </a:cubicBezTo>
                        <a:cubicBezTo>
                          <a:pt x="24" y="39"/>
                          <a:pt x="25" y="41"/>
                          <a:pt x="27" y="38"/>
                        </a:cubicBezTo>
                        <a:cubicBezTo>
                          <a:pt x="29" y="35"/>
                          <a:pt x="28" y="30"/>
                          <a:pt x="30" y="28"/>
                        </a:cubicBezTo>
                        <a:cubicBezTo>
                          <a:pt x="33" y="25"/>
                          <a:pt x="35" y="28"/>
                          <a:pt x="37" y="24"/>
                        </a:cubicBezTo>
                        <a:cubicBezTo>
                          <a:pt x="38" y="20"/>
                          <a:pt x="36" y="17"/>
                          <a:pt x="38" y="13"/>
                        </a:cubicBezTo>
                        <a:cubicBezTo>
                          <a:pt x="39" y="12"/>
                          <a:pt x="42" y="9"/>
                          <a:pt x="44" y="8"/>
                        </a:cubicBezTo>
                        <a:cubicBezTo>
                          <a:pt x="47" y="6"/>
                          <a:pt x="50" y="5"/>
                          <a:pt x="50" y="0"/>
                        </a:cubicBezTo>
                        <a:cubicBezTo>
                          <a:pt x="47" y="1"/>
                          <a:pt x="44" y="3"/>
                          <a:pt x="41" y="3"/>
                        </a:cubicBezTo>
                        <a:cubicBezTo>
                          <a:pt x="40" y="4"/>
                          <a:pt x="38" y="7"/>
                          <a:pt x="39" y="7"/>
                        </a:cubicBezTo>
                      </a:path>
                    </a:pathLst>
                  </a:cu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6" name="Freeform 53"/>
                  <p:cNvSpPr/>
                  <p:nvPr/>
                </p:nvSpPr>
                <p:spPr bwMode="auto">
                  <a:xfrm>
                    <a:off x="3682" y="1242"/>
                    <a:ext cx="443" cy="226"/>
                  </a:xfrm>
                  <a:custGeom>
                    <a:avLst/>
                    <a:gdLst>
                      <a:gd name="T0" fmla="*/ 0 w 157"/>
                      <a:gd name="T1" fmla="*/ 2052 h 75"/>
                      <a:gd name="T2" fmla="*/ 3527 w 157"/>
                      <a:gd name="T3" fmla="*/ 217 h 75"/>
                      <a:gd name="T4" fmla="*/ 0 w 157"/>
                      <a:gd name="T5" fmla="*/ 2052 h 75"/>
                      <a:gd name="T6" fmla="*/ 0 60000 65536"/>
                      <a:gd name="T7" fmla="*/ 0 60000 65536"/>
                      <a:gd name="T8" fmla="*/ 0 60000 65536"/>
                    </a:gdLst>
                    <a:ahLst/>
                    <a:cxnLst>
                      <a:cxn ang="T6">
                        <a:pos x="T0" y="T1"/>
                      </a:cxn>
                      <a:cxn ang="T7">
                        <a:pos x="T2" y="T3"/>
                      </a:cxn>
                      <a:cxn ang="T8">
                        <a:pos x="T4" y="T5"/>
                      </a:cxn>
                    </a:cxnLst>
                    <a:rect l="0" t="0" r="r" b="b"/>
                    <a:pathLst>
                      <a:path w="157" h="75">
                        <a:moveTo>
                          <a:pt x="0" y="75"/>
                        </a:moveTo>
                        <a:cubicBezTo>
                          <a:pt x="0" y="75"/>
                          <a:pt x="48" y="0"/>
                          <a:pt x="157" y="8"/>
                        </a:cubicBezTo>
                        <a:cubicBezTo>
                          <a:pt x="157" y="8"/>
                          <a:pt x="60" y="1"/>
                          <a:pt x="0"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7" name="Freeform 54"/>
                  <p:cNvSpPr/>
                  <p:nvPr/>
                </p:nvSpPr>
                <p:spPr bwMode="auto">
                  <a:xfrm>
                    <a:off x="3761" y="3172"/>
                    <a:ext cx="554" cy="217"/>
                  </a:xfrm>
                  <a:custGeom>
                    <a:avLst/>
                    <a:gdLst>
                      <a:gd name="T0" fmla="*/ 4107 w 196"/>
                      <a:gd name="T1" fmla="*/ 437 h 72"/>
                      <a:gd name="T2" fmla="*/ 0 w 196"/>
                      <a:gd name="T3" fmla="*/ 383 h 72"/>
                      <a:gd name="T4" fmla="*/ 359 w 196"/>
                      <a:gd name="T5" fmla="*/ 518 h 72"/>
                      <a:gd name="T6" fmla="*/ 630 w 196"/>
                      <a:gd name="T7" fmla="*/ 383 h 72"/>
                      <a:gd name="T8" fmla="*/ 791 w 196"/>
                      <a:gd name="T9" fmla="*/ 244 h 72"/>
                      <a:gd name="T10" fmla="*/ 1015 w 196"/>
                      <a:gd name="T11" fmla="*/ 356 h 72"/>
                      <a:gd name="T12" fmla="*/ 1111 w 196"/>
                      <a:gd name="T13" fmla="*/ 627 h 72"/>
                      <a:gd name="T14" fmla="*/ 1374 w 196"/>
                      <a:gd name="T15" fmla="*/ 681 h 72"/>
                      <a:gd name="T16" fmla="*/ 1557 w 196"/>
                      <a:gd name="T17" fmla="*/ 763 h 72"/>
                      <a:gd name="T18" fmla="*/ 1877 w 196"/>
                      <a:gd name="T19" fmla="*/ 708 h 72"/>
                      <a:gd name="T20" fmla="*/ 2165 w 196"/>
                      <a:gd name="T21" fmla="*/ 518 h 72"/>
                      <a:gd name="T22" fmla="*/ 2781 w 196"/>
                      <a:gd name="T23" fmla="*/ 546 h 72"/>
                      <a:gd name="T24" fmla="*/ 3005 w 196"/>
                      <a:gd name="T25" fmla="*/ 383 h 72"/>
                      <a:gd name="T26" fmla="*/ 3115 w 196"/>
                      <a:gd name="T27" fmla="*/ 217 h 72"/>
                      <a:gd name="T28" fmla="*/ 3451 w 196"/>
                      <a:gd name="T29" fmla="*/ 217 h 72"/>
                      <a:gd name="T30" fmla="*/ 3635 w 196"/>
                      <a:gd name="T31" fmla="*/ 81 h 72"/>
                      <a:gd name="T32" fmla="*/ 3906 w 196"/>
                      <a:gd name="T33" fmla="*/ 136 h 72"/>
                      <a:gd name="T34" fmla="*/ 4107 w 196"/>
                      <a:gd name="T35" fmla="*/ 437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6" h="72">
                        <a:moveTo>
                          <a:pt x="182" y="16"/>
                        </a:moveTo>
                        <a:cubicBezTo>
                          <a:pt x="182" y="16"/>
                          <a:pt x="87" y="72"/>
                          <a:pt x="0" y="14"/>
                        </a:cubicBezTo>
                        <a:cubicBezTo>
                          <a:pt x="0" y="14"/>
                          <a:pt x="13" y="20"/>
                          <a:pt x="16" y="19"/>
                        </a:cubicBezTo>
                        <a:cubicBezTo>
                          <a:pt x="20" y="17"/>
                          <a:pt x="26" y="17"/>
                          <a:pt x="28" y="14"/>
                        </a:cubicBezTo>
                        <a:cubicBezTo>
                          <a:pt x="29" y="12"/>
                          <a:pt x="31" y="10"/>
                          <a:pt x="35" y="9"/>
                        </a:cubicBezTo>
                        <a:cubicBezTo>
                          <a:pt x="39" y="9"/>
                          <a:pt x="45" y="8"/>
                          <a:pt x="45" y="13"/>
                        </a:cubicBezTo>
                        <a:cubicBezTo>
                          <a:pt x="45" y="18"/>
                          <a:pt x="44" y="22"/>
                          <a:pt x="49" y="23"/>
                        </a:cubicBezTo>
                        <a:cubicBezTo>
                          <a:pt x="54" y="25"/>
                          <a:pt x="58" y="20"/>
                          <a:pt x="61" y="25"/>
                        </a:cubicBezTo>
                        <a:cubicBezTo>
                          <a:pt x="64" y="30"/>
                          <a:pt x="61" y="28"/>
                          <a:pt x="69" y="28"/>
                        </a:cubicBezTo>
                        <a:cubicBezTo>
                          <a:pt x="77" y="28"/>
                          <a:pt x="74" y="27"/>
                          <a:pt x="83" y="26"/>
                        </a:cubicBezTo>
                        <a:cubicBezTo>
                          <a:pt x="92" y="25"/>
                          <a:pt x="85" y="25"/>
                          <a:pt x="96" y="19"/>
                        </a:cubicBezTo>
                        <a:cubicBezTo>
                          <a:pt x="107" y="12"/>
                          <a:pt x="117" y="17"/>
                          <a:pt x="123" y="20"/>
                        </a:cubicBezTo>
                        <a:cubicBezTo>
                          <a:pt x="130" y="23"/>
                          <a:pt x="131" y="17"/>
                          <a:pt x="133" y="14"/>
                        </a:cubicBezTo>
                        <a:cubicBezTo>
                          <a:pt x="135" y="12"/>
                          <a:pt x="131" y="7"/>
                          <a:pt x="138" y="8"/>
                        </a:cubicBezTo>
                        <a:cubicBezTo>
                          <a:pt x="146" y="9"/>
                          <a:pt x="148" y="8"/>
                          <a:pt x="153" y="8"/>
                        </a:cubicBezTo>
                        <a:cubicBezTo>
                          <a:pt x="158" y="8"/>
                          <a:pt x="156" y="0"/>
                          <a:pt x="161" y="3"/>
                        </a:cubicBezTo>
                        <a:cubicBezTo>
                          <a:pt x="166" y="6"/>
                          <a:pt x="168" y="4"/>
                          <a:pt x="173" y="5"/>
                        </a:cubicBezTo>
                        <a:cubicBezTo>
                          <a:pt x="178" y="7"/>
                          <a:pt x="196" y="1"/>
                          <a:pt x="182" y="16"/>
                        </a:cubicBezTo>
                        <a:close/>
                      </a:path>
                    </a:pathLst>
                  </a:custGeom>
                  <a:solidFill>
                    <a:srgbClr val="7429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8" name="Freeform 55"/>
                  <p:cNvSpPr/>
                  <p:nvPr/>
                </p:nvSpPr>
                <p:spPr bwMode="auto">
                  <a:xfrm>
                    <a:off x="4298" y="2176"/>
                    <a:ext cx="163" cy="340"/>
                  </a:xfrm>
                  <a:custGeom>
                    <a:avLst/>
                    <a:gdLst>
                      <a:gd name="T0" fmla="*/ 1287 w 58"/>
                      <a:gd name="T1" fmla="*/ 3078 h 113"/>
                      <a:gd name="T2" fmla="*/ 689 w 58"/>
                      <a:gd name="T3" fmla="*/ 2479 h 113"/>
                      <a:gd name="T4" fmla="*/ 110 w 58"/>
                      <a:gd name="T5" fmla="*/ 1965 h 113"/>
                      <a:gd name="T6" fmla="*/ 110 w 58"/>
                      <a:gd name="T7" fmla="*/ 1465 h 113"/>
                      <a:gd name="T8" fmla="*/ 48 w 58"/>
                      <a:gd name="T9" fmla="*/ 897 h 113"/>
                      <a:gd name="T10" fmla="*/ 402 w 58"/>
                      <a:gd name="T11" fmla="*/ 81 h 113"/>
                      <a:gd name="T12" fmla="*/ 514 w 58"/>
                      <a:gd name="T13" fmla="*/ 190 h 113"/>
                      <a:gd name="T14" fmla="*/ 601 w 58"/>
                      <a:gd name="T15" fmla="*/ 352 h 113"/>
                      <a:gd name="T16" fmla="*/ 576 w 58"/>
                      <a:gd name="T17" fmla="*/ 734 h 113"/>
                      <a:gd name="T18" fmla="*/ 711 w 58"/>
                      <a:gd name="T19" fmla="*/ 870 h 113"/>
                      <a:gd name="T20" fmla="*/ 576 w 58"/>
                      <a:gd name="T21" fmla="*/ 1086 h 113"/>
                      <a:gd name="T22" fmla="*/ 624 w 58"/>
                      <a:gd name="T23" fmla="*/ 1303 h 113"/>
                      <a:gd name="T24" fmla="*/ 576 w 58"/>
                      <a:gd name="T25" fmla="*/ 1519 h 113"/>
                      <a:gd name="T26" fmla="*/ 689 w 58"/>
                      <a:gd name="T27" fmla="*/ 1559 h 113"/>
                      <a:gd name="T28" fmla="*/ 646 w 58"/>
                      <a:gd name="T29" fmla="*/ 1829 h 113"/>
                      <a:gd name="T30" fmla="*/ 798 w 58"/>
                      <a:gd name="T31" fmla="*/ 1911 h 113"/>
                      <a:gd name="T32" fmla="*/ 846 w 58"/>
                      <a:gd name="T33" fmla="*/ 2181 h 113"/>
                      <a:gd name="T34" fmla="*/ 956 w 58"/>
                      <a:gd name="T35" fmla="*/ 2317 h 113"/>
                      <a:gd name="T36" fmla="*/ 1265 w 58"/>
                      <a:gd name="T37" fmla="*/ 3078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8" h="113">
                        <a:moveTo>
                          <a:pt x="58" y="113"/>
                        </a:moveTo>
                        <a:cubicBezTo>
                          <a:pt x="50" y="104"/>
                          <a:pt x="42" y="95"/>
                          <a:pt x="31" y="91"/>
                        </a:cubicBezTo>
                        <a:cubicBezTo>
                          <a:pt x="19" y="87"/>
                          <a:pt x="12" y="84"/>
                          <a:pt x="5" y="72"/>
                        </a:cubicBezTo>
                        <a:cubicBezTo>
                          <a:pt x="1" y="64"/>
                          <a:pt x="4" y="61"/>
                          <a:pt x="5" y="54"/>
                        </a:cubicBezTo>
                        <a:cubicBezTo>
                          <a:pt x="6" y="47"/>
                          <a:pt x="3" y="39"/>
                          <a:pt x="2" y="33"/>
                        </a:cubicBezTo>
                        <a:cubicBezTo>
                          <a:pt x="0" y="22"/>
                          <a:pt x="1" y="0"/>
                          <a:pt x="18" y="3"/>
                        </a:cubicBezTo>
                        <a:cubicBezTo>
                          <a:pt x="22" y="4"/>
                          <a:pt x="21" y="5"/>
                          <a:pt x="23" y="7"/>
                        </a:cubicBezTo>
                        <a:cubicBezTo>
                          <a:pt x="23" y="7"/>
                          <a:pt x="28" y="14"/>
                          <a:pt x="27" y="13"/>
                        </a:cubicBezTo>
                        <a:cubicBezTo>
                          <a:pt x="29" y="18"/>
                          <a:pt x="24" y="22"/>
                          <a:pt x="26" y="27"/>
                        </a:cubicBezTo>
                        <a:cubicBezTo>
                          <a:pt x="27" y="29"/>
                          <a:pt x="31" y="28"/>
                          <a:pt x="32" y="32"/>
                        </a:cubicBezTo>
                        <a:cubicBezTo>
                          <a:pt x="33" y="37"/>
                          <a:pt x="28" y="37"/>
                          <a:pt x="26" y="40"/>
                        </a:cubicBezTo>
                        <a:cubicBezTo>
                          <a:pt x="23" y="43"/>
                          <a:pt x="19" y="50"/>
                          <a:pt x="28" y="48"/>
                        </a:cubicBezTo>
                        <a:cubicBezTo>
                          <a:pt x="29" y="51"/>
                          <a:pt x="28" y="54"/>
                          <a:pt x="26" y="56"/>
                        </a:cubicBezTo>
                        <a:cubicBezTo>
                          <a:pt x="28" y="56"/>
                          <a:pt x="29" y="57"/>
                          <a:pt x="31" y="57"/>
                        </a:cubicBezTo>
                        <a:cubicBezTo>
                          <a:pt x="31" y="60"/>
                          <a:pt x="28" y="65"/>
                          <a:pt x="29" y="67"/>
                        </a:cubicBezTo>
                        <a:cubicBezTo>
                          <a:pt x="30" y="70"/>
                          <a:pt x="34" y="68"/>
                          <a:pt x="36" y="70"/>
                        </a:cubicBezTo>
                        <a:cubicBezTo>
                          <a:pt x="38" y="72"/>
                          <a:pt x="36" y="77"/>
                          <a:pt x="38" y="80"/>
                        </a:cubicBezTo>
                        <a:cubicBezTo>
                          <a:pt x="39" y="83"/>
                          <a:pt x="41" y="83"/>
                          <a:pt x="43" y="85"/>
                        </a:cubicBezTo>
                        <a:cubicBezTo>
                          <a:pt x="49" y="93"/>
                          <a:pt x="53" y="104"/>
                          <a:pt x="57" y="113"/>
                        </a:cubicBezTo>
                      </a:path>
                    </a:pathLst>
                  </a:cu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9" name="Freeform 56"/>
                  <p:cNvSpPr/>
                  <p:nvPr/>
                </p:nvSpPr>
                <p:spPr bwMode="auto">
                  <a:xfrm>
                    <a:off x="4094" y="2224"/>
                    <a:ext cx="342" cy="343"/>
                  </a:xfrm>
                  <a:custGeom>
                    <a:avLst/>
                    <a:gdLst>
                      <a:gd name="T0" fmla="*/ 1374 w 121"/>
                      <a:gd name="T1" fmla="*/ 1694 h 114"/>
                      <a:gd name="T2" fmla="*/ 1447 w 121"/>
                      <a:gd name="T3" fmla="*/ 1694 h 114"/>
                      <a:gd name="T4" fmla="*/ 1470 w 121"/>
                      <a:gd name="T5" fmla="*/ 1357 h 114"/>
                      <a:gd name="T6" fmla="*/ 1509 w 121"/>
                      <a:gd name="T7" fmla="*/ 1032 h 114"/>
                      <a:gd name="T8" fmla="*/ 1221 w 121"/>
                      <a:gd name="T9" fmla="*/ 325 h 114"/>
                      <a:gd name="T10" fmla="*/ 520 w 121"/>
                      <a:gd name="T11" fmla="*/ 108 h 114"/>
                      <a:gd name="T12" fmla="*/ 455 w 121"/>
                      <a:gd name="T13" fmla="*/ 271 h 114"/>
                      <a:gd name="T14" fmla="*/ 359 w 121"/>
                      <a:gd name="T15" fmla="*/ 406 h 114"/>
                      <a:gd name="T16" fmla="*/ 249 w 121"/>
                      <a:gd name="T17" fmla="*/ 460 h 114"/>
                      <a:gd name="T18" fmla="*/ 271 w 121"/>
                      <a:gd name="T19" fmla="*/ 626 h 114"/>
                      <a:gd name="T20" fmla="*/ 161 w 121"/>
                      <a:gd name="T21" fmla="*/ 842 h 114"/>
                      <a:gd name="T22" fmla="*/ 88 w 121"/>
                      <a:gd name="T23" fmla="*/ 1113 h 114"/>
                      <a:gd name="T24" fmla="*/ 48 w 121"/>
                      <a:gd name="T25" fmla="*/ 1357 h 114"/>
                      <a:gd name="T26" fmla="*/ 223 w 121"/>
                      <a:gd name="T27" fmla="*/ 1559 h 114"/>
                      <a:gd name="T28" fmla="*/ 136 w 121"/>
                      <a:gd name="T29" fmla="*/ 1883 h 114"/>
                      <a:gd name="T30" fmla="*/ 136 w 121"/>
                      <a:gd name="T31" fmla="*/ 2208 h 114"/>
                      <a:gd name="T32" fmla="*/ 407 w 121"/>
                      <a:gd name="T33" fmla="*/ 2780 h 114"/>
                      <a:gd name="T34" fmla="*/ 630 w 121"/>
                      <a:gd name="T35" fmla="*/ 2861 h 114"/>
                      <a:gd name="T36" fmla="*/ 718 w 121"/>
                      <a:gd name="T37" fmla="*/ 3024 h 114"/>
                      <a:gd name="T38" fmla="*/ 879 w 121"/>
                      <a:gd name="T39" fmla="*/ 2943 h 114"/>
                      <a:gd name="T40" fmla="*/ 1150 w 121"/>
                      <a:gd name="T41" fmla="*/ 3105 h 114"/>
                      <a:gd name="T42" fmla="*/ 1238 w 121"/>
                      <a:gd name="T43" fmla="*/ 2943 h 114"/>
                      <a:gd name="T44" fmla="*/ 1422 w 121"/>
                      <a:gd name="T45" fmla="*/ 2997 h 114"/>
                      <a:gd name="T46" fmla="*/ 1916 w 121"/>
                      <a:gd name="T47" fmla="*/ 2726 h 114"/>
                      <a:gd name="T48" fmla="*/ 2349 w 121"/>
                      <a:gd name="T49" fmla="*/ 2726 h 114"/>
                      <a:gd name="T50" fmla="*/ 2598 w 121"/>
                      <a:gd name="T51" fmla="*/ 2807 h 114"/>
                      <a:gd name="T52" fmla="*/ 2012 w 121"/>
                      <a:gd name="T53" fmla="*/ 2127 h 114"/>
                      <a:gd name="T54" fmla="*/ 1286 w 121"/>
                      <a:gd name="T55" fmla="*/ 1775 h 114"/>
                      <a:gd name="T56" fmla="*/ 1374 w 121"/>
                      <a:gd name="T57" fmla="*/ 1694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1" h="114">
                        <a:moveTo>
                          <a:pt x="61" y="62"/>
                        </a:moveTo>
                        <a:cubicBezTo>
                          <a:pt x="62" y="62"/>
                          <a:pt x="63" y="62"/>
                          <a:pt x="64" y="62"/>
                        </a:cubicBezTo>
                        <a:cubicBezTo>
                          <a:pt x="64" y="57"/>
                          <a:pt x="64" y="53"/>
                          <a:pt x="65" y="50"/>
                        </a:cubicBezTo>
                        <a:cubicBezTo>
                          <a:pt x="66" y="46"/>
                          <a:pt x="67" y="42"/>
                          <a:pt x="67" y="38"/>
                        </a:cubicBezTo>
                        <a:cubicBezTo>
                          <a:pt x="66" y="29"/>
                          <a:pt x="61" y="18"/>
                          <a:pt x="54" y="12"/>
                        </a:cubicBezTo>
                        <a:cubicBezTo>
                          <a:pt x="49" y="7"/>
                          <a:pt x="30" y="0"/>
                          <a:pt x="23" y="4"/>
                        </a:cubicBezTo>
                        <a:cubicBezTo>
                          <a:pt x="20" y="6"/>
                          <a:pt x="22" y="8"/>
                          <a:pt x="20" y="10"/>
                        </a:cubicBezTo>
                        <a:cubicBezTo>
                          <a:pt x="18" y="12"/>
                          <a:pt x="19" y="13"/>
                          <a:pt x="16" y="15"/>
                        </a:cubicBezTo>
                        <a:cubicBezTo>
                          <a:pt x="14" y="17"/>
                          <a:pt x="13" y="13"/>
                          <a:pt x="11" y="17"/>
                        </a:cubicBezTo>
                        <a:cubicBezTo>
                          <a:pt x="9" y="20"/>
                          <a:pt x="10" y="22"/>
                          <a:pt x="12" y="23"/>
                        </a:cubicBezTo>
                        <a:cubicBezTo>
                          <a:pt x="13" y="28"/>
                          <a:pt x="9" y="28"/>
                          <a:pt x="7" y="31"/>
                        </a:cubicBezTo>
                        <a:cubicBezTo>
                          <a:pt x="5" y="34"/>
                          <a:pt x="5" y="37"/>
                          <a:pt x="4" y="41"/>
                        </a:cubicBezTo>
                        <a:cubicBezTo>
                          <a:pt x="3" y="45"/>
                          <a:pt x="0" y="46"/>
                          <a:pt x="2" y="50"/>
                        </a:cubicBezTo>
                        <a:cubicBezTo>
                          <a:pt x="4" y="54"/>
                          <a:pt x="9" y="53"/>
                          <a:pt x="10" y="57"/>
                        </a:cubicBezTo>
                        <a:cubicBezTo>
                          <a:pt x="11" y="60"/>
                          <a:pt x="7" y="66"/>
                          <a:pt x="6" y="69"/>
                        </a:cubicBezTo>
                        <a:cubicBezTo>
                          <a:pt x="6" y="73"/>
                          <a:pt x="6" y="77"/>
                          <a:pt x="6" y="81"/>
                        </a:cubicBezTo>
                        <a:cubicBezTo>
                          <a:pt x="6" y="91"/>
                          <a:pt x="5" y="102"/>
                          <a:pt x="18" y="102"/>
                        </a:cubicBezTo>
                        <a:cubicBezTo>
                          <a:pt x="25" y="102"/>
                          <a:pt x="22" y="99"/>
                          <a:pt x="28" y="105"/>
                        </a:cubicBezTo>
                        <a:cubicBezTo>
                          <a:pt x="30" y="107"/>
                          <a:pt x="30" y="111"/>
                          <a:pt x="32" y="111"/>
                        </a:cubicBezTo>
                        <a:cubicBezTo>
                          <a:pt x="36" y="112"/>
                          <a:pt x="36" y="108"/>
                          <a:pt x="39" y="108"/>
                        </a:cubicBezTo>
                        <a:cubicBezTo>
                          <a:pt x="44" y="107"/>
                          <a:pt x="47" y="114"/>
                          <a:pt x="51" y="114"/>
                        </a:cubicBezTo>
                        <a:cubicBezTo>
                          <a:pt x="54" y="113"/>
                          <a:pt x="53" y="108"/>
                          <a:pt x="55" y="108"/>
                        </a:cubicBezTo>
                        <a:cubicBezTo>
                          <a:pt x="58" y="107"/>
                          <a:pt x="61" y="110"/>
                          <a:pt x="63" y="110"/>
                        </a:cubicBezTo>
                        <a:cubicBezTo>
                          <a:pt x="70" y="109"/>
                          <a:pt x="78" y="103"/>
                          <a:pt x="85" y="100"/>
                        </a:cubicBezTo>
                        <a:cubicBezTo>
                          <a:pt x="91" y="98"/>
                          <a:pt x="98" y="99"/>
                          <a:pt x="104" y="100"/>
                        </a:cubicBezTo>
                        <a:cubicBezTo>
                          <a:pt x="108" y="101"/>
                          <a:pt x="111" y="103"/>
                          <a:pt x="115" y="103"/>
                        </a:cubicBezTo>
                        <a:cubicBezTo>
                          <a:pt x="121" y="89"/>
                          <a:pt x="98" y="81"/>
                          <a:pt x="89" y="78"/>
                        </a:cubicBezTo>
                        <a:cubicBezTo>
                          <a:pt x="78" y="74"/>
                          <a:pt x="49" y="82"/>
                          <a:pt x="57" y="65"/>
                        </a:cubicBezTo>
                        <a:cubicBezTo>
                          <a:pt x="59" y="64"/>
                          <a:pt x="60" y="63"/>
                          <a:pt x="61" y="62"/>
                        </a:cubicBezTo>
                      </a:path>
                    </a:pathLst>
                  </a:cu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0" name="Freeform 57"/>
                  <p:cNvSpPr/>
                  <p:nvPr/>
                </p:nvSpPr>
                <p:spPr bwMode="auto">
                  <a:xfrm>
                    <a:off x="4204" y="2371"/>
                    <a:ext cx="122" cy="127"/>
                  </a:xfrm>
                  <a:custGeom>
                    <a:avLst/>
                    <a:gdLst>
                      <a:gd name="T0" fmla="*/ 460 w 43"/>
                      <a:gd name="T1" fmla="*/ 221 h 42"/>
                      <a:gd name="T2" fmla="*/ 321 w 43"/>
                      <a:gd name="T3" fmla="*/ 411 h 42"/>
                      <a:gd name="T4" fmla="*/ 346 w 43"/>
                      <a:gd name="T5" fmla="*/ 750 h 42"/>
                      <a:gd name="T6" fmla="*/ 820 w 43"/>
                      <a:gd name="T7" fmla="*/ 940 h 42"/>
                      <a:gd name="T8" fmla="*/ 845 w 43"/>
                      <a:gd name="T9" fmla="*/ 1107 h 42"/>
                      <a:gd name="T10" fmla="*/ 548 w 43"/>
                      <a:gd name="T11" fmla="*/ 1052 h 42"/>
                      <a:gd name="T12" fmla="*/ 272 w 43"/>
                      <a:gd name="T13" fmla="*/ 971 h 42"/>
                      <a:gd name="T14" fmla="*/ 210 w 43"/>
                      <a:gd name="T15" fmla="*/ 695 h 42"/>
                      <a:gd name="T16" fmla="*/ 48 w 43"/>
                      <a:gd name="T17" fmla="*/ 438 h 42"/>
                      <a:gd name="T18" fmla="*/ 162 w 43"/>
                      <a:gd name="T19" fmla="*/ 194 h 42"/>
                      <a:gd name="T20" fmla="*/ 298 w 43"/>
                      <a:gd name="T21" fmla="*/ 221 h 42"/>
                      <a:gd name="T22" fmla="*/ 363 w 43"/>
                      <a:gd name="T23" fmla="*/ 27 h 42"/>
                      <a:gd name="T24" fmla="*/ 434 w 43"/>
                      <a:gd name="T25" fmla="*/ 221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 h="42">
                        <a:moveTo>
                          <a:pt x="20" y="8"/>
                        </a:moveTo>
                        <a:cubicBezTo>
                          <a:pt x="21" y="11"/>
                          <a:pt x="15" y="13"/>
                          <a:pt x="14" y="15"/>
                        </a:cubicBezTo>
                        <a:cubicBezTo>
                          <a:pt x="13" y="19"/>
                          <a:pt x="14" y="24"/>
                          <a:pt x="15" y="27"/>
                        </a:cubicBezTo>
                        <a:cubicBezTo>
                          <a:pt x="20" y="36"/>
                          <a:pt x="29" y="30"/>
                          <a:pt x="36" y="34"/>
                        </a:cubicBezTo>
                        <a:cubicBezTo>
                          <a:pt x="40" y="35"/>
                          <a:pt x="43" y="38"/>
                          <a:pt x="37" y="40"/>
                        </a:cubicBezTo>
                        <a:cubicBezTo>
                          <a:pt x="33" y="42"/>
                          <a:pt x="28" y="38"/>
                          <a:pt x="24" y="38"/>
                        </a:cubicBezTo>
                        <a:cubicBezTo>
                          <a:pt x="19" y="38"/>
                          <a:pt x="16" y="39"/>
                          <a:pt x="12" y="35"/>
                        </a:cubicBezTo>
                        <a:cubicBezTo>
                          <a:pt x="7" y="32"/>
                          <a:pt x="8" y="29"/>
                          <a:pt x="9" y="25"/>
                        </a:cubicBezTo>
                        <a:cubicBezTo>
                          <a:pt x="4" y="23"/>
                          <a:pt x="0" y="22"/>
                          <a:pt x="2" y="16"/>
                        </a:cubicBezTo>
                        <a:cubicBezTo>
                          <a:pt x="3" y="12"/>
                          <a:pt x="7" y="12"/>
                          <a:pt x="7" y="7"/>
                        </a:cubicBezTo>
                        <a:cubicBezTo>
                          <a:pt x="9" y="6"/>
                          <a:pt x="11" y="7"/>
                          <a:pt x="13" y="8"/>
                        </a:cubicBezTo>
                        <a:cubicBezTo>
                          <a:pt x="13" y="5"/>
                          <a:pt x="12" y="1"/>
                          <a:pt x="16" y="1"/>
                        </a:cubicBezTo>
                        <a:cubicBezTo>
                          <a:pt x="20" y="0"/>
                          <a:pt x="20" y="6"/>
                          <a:pt x="19" y="8"/>
                        </a:cubicBezTo>
                      </a:path>
                    </a:pathLst>
                  </a:cu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1" name="Oval 58"/>
                  <p:cNvSpPr>
                    <a:spLocks noChangeArrowheads="1"/>
                  </p:cNvSpPr>
                  <p:nvPr/>
                </p:nvSpPr>
                <p:spPr bwMode="auto">
                  <a:xfrm>
                    <a:off x="3835" y="1495"/>
                    <a:ext cx="11"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2" name="Oval 59"/>
                  <p:cNvSpPr>
                    <a:spLocks noChangeArrowheads="1"/>
                  </p:cNvSpPr>
                  <p:nvPr/>
                </p:nvSpPr>
                <p:spPr bwMode="auto">
                  <a:xfrm>
                    <a:off x="3899" y="1486"/>
                    <a:ext cx="3"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3" name="Oval 60"/>
                  <p:cNvSpPr>
                    <a:spLocks noChangeArrowheads="1"/>
                  </p:cNvSpPr>
                  <p:nvPr/>
                </p:nvSpPr>
                <p:spPr bwMode="auto">
                  <a:xfrm>
                    <a:off x="3874" y="1531"/>
                    <a:ext cx="9"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4" name="Oval 61"/>
                  <p:cNvSpPr>
                    <a:spLocks noChangeArrowheads="1"/>
                  </p:cNvSpPr>
                  <p:nvPr/>
                </p:nvSpPr>
                <p:spPr bwMode="auto">
                  <a:xfrm>
                    <a:off x="3931" y="1516"/>
                    <a:ext cx="8"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5" name="Oval 62"/>
                  <p:cNvSpPr>
                    <a:spLocks noChangeArrowheads="1"/>
                  </p:cNvSpPr>
                  <p:nvPr/>
                </p:nvSpPr>
                <p:spPr bwMode="auto">
                  <a:xfrm>
                    <a:off x="3851" y="1453"/>
                    <a:ext cx="12"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6" name="Oval 63"/>
                  <p:cNvSpPr>
                    <a:spLocks noChangeArrowheads="1"/>
                  </p:cNvSpPr>
                  <p:nvPr/>
                </p:nvSpPr>
                <p:spPr bwMode="auto">
                  <a:xfrm>
                    <a:off x="3888" y="1435"/>
                    <a:ext cx="6"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7" name="Oval 64"/>
                  <p:cNvSpPr>
                    <a:spLocks noChangeArrowheads="1"/>
                  </p:cNvSpPr>
                  <p:nvPr/>
                </p:nvSpPr>
                <p:spPr bwMode="auto">
                  <a:xfrm>
                    <a:off x="3919" y="1420"/>
                    <a:ext cx="12"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8" name="Oval 65"/>
                  <p:cNvSpPr>
                    <a:spLocks noChangeArrowheads="1"/>
                  </p:cNvSpPr>
                  <p:nvPr/>
                </p:nvSpPr>
                <p:spPr bwMode="auto">
                  <a:xfrm>
                    <a:off x="3950" y="1423"/>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9" name="Oval 66"/>
                  <p:cNvSpPr>
                    <a:spLocks noChangeArrowheads="1"/>
                  </p:cNvSpPr>
                  <p:nvPr/>
                </p:nvSpPr>
                <p:spPr bwMode="auto">
                  <a:xfrm>
                    <a:off x="3970" y="1414"/>
                    <a:ext cx="11"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0" name="Oval 67"/>
                  <p:cNvSpPr>
                    <a:spLocks noChangeArrowheads="1"/>
                  </p:cNvSpPr>
                  <p:nvPr/>
                </p:nvSpPr>
                <p:spPr bwMode="auto">
                  <a:xfrm>
                    <a:off x="3967" y="1450"/>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1" name="Oval 68"/>
                  <p:cNvSpPr>
                    <a:spLocks noChangeArrowheads="1"/>
                  </p:cNvSpPr>
                  <p:nvPr/>
                </p:nvSpPr>
                <p:spPr bwMode="auto">
                  <a:xfrm>
                    <a:off x="3998" y="1438"/>
                    <a:ext cx="9"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2" name="Oval 69"/>
                  <p:cNvSpPr>
                    <a:spLocks noChangeArrowheads="1"/>
                  </p:cNvSpPr>
                  <p:nvPr/>
                </p:nvSpPr>
                <p:spPr bwMode="auto">
                  <a:xfrm>
                    <a:off x="4021" y="1441"/>
                    <a:ext cx="11"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3" name="Oval 70"/>
                  <p:cNvSpPr>
                    <a:spLocks noChangeArrowheads="1"/>
                  </p:cNvSpPr>
                  <p:nvPr/>
                </p:nvSpPr>
                <p:spPr bwMode="auto">
                  <a:xfrm>
                    <a:off x="3914" y="1447"/>
                    <a:ext cx="11"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4" name="Oval 71"/>
                  <p:cNvSpPr>
                    <a:spLocks noChangeArrowheads="1"/>
                  </p:cNvSpPr>
                  <p:nvPr/>
                </p:nvSpPr>
                <p:spPr bwMode="auto">
                  <a:xfrm>
                    <a:off x="3764" y="1558"/>
                    <a:ext cx="8"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5" name="Oval 72"/>
                  <p:cNvSpPr>
                    <a:spLocks noChangeArrowheads="1"/>
                  </p:cNvSpPr>
                  <p:nvPr/>
                </p:nvSpPr>
                <p:spPr bwMode="auto">
                  <a:xfrm>
                    <a:off x="3772" y="1534"/>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6" name="Oval 73"/>
                  <p:cNvSpPr>
                    <a:spLocks noChangeArrowheads="1"/>
                  </p:cNvSpPr>
                  <p:nvPr/>
                </p:nvSpPr>
                <p:spPr bwMode="auto">
                  <a:xfrm>
                    <a:off x="3778" y="1495"/>
                    <a:ext cx="3" cy="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7" name="Oval 74"/>
                  <p:cNvSpPr>
                    <a:spLocks noChangeArrowheads="1"/>
                  </p:cNvSpPr>
                  <p:nvPr/>
                </p:nvSpPr>
                <p:spPr bwMode="auto">
                  <a:xfrm>
                    <a:off x="3744" y="1507"/>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8" name="Oval 75"/>
                  <p:cNvSpPr>
                    <a:spLocks noChangeArrowheads="1"/>
                  </p:cNvSpPr>
                  <p:nvPr/>
                </p:nvSpPr>
                <p:spPr bwMode="auto">
                  <a:xfrm>
                    <a:off x="3719" y="1564"/>
                    <a:ext cx="8"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9" name="Oval 76"/>
                  <p:cNvSpPr>
                    <a:spLocks noChangeArrowheads="1"/>
                  </p:cNvSpPr>
                  <p:nvPr/>
                </p:nvSpPr>
                <p:spPr bwMode="auto">
                  <a:xfrm>
                    <a:off x="3696" y="1576"/>
                    <a:ext cx="9"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0" name="Oval 77"/>
                  <p:cNvSpPr>
                    <a:spLocks noChangeArrowheads="1"/>
                  </p:cNvSpPr>
                  <p:nvPr/>
                </p:nvSpPr>
                <p:spPr bwMode="auto">
                  <a:xfrm>
                    <a:off x="3736" y="1597"/>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1" name="Oval 78"/>
                  <p:cNvSpPr>
                    <a:spLocks noChangeArrowheads="1"/>
                  </p:cNvSpPr>
                  <p:nvPr/>
                </p:nvSpPr>
                <p:spPr bwMode="auto">
                  <a:xfrm>
                    <a:off x="3789" y="1585"/>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2" name="Oval 79"/>
                  <p:cNvSpPr>
                    <a:spLocks noChangeArrowheads="1"/>
                  </p:cNvSpPr>
                  <p:nvPr/>
                </p:nvSpPr>
                <p:spPr bwMode="auto">
                  <a:xfrm>
                    <a:off x="3835" y="1576"/>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3" name="Oval 80"/>
                  <p:cNvSpPr>
                    <a:spLocks noChangeArrowheads="1"/>
                  </p:cNvSpPr>
                  <p:nvPr/>
                </p:nvSpPr>
                <p:spPr bwMode="auto">
                  <a:xfrm>
                    <a:off x="3764" y="1456"/>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4" name="Oval 81"/>
                  <p:cNvSpPr>
                    <a:spLocks noChangeArrowheads="1"/>
                  </p:cNvSpPr>
                  <p:nvPr/>
                </p:nvSpPr>
                <p:spPr bwMode="auto">
                  <a:xfrm>
                    <a:off x="3806" y="1456"/>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5" name="Oval 82"/>
                  <p:cNvSpPr>
                    <a:spLocks noChangeArrowheads="1"/>
                  </p:cNvSpPr>
                  <p:nvPr/>
                </p:nvSpPr>
                <p:spPr bwMode="auto">
                  <a:xfrm>
                    <a:off x="3784" y="1474"/>
                    <a:ext cx="8"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6" name="Oval 83"/>
                  <p:cNvSpPr>
                    <a:spLocks noChangeArrowheads="1"/>
                  </p:cNvSpPr>
                  <p:nvPr/>
                </p:nvSpPr>
                <p:spPr bwMode="auto">
                  <a:xfrm>
                    <a:off x="3806" y="1465"/>
                    <a:ext cx="9" cy="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7" name="Oval 84"/>
                  <p:cNvSpPr>
                    <a:spLocks noChangeArrowheads="1"/>
                  </p:cNvSpPr>
                  <p:nvPr/>
                </p:nvSpPr>
                <p:spPr bwMode="auto">
                  <a:xfrm>
                    <a:off x="3716" y="1636"/>
                    <a:ext cx="14" cy="1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8" name="Oval 85"/>
                  <p:cNvSpPr>
                    <a:spLocks noChangeArrowheads="1"/>
                  </p:cNvSpPr>
                  <p:nvPr/>
                </p:nvSpPr>
                <p:spPr bwMode="auto">
                  <a:xfrm>
                    <a:off x="3753" y="1636"/>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9" name="Oval 86"/>
                  <p:cNvSpPr>
                    <a:spLocks noChangeArrowheads="1"/>
                  </p:cNvSpPr>
                  <p:nvPr/>
                </p:nvSpPr>
                <p:spPr bwMode="auto">
                  <a:xfrm>
                    <a:off x="3787" y="1642"/>
                    <a:ext cx="14" cy="1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0" name="Oval 87"/>
                  <p:cNvSpPr>
                    <a:spLocks noChangeArrowheads="1"/>
                  </p:cNvSpPr>
                  <p:nvPr/>
                </p:nvSpPr>
                <p:spPr bwMode="auto">
                  <a:xfrm>
                    <a:off x="3826" y="1636"/>
                    <a:ext cx="17" cy="1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1" name="Oval 88"/>
                  <p:cNvSpPr>
                    <a:spLocks noChangeArrowheads="1"/>
                  </p:cNvSpPr>
                  <p:nvPr/>
                </p:nvSpPr>
                <p:spPr bwMode="auto">
                  <a:xfrm>
                    <a:off x="3866" y="1621"/>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2" name="Oval 89"/>
                  <p:cNvSpPr>
                    <a:spLocks noChangeArrowheads="1"/>
                  </p:cNvSpPr>
                  <p:nvPr/>
                </p:nvSpPr>
                <p:spPr bwMode="auto">
                  <a:xfrm>
                    <a:off x="3894" y="1618"/>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3" name="Oval 90"/>
                  <p:cNvSpPr>
                    <a:spLocks noChangeArrowheads="1"/>
                  </p:cNvSpPr>
                  <p:nvPr/>
                </p:nvSpPr>
                <p:spPr bwMode="auto">
                  <a:xfrm>
                    <a:off x="3806" y="1694"/>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4" name="Oval 91"/>
                  <p:cNvSpPr>
                    <a:spLocks noChangeArrowheads="1"/>
                  </p:cNvSpPr>
                  <p:nvPr/>
                </p:nvSpPr>
                <p:spPr bwMode="auto">
                  <a:xfrm>
                    <a:off x="3755" y="1706"/>
                    <a:ext cx="9"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5" name="Oval 92"/>
                  <p:cNvSpPr>
                    <a:spLocks noChangeArrowheads="1"/>
                  </p:cNvSpPr>
                  <p:nvPr/>
                </p:nvSpPr>
                <p:spPr bwMode="auto">
                  <a:xfrm>
                    <a:off x="3691" y="1676"/>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6" name="Oval 93"/>
                  <p:cNvSpPr>
                    <a:spLocks noChangeArrowheads="1"/>
                  </p:cNvSpPr>
                  <p:nvPr/>
                </p:nvSpPr>
                <p:spPr bwMode="auto">
                  <a:xfrm>
                    <a:off x="3659" y="1682"/>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7" name="Oval 94"/>
                  <p:cNvSpPr>
                    <a:spLocks noChangeArrowheads="1"/>
                  </p:cNvSpPr>
                  <p:nvPr/>
                </p:nvSpPr>
                <p:spPr bwMode="auto">
                  <a:xfrm>
                    <a:off x="3637" y="1621"/>
                    <a:ext cx="22"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8" name="Oval 95"/>
                  <p:cNvSpPr>
                    <a:spLocks noChangeArrowheads="1"/>
                  </p:cNvSpPr>
                  <p:nvPr/>
                </p:nvSpPr>
                <p:spPr bwMode="auto">
                  <a:xfrm>
                    <a:off x="3671" y="1600"/>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9" name="Oval 96"/>
                  <p:cNvSpPr>
                    <a:spLocks noChangeArrowheads="1"/>
                  </p:cNvSpPr>
                  <p:nvPr/>
                </p:nvSpPr>
                <p:spPr bwMode="auto">
                  <a:xfrm>
                    <a:off x="3676" y="1639"/>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0" name="Oval 97"/>
                  <p:cNvSpPr>
                    <a:spLocks noChangeArrowheads="1"/>
                  </p:cNvSpPr>
                  <p:nvPr/>
                </p:nvSpPr>
                <p:spPr bwMode="auto">
                  <a:xfrm>
                    <a:off x="3640" y="1682"/>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1" name="Oval 98"/>
                  <p:cNvSpPr>
                    <a:spLocks noChangeArrowheads="1"/>
                  </p:cNvSpPr>
                  <p:nvPr/>
                </p:nvSpPr>
                <p:spPr bwMode="auto">
                  <a:xfrm>
                    <a:off x="3611" y="1712"/>
                    <a:ext cx="15"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2" name="Oval 99"/>
                  <p:cNvSpPr>
                    <a:spLocks noChangeArrowheads="1"/>
                  </p:cNvSpPr>
                  <p:nvPr/>
                </p:nvSpPr>
                <p:spPr bwMode="auto">
                  <a:xfrm>
                    <a:off x="3679" y="1766"/>
                    <a:ext cx="14"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3" name="Oval 100"/>
                  <p:cNvSpPr>
                    <a:spLocks noChangeArrowheads="1"/>
                  </p:cNvSpPr>
                  <p:nvPr/>
                </p:nvSpPr>
                <p:spPr bwMode="auto">
                  <a:xfrm>
                    <a:off x="3727" y="1763"/>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4" name="Oval 101"/>
                  <p:cNvSpPr>
                    <a:spLocks noChangeArrowheads="1"/>
                  </p:cNvSpPr>
                  <p:nvPr/>
                </p:nvSpPr>
                <p:spPr bwMode="auto">
                  <a:xfrm>
                    <a:off x="3744" y="1772"/>
                    <a:ext cx="17"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5" name="Oval 102"/>
                  <p:cNvSpPr>
                    <a:spLocks noChangeArrowheads="1"/>
                  </p:cNvSpPr>
                  <p:nvPr/>
                </p:nvSpPr>
                <p:spPr bwMode="auto">
                  <a:xfrm>
                    <a:off x="3668" y="1832"/>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6" name="Oval 103"/>
                  <p:cNvSpPr>
                    <a:spLocks noChangeArrowheads="1"/>
                  </p:cNvSpPr>
                  <p:nvPr/>
                </p:nvSpPr>
                <p:spPr bwMode="auto">
                  <a:xfrm>
                    <a:off x="4066" y="1411"/>
                    <a:ext cx="26" cy="27"/>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7" name="Oval 104"/>
                  <p:cNvSpPr>
                    <a:spLocks noChangeArrowheads="1"/>
                  </p:cNvSpPr>
                  <p:nvPr/>
                </p:nvSpPr>
                <p:spPr bwMode="auto">
                  <a:xfrm>
                    <a:off x="4120" y="1414"/>
                    <a:ext cx="17" cy="2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8" name="Oval 105"/>
                  <p:cNvSpPr>
                    <a:spLocks noChangeArrowheads="1"/>
                  </p:cNvSpPr>
                  <p:nvPr/>
                </p:nvSpPr>
                <p:spPr bwMode="auto">
                  <a:xfrm>
                    <a:off x="4100" y="1447"/>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9" name="Oval 106"/>
                  <p:cNvSpPr>
                    <a:spLocks noChangeArrowheads="1"/>
                  </p:cNvSpPr>
                  <p:nvPr/>
                </p:nvSpPr>
                <p:spPr bwMode="auto">
                  <a:xfrm>
                    <a:off x="4151" y="1447"/>
                    <a:ext cx="11"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0" name="Oval 107"/>
                  <p:cNvSpPr>
                    <a:spLocks noChangeArrowheads="1"/>
                  </p:cNvSpPr>
                  <p:nvPr/>
                </p:nvSpPr>
                <p:spPr bwMode="auto">
                  <a:xfrm>
                    <a:off x="4060" y="1480"/>
                    <a:ext cx="15"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1" name="Oval 108"/>
                  <p:cNvSpPr>
                    <a:spLocks noChangeArrowheads="1"/>
                  </p:cNvSpPr>
                  <p:nvPr/>
                </p:nvSpPr>
                <p:spPr bwMode="auto">
                  <a:xfrm>
                    <a:off x="4128" y="1486"/>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2" name="Oval 109"/>
                  <p:cNvSpPr>
                    <a:spLocks noChangeArrowheads="1"/>
                  </p:cNvSpPr>
                  <p:nvPr/>
                </p:nvSpPr>
                <p:spPr bwMode="auto">
                  <a:xfrm>
                    <a:off x="4162" y="1405"/>
                    <a:ext cx="20"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3" name="Oval 110"/>
                  <p:cNvSpPr>
                    <a:spLocks noChangeArrowheads="1"/>
                  </p:cNvSpPr>
                  <p:nvPr/>
                </p:nvSpPr>
                <p:spPr bwMode="auto">
                  <a:xfrm>
                    <a:off x="4210" y="1405"/>
                    <a:ext cx="17" cy="2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4" name="Oval 111"/>
                  <p:cNvSpPr>
                    <a:spLocks noChangeArrowheads="1"/>
                  </p:cNvSpPr>
                  <p:nvPr/>
                </p:nvSpPr>
                <p:spPr bwMode="auto">
                  <a:xfrm>
                    <a:off x="4185" y="1435"/>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5" name="Oval 112"/>
                  <p:cNvSpPr>
                    <a:spLocks noChangeArrowheads="1"/>
                  </p:cNvSpPr>
                  <p:nvPr/>
                </p:nvSpPr>
                <p:spPr bwMode="auto">
                  <a:xfrm>
                    <a:off x="4250" y="1447"/>
                    <a:ext cx="8"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6" name="Oval 113"/>
                  <p:cNvSpPr>
                    <a:spLocks noChangeArrowheads="1"/>
                  </p:cNvSpPr>
                  <p:nvPr/>
                </p:nvSpPr>
                <p:spPr bwMode="auto">
                  <a:xfrm>
                    <a:off x="4275" y="1444"/>
                    <a:ext cx="14"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7" name="Oval 114"/>
                  <p:cNvSpPr>
                    <a:spLocks noChangeArrowheads="1"/>
                  </p:cNvSpPr>
                  <p:nvPr/>
                </p:nvSpPr>
                <p:spPr bwMode="auto">
                  <a:xfrm>
                    <a:off x="4227" y="1501"/>
                    <a:ext cx="11"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8" name="Oval 115"/>
                  <p:cNvSpPr>
                    <a:spLocks noChangeArrowheads="1"/>
                  </p:cNvSpPr>
                  <p:nvPr/>
                </p:nvSpPr>
                <p:spPr bwMode="auto">
                  <a:xfrm>
                    <a:off x="4334" y="1447"/>
                    <a:ext cx="26" cy="27"/>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9" name="Oval 116"/>
                  <p:cNvSpPr>
                    <a:spLocks noChangeArrowheads="1"/>
                  </p:cNvSpPr>
                  <p:nvPr/>
                </p:nvSpPr>
                <p:spPr bwMode="auto">
                  <a:xfrm>
                    <a:off x="4365" y="1486"/>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0" name="Oval 117"/>
                  <p:cNvSpPr>
                    <a:spLocks noChangeArrowheads="1"/>
                  </p:cNvSpPr>
                  <p:nvPr/>
                </p:nvSpPr>
                <p:spPr bwMode="auto">
                  <a:xfrm>
                    <a:off x="4329" y="1495"/>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1" name="Oval 118"/>
                  <p:cNvSpPr>
                    <a:spLocks noChangeArrowheads="1"/>
                  </p:cNvSpPr>
                  <p:nvPr/>
                </p:nvSpPr>
                <p:spPr bwMode="auto">
                  <a:xfrm>
                    <a:off x="4289" y="1519"/>
                    <a:ext cx="1"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2" name="Oval 119"/>
                  <p:cNvSpPr>
                    <a:spLocks noChangeArrowheads="1"/>
                  </p:cNvSpPr>
                  <p:nvPr/>
                </p:nvSpPr>
                <p:spPr bwMode="auto">
                  <a:xfrm>
                    <a:off x="4354" y="1558"/>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3" name="Oval 120"/>
                  <p:cNvSpPr>
                    <a:spLocks noChangeArrowheads="1"/>
                  </p:cNvSpPr>
                  <p:nvPr/>
                </p:nvSpPr>
                <p:spPr bwMode="auto">
                  <a:xfrm>
                    <a:off x="4433" y="1555"/>
                    <a:ext cx="14"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4" name="Oval 121"/>
                  <p:cNvSpPr>
                    <a:spLocks noChangeArrowheads="1"/>
                  </p:cNvSpPr>
                  <p:nvPr/>
                </p:nvSpPr>
                <p:spPr bwMode="auto">
                  <a:xfrm>
                    <a:off x="4309" y="1618"/>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5" name="Oval 122"/>
                  <p:cNvSpPr>
                    <a:spLocks noChangeArrowheads="1"/>
                  </p:cNvSpPr>
                  <p:nvPr/>
                </p:nvSpPr>
                <p:spPr bwMode="auto">
                  <a:xfrm>
                    <a:off x="3996" y="1564"/>
                    <a:ext cx="19"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6" name="Oval 123"/>
                  <p:cNvSpPr>
                    <a:spLocks noChangeArrowheads="1"/>
                  </p:cNvSpPr>
                  <p:nvPr/>
                </p:nvSpPr>
                <p:spPr bwMode="auto">
                  <a:xfrm>
                    <a:off x="3767" y="1802"/>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7" name="Oval 124"/>
                  <p:cNvSpPr>
                    <a:spLocks noChangeArrowheads="1"/>
                  </p:cNvSpPr>
                  <p:nvPr/>
                </p:nvSpPr>
                <p:spPr bwMode="auto">
                  <a:xfrm>
                    <a:off x="3798" y="1760"/>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8" name="Oval 125"/>
                  <p:cNvSpPr>
                    <a:spLocks noChangeArrowheads="1"/>
                  </p:cNvSpPr>
                  <p:nvPr/>
                </p:nvSpPr>
                <p:spPr bwMode="auto">
                  <a:xfrm>
                    <a:off x="3823" y="1817"/>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9" name="Oval 126"/>
                  <p:cNvSpPr>
                    <a:spLocks noChangeArrowheads="1"/>
                  </p:cNvSpPr>
                  <p:nvPr/>
                </p:nvSpPr>
                <p:spPr bwMode="auto">
                  <a:xfrm>
                    <a:off x="3868" y="1787"/>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0" name="Oval 127"/>
                  <p:cNvSpPr>
                    <a:spLocks noChangeArrowheads="1"/>
                  </p:cNvSpPr>
                  <p:nvPr/>
                </p:nvSpPr>
                <p:spPr bwMode="auto">
                  <a:xfrm>
                    <a:off x="3820" y="1889"/>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1" name="Oval 128"/>
                  <p:cNvSpPr>
                    <a:spLocks noChangeArrowheads="1"/>
                  </p:cNvSpPr>
                  <p:nvPr/>
                </p:nvSpPr>
                <p:spPr bwMode="auto">
                  <a:xfrm>
                    <a:off x="3803" y="1907"/>
                    <a:ext cx="1" cy="10"/>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2" name="Oval 129"/>
                  <p:cNvSpPr>
                    <a:spLocks noChangeArrowheads="1"/>
                  </p:cNvSpPr>
                  <p:nvPr/>
                </p:nvSpPr>
                <p:spPr bwMode="auto">
                  <a:xfrm>
                    <a:off x="3558" y="1929"/>
                    <a:ext cx="11"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3" name="Oval 130"/>
                  <p:cNvSpPr>
                    <a:spLocks noChangeArrowheads="1"/>
                  </p:cNvSpPr>
                  <p:nvPr/>
                </p:nvSpPr>
                <p:spPr bwMode="auto">
                  <a:xfrm>
                    <a:off x="3578" y="1892"/>
                    <a:ext cx="8"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4" name="Oval 131"/>
                  <p:cNvSpPr>
                    <a:spLocks noChangeArrowheads="1"/>
                  </p:cNvSpPr>
                  <p:nvPr/>
                </p:nvSpPr>
                <p:spPr bwMode="auto">
                  <a:xfrm>
                    <a:off x="3552" y="1865"/>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5" name="Oval 132"/>
                  <p:cNvSpPr>
                    <a:spLocks noChangeArrowheads="1"/>
                  </p:cNvSpPr>
                  <p:nvPr/>
                </p:nvSpPr>
                <p:spPr bwMode="auto">
                  <a:xfrm>
                    <a:off x="3583" y="1850"/>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6" name="Oval 133"/>
                  <p:cNvSpPr>
                    <a:spLocks noChangeArrowheads="1"/>
                  </p:cNvSpPr>
                  <p:nvPr/>
                </p:nvSpPr>
                <p:spPr bwMode="auto">
                  <a:xfrm>
                    <a:off x="3518" y="1959"/>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7" name="Oval 134"/>
                  <p:cNvSpPr>
                    <a:spLocks noChangeArrowheads="1"/>
                  </p:cNvSpPr>
                  <p:nvPr/>
                </p:nvSpPr>
                <p:spPr bwMode="auto">
                  <a:xfrm>
                    <a:off x="3527" y="2031"/>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8" name="Oval 135"/>
                  <p:cNvSpPr>
                    <a:spLocks noChangeArrowheads="1"/>
                  </p:cNvSpPr>
                  <p:nvPr/>
                </p:nvSpPr>
                <p:spPr bwMode="auto">
                  <a:xfrm>
                    <a:off x="3611" y="1926"/>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9" name="Oval 136"/>
                  <p:cNvSpPr>
                    <a:spLocks noChangeArrowheads="1"/>
                  </p:cNvSpPr>
                  <p:nvPr/>
                </p:nvSpPr>
                <p:spPr bwMode="auto">
                  <a:xfrm>
                    <a:off x="3521" y="1892"/>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0" name="Oval 137"/>
                  <p:cNvSpPr>
                    <a:spLocks noChangeArrowheads="1"/>
                  </p:cNvSpPr>
                  <p:nvPr/>
                </p:nvSpPr>
                <p:spPr bwMode="auto">
                  <a:xfrm>
                    <a:off x="3532" y="1920"/>
                    <a:ext cx="12"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1" name="Oval 138"/>
                  <p:cNvSpPr>
                    <a:spLocks noChangeArrowheads="1"/>
                  </p:cNvSpPr>
                  <p:nvPr/>
                </p:nvSpPr>
                <p:spPr bwMode="auto">
                  <a:xfrm>
                    <a:off x="3555" y="1889"/>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2" name="Oval 139"/>
                  <p:cNvSpPr>
                    <a:spLocks noChangeArrowheads="1"/>
                  </p:cNvSpPr>
                  <p:nvPr/>
                </p:nvSpPr>
                <p:spPr bwMode="auto">
                  <a:xfrm>
                    <a:off x="3597" y="1977"/>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3" name="Oval 140"/>
                  <p:cNvSpPr>
                    <a:spLocks noChangeArrowheads="1"/>
                  </p:cNvSpPr>
                  <p:nvPr/>
                </p:nvSpPr>
                <p:spPr bwMode="auto">
                  <a:xfrm>
                    <a:off x="3637" y="1920"/>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4" name="Oval 141"/>
                  <p:cNvSpPr>
                    <a:spLocks noChangeArrowheads="1"/>
                  </p:cNvSpPr>
                  <p:nvPr/>
                </p:nvSpPr>
                <p:spPr bwMode="auto">
                  <a:xfrm>
                    <a:off x="3640" y="1986"/>
                    <a:ext cx="17"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5" name="Oval 142"/>
                  <p:cNvSpPr>
                    <a:spLocks noChangeArrowheads="1"/>
                  </p:cNvSpPr>
                  <p:nvPr/>
                </p:nvSpPr>
                <p:spPr bwMode="auto">
                  <a:xfrm>
                    <a:off x="3609" y="2061"/>
                    <a:ext cx="8"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6" name="Oval 143"/>
                  <p:cNvSpPr>
                    <a:spLocks noChangeArrowheads="1"/>
                  </p:cNvSpPr>
                  <p:nvPr/>
                </p:nvSpPr>
                <p:spPr bwMode="auto">
                  <a:xfrm>
                    <a:off x="3707" y="2007"/>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7" name="Oval 144"/>
                  <p:cNvSpPr>
                    <a:spLocks noChangeArrowheads="1"/>
                  </p:cNvSpPr>
                  <p:nvPr/>
                </p:nvSpPr>
                <p:spPr bwMode="auto">
                  <a:xfrm>
                    <a:off x="3976" y="2992"/>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8" name="Oval 145"/>
                  <p:cNvSpPr>
                    <a:spLocks noChangeArrowheads="1"/>
                  </p:cNvSpPr>
                  <p:nvPr/>
                </p:nvSpPr>
                <p:spPr bwMode="auto">
                  <a:xfrm>
                    <a:off x="4038" y="3010"/>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9" name="Oval 146"/>
                  <p:cNvSpPr>
                    <a:spLocks noChangeArrowheads="1"/>
                  </p:cNvSpPr>
                  <p:nvPr/>
                </p:nvSpPr>
                <p:spPr bwMode="auto">
                  <a:xfrm>
                    <a:off x="4032" y="3058"/>
                    <a:ext cx="20"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0" name="Oval 147"/>
                  <p:cNvSpPr>
                    <a:spLocks noChangeArrowheads="1"/>
                  </p:cNvSpPr>
                  <p:nvPr/>
                </p:nvSpPr>
                <p:spPr bwMode="auto">
                  <a:xfrm>
                    <a:off x="4080" y="3043"/>
                    <a:ext cx="34" cy="3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1" name="Oval 148"/>
                  <p:cNvSpPr>
                    <a:spLocks noChangeArrowheads="1"/>
                  </p:cNvSpPr>
                  <p:nvPr/>
                </p:nvSpPr>
                <p:spPr bwMode="auto">
                  <a:xfrm>
                    <a:off x="4066" y="2946"/>
                    <a:ext cx="17" cy="1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2" name="Oval 149"/>
                  <p:cNvSpPr>
                    <a:spLocks noChangeArrowheads="1"/>
                  </p:cNvSpPr>
                  <p:nvPr/>
                </p:nvSpPr>
                <p:spPr bwMode="auto">
                  <a:xfrm>
                    <a:off x="4114" y="2928"/>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3" name="Oval 150"/>
                  <p:cNvSpPr>
                    <a:spLocks noChangeArrowheads="1"/>
                  </p:cNvSpPr>
                  <p:nvPr/>
                </p:nvSpPr>
                <p:spPr bwMode="auto">
                  <a:xfrm>
                    <a:off x="4148" y="2922"/>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4" name="Oval 151"/>
                  <p:cNvSpPr>
                    <a:spLocks noChangeArrowheads="1"/>
                  </p:cNvSpPr>
                  <p:nvPr/>
                </p:nvSpPr>
                <p:spPr bwMode="auto">
                  <a:xfrm>
                    <a:off x="4128" y="3001"/>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5" name="Oval 152"/>
                  <p:cNvSpPr>
                    <a:spLocks noChangeArrowheads="1"/>
                  </p:cNvSpPr>
                  <p:nvPr/>
                </p:nvSpPr>
                <p:spPr bwMode="auto">
                  <a:xfrm>
                    <a:off x="4190" y="2952"/>
                    <a:ext cx="12" cy="1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6" name="Oval 153"/>
                  <p:cNvSpPr>
                    <a:spLocks noChangeArrowheads="1"/>
                  </p:cNvSpPr>
                  <p:nvPr/>
                </p:nvSpPr>
                <p:spPr bwMode="auto">
                  <a:xfrm>
                    <a:off x="4029" y="2895"/>
                    <a:ext cx="12"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7" name="Oval 154"/>
                  <p:cNvSpPr>
                    <a:spLocks noChangeArrowheads="1"/>
                  </p:cNvSpPr>
                  <p:nvPr/>
                </p:nvSpPr>
                <p:spPr bwMode="auto">
                  <a:xfrm>
                    <a:off x="3863" y="3010"/>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8" name="Oval 155"/>
                  <p:cNvSpPr>
                    <a:spLocks noChangeArrowheads="1"/>
                  </p:cNvSpPr>
                  <p:nvPr/>
                </p:nvSpPr>
                <p:spPr bwMode="auto">
                  <a:xfrm>
                    <a:off x="3902" y="2980"/>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9" name="Oval 156"/>
                  <p:cNvSpPr>
                    <a:spLocks noChangeArrowheads="1"/>
                  </p:cNvSpPr>
                  <p:nvPr/>
                </p:nvSpPr>
                <p:spPr bwMode="auto">
                  <a:xfrm>
                    <a:off x="3885" y="3046"/>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0" name="Oval 157"/>
                  <p:cNvSpPr>
                    <a:spLocks noChangeArrowheads="1"/>
                  </p:cNvSpPr>
                  <p:nvPr/>
                </p:nvSpPr>
                <p:spPr bwMode="auto">
                  <a:xfrm>
                    <a:off x="3942" y="3028"/>
                    <a:ext cx="20"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1" name="Oval 158"/>
                  <p:cNvSpPr>
                    <a:spLocks noChangeArrowheads="1"/>
                  </p:cNvSpPr>
                  <p:nvPr/>
                </p:nvSpPr>
                <p:spPr bwMode="auto">
                  <a:xfrm>
                    <a:off x="3753" y="2962"/>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2" name="Oval 159"/>
                  <p:cNvSpPr>
                    <a:spLocks noChangeArrowheads="1"/>
                  </p:cNvSpPr>
                  <p:nvPr/>
                </p:nvSpPr>
                <p:spPr bwMode="auto">
                  <a:xfrm>
                    <a:off x="3789" y="2931"/>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3" name="Oval 160"/>
                  <p:cNvSpPr>
                    <a:spLocks noChangeArrowheads="1"/>
                  </p:cNvSpPr>
                  <p:nvPr/>
                </p:nvSpPr>
                <p:spPr bwMode="auto">
                  <a:xfrm>
                    <a:off x="3818" y="2895"/>
                    <a:ext cx="19"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4" name="Oval 161"/>
                  <p:cNvSpPr>
                    <a:spLocks noChangeArrowheads="1"/>
                  </p:cNvSpPr>
                  <p:nvPr/>
                </p:nvSpPr>
                <p:spPr bwMode="auto">
                  <a:xfrm>
                    <a:off x="3789" y="3022"/>
                    <a:ext cx="23"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5" name="Oval 162"/>
                  <p:cNvSpPr>
                    <a:spLocks noChangeArrowheads="1"/>
                  </p:cNvSpPr>
                  <p:nvPr/>
                </p:nvSpPr>
                <p:spPr bwMode="auto">
                  <a:xfrm>
                    <a:off x="3854" y="2937"/>
                    <a:ext cx="23" cy="2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6" name="Oval 163"/>
                  <p:cNvSpPr>
                    <a:spLocks noChangeArrowheads="1"/>
                  </p:cNvSpPr>
                  <p:nvPr/>
                </p:nvSpPr>
                <p:spPr bwMode="auto">
                  <a:xfrm>
                    <a:off x="3702" y="2865"/>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7" name="Oval 164"/>
                  <p:cNvSpPr>
                    <a:spLocks noChangeArrowheads="1"/>
                  </p:cNvSpPr>
                  <p:nvPr/>
                </p:nvSpPr>
                <p:spPr bwMode="auto">
                  <a:xfrm>
                    <a:off x="3744" y="2808"/>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8" name="Oval 165"/>
                  <p:cNvSpPr>
                    <a:spLocks noChangeArrowheads="1"/>
                  </p:cNvSpPr>
                  <p:nvPr/>
                </p:nvSpPr>
                <p:spPr bwMode="auto">
                  <a:xfrm>
                    <a:off x="3778" y="2763"/>
                    <a:ext cx="20" cy="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9" name="Oval 166"/>
                  <p:cNvSpPr>
                    <a:spLocks noChangeArrowheads="1"/>
                  </p:cNvSpPr>
                  <p:nvPr/>
                </p:nvSpPr>
                <p:spPr bwMode="auto">
                  <a:xfrm>
                    <a:off x="3851" y="2727"/>
                    <a:ext cx="20"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0" name="Oval 167"/>
                  <p:cNvSpPr>
                    <a:spLocks noChangeArrowheads="1"/>
                  </p:cNvSpPr>
                  <p:nvPr/>
                </p:nvSpPr>
                <p:spPr bwMode="auto">
                  <a:xfrm>
                    <a:off x="3894" y="2841"/>
                    <a:ext cx="22" cy="27"/>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1" name="Oval 168"/>
                  <p:cNvSpPr>
                    <a:spLocks noChangeArrowheads="1"/>
                  </p:cNvSpPr>
                  <p:nvPr/>
                </p:nvSpPr>
                <p:spPr bwMode="auto">
                  <a:xfrm>
                    <a:off x="3990" y="2796"/>
                    <a:ext cx="20"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2" name="Oval 169"/>
                  <p:cNvSpPr>
                    <a:spLocks noChangeArrowheads="1"/>
                  </p:cNvSpPr>
                  <p:nvPr/>
                </p:nvSpPr>
                <p:spPr bwMode="auto">
                  <a:xfrm>
                    <a:off x="4066" y="2784"/>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3" name="Oval 170"/>
                  <p:cNvSpPr>
                    <a:spLocks noChangeArrowheads="1"/>
                  </p:cNvSpPr>
                  <p:nvPr/>
                </p:nvSpPr>
                <p:spPr bwMode="auto">
                  <a:xfrm>
                    <a:off x="4046" y="2862"/>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4" name="Oval 171"/>
                  <p:cNvSpPr>
                    <a:spLocks noChangeArrowheads="1"/>
                  </p:cNvSpPr>
                  <p:nvPr/>
                </p:nvSpPr>
                <p:spPr bwMode="auto">
                  <a:xfrm>
                    <a:off x="4123" y="2820"/>
                    <a:ext cx="28" cy="30"/>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5" name="Oval 172"/>
                  <p:cNvSpPr>
                    <a:spLocks noChangeArrowheads="1"/>
                  </p:cNvSpPr>
                  <p:nvPr/>
                </p:nvSpPr>
                <p:spPr bwMode="auto">
                  <a:xfrm>
                    <a:off x="4284" y="2901"/>
                    <a:ext cx="19"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6" name="Oval 173"/>
                  <p:cNvSpPr>
                    <a:spLocks noChangeArrowheads="1"/>
                  </p:cNvSpPr>
                  <p:nvPr/>
                </p:nvSpPr>
                <p:spPr bwMode="auto">
                  <a:xfrm>
                    <a:off x="4255" y="2925"/>
                    <a:ext cx="12"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7" name="Oval 174"/>
                  <p:cNvSpPr>
                    <a:spLocks noChangeArrowheads="1"/>
                  </p:cNvSpPr>
                  <p:nvPr/>
                </p:nvSpPr>
                <p:spPr bwMode="auto">
                  <a:xfrm>
                    <a:off x="4334" y="2940"/>
                    <a:ext cx="15"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8" name="Oval 175"/>
                  <p:cNvSpPr>
                    <a:spLocks noChangeArrowheads="1"/>
                  </p:cNvSpPr>
                  <p:nvPr/>
                </p:nvSpPr>
                <p:spPr bwMode="auto">
                  <a:xfrm>
                    <a:off x="4329" y="2820"/>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9" name="Oval 176"/>
                  <p:cNvSpPr>
                    <a:spLocks noChangeArrowheads="1"/>
                  </p:cNvSpPr>
                  <p:nvPr/>
                </p:nvSpPr>
                <p:spPr bwMode="auto">
                  <a:xfrm>
                    <a:off x="4298" y="2955"/>
                    <a:ext cx="19" cy="2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0" name="Oval 177"/>
                  <p:cNvSpPr>
                    <a:spLocks noChangeArrowheads="1"/>
                  </p:cNvSpPr>
                  <p:nvPr/>
                </p:nvSpPr>
                <p:spPr bwMode="auto">
                  <a:xfrm>
                    <a:off x="4397" y="2892"/>
                    <a:ext cx="33" cy="3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1" name="Oval 178"/>
                  <p:cNvSpPr>
                    <a:spLocks noChangeArrowheads="1"/>
                  </p:cNvSpPr>
                  <p:nvPr/>
                </p:nvSpPr>
                <p:spPr bwMode="auto">
                  <a:xfrm>
                    <a:off x="4380" y="2937"/>
                    <a:ext cx="25" cy="2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2" name="Oval 179"/>
                  <p:cNvSpPr>
                    <a:spLocks noChangeArrowheads="1"/>
                  </p:cNvSpPr>
                  <p:nvPr/>
                </p:nvSpPr>
                <p:spPr bwMode="auto">
                  <a:xfrm>
                    <a:off x="4247" y="2793"/>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3" name="Oval 180"/>
                  <p:cNvSpPr>
                    <a:spLocks noChangeArrowheads="1"/>
                  </p:cNvSpPr>
                  <p:nvPr/>
                </p:nvSpPr>
                <p:spPr bwMode="auto">
                  <a:xfrm>
                    <a:off x="4303" y="2760"/>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4" name="Oval 181"/>
                  <p:cNvSpPr>
                    <a:spLocks noChangeArrowheads="1"/>
                  </p:cNvSpPr>
                  <p:nvPr/>
                </p:nvSpPr>
                <p:spPr bwMode="auto">
                  <a:xfrm>
                    <a:off x="4349" y="2745"/>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5" name="Oval 182"/>
                  <p:cNvSpPr>
                    <a:spLocks noChangeArrowheads="1"/>
                  </p:cNvSpPr>
                  <p:nvPr/>
                </p:nvSpPr>
                <p:spPr bwMode="auto">
                  <a:xfrm>
                    <a:off x="4430" y="2829"/>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6" name="Oval 183"/>
                  <p:cNvSpPr>
                    <a:spLocks noChangeArrowheads="1"/>
                  </p:cNvSpPr>
                  <p:nvPr/>
                </p:nvSpPr>
                <p:spPr bwMode="auto">
                  <a:xfrm>
                    <a:off x="4461" y="2811"/>
                    <a:ext cx="12"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7" name="Oval 184"/>
                  <p:cNvSpPr>
                    <a:spLocks noChangeArrowheads="1"/>
                  </p:cNvSpPr>
                  <p:nvPr/>
                </p:nvSpPr>
                <p:spPr bwMode="auto">
                  <a:xfrm>
                    <a:off x="4447" y="2856"/>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8" name="Oval 185"/>
                  <p:cNvSpPr>
                    <a:spLocks noChangeArrowheads="1"/>
                  </p:cNvSpPr>
                  <p:nvPr/>
                </p:nvSpPr>
                <p:spPr bwMode="auto">
                  <a:xfrm>
                    <a:off x="4470" y="2847"/>
                    <a:ext cx="8"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9" name="Oval 186"/>
                  <p:cNvSpPr>
                    <a:spLocks noChangeArrowheads="1"/>
                  </p:cNvSpPr>
                  <p:nvPr/>
                </p:nvSpPr>
                <p:spPr bwMode="auto">
                  <a:xfrm>
                    <a:off x="4447" y="2886"/>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0" name="Oval 187"/>
                  <p:cNvSpPr>
                    <a:spLocks noChangeArrowheads="1"/>
                  </p:cNvSpPr>
                  <p:nvPr/>
                </p:nvSpPr>
                <p:spPr bwMode="auto">
                  <a:xfrm>
                    <a:off x="4461" y="2874"/>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1" name="Oval 188"/>
                  <p:cNvSpPr>
                    <a:spLocks noChangeArrowheads="1"/>
                  </p:cNvSpPr>
                  <p:nvPr/>
                </p:nvSpPr>
                <p:spPr bwMode="auto">
                  <a:xfrm>
                    <a:off x="4445" y="2901"/>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2" name="Oval 189"/>
                  <p:cNvSpPr>
                    <a:spLocks noChangeArrowheads="1"/>
                  </p:cNvSpPr>
                  <p:nvPr/>
                </p:nvSpPr>
                <p:spPr bwMode="auto">
                  <a:xfrm>
                    <a:off x="4459" y="2895"/>
                    <a:ext cx="2"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3" name="Oval 190"/>
                  <p:cNvSpPr>
                    <a:spLocks noChangeArrowheads="1"/>
                  </p:cNvSpPr>
                  <p:nvPr/>
                </p:nvSpPr>
                <p:spPr bwMode="auto">
                  <a:xfrm>
                    <a:off x="4433" y="2886"/>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4" name="Oval 191"/>
                  <p:cNvSpPr>
                    <a:spLocks noChangeArrowheads="1"/>
                  </p:cNvSpPr>
                  <p:nvPr/>
                </p:nvSpPr>
                <p:spPr bwMode="auto">
                  <a:xfrm>
                    <a:off x="4453" y="2877"/>
                    <a:ext cx="6"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5" name="Oval 192"/>
                  <p:cNvSpPr>
                    <a:spLocks noChangeArrowheads="1"/>
                  </p:cNvSpPr>
                  <p:nvPr/>
                </p:nvSpPr>
                <p:spPr bwMode="auto">
                  <a:xfrm>
                    <a:off x="4436" y="2901"/>
                    <a:ext cx="1"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6" name="Oval 193"/>
                  <p:cNvSpPr>
                    <a:spLocks noChangeArrowheads="1"/>
                  </p:cNvSpPr>
                  <p:nvPr/>
                </p:nvSpPr>
                <p:spPr bwMode="auto">
                  <a:xfrm>
                    <a:off x="4433" y="2919"/>
                    <a:ext cx="3"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7" name="Oval 194"/>
                  <p:cNvSpPr>
                    <a:spLocks noChangeArrowheads="1"/>
                  </p:cNvSpPr>
                  <p:nvPr/>
                </p:nvSpPr>
                <p:spPr bwMode="auto">
                  <a:xfrm>
                    <a:off x="4456" y="2898"/>
                    <a:ext cx="5"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8" name="Oval 195"/>
                  <p:cNvSpPr>
                    <a:spLocks noChangeArrowheads="1"/>
                  </p:cNvSpPr>
                  <p:nvPr/>
                </p:nvSpPr>
                <p:spPr bwMode="auto">
                  <a:xfrm>
                    <a:off x="4464" y="2877"/>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9" name="Oval 196"/>
                  <p:cNvSpPr>
                    <a:spLocks noChangeArrowheads="1"/>
                  </p:cNvSpPr>
                  <p:nvPr/>
                </p:nvSpPr>
                <p:spPr bwMode="auto">
                  <a:xfrm>
                    <a:off x="4470" y="2868"/>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0" name="Oval 197"/>
                  <p:cNvSpPr>
                    <a:spLocks noChangeArrowheads="1"/>
                  </p:cNvSpPr>
                  <p:nvPr/>
                </p:nvSpPr>
                <p:spPr bwMode="auto">
                  <a:xfrm>
                    <a:off x="4461" y="2856"/>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1" name="Oval 198"/>
                  <p:cNvSpPr>
                    <a:spLocks noChangeArrowheads="1"/>
                  </p:cNvSpPr>
                  <p:nvPr/>
                </p:nvSpPr>
                <p:spPr bwMode="auto">
                  <a:xfrm>
                    <a:off x="4459" y="2865"/>
                    <a:ext cx="5"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2" name="Oval 199"/>
                  <p:cNvSpPr>
                    <a:spLocks noChangeArrowheads="1"/>
                  </p:cNvSpPr>
                  <p:nvPr/>
                </p:nvSpPr>
                <p:spPr bwMode="auto">
                  <a:xfrm>
                    <a:off x="4470" y="2859"/>
                    <a:ext cx="6"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3" name="Oval 200"/>
                  <p:cNvSpPr>
                    <a:spLocks noChangeArrowheads="1"/>
                  </p:cNvSpPr>
                  <p:nvPr/>
                </p:nvSpPr>
                <p:spPr bwMode="auto">
                  <a:xfrm>
                    <a:off x="4450" y="2871"/>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4" name="Oval 201"/>
                  <p:cNvSpPr>
                    <a:spLocks noChangeArrowheads="1"/>
                  </p:cNvSpPr>
                  <p:nvPr/>
                </p:nvSpPr>
                <p:spPr bwMode="auto">
                  <a:xfrm>
                    <a:off x="4442" y="2880"/>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5" name="Oval 202"/>
                  <p:cNvSpPr>
                    <a:spLocks noChangeArrowheads="1"/>
                  </p:cNvSpPr>
                  <p:nvPr/>
                </p:nvSpPr>
                <p:spPr bwMode="auto">
                  <a:xfrm>
                    <a:off x="4459" y="2883"/>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6" name="Oval 203"/>
                  <p:cNvSpPr>
                    <a:spLocks noChangeArrowheads="1"/>
                  </p:cNvSpPr>
                  <p:nvPr/>
                </p:nvSpPr>
                <p:spPr bwMode="auto">
                  <a:xfrm>
                    <a:off x="4436" y="2862"/>
                    <a:ext cx="6"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7" name="Oval 204"/>
                  <p:cNvSpPr>
                    <a:spLocks noChangeArrowheads="1"/>
                  </p:cNvSpPr>
                  <p:nvPr/>
                </p:nvSpPr>
                <p:spPr bwMode="auto">
                  <a:xfrm>
                    <a:off x="4450" y="2844"/>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8" name="Oval 205"/>
                  <p:cNvSpPr>
                    <a:spLocks noChangeArrowheads="1"/>
                  </p:cNvSpPr>
                  <p:nvPr/>
                </p:nvSpPr>
                <p:spPr bwMode="auto">
                  <a:xfrm>
                    <a:off x="4459" y="2838"/>
                    <a:ext cx="5"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9" name="Oval 206"/>
                  <p:cNvSpPr>
                    <a:spLocks noChangeArrowheads="1"/>
                  </p:cNvSpPr>
                  <p:nvPr/>
                </p:nvSpPr>
                <p:spPr bwMode="auto">
                  <a:xfrm>
                    <a:off x="4461" y="2850"/>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0" name="Oval 207"/>
                  <p:cNvSpPr>
                    <a:spLocks noChangeArrowheads="1"/>
                  </p:cNvSpPr>
                  <p:nvPr/>
                </p:nvSpPr>
                <p:spPr bwMode="auto">
                  <a:xfrm>
                    <a:off x="4467" y="2826"/>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1" name="Oval 208"/>
                  <p:cNvSpPr>
                    <a:spLocks noChangeArrowheads="1"/>
                  </p:cNvSpPr>
                  <p:nvPr/>
                </p:nvSpPr>
                <p:spPr bwMode="auto">
                  <a:xfrm>
                    <a:off x="4453" y="2811"/>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2" name="Oval 209"/>
                  <p:cNvSpPr>
                    <a:spLocks noChangeArrowheads="1"/>
                  </p:cNvSpPr>
                  <p:nvPr/>
                </p:nvSpPr>
                <p:spPr bwMode="auto">
                  <a:xfrm>
                    <a:off x="4464" y="2793"/>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3" name="Oval 210"/>
                  <p:cNvSpPr>
                    <a:spLocks noChangeArrowheads="1"/>
                  </p:cNvSpPr>
                  <p:nvPr/>
                </p:nvSpPr>
                <p:spPr bwMode="auto">
                  <a:xfrm>
                    <a:off x="4473" y="2781"/>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4" name="Oval 211"/>
                  <p:cNvSpPr>
                    <a:spLocks noChangeArrowheads="1"/>
                  </p:cNvSpPr>
                  <p:nvPr/>
                </p:nvSpPr>
                <p:spPr bwMode="auto">
                  <a:xfrm>
                    <a:off x="4459" y="2781"/>
                    <a:ext cx="2"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5" name="Oval 212"/>
                  <p:cNvSpPr>
                    <a:spLocks noChangeArrowheads="1"/>
                  </p:cNvSpPr>
                  <p:nvPr/>
                </p:nvSpPr>
                <p:spPr bwMode="auto">
                  <a:xfrm>
                    <a:off x="4473" y="2772"/>
                    <a:ext cx="5"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6" name="Oval 213"/>
                  <p:cNvSpPr>
                    <a:spLocks noChangeArrowheads="1"/>
                  </p:cNvSpPr>
                  <p:nvPr/>
                </p:nvSpPr>
                <p:spPr bwMode="auto">
                  <a:xfrm>
                    <a:off x="4476" y="2802"/>
                    <a:ext cx="2"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7" name="Oval 214"/>
                  <p:cNvSpPr>
                    <a:spLocks noChangeArrowheads="1"/>
                  </p:cNvSpPr>
                  <p:nvPr/>
                </p:nvSpPr>
                <p:spPr bwMode="auto">
                  <a:xfrm>
                    <a:off x="4473" y="2835"/>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8" name="Oval 215"/>
                  <p:cNvSpPr>
                    <a:spLocks noChangeArrowheads="1"/>
                  </p:cNvSpPr>
                  <p:nvPr/>
                </p:nvSpPr>
                <p:spPr bwMode="auto">
                  <a:xfrm>
                    <a:off x="4478" y="2820"/>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9" name="Oval 216"/>
                  <p:cNvSpPr>
                    <a:spLocks noChangeArrowheads="1"/>
                  </p:cNvSpPr>
                  <p:nvPr/>
                </p:nvSpPr>
                <p:spPr bwMode="auto">
                  <a:xfrm>
                    <a:off x="4478" y="2808"/>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0" name="Oval 217"/>
                  <p:cNvSpPr>
                    <a:spLocks noChangeArrowheads="1"/>
                  </p:cNvSpPr>
                  <p:nvPr/>
                </p:nvSpPr>
                <p:spPr bwMode="auto">
                  <a:xfrm>
                    <a:off x="4464" y="2799"/>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1" name="Oval 218"/>
                  <p:cNvSpPr>
                    <a:spLocks noChangeArrowheads="1"/>
                  </p:cNvSpPr>
                  <p:nvPr/>
                </p:nvSpPr>
                <p:spPr bwMode="auto">
                  <a:xfrm>
                    <a:off x="4478" y="2787"/>
                    <a:ext cx="9"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2" name="Oval 219"/>
                  <p:cNvSpPr>
                    <a:spLocks noChangeArrowheads="1"/>
                  </p:cNvSpPr>
                  <p:nvPr/>
                </p:nvSpPr>
                <p:spPr bwMode="auto">
                  <a:xfrm>
                    <a:off x="4470" y="2778"/>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3" name="Oval 220"/>
                  <p:cNvSpPr>
                    <a:spLocks noChangeArrowheads="1"/>
                  </p:cNvSpPr>
                  <p:nvPr/>
                </p:nvSpPr>
                <p:spPr bwMode="auto">
                  <a:xfrm>
                    <a:off x="4459" y="2823"/>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4" name="Oval 221"/>
                  <p:cNvSpPr>
                    <a:spLocks noChangeArrowheads="1"/>
                  </p:cNvSpPr>
                  <p:nvPr/>
                </p:nvSpPr>
                <p:spPr bwMode="auto">
                  <a:xfrm>
                    <a:off x="4470" y="2826"/>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5" name="Oval 222"/>
                  <p:cNvSpPr>
                    <a:spLocks noChangeArrowheads="1"/>
                  </p:cNvSpPr>
                  <p:nvPr/>
                </p:nvSpPr>
                <p:spPr bwMode="auto">
                  <a:xfrm>
                    <a:off x="4464" y="2838"/>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6" name="Oval 223"/>
                  <p:cNvSpPr>
                    <a:spLocks noChangeArrowheads="1"/>
                  </p:cNvSpPr>
                  <p:nvPr/>
                </p:nvSpPr>
                <p:spPr bwMode="auto">
                  <a:xfrm>
                    <a:off x="4447" y="2838"/>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169" name="Group 224"/>
                <p:cNvGrpSpPr/>
                <p:nvPr/>
              </p:nvGrpSpPr>
              <p:grpSpPr bwMode="auto">
                <a:xfrm>
                  <a:off x="3476" y="1326"/>
                  <a:ext cx="1084" cy="1611"/>
                  <a:chOff x="3476" y="1326"/>
                  <a:chExt cx="1084" cy="1611"/>
                </a:xfrm>
              </p:grpSpPr>
              <p:sp>
                <p:nvSpPr>
                  <p:cNvPr id="337" name="Oval 225"/>
                  <p:cNvSpPr>
                    <a:spLocks noChangeArrowheads="1"/>
                  </p:cNvSpPr>
                  <p:nvPr/>
                </p:nvSpPr>
                <p:spPr bwMode="auto">
                  <a:xfrm>
                    <a:off x="4459" y="2823"/>
                    <a:ext cx="2"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8" name="Oval 226"/>
                  <p:cNvSpPr>
                    <a:spLocks noChangeArrowheads="1"/>
                  </p:cNvSpPr>
                  <p:nvPr/>
                </p:nvSpPr>
                <p:spPr bwMode="auto">
                  <a:xfrm>
                    <a:off x="4442" y="2868"/>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9" name="Oval 227"/>
                  <p:cNvSpPr>
                    <a:spLocks noChangeArrowheads="1"/>
                  </p:cNvSpPr>
                  <p:nvPr/>
                </p:nvSpPr>
                <p:spPr bwMode="auto">
                  <a:xfrm>
                    <a:off x="4456" y="2883"/>
                    <a:ext cx="3"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0" name="Oval 228"/>
                  <p:cNvSpPr>
                    <a:spLocks noChangeArrowheads="1"/>
                  </p:cNvSpPr>
                  <p:nvPr/>
                </p:nvSpPr>
                <p:spPr bwMode="auto">
                  <a:xfrm>
                    <a:off x="4428" y="2904"/>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1" name="Oval 229"/>
                  <p:cNvSpPr>
                    <a:spLocks noChangeArrowheads="1"/>
                  </p:cNvSpPr>
                  <p:nvPr/>
                </p:nvSpPr>
                <p:spPr bwMode="auto">
                  <a:xfrm>
                    <a:off x="4388" y="2928"/>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2" name="Oval 230"/>
                  <p:cNvSpPr>
                    <a:spLocks noChangeArrowheads="1"/>
                  </p:cNvSpPr>
                  <p:nvPr/>
                </p:nvSpPr>
                <p:spPr bwMode="auto">
                  <a:xfrm>
                    <a:off x="4408" y="2925"/>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3" name="Oval 231"/>
                  <p:cNvSpPr>
                    <a:spLocks noChangeArrowheads="1"/>
                  </p:cNvSpPr>
                  <p:nvPr/>
                </p:nvSpPr>
                <p:spPr bwMode="auto">
                  <a:xfrm>
                    <a:off x="4377" y="2892"/>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4" name="Oval 232"/>
                  <p:cNvSpPr>
                    <a:spLocks noChangeArrowheads="1"/>
                  </p:cNvSpPr>
                  <p:nvPr/>
                </p:nvSpPr>
                <p:spPr bwMode="auto">
                  <a:xfrm>
                    <a:off x="4394" y="2877"/>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5" name="Oval 233"/>
                  <p:cNvSpPr>
                    <a:spLocks noChangeArrowheads="1"/>
                  </p:cNvSpPr>
                  <p:nvPr/>
                </p:nvSpPr>
                <p:spPr bwMode="auto">
                  <a:xfrm>
                    <a:off x="4411" y="2868"/>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6" name="Oval 234"/>
                  <p:cNvSpPr>
                    <a:spLocks noChangeArrowheads="1"/>
                  </p:cNvSpPr>
                  <p:nvPr/>
                </p:nvSpPr>
                <p:spPr bwMode="auto">
                  <a:xfrm>
                    <a:off x="4413" y="2856"/>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7" name="Oval 235"/>
                  <p:cNvSpPr>
                    <a:spLocks noChangeArrowheads="1"/>
                  </p:cNvSpPr>
                  <p:nvPr/>
                </p:nvSpPr>
                <p:spPr bwMode="auto">
                  <a:xfrm>
                    <a:off x="4382" y="2853"/>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8" name="Oval 236"/>
                  <p:cNvSpPr>
                    <a:spLocks noChangeArrowheads="1"/>
                  </p:cNvSpPr>
                  <p:nvPr/>
                </p:nvSpPr>
                <p:spPr bwMode="auto">
                  <a:xfrm>
                    <a:off x="4402" y="2829"/>
                    <a:ext cx="14"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49" name="Oval 237"/>
                  <p:cNvSpPr>
                    <a:spLocks noChangeArrowheads="1"/>
                  </p:cNvSpPr>
                  <p:nvPr/>
                </p:nvSpPr>
                <p:spPr bwMode="auto">
                  <a:xfrm>
                    <a:off x="4428" y="2826"/>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0" name="Oval 238"/>
                  <p:cNvSpPr>
                    <a:spLocks noChangeArrowheads="1"/>
                  </p:cNvSpPr>
                  <p:nvPr/>
                </p:nvSpPr>
                <p:spPr bwMode="auto">
                  <a:xfrm>
                    <a:off x="4430" y="2862"/>
                    <a:ext cx="12"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1" name="Oval 239"/>
                  <p:cNvSpPr>
                    <a:spLocks noChangeArrowheads="1"/>
                  </p:cNvSpPr>
                  <p:nvPr/>
                </p:nvSpPr>
                <p:spPr bwMode="auto">
                  <a:xfrm>
                    <a:off x="4374" y="2814"/>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2" name="Oval 240"/>
                  <p:cNvSpPr>
                    <a:spLocks noChangeArrowheads="1"/>
                  </p:cNvSpPr>
                  <p:nvPr/>
                </p:nvSpPr>
                <p:spPr bwMode="auto">
                  <a:xfrm>
                    <a:off x="4405" y="2799"/>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3" name="Oval 241"/>
                  <p:cNvSpPr>
                    <a:spLocks noChangeArrowheads="1"/>
                  </p:cNvSpPr>
                  <p:nvPr/>
                </p:nvSpPr>
                <p:spPr bwMode="auto">
                  <a:xfrm>
                    <a:off x="4428" y="2796"/>
                    <a:ext cx="11"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4" name="Oval 242"/>
                  <p:cNvSpPr>
                    <a:spLocks noChangeArrowheads="1"/>
                  </p:cNvSpPr>
                  <p:nvPr/>
                </p:nvSpPr>
                <p:spPr bwMode="auto">
                  <a:xfrm>
                    <a:off x="4354" y="2889"/>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5" name="Oval 243"/>
                  <p:cNvSpPr>
                    <a:spLocks noChangeArrowheads="1"/>
                  </p:cNvSpPr>
                  <p:nvPr/>
                </p:nvSpPr>
                <p:spPr bwMode="auto">
                  <a:xfrm>
                    <a:off x="4343" y="2925"/>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6" name="Oval 244"/>
                  <p:cNvSpPr>
                    <a:spLocks noChangeArrowheads="1"/>
                  </p:cNvSpPr>
                  <p:nvPr/>
                </p:nvSpPr>
                <p:spPr bwMode="auto">
                  <a:xfrm>
                    <a:off x="4385" y="2925"/>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7" name="Oval 245"/>
                  <p:cNvSpPr>
                    <a:spLocks noChangeArrowheads="1"/>
                  </p:cNvSpPr>
                  <p:nvPr/>
                </p:nvSpPr>
                <p:spPr bwMode="auto">
                  <a:xfrm>
                    <a:off x="4428" y="2748"/>
                    <a:ext cx="22"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8" name="Oval 246"/>
                  <p:cNvSpPr>
                    <a:spLocks noChangeArrowheads="1"/>
                  </p:cNvSpPr>
                  <p:nvPr/>
                </p:nvSpPr>
                <p:spPr bwMode="auto">
                  <a:xfrm>
                    <a:off x="4453" y="2724"/>
                    <a:ext cx="17"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59" name="Oval 247"/>
                  <p:cNvSpPr>
                    <a:spLocks noChangeArrowheads="1"/>
                  </p:cNvSpPr>
                  <p:nvPr/>
                </p:nvSpPr>
                <p:spPr bwMode="auto">
                  <a:xfrm>
                    <a:off x="4428" y="2693"/>
                    <a:ext cx="14" cy="1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0" name="Oval 248"/>
                  <p:cNvSpPr>
                    <a:spLocks noChangeArrowheads="1"/>
                  </p:cNvSpPr>
                  <p:nvPr/>
                </p:nvSpPr>
                <p:spPr bwMode="auto">
                  <a:xfrm>
                    <a:off x="4456" y="2684"/>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1" name="Oval 249"/>
                  <p:cNvSpPr>
                    <a:spLocks noChangeArrowheads="1"/>
                  </p:cNvSpPr>
                  <p:nvPr/>
                </p:nvSpPr>
                <p:spPr bwMode="auto">
                  <a:xfrm>
                    <a:off x="4461" y="2660"/>
                    <a:ext cx="12"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2" name="Oval 250"/>
                  <p:cNvSpPr>
                    <a:spLocks noChangeArrowheads="1"/>
                  </p:cNvSpPr>
                  <p:nvPr/>
                </p:nvSpPr>
                <p:spPr bwMode="auto">
                  <a:xfrm>
                    <a:off x="4445" y="2627"/>
                    <a:ext cx="8"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3" name="Oval 251"/>
                  <p:cNvSpPr>
                    <a:spLocks noChangeArrowheads="1"/>
                  </p:cNvSpPr>
                  <p:nvPr/>
                </p:nvSpPr>
                <p:spPr bwMode="auto">
                  <a:xfrm>
                    <a:off x="4467" y="2606"/>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4" name="Oval 252"/>
                  <p:cNvSpPr>
                    <a:spLocks noChangeArrowheads="1"/>
                  </p:cNvSpPr>
                  <p:nvPr/>
                </p:nvSpPr>
                <p:spPr bwMode="auto">
                  <a:xfrm>
                    <a:off x="4473" y="2745"/>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5" name="Oval 253"/>
                  <p:cNvSpPr>
                    <a:spLocks noChangeArrowheads="1"/>
                  </p:cNvSpPr>
                  <p:nvPr/>
                </p:nvSpPr>
                <p:spPr bwMode="auto">
                  <a:xfrm>
                    <a:off x="4459" y="2772"/>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6" name="Oval 254"/>
                  <p:cNvSpPr>
                    <a:spLocks noChangeArrowheads="1"/>
                  </p:cNvSpPr>
                  <p:nvPr/>
                </p:nvSpPr>
                <p:spPr bwMode="auto">
                  <a:xfrm>
                    <a:off x="4442" y="2787"/>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7" name="Oval 255"/>
                  <p:cNvSpPr>
                    <a:spLocks noChangeArrowheads="1"/>
                  </p:cNvSpPr>
                  <p:nvPr/>
                </p:nvSpPr>
                <p:spPr bwMode="auto">
                  <a:xfrm>
                    <a:off x="4419" y="2754"/>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8" name="Oval 256"/>
                  <p:cNvSpPr>
                    <a:spLocks noChangeArrowheads="1"/>
                  </p:cNvSpPr>
                  <p:nvPr/>
                </p:nvSpPr>
                <p:spPr bwMode="auto">
                  <a:xfrm>
                    <a:off x="4430" y="2733"/>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69" name="Oval 257"/>
                  <p:cNvSpPr>
                    <a:spLocks noChangeArrowheads="1"/>
                  </p:cNvSpPr>
                  <p:nvPr/>
                </p:nvSpPr>
                <p:spPr bwMode="auto">
                  <a:xfrm>
                    <a:off x="4445" y="2724"/>
                    <a:ext cx="5"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0" name="Oval 258"/>
                  <p:cNvSpPr>
                    <a:spLocks noChangeArrowheads="1"/>
                  </p:cNvSpPr>
                  <p:nvPr/>
                </p:nvSpPr>
                <p:spPr bwMode="auto">
                  <a:xfrm>
                    <a:off x="4419" y="2709"/>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1" name="Oval 259"/>
                  <p:cNvSpPr>
                    <a:spLocks noChangeArrowheads="1"/>
                  </p:cNvSpPr>
                  <p:nvPr/>
                </p:nvSpPr>
                <p:spPr bwMode="auto">
                  <a:xfrm>
                    <a:off x="4450" y="2690"/>
                    <a:ext cx="9" cy="10"/>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2" name="Oval 260"/>
                  <p:cNvSpPr>
                    <a:spLocks noChangeArrowheads="1"/>
                  </p:cNvSpPr>
                  <p:nvPr/>
                </p:nvSpPr>
                <p:spPr bwMode="auto">
                  <a:xfrm>
                    <a:off x="4450" y="2663"/>
                    <a:ext cx="1" cy="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3" name="Oval 261"/>
                  <p:cNvSpPr>
                    <a:spLocks noChangeArrowheads="1"/>
                  </p:cNvSpPr>
                  <p:nvPr/>
                </p:nvSpPr>
                <p:spPr bwMode="auto">
                  <a:xfrm>
                    <a:off x="4453" y="2639"/>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4" name="Oval 262"/>
                  <p:cNvSpPr>
                    <a:spLocks noChangeArrowheads="1"/>
                  </p:cNvSpPr>
                  <p:nvPr/>
                </p:nvSpPr>
                <p:spPr bwMode="auto">
                  <a:xfrm>
                    <a:off x="4447" y="2606"/>
                    <a:ext cx="6"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5" name="Oval 263"/>
                  <p:cNvSpPr>
                    <a:spLocks noChangeArrowheads="1"/>
                  </p:cNvSpPr>
                  <p:nvPr/>
                </p:nvSpPr>
                <p:spPr bwMode="auto">
                  <a:xfrm>
                    <a:off x="4456" y="2591"/>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6" name="Oval 264"/>
                  <p:cNvSpPr>
                    <a:spLocks noChangeArrowheads="1"/>
                  </p:cNvSpPr>
                  <p:nvPr/>
                </p:nvSpPr>
                <p:spPr bwMode="auto">
                  <a:xfrm>
                    <a:off x="4478" y="2630"/>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7" name="Oval 265"/>
                  <p:cNvSpPr>
                    <a:spLocks noChangeArrowheads="1"/>
                  </p:cNvSpPr>
                  <p:nvPr/>
                </p:nvSpPr>
                <p:spPr bwMode="auto">
                  <a:xfrm>
                    <a:off x="4445" y="2660"/>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8" name="Oval 266"/>
                  <p:cNvSpPr>
                    <a:spLocks noChangeArrowheads="1"/>
                  </p:cNvSpPr>
                  <p:nvPr/>
                </p:nvSpPr>
                <p:spPr bwMode="auto">
                  <a:xfrm>
                    <a:off x="4464" y="2630"/>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9" name="Oval 267"/>
                  <p:cNvSpPr>
                    <a:spLocks noChangeArrowheads="1"/>
                  </p:cNvSpPr>
                  <p:nvPr/>
                </p:nvSpPr>
                <p:spPr bwMode="auto">
                  <a:xfrm>
                    <a:off x="4481" y="2672"/>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0" name="Oval 268"/>
                  <p:cNvSpPr>
                    <a:spLocks noChangeArrowheads="1"/>
                  </p:cNvSpPr>
                  <p:nvPr/>
                </p:nvSpPr>
                <p:spPr bwMode="auto">
                  <a:xfrm>
                    <a:off x="4478" y="2700"/>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1" name="Oval 269"/>
                  <p:cNvSpPr>
                    <a:spLocks noChangeArrowheads="1"/>
                  </p:cNvSpPr>
                  <p:nvPr/>
                </p:nvSpPr>
                <p:spPr bwMode="auto">
                  <a:xfrm>
                    <a:off x="4481" y="2724"/>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2" name="Oval 270"/>
                  <p:cNvSpPr>
                    <a:spLocks noChangeArrowheads="1"/>
                  </p:cNvSpPr>
                  <p:nvPr/>
                </p:nvSpPr>
                <p:spPr bwMode="auto">
                  <a:xfrm>
                    <a:off x="4490" y="2690"/>
                    <a:ext cx="3" cy="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3" name="Oval 271"/>
                  <p:cNvSpPr>
                    <a:spLocks noChangeArrowheads="1"/>
                  </p:cNvSpPr>
                  <p:nvPr/>
                </p:nvSpPr>
                <p:spPr bwMode="auto">
                  <a:xfrm>
                    <a:off x="4467" y="2672"/>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4" name="Oval 272"/>
                  <p:cNvSpPr>
                    <a:spLocks noChangeArrowheads="1"/>
                  </p:cNvSpPr>
                  <p:nvPr/>
                </p:nvSpPr>
                <p:spPr bwMode="auto">
                  <a:xfrm>
                    <a:off x="4476" y="2648"/>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5" name="Oval 273"/>
                  <p:cNvSpPr>
                    <a:spLocks noChangeArrowheads="1"/>
                  </p:cNvSpPr>
                  <p:nvPr/>
                </p:nvSpPr>
                <p:spPr bwMode="auto">
                  <a:xfrm>
                    <a:off x="4467" y="2639"/>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6" name="Oval 274"/>
                  <p:cNvSpPr>
                    <a:spLocks noChangeArrowheads="1"/>
                  </p:cNvSpPr>
                  <p:nvPr/>
                </p:nvSpPr>
                <p:spPr bwMode="auto">
                  <a:xfrm>
                    <a:off x="4445" y="2672"/>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7" name="Oval 275"/>
                  <p:cNvSpPr>
                    <a:spLocks noChangeArrowheads="1"/>
                  </p:cNvSpPr>
                  <p:nvPr/>
                </p:nvSpPr>
                <p:spPr bwMode="auto">
                  <a:xfrm>
                    <a:off x="4422" y="2663"/>
                    <a:ext cx="3" cy="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8" name="Oval 276"/>
                  <p:cNvSpPr>
                    <a:spLocks noChangeArrowheads="1"/>
                  </p:cNvSpPr>
                  <p:nvPr/>
                </p:nvSpPr>
                <p:spPr bwMode="auto">
                  <a:xfrm>
                    <a:off x="4461" y="2703"/>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9" name="Oval 277"/>
                  <p:cNvSpPr>
                    <a:spLocks noChangeArrowheads="1"/>
                  </p:cNvSpPr>
                  <p:nvPr/>
                </p:nvSpPr>
                <p:spPr bwMode="auto">
                  <a:xfrm>
                    <a:off x="4436" y="2904"/>
                    <a:ext cx="14"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0" name="Oval 278"/>
                  <p:cNvSpPr>
                    <a:spLocks noChangeArrowheads="1"/>
                  </p:cNvSpPr>
                  <p:nvPr/>
                </p:nvSpPr>
                <p:spPr bwMode="auto">
                  <a:xfrm>
                    <a:off x="4425" y="2883"/>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1" name="Oval 279"/>
                  <p:cNvSpPr>
                    <a:spLocks noChangeArrowheads="1"/>
                  </p:cNvSpPr>
                  <p:nvPr/>
                </p:nvSpPr>
                <p:spPr bwMode="auto">
                  <a:xfrm>
                    <a:off x="4419" y="2919"/>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2" name="Oval 280"/>
                  <p:cNvSpPr>
                    <a:spLocks noChangeArrowheads="1"/>
                  </p:cNvSpPr>
                  <p:nvPr/>
                </p:nvSpPr>
                <p:spPr bwMode="auto">
                  <a:xfrm>
                    <a:off x="4416" y="2883"/>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3" name="Oval 281"/>
                  <p:cNvSpPr>
                    <a:spLocks noChangeArrowheads="1"/>
                  </p:cNvSpPr>
                  <p:nvPr/>
                </p:nvSpPr>
                <p:spPr bwMode="auto">
                  <a:xfrm>
                    <a:off x="4402" y="2856"/>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4" name="Oval 282"/>
                  <p:cNvSpPr>
                    <a:spLocks noChangeArrowheads="1"/>
                  </p:cNvSpPr>
                  <p:nvPr/>
                </p:nvSpPr>
                <p:spPr bwMode="auto">
                  <a:xfrm>
                    <a:off x="4425" y="2841"/>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5" name="Oval 283"/>
                  <p:cNvSpPr>
                    <a:spLocks noChangeArrowheads="1"/>
                  </p:cNvSpPr>
                  <p:nvPr/>
                </p:nvSpPr>
                <p:spPr bwMode="auto">
                  <a:xfrm>
                    <a:off x="4430" y="2886"/>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6" name="Oval 284"/>
                  <p:cNvSpPr>
                    <a:spLocks noChangeArrowheads="1"/>
                  </p:cNvSpPr>
                  <p:nvPr/>
                </p:nvSpPr>
                <p:spPr bwMode="auto">
                  <a:xfrm>
                    <a:off x="4442" y="2886"/>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7" name="Oval 285"/>
                  <p:cNvSpPr>
                    <a:spLocks noChangeArrowheads="1"/>
                  </p:cNvSpPr>
                  <p:nvPr/>
                </p:nvSpPr>
                <p:spPr bwMode="auto">
                  <a:xfrm>
                    <a:off x="4450" y="2868"/>
                    <a:ext cx="9"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8" name="Oval 286"/>
                  <p:cNvSpPr>
                    <a:spLocks noChangeArrowheads="1"/>
                  </p:cNvSpPr>
                  <p:nvPr/>
                </p:nvSpPr>
                <p:spPr bwMode="auto">
                  <a:xfrm>
                    <a:off x="4436" y="2895"/>
                    <a:ext cx="14"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9" name="Oval 287"/>
                  <p:cNvSpPr>
                    <a:spLocks noChangeArrowheads="1"/>
                  </p:cNvSpPr>
                  <p:nvPr/>
                </p:nvSpPr>
                <p:spPr bwMode="auto">
                  <a:xfrm>
                    <a:off x="4456" y="2892"/>
                    <a:ext cx="8"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0" name="Oval 288"/>
                  <p:cNvSpPr>
                    <a:spLocks noChangeArrowheads="1"/>
                  </p:cNvSpPr>
                  <p:nvPr/>
                </p:nvSpPr>
                <p:spPr bwMode="auto">
                  <a:xfrm>
                    <a:off x="4464" y="2877"/>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1" name="Oval 289"/>
                  <p:cNvSpPr>
                    <a:spLocks noChangeArrowheads="1"/>
                  </p:cNvSpPr>
                  <p:nvPr/>
                </p:nvSpPr>
                <p:spPr bwMode="auto">
                  <a:xfrm>
                    <a:off x="4450" y="2886"/>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2" name="Oval 290"/>
                  <p:cNvSpPr>
                    <a:spLocks noChangeArrowheads="1"/>
                  </p:cNvSpPr>
                  <p:nvPr/>
                </p:nvSpPr>
                <p:spPr bwMode="auto">
                  <a:xfrm>
                    <a:off x="4447" y="2856"/>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3" name="Oval 291"/>
                  <p:cNvSpPr>
                    <a:spLocks noChangeArrowheads="1"/>
                  </p:cNvSpPr>
                  <p:nvPr/>
                </p:nvSpPr>
                <p:spPr bwMode="auto">
                  <a:xfrm>
                    <a:off x="4436" y="2880"/>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4" name="Oval 292"/>
                  <p:cNvSpPr>
                    <a:spLocks noChangeArrowheads="1"/>
                  </p:cNvSpPr>
                  <p:nvPr/>
                </p:nvSpPr>
                <p:spPr bwMode="auto">
                  <a:xfrm>
                    <a:off x="4447" y="2853"/>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5" name="Oval 293"/>
                  <p:cNvSpPr>
                    <a:spLocks noChangeArrowheads="1"/>
                  </p:cNvSpPr>
                  <p:nvPr/>
                </p:nvSpPr>
                <p:spPr bwMode="auto">
                  <a:xfrm>
                    <a:off x="3530" y="1980"/>
                    <a:ext cx="33" cy="3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6" name="Oval 294"/>
                  <p:cNvSpPr>
                    <a:spLocks noChangeArrowheads="1"/>
                  </p:cNvSpPr>
                  <p:nvPr/>
                </p:nvSpPr>
                <p:spPr bwMode="auto">
                  <a:xfrm>
                    <a:off x="3580" y="2007"/>
                    <a:ext cx="26"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7" name="Oval 295"/>
                  <p:cNvSpPr>
                    <a:spLocks noChangeArrowheads="1"/>
                  </p:cNvSpPr>
                  <p:nvPr/>
                </p:nvSpPr>
                <p:spPr bwMode="auto">
                  <a:xfrm>
                    <a:off x="3555" y="2043"/>
                    <a:ext cx="34" cy="3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8" name="Oval 296"/>
                  <p:cNvSpPr>
                    <a:spLocks noChangeArrowheads="1"/>
                  </p:cNvSpPr>
                  <p:nvPr/>
                </p:nvSpPr>
                <p:spPr bwMode="auto">
                  <a:xfrm>
                    <a:off x="3561" y="1920"/>
                    <a:ext cx="25" cy="30"/>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9" name="Oval 297"/>
                  <p:cNvSpPr>
                    <a:spLocks noChangeArrowheads="1"/>
                  </p:cNvSpPr>
                  <p:nvPr/>
                </p:nvSpPr>
                <p:spPr bwMode="auto">
                  <a:xfrm>
                    <a:off x="3594" y="1862"/>
                    <a:ext cx="20"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0" name="Oval 298"/>
                  <p:cNvSpPr>
                    <a:spLocks noChangeArrowheads="1"/>
                  </p:cNvSpPr>
                  <p:nvPr/>
                </p:nvSpPr>
                <p:spPr bwMode="auto">
                  <a:xfrm>
                    <a:off x="3518" y="1871"/>
                    <a:ext cx="26" cy="30"/>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1" name="Oval 299"/>
                  <p:cNvSpPr>
                    <a:spLocks noChangeArrowheads="1"/>
                  </p:cNvSpPr>
                  <p:nvPr/>
                </p:nvSpPr>
                <p:spPr bwMode="auto">
                  <a:xfrm>
                    <a:off x="3561" y="1841"/>
                    <a:ext cx="19"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2" name="Oval 300"/>
                  <p:cNvSpPr>
                    <a:spLocks noChangeArrowheads="1"/>
                  </p:cNvSpPr>
                  <p:nvPr/>
                </p:nvSpPr>
                <p:spPr bwMode="auto">
                  <a:xfrm>
                    <a:off x="3592" y="1802"/>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3" name="Oval 301"/>
                  <p:cNvSpPr>
                    <a:spLocks noChangeArrowheads="1"/>
                  </p:cNvSpPr>
                  <p:nvPr/>
                </p:nvSpPr>
                <p:spPr bwMode="auto">
                  <a:xfrm>
                    <a:off x="3501" y="1980"/>
                    <a:ext cx="29" cy="30"/>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4" name="Oval 302"/>
                  <p:cNvSpPr>
                    <a:spLocks noChangeArrowheads="1"/>
                  </p:cNvSpPr>
                  <p:nvPr/>
                </p:nvSpPr>
                <p:spPr bwMode="auto">
                  <a:xfrm>
                    <a:off x="3484" y="2046"/>
                    <a:ext cx="34" cy="3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5" name="Oval 303"/>
                  <p:cNvSpPr>
                    <a:spLocks noChangeArrowheads="1"/>
                  </p:cNvSpPr>
                  <p:nvPr/>
                </p:nvSpPr>
                <p:spPr bwMode="auto">
                  <a:xfrm>
                    <a:off x="3530" y="2064"/>
                    <a:ext cx="16"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6" name="Oval 304"/>
                  <p:cNvSpPr>
                    <a:spLocks noChangeArrowheads="1"/>
                  </p:cNvSpPr>
                  <p:nvPr/>
                </p:nvSpPr>
                <p:spPr bwMode="auto">
                  <a:xfrm>
                    <a:off x="3476" y="2109"/>
                    <a:ext cx="25" cy="27"/>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7" name="Oval 305"/>
                  <p:cNvSpPr>
                    <a:spLocks noChangeArrowheads="1"/>
                  </p:cNvSpPr>
                  <p:nvPr/>
                </p:nvSpPr>
                <p:spPr bwMode="auto">
                  <a:xfrm>
                    <a:off x="3479" y="2182"/>
                    <a:ext cx="19"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8" name="Oval 306"/>
                  <p:cNvSpPr>
                    <a:spLocks noChangeArrowheads="1"/>
                  </p:cNvSpPr>
                  <p:nvPr/>
                </p:nvSpPr>
                <p:spPr bwMode="auto">
                  <a:xfrm>
                    <a:off x="3482" y="2233"/>
                    <a:ext cx="19"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9" name="Oval 307"/>
                  <p:cNvSpPr>
                    <a:spLocks noChangeArrowheads="1"/>
                  </p:cNvSpPr>
                  <p:nvPr/>
                </p:nvSpPr>
                <p:spPr bwMode="auto">
                  <a:xfrm>
                    <a:off x="3515" y="2118"/>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0" name="Oval 308"/>
                  <p:cNvSpPr>
                    <a:spLocks noChangeArrowheads="1"/>
                  </p:cNvSpPr>
                  <p:nvPr/>
                </p:nvSpPr>
                <p:spPr bwMode="auto">
                  <a:xfrm>
                    <a:off x="3572" y="2094"/>
                    <a:ext cx="8"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1" name="Oval 309"/>
                  <p:cNvSpPr>
                    <a:spLocks noChangeArrowheads="1"/>
                  </p:cNvSpPr>
                  <p:nvPr/>
                </p:nvSpPr>
                <p:spPr bwMode="auto">
                  <a:xfrm>
                    <a:off x="3535" y="2182"/>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2" name="Oval 310"/>
                  <p:cNvSpPr>
                    <a:spLocks noChangeArrowheads="1"/>
                  </p:cNvSpPr>
                  <p:nvPr/>
                </p:nvSpPr>
                <p:spPr bwMode="auto">
                  <a:xfrm>
                    <a:off x="3592" y="2157"/>
                    <a:ext cx="22" cy="2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3" name="Oval 311"/>
                  <p:cNvSpPr>
                    <a:spLocks noChangeArrowheads="1"/>
                  </p:cNvSpPr>
                  <p:nvPr/>
                </p:nvSpPr>
                <p:spPr bwMode="auto">
                  <a:xfrm>
                    <a:off x="3527" y="2266"/>
                    <a:ext cx="1"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4" name="Oval 312"/>
                  <p:cNvSpPr>
                    <a:spLocks noChangeArrowheads="1"/>
                  </p:cNvSpPr>
                  <p:nvPr/>
                </p:nvSpPr>
                <p:spPr bwMode="auto">
                  <a:xfrm>
                    <a:off x="3549" y="2317"/>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5" name="Oval 313"/>
                  <p:cNvSpPr>
                    <a:spLocks noChangeArrowheads="1"/>
                  </p:cNvSpPr>
                  <p:nvPr/>
                </p:nvSpPr>
                <p:spPr bwMode="auto">
                  <a:xfrm>
                    <a:off x="3603" y="2269"/>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6" name="Oval 314"/>
                  <p:cNvSpPr>
                    <a:spLocks noChangeArrowheads="1"/>
                  </p:cNvSpPr>
                  <p:nvPr/>
                </p:nvSpPr>
                <p:spPr bwMode="auto">
                  <a:xfrm>
                    <a:off x="3544" y="2227"/>
                    <a:ext cx="5"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7" name="Oval 315"/>
                  <p:cNvSpPr>
                    <a:spLocks noChangeArrowheads="1"/>
                  </p:cNvSpPr>
                  <p:nvPr/>
                </p:nvSpPr>
                <p:spPr bwMode="auto">
                  <a:xfrm>
                    <a:off x="3643" y="2091"/>
                    <a:ext cx="8" cy="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8" name="Oval 316"/>
                  <p:cNvSpPr>
                    <a:spLocks noChangeArrowheads="1"/>
                  </p:cNvSpPr>
                  <p:nvPr/>
                </p:nvSpPr>
                <p:spPr bwMode="auto">
                  <a:xfrm>
                    <a:off x="3507" y="2353"/>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9" name="Oval 317"/>
                  <p:cNvSpPr>
                    <a:spLocks noChangeArrowheads="1"/>
                  </p:cNvSpPr>
                  <p:nvPr/>
                </p:nvSpPr>
                <p:spPr bwMode="auto">
                  <a:xfrm>
                    <a:off x="3668" y="2233"/>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0" name="Oval 318"/>
                  <p:cNvSpPr>
                    <a:spLocks noChangeArrowheads="1"/>
                  </p:cNvSpPr>
                  <p:nvPr/>
                </p:nvSpPr>
                <p:spPr bwMode="auto">
                  <a:xfrm>
                    <a:off x="4261" y="2206"/>
                    <a:ext cx="23" cy="27"/>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1" name="Oval 319"/>
                  <p:cNvSpPr>
                    <a:spLocks noChangeArrowheads="1"/>
                  </p:cNvSpPr>
                  <p:nvPr/>
                </p:nvSpPr>
                <p:spPr bwMode="auto">
                  <a:xfrm>
                    <a:off x="4284" y="2182"/>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2" name="Oval 320"/>
                  <p:cNvSpPr>
                    <a:spLocks noChangeArrowheads="1"/>
                  </p:cNvSpPr>
                  <p:nvPr/>
                </p:nvSpPr>
                <p:spPr bwMode="auto">
                  <a:xfrm>
                    <a:off x="4298" y="2203"/>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3" name="Oval 321"/>
                  <p:cNvSpPr>
                    <a:spLocks noChangeArrowheads="1"/>
                  </p:cNvSpPr>
                  <p:nvPr/>
                </p:nvSpPr>
                <p:spPr bwMode="auto">
                  <a:xfrm>
                    <a:off x="4278" y="2242"/>
                    <a:ext cx="20" cy="2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4" name="Oval 322"/>
                  <p:cNvSpPr>
                    <a:spLocks noChangeArrowheads="1"/>
                  </p:cNvSpPr>
                  <p:nvPr/>
                </p:nvSpPr>
                <p:spPr bwMode="auto">
                  <a:xfrm>
                    <a:off x="4281" y="2281"/>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5" name="Oval 323"/>
                  <p:cNvSpPr>
                    <a:spLocks noChangeArrowheads="1"/>
                  </p:cNvSpPr>
                  <p:nvPr/>
                </p:nvSpPr>
                <p:spPr bwMode="auto">
                  <a:xfrm>
                    <a:off x="4315" y="2278"/>
                    <a:ext cx="5"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6" name="Oval 324"/>
                  <p:cNvSpPr>
                    <a:spLocks noChangeArrowheads="1"/>
                  </p:cNvSpPr>
                  <p:nvPr/>
                </p:nvSpPr>
                <p:spPr bwMode="auto">
                  <a:xfrm>
                    <a:off x="4309" y="2169"/>
                    <a:ext cx="11" cy="13"/>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7" name="Oval 325"/>
                  <p:cNvSpPr>
                    <a:spLocks noChangeArrowheads="1"/>
                  </p:cNvSpPr>
                  <p:nvPr/>
                </p:nvSpPr>
                <p:spPr bwMode="auto">
                  <a:xfrm>
                    <a:off x="4349" y="2176"/>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8" name="Oval 326"/>
                  <p:cNvSpPr>
                    <a:spLocks noChangeArrowheads="1"/>
                  </p:cNvSpPr>
                  <p:nvPr/>
                </p:nvSpPr>
                <p:spPr bwMode="auto">
                  <a:xfrm>
                    <a:off x="4247" y="2182"/>
                    <a:ext cx="17"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9" name="Oval 327"/>
                  <p:cNvSpPr>
                    <a:spLocks noChangeArrowheads="1"/>
                  </p:cNvSpPr>
                  <p:nvPr/>
                </p:nvSpPr>
                <p:spPr bwMode="auto">
                  <a:xfrm>
                    <a:off x="4261" y="2139"/>
                    <a:ext cx="8"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0" name="Oval 328"/>
                  <p:cNvSpPr>
                    <a:spLocks noChangeArrowheads="1"/>
                  </p:cNvSpPr>
                  <p:nvPr/>
                </p:nvSpPr>
                <p:spPr bwMode="auto">
                  <a:xfrm>
                    <a:off x="4269" y="2106"/>
                    <a:ext cx="6" cy="1"/>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1" name="Oval 329"/>
                  <p:cNvSpPr>
                    <a:spLocks noChangeArrowheads="1"/>
                  </p:cNvSpPr>
                  <p:nvPr/>
                </p:nvSpPr>
                <p:spPr bwMode="auto">
                  <a:xfrm>
                    <a:off x="4419" y="1998"/>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2" name="Oval 330"/>
                  <p:cNvSpPr>
                    <a:spLocks noChangeArrowheads="1"/>
                  </p:cNvSpPr>
                  <p:nvPr/>
                </p:nvSpPr>
                <p:spPr bwMode="auto">
                  <a:xfrm>
                    <a:off x="4456" y="2001"/>
                    <a:ext cx="14"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3" name="Oval 331"/>
                  <p:cNvSpPr>
                    <a:spLocks noChangeArrowheads="1"/>
                  </p:cNvSpPr>
                  <p:nvPr/>
                </p:nvSpPr>
                <p:spPr bwMode="auto">
                  <a:xfrm>
                    <a:off x="4377" y="2016"/>
                    <a:ext cx="20"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4" name="Oval 332"/>
                  <p:cNvSpPr>
                    <a:spLocks noChangeArrowheads="1"/>
                  </p:cNvSpPr>
                  <p:nvPr/>
                </p:nvSpPr>
                <p:spPr bwMode="auto">
                  <a:xfrm>
                    <a:off x="4428" y="1959"/>
                    <a:ext cx="11"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5" name="Oval 333"/>
                  <p:cNvSpPr>
                    <a:spLocks noChangeArrowheads="1"/>
                  </p:cNvSpPr>
                  <p:nvPr/>
                </p:nvSpPr>
                <p:spPr bwMode="auto">
                  <a:xfrm>
                    <a:off x="4453" y="1944"/>
                    <a:ext cx="8"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6" name="Oval 334"/>
                  <p:cNvSpPr>
                    <a:spLocks noChangeArrowheads="1"/>
                  </p:cNvSpPr>
                  <p:nvPr/>
                </p:nvSpPr>
                <p:spPr bwMode="auto">
                  <a:xfrm>
                    <a:off x="4447" y="1980"/>
                    <a:ext cx="6" cy="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7" name="Oval 335"/>
                  <p:cNvSpPr>
                    <a:spLocks noChangeArrowheads="1"/>
                  </p:cNvSpPr>
                  <p:nvPr/>
                </p:nvSpPr>
                <p:spPr bwMode="auto">
                  <a:xfrm>
                    <a:off x="4388" y="1962"/>
                    <a:ext cx="9"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8" name="Oval 336"/>
                  <p:cNvSpPr>
                    <a:spLocks noChangeArrowheads="1"/>
                  </p:cNvSpPr>
                  <p:nvPr/>
                </p:nvSpPr>
                <p:spPr bwMode="auto">
                  <a:xfrm>
                    <a:off x="4408" y="1910"/>
                    <a:ext cx="14" cy="16"/>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9" name="Oval 337"/>
                  <p:cNvSpPr>
                    <a:spLocks noChangeArrowheads="1"/>
                  </p:cNvSpPr>
                  <p:nvPr/>
                </p:nvSpPr>
                <p:spPr bwMode="auto">
                  <a:xfrm>
                    <a:off x="4461" y="1874"/>
                    <a:ext cx="23" cy="27"/>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0" name="Oval 338"/>
                  <p:cNvSpPr>
                    <a:spLocks noChangeArrowheads="1"/>
                  </p:cNvSpPr>
                  <p:nvPr/>
                </p:nvSpPr>
                <p:spPr bwMode="auto">
                  <a:xfrm>
                    <a:off x="4501" y="1880"/>
                    <a:ext cx="23" cy="27"/>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1" name="Oval 339"/>
                  <p:cNvSpPr>
                    <a:spLocks noChangeArrowheads="1"/>
                  </p:cNvSpPr>
                  <p:nvPr/>
                </p:nvSpPr>
                <p:spPr bwMode="auto">
                  <a:xfrm>
                    <a:off x="4481" y="1929"/>
                    <a:ext cx="23" cy="24"/>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2" name="Oval 340"/>
                  <p:cNvSpPr>
                    <a:spLocks noChangeArrowheads="1"/>
                  </p:cNvSpPr>
                  <p:nvPr/>
                </p:nvSpPr>
                <p:spPr bwMode="auto">
                  <a:xfrm>
                    <a:off x="4476" y="1811"/>
                    <a:ext cx="17" cy="18"/>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3" name="Oval 341"/>
                  <p:cNvSpPr>
                    <a:spLocks noChangeArrowheads="1"/>
                  </p:cNvSpPr>
                  <p:nvPr/>
                </p:nvSpPr>
                <p:spPr bwMode="auto">
                  <a:xfrm>
                    <a:off x="4419" y="1832"/>
                    <a:ext cx="6"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4" name="Oval 342"/>
                  <p:cNvSpPr>
                    <a:spLocks noChangeArrowheads="1"/>
                  </p:cNvSpPr>
                  <p:nvPr/>
                </p:nvSpPr>
                <p:spPr bwMode="auto">
                  <a:xfrm>
                    <a:off x="4476" y="1769"/>
                    <a:ext cx="14" cy="15"/>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5" name="Oval 343"/>
                  <p:cNvSpPr>
                    <a:spLocks noChangeArrowheads="1"/>
                  </p:cNvSpPr>
                  <p:nvPr/>
                </p:nvSpPr>
                <p:spPr bwMode="auto">
                  <a:xfrm>
                    <a:off x="4501" y="1748"/>
                    <a:ext cx="14" cy="12"/>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6" name="Oval 344"/>
                  <p:cNvSpPr>
                    <a:spLocks noChangeArrowheads="1"/>
                  </p:cNvSpPr>
                  <p:nvPr/>
                </p:nvSpPr>
                <p:spPr bwMode="auto">
                  <a:xfrm>
                    <a:off x="4549" y="1859"/>
                    <a:ext cx="11" cy="9"/>
                  </a:xfrm>
                  <a:prstGeom prst="ellipse">
                    <a:avLst/>
                  </a:prstGeom>
                  <a:solidFill>
                    <a:srgbClr val="85374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7" name="Oval 345"/>
                  <p:cNvSpPr>
                    <a:spLocks noChangeArrowheads="1"/>
                  </p:cNvSpPr>
                  <p:nvPr/>
                </p:nvSpPr>
                <p:spPr bwMode="auto">
                  <a:xfrm>
                    <a:off x="4089" y="2290"/>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8" name="Oval 346"/>
                  <p:cNvSpPr>
                    <a:spLocks noChangeArrowheads="1"/>
                  </p:cNvSpPr>
                  <p:nvPr/>
                </p:nvSpPr>
                <p:spPr bwMode="auto">
                  <a:xfrm>
                    <a:off x="4108" y="2230"/>
                    <a:ext cx="23"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9" name="Oval 347"/>
                  <p:cNvSpPr>
                    <a:spLocks noChangeArrowheads="1"/>
                  </p:cNvSpPr>
                  <p:nvPr/>
                </p:nvSpPr>
                <p:spPr bwMode="auto">
                  <a:xfrm>
                    <a:off x="4148" y="2185"/>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0" name="Oval 348"/>
                  <p:cNvSpPr>
                    <a:spLocks noChangeArrowheads="1"/>
                  </p:cNvSpPr>
                  <p:nvPr/>
                </p:nvSpPr>
                <p:spPr bwMode="auto">
                  <a:xfrm>
                    <a:off x="4131" y="2257"/>
                    <a:ext cx="17" cy="2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1" name="Oval 349"/>
                  <p:cNvSpPr>
                    <a:spLocks noChangeArrowheads="1"/>
                  </p:cNvSpPr>
                  <p:nvPr/>
                </p:nvSpPr>
                <p:spPr bwMode="auto">
                  <a:xfrm>
                    <a:off x="4066" y="2248"/>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2" name="Oval 350"/>
                  <p:cNvSpPr>
                    <a:spLocks noChangeArrowheads="1"/>
                  </p:cNvSpPr>
                  <p:nvPr/>
                </p:nvSpPr>
                <p:spPr bwMode="auto">
                  <a:xfrm>
                    <a:off x="4094" y="2200"/>
                    <a:ext cx="17"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3" name="Oval 351"/>
                  <p:cNvSpPr>
                    <a:spLocks noChangeArrowheads="1"/>
                  </p:cNvSpPr>
                  <p:nvPr/>
                </p:nvSpPr>
                <p:spPr bwMode="auto">
                  <a:xfrm>
                    <a:off x="4092" y="2332"/>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4" name="Oval 352"/>
                  <p:cNvSpPr>
                    <a:spLocks noChangeArrowheads="1"/>
                  </p:cNvSpPr>
                  <p:nvPr/>
                </p:nvSpPr>
                <p:spPr bwMode="auto">
                  <a:xfrm>
                    <a:off x="4069" y="2362"/>
                    <a:ext cx="20"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5" name="Oval 353"/>
                  <p:cNvSpPr>
                    <a:spLocks noChangeArrowheads="1"/>
                  </p:cNvSpPr>
                  <p:nvPr/>
                </p:nvSpPr>
                <p:spPr bwMode="auto">
                  <a:xfrm>
                    <a:off x="4117" y="2401"/>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6" name="Oval 354"/>
                  <p:cNvSpPr>
                    <a:spLocks noChangeArrowheads="1"/>
                  </p:cNvSpPr>
                  <p:nvPr/>
                </p:nvSpPr>
                <p:spPr bwMode="auto">
                  <a:xfrm>
                    <a:off x="4145" y="2407"/>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7" name="Oval 355"/>
                  <p:cNvSpPr>
                    <a:spLocks noChangeArrowheads="1"/>
                  </p:cNvSpPr>
                  <p:nvPr/>
                </p:nvSpPr>
                <p:spPr bwMode="auto">
                  <a:xfrm>
                    <a:off x="4080" y="2447"/>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8" name="Oval 356"/>
                  <p:cNvSpPr>
                    <a:spLocks noChangeArrowheads="1"/>
                  </p:cNvSpPr>
                  <p:nvPr/>
                </p:nvSpPr>
                <p:spPr bwMode="auto">
                  <a:xfrm>
                    <a:off x="4092" y="2395"/>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9" name="Oval 357"/>
                  <p:cNvSpPr>
                    <a:spLocks noChangeArrowheads="1"/>
                  </p:cNvSpPr>
                  <p:nvPr/>
                </p:nvSpPr>
                <p:spPr bwMode="auto">
                  <a:xfrm>
                    <a:off x="4044" y="2459"/>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0" name="Oval 358"/>
                  <p:cNvSpPr>
                    <a:spLocks noChangeArrowheads="1"/>
                  </p:cNvSpPr>
                  <p:nvPr/>
                </p:nvSpPr>
                <p:spPr bwMode="auto">
                  <a:xfrm>
                    <a:off x="4111" y="2468"/>
                    <a:ext cx="17"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1" name="Oval 359"/>
                  <p:cNvSpPr>
                    <a:spLocks noChangeArrowheads="1"/>
                  </p:cNvSpPr>
                  <p:nvPr/>
                </p:nvSpPr>
                <p:spPr bwMode="auto">
                  <a:xfrm>
                    <a:off x="4089" y="2498"/>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2" name="Oval 360"/>
                  <p:cNvSpPr>
                    <a:spLocks noChangeArrowheads="1"/>
                  </p:cNvSpPr>
                  <p:nvPr/>
                </p:nvSpPr>
                <p:spPr bwMode="auto">
                  <a:xfrm>
                    <a:off x="4117" y="2531"/>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3" name="Oval 361"/>
                  <p:cNvSpPr>
                    <a:spLocks noChangeArrowheads="1"/>
                  </p:cNvSpPr>
                  <p:nvPr/>
                </p:nvSpPr>
                <p:spPr bwMode="auto">
                  <a:xfrm>
                    <a:off x="4179" y="2534"/>
                    <a:ext cx="14"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4" name="Oval 362"/>
                  <p:cNvSpPr>
                    <a:spLocks noChangeArrowheads="1"/>
                  </p:cNvSpPr>
                  <p:nvPr/>
                </p:nvSpPr>
                <p:spPr bwMode="auto">
                  <a:xfrm>
                    <a:off x="4035" y="2314"/>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5" name="Oval 363"/>
                  <p:cNvSpPr>
                    <a:spLocks noChangeArrowheads="1"/>
                  </p:cNvSpPr>
                  <p:nvPr/>
                </p:nvSpPr>
                <p:spPr bwMode="auto">
                  <a:xfrm>
                    <a:off x="4035" y="2227"/>
                    <a:ext cx="9"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6" name="Oval 364"/>
                  <p:cNvSpPr>
                    <a:spLocks noChangeArrowheads="1"/>
                  </p:cNvSpPr>
                  <p:nvPr/>
                </p:nvSpPr>
                <p:spPr bwMode="auto">
                  <a:xfrm>
                    <a:off x="4351" y="2531"/>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7" name="Oval 365"/>
                  <p:cNvSpPr>
                    <a:spLocks noChangeArrowheads="1"/>
                  </p:cNvSpPr>
                  <p:nvPr/>
                </p:nvSpPr>
                <p:spPr bwMode="auto">
                  <a:xfrm>
                    <a:off x="4402" y="2531"/>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8" name="Oval 366"/>
                  <p:cNvSpPr>
                    <a:spLocks noChangeArrowheads="1"/>
                  </p:cNvSpPr>
                  <p:nvPr/>
                </p:nvSpPr>
                <p:spPr bwMode="auto">
                  <a:xfrm>
                    <a:off x="4430" y="2525"/>
                    <a:ext cx="15"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79" name="Oval 367"/>
                  <p:cNvSpPr>
                    <a:spLocks noChangeArrowheads="1"/>
                  </p:cNvSpPr>
                  <p:nvPr/>
                </p:nvSpPr>
                <p:spPr bwMode="auto">
                  <a:xfrm>
                    <a:off x="4394" y="2561"/>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0" name="Oval 368"/>
                  <p:cNvSpPr>
                    <a:spLocks noChangeArrowheads="1"/>
                  </p:cNvSpPr>
                  <p:nvPr/>
                </p:nvSpPr>
                <p:spPr bwMode="auto">
                  <a:xfrm>
                    <a:off x="4439" y="2552"/>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1" name="Oval 369"/>
                  <p:cNvSpPr>
                    <a:spLocks noChangeArrowheads="1"/>
                  </p:cNvSpPr>
                  <p:nvPr/>
                </p:nvSpPr>
                <p:spPr bwMode="auto">
                  <a:xfrm>
                    <a:off x="4442" y="2582"/>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2" name="Oval 370"/>
                  <p:cNvSpPr>
                    <a:spLocks noChangeArrowheads="1"/>
                  </p:cNvSpPr>
                  <p:nvPr/>
                </p:nvSpPr>
                <p:spPr bwMode="auto">
                  <a:xfrm>
                    <a:off x="4467" y="2588"/>
                    <a:ext cx="17"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3" name="Oval 371"/>
                  <p:cNvSpPr>
                    <a:spLocks noChangeArrowheads="1"/>
                  </p:cNvSpPr>
                  <p:nvPr/>
                </p:nvSpPr>
                <p:spPr bwMode="auto">
                  <a:xfrm>
                    <a:off x="4419" y="2549"/>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4" name="Oval 372"/>
                  <p:cNvSpPr>
                    <a:spLocks noChangeArrowheads="1"/>
                  </p:cNvSpPr>
                  <p:nvPr/>
                </p:nvSpPr>
                <p:spPr bwMode="auto">
                  <a:xfrm>
                    <a:off x="4377" y="2525"/>
                    <a:ext cx="8"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5" name="Oval 373"/>
                  <p:cNvSpPr>
                    <a:spLocks noChangeArrowheads="1"/>
                  </p:cNvSpPr>
                  <p:nvPr/>
                </p:nvSpPr>
                <p:spPr bwMode="auto">
                  <a:xfrm>
                    <a:off x="4428" y="2510"/>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6" name="Oval 374"/>
                  <p:cNvSpPr>
                    <a:spLocks noChangeArrowheads="1"/>
                  </p:cNvSpPr>
                  <p:nvPr/>
                </p:nvSpPr>
                <p:spPr bwMode="auto">
                  <a:xfrm>
                    <a:off x="4380" y="2549"/>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7" name="Oval 375"/>
                  <p:cNvSpPr>
                    <a:spLocks noChangeArrowheads="1"/>
                  </p:cNvSpPr>
                  <p:nvPr/>
                </p:nvSpPr>
                <p:spPr bwMode="auto">
                  <a:xfrm>
                    <a:off x="4413" y="2513"/>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8" name="Oval 376"/>
                  <p:cNvSpPr>
                    <a:spLocks noChangeArrowheads="1"/>
                  </p:cNvSpPr>
                  <p:nvPr/>
                </p:nvSpPr>
                <p:spPr bwMode="auto">
                  <a:xfrm>
                    <a:off x="4416" y="2501"/>
                    <a:ext cx="3"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9" name="Oval 377"/>
                  <p:cNvSpPr>
                    <a:spLocks noChangeArrowheads="1"/>
                  </p:cNvSpPr>
                  <p:nvPr/>
                </p:nvSpPr>
                <p:spPr bwMode="auto">
                  <a:xfrm>
                    <a:off x="4428" y="2537"/>
                    <a:ext cx="1"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0" name="Oval 378"/>
                  <p:cNvSpPr>
                    <a:spLocks noChangeArrowheads="1"/>
                  </p:cNvSpPr>
                  <p:nvPr/>
                </p:nvSpPr>
                <p:spPr bwMode="auto">
                  <a:xfrm>
                    <a:off x="4450" y="2534"/>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1" name="Oval 379"/>
                  <p:cNvSpPr>
                    <a:spLocks noChangeArrowheads="1"/>
                  </p:cNvSpPr>
                  <p:nvPr/>
                </p:nvSpPr>
                <p:spPr bwMode="auto">
                  <a:xfrm>
                    <a:off x="4425" y="2528"/>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2" name="Oval 380"/>
                  <p:cNvSpPr>
                    <a:spLocks noChangeArrowheads="1"/>
                  </p:cNvSpPr>
                  <p:nvPr/>
                </p:nvSpPr>
                <p:spPr bwMode="auto">
                  <a:xfrm>
                    <a:off x="4422" y="2501"/>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3" name="Oval 381"/>
                  <p:cNvSpPr>
                    <a:spLocks noChangeArrowheads="1"/>
                  </p:cNvSpPr>
                  <p:nvPr/>
                </p:nvSpPr>
                <p:spPr bwMode="auto">
                  <a:xfrm>
                    <a:off x="4405" y="2486"/>
                    <a:ext cx="11"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4" name="Oval 382"/>
                  <p:cNvSpPr>
                    <a:spLocks noChangeArrowheads="1"/>
                  </p:cNvSpPr>
                  <p:nvPr/>
                </p:nvSpPr>
                <p:spPr bwMode="auto">
                  <a:xfrm>
                    <a:off x="4394" y="2480"/>
                    <a:ext cx="3"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5" name="Oval 383"/>
                  <p:cNvSpPr>
                    <a:spLocks noChangeArrowheads="1"/>
                  </p:cNvSpPr>
                  <p:nvPr/>
                </p:nvSpPr>
                <p:spPr bwMode="auto">
                  <a:xfrm>
                    <a:off x="4439" y="2537"/>
                    <a:ext cx="6"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6" name="Oval 384"/>
                  <p:cNvSpPr>
                    <a:spLocks noChangeArrowheads="1"/>
                  </p:cNvSpPr>
                  <p:nvPr/>
                </p:nvSpPr>
                <p:spPr bwMode="auto">
                  <a:xfrm>
                    <a:off x="4450" y="2543"/>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7" name="Oval 385"/>
                  <p:cNvSpPr>
                    <a:spLocks noChangeArrowheads="1"/>
                  </p:cNvSpPr>
                  <p:nvPr/>
                </p:nvSpPr>
                <p:spPr bwMode="auto">
                  <a:xfrm>
                    <a:off x="4425" y="2543"/>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8" name="Oval 386"/>
                  <p:cNvSpPr>
                    <a:spLocks noChangeArrowheads="1"/>
                  </p:cNvSpPr>
                  <p:nvPr/>
                </p:nvSpPr>
                <p:spPr bwMode="auto">
                  <a:xfrm>
                    <a:off x="4388" y="2522"/>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99" name="Oval 387"/>
                  <p:cNvSpPr>
                    <a:spLocks noChangeArrowheads="1"/>
                  </p:cNvSpPr>
                  <p:nvPr/>
                </p:nvSpPr>
                <p:spPr bwMode="auto">
                  <a:xfrm>
                    <a:off x="4402" y="2522"/>
                    <a:ext cx="9"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0" name="Oval 388"/>
                  <p:cNvSpPr>
                    <a:spLocks noChangeArrowheads="1"/>
                  </p:cNvSpPr>
                  <p:nvPr/>
                </p:nvSpPr>
                <p:spPr bwMode="auto">
                  <a:xfrm>
                    <a:off x="4436" y="2546"/>
                    <a:ext cx="3"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1" name="Oval 389"/>
                  <p:cNvSpPr>
                    <a:spLocks noChangeArrowheads="1"/>
                  </p:cNvSpPr>
                  <p:nvPr/>
                </p:nvSpPr>
                <p:spPr bwMode="auto">
                  <a:xfrm>
                    <a:off x="4447" y="2543"/>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2" name="Oval 390"/>
                  <p:cNvSpPr>
                    <a:spLocks noChangeArrowheads="1"/>
                  </p:cNvSpPr>
                  <p:nvPr/>
                </p:nvSpPr>
                <p:spPr bwMode="auto">
                  <a:xfrm>
                    <a:off x="4425" y="2573"/>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3" name="Oval 391"/>
                  <p:cNvSpPr>
                    <a:spLocks noChangeArrowheads="1"/>
                  </p:cNvSpPr>
                  <p:nvPr/>
                </p:nvSpPr>
                <p:spPr bwMode="auto">
                  <a:xfrm>
                    <a:off x="4459" y="2558"/>
                    <a:ext cx="5"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4" name="Oval 392"/>
                  <p:cNvSpPr>
                    <a:spLocks noChangeArrowheads="1"/>
                  </p:cNvSpPr>
                  <p:nvPr/>
                </p:nvSpPr>
                <p:spPr bwMode="auto">
                  <a:xfrm>
                    <a:off x="4470" y="2570"/>
                    <a:ext cx="8"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5" name="Oval 393"/>
                  <p:cNvSpPr>
                    <a:spLocks noChangeArrowheads="1"/>
                  </p:cNvSpPr>
                  <p:nvPr/>
                </p:nvSpPr>
                <p:spPr bwMode="auto">
                  <a:xfrm>
                    <a:off x="4464" y="2585"/>
                    <a:ext cx="6"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6" name="Oval 394"/>
                  <p:cNvSpPr>
                    <a:spLocks noChangeArrowheads="1"/>
                  </p:cNvSpPr>
                  <p:nvPr/>
                </p:nvSpPr>
                <p:spPr bwMode="auto">
                  <a:xfrm>
                    <a:off x="4419" y="2576"/>
                    <a:ext cx="3"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7" name="Oval 395"/>
                  <p:cNvSpPr>
                    <a:spLocks noChangeArrowheads="1"/>
                  </p:cNvSpPr>
                  <p:nvPr/>
                </p:nvSpPr>
                <p:spPr bwMode="auto">
                  <a:xfrm>
                    <a:off x="4346" y="2519"/>
                    <a:ext cx="8"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8" name="Oval 396"/>
                  <p:cNvSpPr>
                    <a:spLocks noChangeArrowheads="1"/>
                  </p:cNvSpPr>
                  <p:nvPr/>
                </p:nvSpPr>
                <p:spPr bwMode="auto">
                  <a:xfrm>
                    <a:off x="4320" y="2531"/>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9" name="Oval 397"/>
                  <p:cNvSpPr>
                    <a:spLocks noChangeArrowheads="1"/>
                  </p:cNvSpPr>
                  <p:nvPr/>
                </p:nvSpPr>
                <p:spPr bwMode="auto">
                  <a:xfrm>
                    <a:off x="4346" y="2528"/>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0" name="Oval 398"/>
                  <p:cNvSpPr>
                    <a:spLocks noChangeArrowheads="1"/>
                  </p:cNvSpPr>
                  <p:nvPr/>
                </p:nvSpPr>
                <p:spPr bwMode="auto">
                  <a:xfrm>
                    <a:off x="4374" y="2537"/>
                    <a:ext cx="6"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1" name="Oval 399"/>
                  <p:cNvSpPr>
                    <a:spLocks noChangeArrowheads="1"/>
                  </p:cNvSpPr>
                  <p:nvPr/>
                </p:nvSpPr>
                <p:spPr bwMode="auto">
                  <a:xfrm>
                    <a:off x="4349" y="2567"/>
                    <a:ext cx="1" cy="3"/>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2" name="Oval 400"/>
                  <p:cNvSpPr>
                    <a:spLocks noChangeArrowheads="1"/>
                  </p:cNvSpPr>
                  <p:nvPr/>
                </p:nvSpPr>
                <p:spPr bwMode="auto">
                  <a:xfrm>
                    <a:off x="4388" y="2543"/>
                    <a:ext cx="3" cy="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3" name="Oval 401"/>
                  <p:cNvSpPr>
                    <a:spLocks noChangeArrowheads="1"/>
                  </p:cNvSpPr>
                  <p:nvPr/>
                </p:nvSpPr>
                <p:spPr bwMode="auto">
                  <a:xfrm>
                    <a:off x="4137" y="1350"/>
                    <a:ext cx="14"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4" name="Oval 402"/>
                  <p:cNvSpPr>
                    <a:spLocks noChangeArrowheads="1"/>
                  </p:cNvSpPr>
                  <p:nvPr/>
                </p:nvSpPr>
                <p:spPr bwMode="auto">
                  <a:xfrm>
                    <a:off x="4176" y="1347"/>
                    <a:ext cx="12"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5" name="Oval 403"/>
                  <p:cNvSpPr>
                    <a:spLocks noChangeArrowheads="1"/>
                  </p:cNvSpPr>
                  <p:nvPr/>
                </p:nvSpPr>
                <p:spPr bwMode="auto">
                  <a:xfrm>
                    <a:off x="4168" y="1390"/>
                    <a:ext cx="14"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6" name="Oval 404"/>
                  <p:cNvSpPr>
                    <a:spLocks noChangeArrowheads="1"/>
                  </p:cNvSpPr>
                  <p:nvPr/>
                </p:nvSpPr>
                <p:spPr bwMode="auto">
                  <a:xfrm>
                    <a:off x="4204" y="1371"/>
                    <a:ext cx="15"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7" name="Oval 405"/>
                  <p:cNvSpPr>
                    <a:spLocks noChangeArrowheads="1"/>
                  </p:cNvSpPr>
                  <p:nvPr/>
                </p:nvSpPr>
                <p:spPr bwMode="auto">
                  <a:xfrm>
                    <a:off x="4173" y="1326"/>
                    <a:ext cx="3" cy="3"/>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8" name="Oval 406"/>
                  <p:cNvSpPr>
                    <a:spLocks noChangeArrowheads="1"/>
                  </p:cNvSpPr>
                  <p:nvPr/>
                </p:nvSpPr>
                <p:spPr bwMode="auto">
                  <a:xfrm>
                    <a:off x="4244" y="1383"/>
                    <a:ext cx="6" cy="7"/>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9" name="Oval 407"/>
                  <p:cNvSpPr>
                    <a:spLocks noChangeArrowheads="1"/>
                  </p:cNvSpPr>
                  <p:nvPr/>
                </p:nvSpPr>
                <p:spPr bwMode="auto">
                  <a:xfrm>
                    <a:off x="4295" y="1371"/>
                    <a:ext cx="6"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0" name="Oval 408"/>
                  <p:cNvSpPr>
                    <a:spLocks noChangeArrowheads="1"/>
                  </p:cNvSpPr>
                  <p:nvPr/>
                </p:nvSpPr>
                <p:spPr bwMode="auto">
                  <a:xfrm>
                    <a:off x="4032" y="1468"/>
                    <a:ext cx="9"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1" name="Oval 409"/>
                  <p:cNvSpPr>
                    <a:spLocks noChangeArrowheads="1"/>
                  </p:cNvSpPr>
                  <p:nvPr/>
                </p:nvSpPr>
                <p:spPr bwMode="auto">
                  <a:xfrm>
                    <a:off x="4075" y="1432"/>
                    <a:ext cx="11"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2" name="Oval 410"/>
                  <p:cNvSpPr>
                    <a:spLocks noChangeArrowheads="1"/>
                  </p:cNvSpPr>
                  <p:nvPr/>
                </p:nvSpPr>
                <p:spPr bwMode="auto">
                  <a:xfrm>
                    <a:off x="3849" y="1414"/>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3" name="Oval 411"/>
                  <p:cNvSpPr>
                    <a:spLocks noChangeArrowheads="1"/>
                  </p:cNvSpPr>
                  <p:nvPr/>
                </p:nvSpPr>
                <p:spPr bwMode="auto">
                  <a:xfrm>
                    <a:off x="3888" y="1393"/>
                    <a:ext cx="17"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4" name="Oval 412"/>
                  <p:cNvSpPr>
                    <a:spLocks noChangeArrowheads="1"/>
                  </p:cNvSpPr>
                  <p:nvPr/>
                </p:nvSpPr>
                <p:spPr bwMode="auto">
                  <a:xfrm>
                    <a:off x="3877" y="1450"/>
                    <a:ext cx="14"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5" name="Oval 413"/>
                  <p:cNvSpPr>
                    <a:spLocks noChangeArrowheads="1"/>
                  </p:cNvSpPr>
                  <p:nvPr/>
                </p:nvSpPr>
                <p:spPr bwMode="auto">
                  <a:xfrm>
                    <a:off x="3922" y="1462"/>
                    <a:ext cx="17" cy="21"/>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6" name="Oval 414"/>
                  <p:cNvSpPr>
                    <a:spLocks noChangeArrowheads="1"/>
                  </p:cNvSpPr>
                  <p:nvPr/>
                </p:nvSpPr>
                <p:spPr bwMode="auto">
                  <a:xfrm>
                    <a:off x="3964" y="1459"/>
                    <a:ext cx="17"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7" name="Oval 415"/>
                  <p:cNvSpPr>
                    <a:spLocks noChangeArrowheads="1"/>
                  </p:cNvSpPr>
                  <p:nvPr/>
                </p:nvSpPr>
                <p:spPr bwMode="auto">
                  <a:xfrm>
                    <a:off x="3851" y="1528"/>
                    <a:ext cx="12"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8" name="Oval 416"/>
                  <p:cNvSpPr>
                    <a:spLocks noChangeArrowheads="1"/>
                  </p:cNvSpPr>
                  <p:nvPr/>
                </p:nvSpPr>
                <p:spPr bwMode="auto">
                  <a:xfrm>
                    <a:off x="3832" y="1558"/>
                    <a:ext cx="11"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9" name="Oval 417"/>
                  <p:cNvSpPr>
                    <a:spLocks noChangeArrowheads="1"/>
                  </p:cNvSpPr>
                  <p:nvPr/>
                </p:nvSpPr>
                <p:spPr bwMode="auto">
                  <a:xfrm>
                    <a:off x="3597" y="1682"/>
                    <a:ext cx="12"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0" name="Oval 418"/>
                  <p:cNvSpPr>
                    <a:spLocks noChangeArrowheads="1"/>
                  </p:cNvSpPr>
                  <p:nvPr/>
                </p:nvSpPr>
                <p:spPr bwMode="auto">
                  <a:xfrm>
                    <a:off x="3623" y="1655"/>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1" name="Oval 419"/>
                  <p:cNvSpPr>
                    <a:spLocks noChangeArrowheads="1"/>
                  </p:cNvSpPr>
                  <p:nvPr/>
                </p:nvSpPr>
                <p:spPr bwMode="auto">
                  <a:xfrm>
                    <a:off x="3586" y="1718"/>
                    <a:ext cx="14"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2" name="Oval 420"/>
                  <p:cNvSpPr>
                    <a:spLocks noChangeArrowheads="1"/>
                  </p:cNvSpPr>
                  <p:nvPr/>
                </p:nvSpPr>
                <p:spPr bwMode="auto">
                  <a:xfrm>
                    <a:off x="3637" y="1712"/>
                    <a:ext cx="22" cy="24"/>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3" name="Oval 421"/>
                  <p:cNvSpPr>
                    <a:spLocks noChangeArrowheads="1"/>
                  </p:cNvSpPr>
                  <p:nvPr/>
                </p:nvSpPr>
                <p:spPr bwMode="auto">
                  <a:xfrm>
                    <a:off x="3631" y="1778"/>
                    <a:ext cx="14"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4" name="Oval 422"/>
                  <p:cNvSpPr>
                    <a:spLocks noChangeArrowheads="1"/>
                  </p:cNvSpPr>
                  <p:nvPr/>
                </p:nvSpPr>
                <p:spPr bwMode="auto">
                  <a:xfrm>
                    <a:off x="3671" y="1748"/>
                    <a:ext cx="17"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5" name="Oval 423"/>
                  <p:cNvSpPr>
                    <a:spLocks noChangeArrowheads="1"/>
                  </p:cNvSpPr>
                  <p:nvPr/>
                </p:nvSpPr>
                <p:spPr bwMode="auto">
                  <a:xfrm>
                    <a:off x="3710" y="1718"/>
                    <a:ext cx="14"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6" name="Oval 424"/>
                  <p:cNvSpPr>
                    <a:spLocks noChangeArrowheads="1"/>
                  </p:cNvSpPr>
                  <p:nvPr/>
                </p:nvSpPr>
                <p:spPr bwMode="auto">
                  <a:xfrm>
                    <a:off x="3679" y="1642"/>
                    <a:ext cx="9" cy="6"/>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70" name="Oval 425"/>
                <p:cNvSpPr>
                  <a:spLocks noChangeArrowheads="1"/>
                </p:cNvSpPr>
                <p:nvPr/>
              </p:nvSpPr>
              <p:spPr bwMode="auto">
                <a:xfrm>
                  <a:off x="3722" y="1826"/>
                  <a:ext cx="19" cy="21"/>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1" name="Oval 426"/>
                <p:cNvSpPr>
                  <a:spLocks noChangeArrowheads="1"/>
                </p:cNvSpPr>
                <p:nvPr/>
              </p:nvSpPr>
              <p:spPr bwMode="auto">
                <a:xfrm>
                  <a:off x="3750" y="1799"/>
                  <a:ext cx="25" cy="27"/>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2" name="Oval 427"/>
                <p:cNvSpPr>
                  <a:spLocks noChangeArrowheads="1"/>
                </p:cNvSpPr>
                <p:nvPr/>
              </p:nvSpPr>
              <p:spPr bwMode="auto">
                <a:xfrm>
                  <a:off x="3801" y="1799"/>
                  <a:ext cx="14"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3" name="Oval 428"/>
                <p:cNvSpPr>
                  <a:spLocks noChangeArrowheads="1"/>
                </p:cNvSpPr>
                <p:nvPr/>
              </p:nvSpPr>
              <p:spPr bwMode="auto">
                <a:xfrm>
                  <a:off x="3747" y="1910"/>
                  <a:ext cx="17" cy="1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4" name="Oval 429"/>
                <p:cNvSpPr>
                  <a:spLocks noChangeArrowheads="1"/>
                </p:cNvSpPr>
                <p:nvPr/>
              </p:nvSpPr>
              <p:spPr bwMode="auto">
                <a:xfrm>
                  <a:off x="3803" y="1971"/>
                  <a:ext cx="12"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5" name="Oval 430"/>
                <p:cNvSpPr>
                  <a:spLocks noChangeArrowheads="1"/>
                </p:cNvSpPr>
                <p:nvPr/>
              </p:nvSpPr>
              <p:spPr bwMode="auto">
                <a:xfrm>
                  <a:off x="4179" y="2374"/>
                  <a:ext cx="11"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6" name="Oval 431"/>
                <p:cNvSpPr>
                  <a:spLocks noChangeArrowheads="1"/>
                </p:cNvSpPr>
                <p:nvPr/>
              </p:nvSpPr>
              <p:spPr bwMode="auto">
                <a:xfrm>
                  <a:off x="4207" y="2350"/>
                  <a:ext cx="12"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7" name="Oval 432"/>
                <p:cNvSpPr>
                  <a:spLocks noChangeArrowheads="1"/>
                </p:cNvSpPr>
                <p:nvPr/>
              </p:nvSpPr>
              <p:spPr bwMode="auto">
                <a:xfrm>
                  <a:off x="4202" y="2398"/>
                  <a:ext cx="5"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8" name="Oval 433"/>
                <p:cNvSpPr>
                  <a:spLocks noChangeArrowheads="1"/>
                </p:cNvSpPr>
                <p:nvPr/>
              </p:nvSpPr>
              <p:spPr bwMode="auto">
                <a:xfrm>
                  <a:off x="4168" y="2447"/>
                  <a:ext cx="20" cy="21"/>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9" name="Oval 434"/>
                <p:cNvSpPr>
                  <a:spLocks noChangeArrowheads="1"/>
                </p:cNvSpPr>
                <p:nvPr/>
              </p:nvSpPr>
              <p:spPr bwMode="auto">
                <a:xfrm>
                  <a:off x="4213" y="2450"/>
                  <a:ext cx="14"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0" name="Oval 435"/>
                <p:cNvSpPr>
                  <a:spLocks noChangeArrowheads="1"/>
                </p:cNvSpPr>
                <p:nvPr/>
              </p:nvSpPr>
              <p:spPr bwMode="auto">
                <a:xfrm>
                  <a:off x="4190" y="2495"/>
                  <a:ext cx="14"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1" name="Oval 436"/>
                <p:cNvSpPr>
                  <a:spLocks noChangeArrowheads="1"/>
                </p:cNvSpPr>
                <p:nvPr/>
              </p:nvSpPr>
              <p:spPr bwMode="auto">
                <a:xfrm>
                  <a:off x="4236" y="2495"/>
                  <a:ext cx="22" cy="24"/>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2" name="Oval 437"/>
                <p:cNvSpPr>
                  <a:spLocks noChangeArrowheads="1"/>
                </p:cNvSpPr>
                <p:nvPr/>
              </p:nvSpPr>
              <p:spPr bwMode="auto">
                <a:xfrm>
                  <a:off x="4140" y="2431"/>
                  <a:ext cx="5" cy="7"/>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3" name="Oval 438"/>
                <p:cNvSpPr>
                  <a:spLocks noChangeArrowheads="1"/>
                </p:cNvSpPr>
                <p:nvPr/>
              </p:nvSpPr>
              <p:spPr bwMode="auto">
                <a:xfrm>
                  <a:off x="4134" y="2477"/>
                  <a:ext cx="8"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4" name="Oval 439"/>
                <p:cNvSpPr>
                  <a:spLocks noChangeArrowheads="1"/>
                </p:cNvSpPr>
                <p:nvPr/>
              </p:nvSpPr>
              <p:spPr bwMode="auto">
                <a:xfrm>
                  <a:off x="4272" y="2498"/>
                  <a:ext cx="14"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5" name="Oval 440"/>
                <p:cNvSpPr>
                  <a:spLocks noChangeArrowheads="1"/>
                </p:cNvSpPr>
                <p:nvPr/>
              </p:nvSpPr>
              <p:spPr bwMode="auto">
                <a:xfrm>
                  <a:off x="4320" y="2474"/>
                  <a:ext cx="17" cy="18"/>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6" name="Oval 441"/>
                <p:cNvSpPr>
                  <a:spLocks noChangeArrowheads="1"/>
                </p:cNvSpPr>
                <p:nvPr/>
              </p:nvSpPr>
              <p:spPr bwMode="auto">
                <a:xfrm>
                  <a:off x="4343" y="2480"/>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7" name="Oval 442"/>
                <p:cNvSpPr>
                  <a:spLocks noChangeArrowheads="1"/>
                </p:cNvSpPr>
                <p:nvPr/>
              </p:nvSpPr>
              <p:spPr bwMode="auto">
                <a:xfrm>
                  <a:off x="4360" y="2486"/>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8" name="Oval 443"/>
                <p:cNvSpPr>
                  <a:spLocks noChangeArrowheads="1"/>
                </p:cNvSpPr>
                <p:nvPr/>
              </p:nvSpPr>
              <p:spPr bwMode="auto">
                <a:xfrm>
                  <a:off x="4377" y="2489"/>
                  <a:ext cx="5"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9" name="Oval 444"/>
                <p:cNvSpPr>
                  <a:spLocks noChangeArrowheads="1"/>
                </p:cNvSpPr>
                <p:nvPr/>
              </p:nvSpPr>
              <p:spPr bwMode="auto">
                <a:xfrm>
                  <a:off x="4394" y="2501"/>
                  <a:ext cx="8" cy="6"/>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0" name="Oval 445"/>
                <p:cNvSpPr>
                  <a:spLocks noChangeArrowheads="1"/>
                </p:cNvSpPr>
                <p:nvPr/>
              </p:nvSpPr>
              <p:spPr bwMode="auto">
                <a:xfrm>
                  <a:off x="4309" y="2507"/>
                  <a:ext cx="11" cy="12"/>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1" name="Oval 446"/>
                <p:cNvSpPr>
                  <a:spLocks noChangeArrowheads="1"/>
                </p:cNvSpPr>
                <p:nvPr/>
              </p:nvSpPr>
              <p:spPr bwMode="auto">
                <a:xfrm>
                  <a:off x="4329" y="2492"/>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2" name="Oval 447"/>
                <p:cNvSpPr>
                  <a:spLocks noChangeArrowheads="1"/>
                </p:cNvSpPr>
                <p:nvPr/>
              </p:nvSpPr>
              <p:spPr bwMode="auto">
                <a:xfrm>
                  <a:off x="4343" y="2489"/>
                  <a:ext cx="11"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3" name="Oval 448"/>
                <p:cNvSpPr>
                  <a:spLocks noChangeArrowheads="1"/>
                </p:cNvSpPr>
                <p:nvPr/>
              </p:nvSpPr>
              <p:spPr bwMode="auto">
                <a:xfrm>
                  <a:off x="4317" y="2501"/>
                  <a:ext cx="6" cy="6"/>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4" name="Oval 449"/>
                <p:cNvSpPr>
                  <a:spLocks noChangeArrowheads="1"/>
                </p:cNvSpPr>
                <p:nvPr/>
              </p:nvSpPr>
              <p:spPr bwMode="auto">
                <a:xfrm>
                  <a:off x="4298" y="2465"/>
                  <a:ext cx="14" cy="15"/>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5" name="Oval 450"/>
                <p:cNvSpPr>
                  <a:spLocks noChangeArrowheads="1"/>
                </p:cNvSpPr>
                <p:nvPr/>
              </p:nvSpPr>
              <p:spPr bwMode="auto">
                <a:xfrm>
                  <a:off x="4315" y="2465"/>
                  <a:ext cx="8"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6" name="Oval 451"/>
                <p:cNvSpPr>
                  <a:spLocks noChangeArrowheads="1"/>
                </p:cNvSpPr>
                <p:nvPr/>
              </p:nvSpPr>
              <p:spPr bwMode="auto">
                <a:xfrm>
                  <a:off x="4292" y="2495"/>
                  <a:ext cx="11" cy="9"/>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7" name="Oval 452"/>
                <p:cNvSpPr>
                  <a:spLocks noChangeArrowheads="1"/>
                </p:cNvSpPr>
                <p:nvPr/>
              </p:nvSpPr>
              <p:spPr bwMode="auto">
                <a:xfrm>
                  <a:off x="4261" y="2462"/>
                  <a:ext cx="6" cy="6"/>
                </a:xfrm>
                <a:prstGeom prst="ellipse">
                  <a:avLst/>
                </a:prstGeom>
                <a:solidFill>
                  <a:srgbClr val="B7688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8" name="Oval 453"/>
                <p:cNvSpPr>
                  <a:spLocks noChangeArrowheads="1"/>
                </p:cNvSpPr>
                <p:nvPr/>
              </p:nvSpPr>
              <p:spPr bwMode="auto">
                <a:xfrm>
                  <a:off x="3761" y="1486"/>
                  <a:ext cx="11"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9" name="Oval 454"/>
                <p:cNvSpPr>
                  <a:spLocks noChangeArrowheads="1"/>
                </p:cNvSpPr>
                <p:nvPr/>
              </p:nvSpPr>
              <p:spPr bwMode="auto">
                <a:xfrm>
                  <a:off x="3795" y="1504"/>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0" name="Oval 455"/>
                <p:cNvSpPr>
                  <a:spLocks noChangeArrowheads="1"/>
                </p:cNvSpPr>
                <p:nvPr/>
              </p:nvSpPr>
              <p:spPr bwMode="auto">
                <a:xfrm>
                  <a:off x="3755" y="1579"/>
                  <a:ext cx="23" cy="2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1" name="Oval 456"/>
                <p:cNvSpPr>
                  <a:spLocks noChangeArrowheads="1"/>
                </p:cNvSpPr>
                <p:nvPr/>
              </p:nvSpPr>
              <p:spPr bwMode="auto">
                <a:xfrm>
                  <a:off x="3823" y="1555"/>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2" name="Oval 457"/>
                <p:cNvSpPr>
                  <a:spLocks noChangeArrowheads="1"/>
                </p:cNvSpPr>
                <p:nvPr/>
              </p:nvSpPr>
              <p:spPr bwMode="auto">
                <a:xfrm>
                  <a:off x="3719" y="1522"/>
                  <a:ext cx="5"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3" name="Oval 458"/>
                <p:cNvSpPr>
                  <a:spLocks noChangeArrowheads="1"/>
                </p:cNvSpPr>
                <p:nvPr/>
              </p:nvSpPr>
              <p:spPr bwMode="auto">
                <a:xfrm>
                  <a:off x="3679" y="1636"/>
                  <a:ext cx="9"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4" name="Oval 459"/>
                <p:cNvSpPr>
                  <a:spLocks noChangeArrowheads="1"/>
                </p:cNvSpPr>
                <p:nvPr/>
              </p:nvSpPr>
              <p:spPr bwMode="auto">
                <a:xfrm>
                  <a:off x="3815" y="1435"/>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5" name="Oval 460"/>
                <p:cNvSpPr>
                  <a:spLocks noChangeArrowheads="1"/>
                </p:cNvSpPr>
                <p:nvPr/>
              </p:nvSpPr>
              <p:spPr bwMode="auto">
                <a:xfrm>
                  <a:off x="3899" y="1528"/>
                  <a:ext cx="20" cy="2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6" name="Oval 461"/>
                <p:cNvSpPr>
                  <a:spLocks noChangeArrowheads="1"/>
                </p:cNvSpPr>
                <p:nvPr/>
              </p:nvSpPr>
              <p:spPr bwMode="auto">
                <a:xfrm>
                  <a:off x="3851" y="1639"/>
                  <a:ext cx="6"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7" name="Oval 462"/>
                <p:cNvSpPr>
                  <a:spLocks noChangeArrowheads="1"/>
                </p:cNvSpPr>
                <p:nvPr/>
              </p:nvSpPr>
              <p:spPr bwMode="auto">
                <a:xfrm>
                  <a:off x="3803" y="1670"/>
                  <a:ext cx="12"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8" name="Oval 463"/>
                <p:cNvSpPr>
                  <a:spLocks noChangeArrowheads="1"/>
                </p:cNvSpPr>
                <p:nvPr/>
              </p:nvSpPr>
              <p:spPr bwMode="auto">
                <a:xfrm>
                  <a:off x="3902" y="1465"/>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9" name="Oval 464"/>
                <p:cNvSpPr>
                  <a:spLocks noChangeArrowheads="1"/>
                </p:cNvSpPr>
                <p:nvPr/>
              </p:nvSpPr>
              <p:spPr bwMode="auto">
                <a:xfrm>
                  <a:off x="3953" y="1682"/>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0" name="Oval 465"/>
                <p:cNvSpPr>
                  <a:spLocks noChangeArrowheads="1"/>
                </p:cNvSpPr>
                <p:nvPr/>
              </p:nvSpPr>
              <p:spPr bwMode="auto">
                <a:xfrm>
                  <a:off x="4004" y="1661"/>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1" name="Oval 466"/>
                <p:cNvSpPr>
                  <a:spLocks noChangeArrowheads="1"/>
                </p:cNvSpPr>
                <p:nvPr/>
              </p:nvSpPr>
              <p:spPr bwMode="auto">
                <a:xfrm>
                  <a:off x="3849" y="1775"/>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2" name="Oval 467"/>
                <p:cNvSpPr>
                  <a:spLocks noChangeArrowheads="1"/>
                </p:cNvSpPr>
                <p:nvPr/>
              </p:nvSpPr>
              <p:spPr bwMode="auto">
                <a:xfrm>
                  <a:off x="3668" y="1609"/>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3" name="Oval 468"/>
                <p:cNvSpPr>
                  <a:spLocks noChangeArrowheads="1"/>
                </p:cNvSpPr>
                <p:nvPr/>
              </p:nvSpPr>
              <p:spPr bwMode="auto">
                <a:xfrm>
                  <a:off x="3685" y="1582"/>
                  <a:ext cx="11"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4" name="Oval 469"/>
                <p:cNvSpPr>
                  <a:spLocks noChangeArrowheads="1"/>
                </p:cNvSpPr>
                <p:nvPr/>
              </p:nvSpPr>
              <p:spPr bwMode="auto">
                <a:xfrm>
                  <a:off x="3597" y="1703"/>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5" name="Oval 470"/>
                <p:cNvSpPr>
                  <a:spLocks noChangeArrowheads="1"/>
                </p:cNvSpPr>
                <p:nvPr/>
              </p:nvSpPr>
              <p:spPr bwMode="auto">
                <a:xfrm>
                  <a:off x="3657" y="1688"/>
                  <a:ext cx="2"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6" name="Oval 471"/>
                <p:cNvSpPr>
                  <a:spLocks noChangeArrowheads="1"/>
                </p:cNvSpPr>
                <p:nvPr/>
              </p:nvSpPr>
              <p:spPr bwMode="auto">
                <a:xfrm>
                  <a:off x="3643" y="1781"/>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7" name="Oval 472"/>
                <p:cNvSpPr>
                  <a:spLocks noChangeArrowheads="1"/>
                </p:cNvSpPr>
                <p:nvPr/>
              </p:nvSpPr>
              <p:spPr bwMode="auto">
                <a:xfrm>
                  <a:off x="3736" y="1733"/>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8" name="Oval 473"/>
                <p:cNvSpPr>
                  <a:spLocks noChangeArrowheads="1"/>
                </p:cNvSpPr>
                <p:nvPr/>
              </p:nvSpPr>
              <p:spPr bwMode="auto">
                <a:xfrm>
                  <a:off x="3702" y="1793"/>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9" name="Oval 474"/>
                <p:cNvSpPr>
                  <a:spLocks noChangeArrowheads="1"/>
                </p:cNvSpPr>
                <p:nvPr/>
              </p:nvSpPr>
              <p:spPr bwMode="auto">
                <a:xfrm>
                  <a:off x="3614" y="1627"/>
                  <a:ext cx="12"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0" name="Oval 475"/>
                <p:cNvSpPr>
                  <a:spLocks noChangeArrowheads="1"/>
                </p:cNvSpPr>
                <p:nvPr/>
              </p:nvSpPr>
              <p:spPr bwMode="auto">
                <a:xfrm>
                  <a:off x="3637" y="1588"/>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1" name="Oval 476"/>
                <p:cNvSpPr>
                  <a:spLocks noChangeArrowheads="1"/>
                </p:cNvSpPr>
                <p:nvPr/>
              </p:nvSpPr>
              <p:spPr bwMode="auto">
                <a:xfrm>
                  <a:off x="4193" y="2434"/>
                  <a:ext cx="14" cy="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2" name="Oval 477"/>
                <p:cNvSpPr>
                  <a:spLocks noChangeArrowheads="1"/>
                </p:cNvSpPr>
                <p:nvPr/>
              </p:nvSpPr>
              <p:spPr bwMode="auto">
                <a:xfrm>
                  <a:off x="4230" y="2410"/>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3" name="Oval 478"/>
                <p:cNvSpPr>
                  <a:spLocks noChangeArrowheads="1"/>
                </p:cNvSpPr>
                <p:nvPr/>
              </p:nvSpPr>
              <p:spPr bwMode="auto">
                <a:xfrm>
                  <a:off x="4247" y="2495"/>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4" name="Oval 479"/>
                <p:cNvSpPr>
                  <a:spLocks noChangeArrowheads="1"/>
                </p:cNvSpPr>
                <p:nvPr/>
              </p:nvSpPr>
              <p:spPr bwMode="auto">
                <a:xfrm>
                  <a:off x="4188" y="2504"/>
                  <a:ext cx="14"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5" name="Oval 480"/>
                <p:cNvSpPr>
                  <a:spLocks noChangeArrowheads="1"/>
                </p:cNvSpPr>
                <p:nvPr/>
              </p:nvSpPr>
              <p:spPr bwMode="auto">
                <a:xfrm>
                  <a:off x="4137" y="2419"/>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6" name="Oval 481"/>
                <p:cNvSpPr>
                  <a:spLocks noChangeArrowheads="1"/>
                </p:cNvSpPr>
                <p:nvPr/>
              </p:nvSpPr>
              <p:spPr bwMode="auto">
                <a:xfrm>
                  <a:off x="4173" y="2401"/>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7" name="Oval 482"/>
                <p:cNvSpPr>
                  <a:spLocks noChangeArrowheads="1"/>
                </p:cNvSpPr>
                <p:nvPr/>
              </p:nvSpPr>
              <p:spPr bwMode="auto">
                <a:xfrm>
                  <a:off x="4159" y="2507"/>
                  <a:ext cx="9"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8" name="Oval 483"/>
                <p:cNvSpPr>
                  <a:spLocks noChangeArrowheads="1"/>
                </p:cNvSpPr>
                <p:nvPr/>
              </p:nvSpPr>
              <p:spPr bwMode="auto">
                <a:xfrm>
                  <a:off x="4106" y="2522"/>
                  <a:ext cx="8"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9" name="Oval 484"/>
                <p:cNvSpPr>
                  <a:spLocks noChangeArrowheads="1"/>
                </p:cNvSpPr>
                <p:nvPr/>
              </p:nvSpPr>
              <p:spPr bwMode="auto">
                <a:xfrm>
                  <a:off x="4250" y="2570"/>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0" name="Oval 485"/>
                <p:cNvSpPr>
                  <a:spLocks noChangeArrowheads="1"/>
                </p:cNvSpPr>
                <p:nvPr/>
              </p:nvSpPr>
              <p:spPr bwMode="auto">
                <a:xfrm>
                  <a:off x="4292" y="2537"/>
                  <a:ext cx="20" cy="2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1" name="Oval 486"/>
                <p:cNvSpPr>
                  <a:spLocks noChangeArrowheads="1"/>
                </p:cNvSpPr>
                <p:nvPr/>
              </p:nvSpPr>
              <p:spPr bwMode="auto">
                <a:xfrm>
                  <a:off x="4320" y="2489"/>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2" name="Oval 487"/>
                <p:cNvSpPr>
                  <a:spLocks noChangeArrowheads="1"/>
                </p:cNvSpPr>
                <p:nvPr/>
              </p:nvSpPr>
              <p:spPr bwMode="auto">
                <a:xfrm>
                  <a:off x="4371" y="2501"/>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3" name="Oval 488"/>
                <p:cNvSpPr>
                  <a:spLocks noChangeArrowheads="1"/>
                </p:cNvSpPr>
                <p:nvPr/>
              </p:nvSpPr>
              <p:spPr bwMode="auto">
                <a:xfrm>
                  <a:off x="4380" y="2570"/>
                  <a:ext cx="2"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4" name="Oval 489"/>
                <p:cNvSpPr>
                  <a:spLocks noChangeArrowheads="1"/>
                </p:cNvSpPr>
                <p:nvPr/>
              </p:nvSpPr>
              <p:spPr bwMode="auto">
                <a:xfrm>
                  <a:off x="4439" y="2561"/>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5" name="Oval 490"/>
                <p:cNvSpPr>
                  <a:spLocks noChangeArrowheads="1"/>
                </p:cNvSpPr>
                <p:nvPr/>
              </p:nvSpPr>
              <p:spPr bwMode="auto">
                <a:xfrm>
                  <a:off x="4236" y="2344"/>
                  <a:ext cx="5"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6" name="Oval 491"/>
                <p:cNvSpPr>
                  <a:spLocks noChangeArrowheads="1"/>
                </p:cNvSpPr>
                <p:nvPr/>
              </p:nvSpPr>
              <p:spPr bwMode="auto">
                <a:xfrm>
                  <a:off x="4258" y="2317"/>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7" name="Oval 492"/>
                <p:cNvSpPr>
                  <a:spLocks noChangeArrowheads="1"/>
                </p:cNvSpPr>
                <p:nvPr/>
              </p:nvSpPr>
              <p:spPr bwMode="auto">
                <a:xfrm>
                  <a:off x="4272" y="2163"/>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8" name="Oval 493"/>
                <p:cNvSpPr>
                  <a:spLocks noChangeArrowheads="1"/>
                </p:cNvSpPr>
                <p:nvPr/>
              </p:nvSpPr>
              <p:spPr bwMode="auto">
                <a:xfrm>
                  <a:off x="4301" y="2154"/>
                  <a:ext cx="5"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9" name="Oval 494"/>
                <p:cNvSpPr>
                  <a:spLocks noChangeArrowheads="1"/>
                </p:cNvSpPr>
                <p:nvPr/>
              </p:nvSpPr>
              <p:spPr bwMode="auto">
                <a:xfrm>
                  <a:off x="4303" y="2194"/>
                  <a:ext cx="9"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0" name="Oval 495"/>
                <p:cNvSpPr>
                  <a:spLocks noChangeArrowheads="1"/>
                </p:cNvSpPr>
                <p:nvPr/>
              </p:nvSpPr>
              <p:spPr bwMode="auto">
                <a:xfrm>
                  <a:off x="4332" y="2169"/>
                  <a:ext cx="8"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1" name="Oval 496"/>
                <p:cNvSpPr>
                  <a:spLocks noChangeArrowheads="1"/>
                </p:cNvSpPr>
                <p:nvPr/>
              </p:nvSpPr>
              <p:spPr bwMode="auto">
                <a:xfrm>
                  <a:off x="4267" y="2130"/>
                  <a:ext cx="5"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2" name="Oval 497"/>
                <p:cNvSpPr>
                  <a:spLocks noChangeArrowheads="1"/>
                </p:cNvSpPr>
                <p:nvPr/>
              </p:nvSpPr>
              <p:spPr bwMode="auto">
                <a:xfrm>
                  <a:off x="4236" y="2191"/>
                  <a:ext cx="5"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3" name="Oval 498"/>
                <p:cNvSpPr>
                  <a:spLocks noChangeArrowheads="1"/>
                </p:cNvSpPr>
                <p:nvPr/>
              </p:nvSpPr>
              <p:spPr bwMode="auto">
                <a:xfrm>
                  <a:off x="4284" y="2188"/>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4" name="Oval 499"/>
                <p:cNvSpPr>
                  <a:spLocks noChangeArrowheads="1"/>
                </p:cNvSpPr>
                <p:nvPr/>
              </p:nvSpPr>
              <p:spPr bwMode="auto">
                <a:xfrm>
                  <a:off x="4278" y="2227"/>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5" name="Oval 500"/>
                <p:cNvSpPr>
                  <a:spLocks noChangeArrowheads="1"/>
                </p:cNvSpPr>
                <p:nvPr/>
              </p:nvSpPr>
              <p:spPr bwMode="auto">
                <a:xfrm>
                  <a:off x="4156" y="1320"/>
                  <a:ext cx="17"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6" name="Oval 501"/>
                <p:cNvSpPr>
                  <a:spLocks noChangeArrowheads="1"/>
                </p:cNvSpPr>
                <p:nvPr/>
              </p:nvSpPr>
              <p:spPr bwMode="auto">
                <a:xfrm>
                  <a:off x="4202" y="1296"/>
                  <a:ext cx="5"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7" name="Oval 502"/>
                <p:cNvSpPr>
                  <a:spLocks noChangeArrowheads="1"/>
                </p:cNvSpPr>
                <p:nvPr/>
              </p:nvSpPr>
              <p:spPr bwMode="auto">
                <a:xfrm>
                  <a:off x="4140" y="1293"/>
                  <a:ext cx="5"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8" name="Oval 503"/>
                <p:cNvSpPr>
                  <a:spLocks noChangeArrowheads="1"/>
                </p:cNvSpPr>
                <p:nvPr/>
              </p:nvSpPr>
              <p:spPr bwMode="auto">
                <a:xfrm>
                  <a:off x="4103" y="1305"/>
                  <a:ext cx="1"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9" name="Oval 504"/>
                <p:cNvSpPr>
                  <a:spLocks noChangeArrowheads="1"/>
                </p:cNvSpPr>
                <p:nvPr/>
              </p:nvSpPr>
              <p:spPr bwMode="auto">
                <a:xfrm>
                  <a:off x="4106" y="1341"/>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0" name="Oval 505"/>
                <p:cNvSpPr>
                  <a:spLocks noChangeArrowheads="1"/>
                </p:cNvSpPr>
                <p:nvPr/>
              </p:nvSpPr>
              <p:spPr bwMode="auto">
                <a:xfrm>
                  <a:off x="4196" y="1335"/>
                  <a:ext cx="11"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1" name="Oval 506"/>
                <p:cNvSpPr>
                  <a:spLocks noChangeArrowheads="1"/>
                </p:cNvSpPr>
                <p:nvPr/>
              </p:nvSpPr>
              <p:spPr bwMode="auto">
                <a:xfrm>
                  <a:off x="4221" y="1320"/>
                  <a:ext cx="15"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2" name="Oval 507"/>
                <p:cNvSpPr>
                  <a:spLocks noChangeArrowheads="1"/>
                </p:cNvSpPr>
                <p:nvPr/>
              </p:nvSpPr>
              <p:spPr bwMode="auto">
                <a:xfrm>
                  <a:off x="4165" y="1374"/>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3" name="Oval 508"/>
                <p:cNvSpPr>
                  <a:spLocks noChangeArrowheads="1"/>
                </p:cNvSpPr>
                <p:nvPr/>
              </p:nvSpPr>
              <p:spPr bwMode="auto">
                <a:xfrm>
                  <a:off x="4230" y="1371"/>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4" name="Oval 509"/>
                <p:cNvSpPr>
                  <a:spLocks noChangeArrowheads="1"/>
                </p:cNvSpPr>
                <p:nvPr/>
              </p:nvSpPr>
              <p:spPr bwMode="auto">
                <a:xfrm>
                  <a:off x="4281" y="1393"/>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5" name="Oval 510"/>
                <p:cNvSpPr>
                  <a:spLocks noChangeArrowheads="1"/>
                </p:cNvSpPr>
                <p:nvPr/>
              </p:nvSpPr>
              <p:spPr bwMode="auto">
                <a:xfrm>
                  <a:off x="4236" y="1423"/>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6" name="Oval 511"/>
                <p:cNvSpPr>
                  <a:spLocks noChangeArrowheads="1"/>
                </p:cNvSpPr>
                <p:nvPr/>
              </p:nvSpPr>
              <p:spPr bwMode="auto">
                <a:xfrm>
                  <a:off x="4295" y="1432"/>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7" name="Oval 512"/>
                <p:cNvSpPr>
                  <a:spLocks noChangeArrowheads="1"/>
                </p:cNvSpPr>
                <p:nvPr/>
              </p:nvSpPr>
              <p:spPr bwMode="auto">
                <a:xfrm>
                  <a:off x="4202" y="1453"/>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8" name="Oval 513"/>
                <p:cNvSpPr>
                  <a:spLocks noChangeArrowheads="1"/>
                </p:cNvSpPr>
                <p:nvPr/>
              </p:nvSpPr>
              <p:spPr bwMode="auto">
                <a:xfrm>
                  <a:off x="4148" y="1426"/>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9" name="Oval 514"/>
                <p:cNvSpPr>
                  <a:spLocks noChangeArrowheads="1"/>
                </p:cNvSpPr>
                <p:nvPr/>
              </p:nvSpPr>
              <p:spPr bwMode="auto">
                <a:xfrm>
                  <a:off x="4258" y="1480"/>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0" name="Oval 515"/>
                <p:cNvSpPr>
                  <a:spLocks noChangeArrowheads="1"/>
                </p:cNvSpPr>
                <p:nvPr/>
              </p:nvSpPr>
              <p:spPr bwMode="auto">
                <a:xfrm>
                  <a:off x="4301" y="1477"/>
                  <a:ext cx="11"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1" name="Oval 516"/>
                <p:cNvSpPr>
                  <a:spLocks noChangeArrowheads="1"/>
                </p:cNvSpPr>
                <p:nvPr/>
              </p:nvSpPr>
              <p:spPr bwMode="auto">
                <a:xfrm>
                  <a:off x="4292" y="1507"/>
                  <a:ext cx="11"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2" name="Oval 517"/>
                <p:cNvSpPr>
                  <a:spLocks noChangeArrowheads="1"/>
                </p:cNvSpPr>
                <p:nvPr/>
              </p:nvSpPr>
              <p:spPr bwMode="auto">
                <a:xfrm>
                  <a:off x="4213" y="1516"/>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3" name="Oval 518"/>
                <p:cNvSpPr>
                  <a:spLocks noChangeArrowheads="1"/>
                </p:cNvSpPr>
                <p:nvPr/>
              </p:nvSpPr>
              <p:spPr bwMode="auto">
                <a:xfrm>
                  <a:off x="4272" y="1567"/>
                  <a:ext cx="12"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4" name="Oval 519"/>
                <p:cNvSpPr>
                  <a:spLocks noChangeArrowheads="1"/>
                </p:cNvSpPr>
                <p:nvPr/>
              </p:nvSpPr>
              <p:spPr bwMode="auto">
                <a:xfrm>
                  <a:off x="4010" y="1323"/>
                  <a:ext cx="17"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5" name="Oval 520"/>
                <p:cNvSpPr>
                  <a:spLocks noChangeArrowheads="1"/>
                </p:cNvSpPr>
                <p:nvPr/>
              </p:nvSpPr>
              <p:spPr bwMode="auto">
                <a:xfrm>
                  <a:off x="3755" y="2898"/>
                  <a:ext cx="20"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6" name="Oval 521"/>
                <p:cNvSpPr>
                  <a:spLocks noChangeArrowheads="1"/>
                </p:cNvSpPr>
                <p:nvPr/>
              </p:nvSpPr>
              <p:spPr bwMode="auto">
                <a:xfrm>
                  <a:off x="3801" y="2974"/>
                  <a:ext cx="22" cy="27"/>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7" name="Oval 522"/>
                <p:cNvSpPr>
                  <a:spLocks noChangeArrowheads="1"/>
                </p:cNvSpPr>
                <p:nvPr/>
              </p:nvSpPr>
              <p:spPr bwMode="auto">
                <a:xfrm>
                  <a:off x="3809" y="2862"/>
                  <a:ext cx="20"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8" name="Oval 523"/>
                <p:cNvSpPr>
                  <a:spLocks noChangeArrowheads="1"/>
                </p:cNvSpPr>
                <p:nvPr/>
              </p:nvSpPr>
              <p:spPr bwMode="auto">
                <a:xfrm>
                  <a:off x="3905" y="2898"/>
                  <a:ext cx="20"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9" name="Oval 524"/>
                <p:cNvSpPr>
                  <a:spLocks noChangeArrowheads="1"/>
                </p:cNvSpPr>
                <p:nvPr/>
              </p:nvSpPr>
              <p:spPr bwMode="auto">
                <a:xfrm>
                  <a:off x="3846" y="2838"/>
                  <a:ext cx="14" cy="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0" name="Oval 525"/>
                <p:cNvSpPr>
                  <a:spLocks noChangeArrowheads="1"/>
                </p:cNvSpPr>
                <p:nvPr/>
              </p:nvSpPr>
              <p:spPr bwMode="auto">
                <a:xfrm>
                  <a:off x="3857" y="2793"/>
                  <a:ext cx="14" cy="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1" name="Oval 526"/>
                <p:cNvSpPr>
                  <a:spLocks noChangeArrowheads="1"/>
                </p:cNvSpPr>
                <p:nvPr/>
              </p:nvSpPr>
              <p:spPr bwMode="auto">
                <a:xfrm>
                  <a:off x="3973" y="2913"/>
                  <a:ext cx="14" cy="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2" name="Oval 527"/>
                <p:cNvSpPr>
                  <a:spLocks noChangeArrowheads="1"/>
                </p:cNvSpPr>
                <p:nvPr/>
              </p:nvSpPr>
              <p:spPr bwMode="auto">
                <a:xfrm>
                  <a:off x="3840" y="2811"/>
                  <a:ext cx="9"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3" name="Oval 528"/>
                <p:cNvSpPr>
                  <a:spLocks noChangeArrowheads="1"/>
                </p:cNvSpPr>
                <p:nvPr/>
              </p:nvSpPr>
              <p:spPr bwMode="auto">
                <a:xfrm>
                  <a:off x="3750" y="2865"/>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4" name="Oval 529"/>
                <p:cNvSpPr>
                  <a:spLocks noChangeArrowheads="1"/>
                </p:cNvSpPr>
                <p:nvPr/>
              </p:nvSpPr>
              <p:spPr bwMode="auto">
                <a:xfrm>
                  <a:off x="3668" y="2808"/>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5" name="Oval 530"/>
                <p:cNvSpPr>
                  <a:spLocks noChangeArrowheads="1"/>
                </p:cNvSpPr>
                <p:nvPr/>
              </p:nvSpPr>
              <p:spPr bwMode="auto">
                <a:xfrm>
                  <a:off x="3713" y="2937"/>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6" name="Oval 531"/>
                <p:cNvSpPr>
                  <a:spLocks noChangeArrowheads="1"/>
                </p:cNvSpPr>
                <p:nvPr/>
              </p:nvSpPr>
              <p:spPr bwMode="auto">
                <a:xfrm>
                  <a:off x="3764" y="2727"/>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7" name="Oval 532"/>
                <p:cNvSpPr>
                  <a:spLocks noChangeArrowheads="1"/>
                </p:cNvSpPr>
                <p:nvPr/>
              </p:nvSpPr>
              <p:spPr bwMode="auto">
                <a:xfrm>
                  <a:off x="3981" y="2880"/>
                  <a:ext cx="15"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8" name="Oval 533"/>
                <p:cNvSpPr>
                  <a:spLocks noChangeArrowheads="1"/>
                </p:cNvSpPr>
                <p:nvPr/>
              </p:nvSpPr>
              <p:spPr bwMode="auto">
                <a:xfrm>
                  <a:off x="4060" y="2826"/>
                  <a:ext cx="23"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9" name="Oval 534"/>
                <p:cNvSpPr>
                  <a:spLocks noChangeArrowheads="1"/>
                </p:cNvSpPr>
                <p:nvPr/>
              </p:nvSpPr>
              <p:spPr bwMode="auto">
                <a:xfrm>
                  <a:off x="4052" y="2949"/>
                  <a:ext cx="11" cy="16"/>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0" name="Oval 535"/>
                <p:cNvSpPr>
                  <a:spLocks noChangeArrowheads="1"/>
                </p:cNvSpPr>
                <p:nvPr/>
              </p:nvSpPr>
              <p:spPr bwMode="auto">
                <a:xfrm>
                  <a:off x="4021" y="3028"/>
                  <a:ext cx="11"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1" name="Oval 536"/>
                <p:cNvSpPr>
                  <a:spLocks noChangeArrowheads="1"/>
                </p:cNvSpPr>
                <p:nvPr/>
              </p:nvSpPr>
              <p:spPr bwMode="auto">
                <a:xfrm>
                  <a:off x="4145" y="2971"/>
                  <a:ext cx="14"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2" name="Oval 537"/>
                <p:cNvSpPr>
                  <a:spLocks noChangeArrowheads="1"/>
                </p:cNvSpPr>
                <p:nvPr/>
              </p:nvSpPr>
              <p:spPr bwMode="auto">
                <a:xfrm>
                  <a:off x="4193" y="2895"/>
                  <a:ext cx="20" cy="21"/>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3" name="Oval 538"/>
                <p:cNvSpPr>
                  <a:spLocks noChangeArrowheads="1"/>
                </p:cNvSpPr>
                <p:nvPr/>
              </p:nvSpPr>
              <p:spPr bwMode="auto">
                <a:xfrm>
                  <a:off x="4176" y="2736"/>
                  <a:ext cx="26" cy="27"/>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4" name="Oval 539"/>
                <p:cNvSpPr>
                  <a:spLocks noChangeArrowheads="1"/>
                </p:cNvSpPr>
                <p:nvPr/>
              </p:nvSpPr>
              <p:spPr bwMode="auto">
                <a:xfrm>
                  <a:off x="4236" y="2721"/>
                  <a:ext cx="22" cy="24"/>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5" name="Oval 540"/>
                <p:cNvSpPr>
                  <a:spLocks noChangeArrowheads="1"/>
                </p:cNvSpPr>
                <p:nvPr/>
              </p:nvSpPr>
              <p:spPr bwMode="auto">
                <a:xfrm>
                  <a:off x="4337" y="2681"/>
                  <a:ext cx="6"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6" name="Oval 541"/>
                <p:cNvSpPr>
                  <a:spLocks noChangeArrowheads="1"/>
                </p:cNvSpPr>
                <p:nvPr/>
              </p:nvSpPr>
              <p:spPr bwMode="auto">
                <a:xfrm>
                  <a:off x="4360" y="2636"/>
                  <a:ext cx="14" cy="15"/>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7" name="Oval 542"/>
                <p:cNvSpPr>
                  <a:spLocks noChangeArrowheads="1"/>
                </p:cNvSpPr>
                <p:nvPr/>
              </p:nvSpPr>
              <p:spPr bwMode="auto">
                <a:xfrm>
                  <a:off x="4326" y="2588"/>
                  <a:ext cx="14"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8" name="Oval 543"/>
                <p:cNvSpPr>
                  <a:spLocks noChangeArrowheads="1"/>
                </p:cNvSpPr>
                <p:nvPr/>
              </p:nvSpPr>
              <p:spPr bwMode="auto">
                <a:xfrm>
                  <a:off x="4411" y="2603"/>
                  <a:ext cx="14" cy="18"/>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9" name="Oval 544"/>
                <p:cNvSpPr>
                  <a:spLocks noChangeArrowheads="1"/>
                </p:cNvSpPr>
                <p:nvPr/>
              </p:nvSpPr>
              <p:spPr bwMode="auto">
                <a:xfrm>
                  <a:off x="4365" y="2715"/>
                  <a:ext cx="12" cy="12"/>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0" name="Oval 545"/>
                <p:cNvSpPr>
                  <a:spLocks noChangeArrowheads="1"/>
                </p:cNvSpPr>
                <p:nvPr/>
              </p:nvSpPr>
              <p:spPr bwMode="auto">
                <a:xfrm>
                  <a:off x="4306" y="2841"/>
                  <a:ext cx="6" cy="9"/>
                </a:xfrm>
                <a:prstGeom prst="ellipse">
                  <a:avLst/>
                </a:prstGeom>
                <a:solidFill>
                  <a:srgbClr val="A04E6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1" name="Oval 546"/>
                <p:cNvSpPr>
                  <a:spLocks noChangeArrowheads="1"/>
                </p:cNvSpPr>
                <p:nvPr/>
              </p:nvSpPr>
              <p:spPr bwMode="auto">
                <a:xfrm>
                  <a:off x="4312" y="2898"/>
                  <a:ext cx="14" cy="15"/>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2" name="Oval 547"/>
                <p:cNvSpPr>
                  <a:spLocks noChangeArrowheads="1"/>
                </p:cNvSpPr>
                <p:nvPr/>
              </p:nvSpPr>
              <p:spPr bwMode="auto">
                <a:xfrm>
                  <a:off x="3880" y="2766"/>
                  <a:ext cx="11" cy="12"/>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3" name="Oval 548"/>
                <p:cNvSpPr>
                  <a:spLocks noChangeArrowheads="1"/>
                </p:cNvSpPr>
                <p:nvPr/>
              </p:nvSpPr>
              <p:spPr bwMode="auto">
                <a:xfrm>
                  <a:off x="3939" y="2790"/>
                  <a:ext cx="9" cy="9"/>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4" name="Oval 549"/>
                <p:cNvSpPr>
                  <a:spLocks noChangeArrowheads="1"/>
                </p:cNvSpPr>
                <p:nvPr/>
              </p:nvSpPr>
              <p:spPr bwMode="auto">
                <a:xfrm>
                  <a:off x="3835" y="3031"/>
                  <a:ext cx="11" cy="15"/>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5" name="Oval 550"/>
                <p:cNvSpPr>
                  <a:spLocks noChangeArrowheads="1"/>
                </p:cNvSpPr>
                <p:nvPr/>
              </p:nvSpPr>
              <p:spPr bwMode="auto">
                <a:xfrm>
                  <a:off x="3897" y="2943"/>
                  <a:ext cx="11" cy="12"/>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6" name="Oval 551"/>
                <p:cNvSpPr>
                  <a:spLocks noChangeArrowheads="1"/>
                </p:cNvSpPr>
                <p:nvPr/>
              </p:nvSpPr>
              <p:spPr bwMode="auto">
                <a:xfrm>
                  <a:off x="3705" y="3010"/>
                  <a:ext cx="8" cy="9"/>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7" name="Oval 552"/>
                <p:cNvSpPr>
                  <a:spLocks noChangeArrowheads="1"/>
                </p:cNvSpPr>
                <p:nvPr/>
              </p:nvSpPr>
              <p:spPr bwMode="auto">
                <a:xfrm>
                  <a:off x="3761" y="3028"/>
                  <a:ext cx="14" cy="15"/>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8" name="Oval 553"/>
                <p:cNvSpPr>
                  <a:spLocks noChangeArrowheads="1"/>
                </p:cNvSpPr>
                <p:nvPr/>
              </p:nvSpPr>
              <p:spPr bwMode="auto">
                <a:xfrm>
                  <a:off x="3724" y="3082"/>
                  <a:ext cx="20" cy="21"/>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9" name="Oval 554"/>
                <p:cNvSpPr>
                  <a:spLocks noChangeArrowheads="1"/>
                </p:cNvSpPr>
                <p:nvPr/>
              </p:nvSpPr>
              <p:spPr bwMode="auto">
                <a:xfrm>
                  <a:off x="3815" y="3094"/>
                  <a:ext cx="17" cy="18"/>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0" name="Oval 555"/>
                <p:cNvSpPr>
                  <a:spLocks noChangeArrowheads="1"/>
                </p:cNvSpPr>
                <p:nvPr/>
              </p:nvSpPr>
              <p:spPr bwMode="auto">
                <a:xfrm>
                  <a:off x="3885" y="3091"/>
                  <a:ext cx="14" cy="15"/>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1" name="Oval 556"/>
                <p:cNvSpPr>
                  <a:spLocks noChangeArrowheads="1"/>
                </p:cNvSpPr>
                <p:nvPr/>
              </p:nvSpPr>
              <p:spPr bwMode="auto">
                <a:xfrm>
                  <a:off x="3747" y="2943"/>
                  <a:ext cx="11" cy="12"/>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2" name="Oval 557"/>
                <p:cNvSpPr>
                  <a:spLocks noChangeArrowheads="1"/>
                </p:cNvSpPr>
                <p:nvPr/>
              </p:nvSpPr>
              <p:spPr bwMode="auto">
                <a:xfrm>
                  <a:off x="3631" y="2931"/>
                  <a:ext cx="14" cy="12"/>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3" name="Oval 558"/>
                <p:cNvSpPr>
                  <a:spLocks noChangeArrowheads="1"/>
                </p:cNvSpPr>
                <p:nvPr/>
              </p:nvSpPr>
              <p:spPr bwMode="auto">
                <a:xfrm>
                  <a:off x="3688" y="2862"/>
                  <a:ext cx="8" cy="9"/>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4" name="Oval 559"/>
                <p:cNvSpPr>
                  <a:spLocks noChangeArrowheads="1"/>
                </p:cNvSpPr>
                <p:nvPr/>
              </p:nvSpPr>
              <p:spPr bwMode="auto">
                <a:xfrm>
                  <a:off x="3719" y="2799"/>
                  <a:ext cx="8" cy="1"/>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5" name="Oval 560"/>
                <p:cNvSpPr>
                  <a:spLocks noChangeArrowheads="1"/>
                </p:cNvSpPr>
                <p:nvPr/>
              </p:nvSpPr>
              <p:spPr bwMode="auto">
                <a:xfrm>
                  <a:off x="3592" y="2847"/>
                  <a:ext cx="5" cy="6"/>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6" name="Oval 561"/>
                <p:cNvSpPr>
                  <a:spLocks noChangeArrowheads="1"/>
                </p:cNvSpPr>
                <p:nvPr/>
              </p:nvSpPr>
              <p:spPr bwMode="auto">
                <a:xfrm>
                  <a:off x="3623" y="3004"/>
                  <a:ext cx="8" cy="9"/>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7" name="Oval 562"/>
                <p:cNvSpPr>
                  <a:spLocks noChangeArrowheads="1"/>
                </p:cNvSpPr>
                <p:nvPr/>
              </p:nvSpPr>
              <p:spPr bwMode="auto">
                <a:xfrm>
                  <a:off x="3705" y="2817"/>
                  <a:ext cx="5" cy="3"/>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8" name="Oval 563"/>
                <p:cNvSpPr>
                  <a:spLocks noChangeArrowheads="1"/>
                </p:cNvSpPr>
                <p:nvPr/>
              </p:nvSpPr>
              <p:spPr bwMode="auto">
                <a:xfrm>
                  <a:off x="3592" y="2895"/>
                  <a:ext cx="5" cy="6"/>
                </a:xfrm>
                <a:prstGeom prst="ellipse">
                  <a:avLst/>
                </a:prstGeom>
                <a:solidFill>
                  <a:srgbClr val="B569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9" name="Freeform 564"/>
                <p:cNvSpPr/>
                <p:nvPr/>
              </p:nvSpPr>
              <p:spPr bwMode="auto">
                <a:xfrm>
                  <a:off x="3352" y="1248"/>
                  <a:ext cx="1234" cy="2099"/>
                </a:xfrm>
                <a:custGeom>
                  <a:avLst/>
                  <a:gdLst>
                    <a:gd name="T0" fmla="*/ 294 w 437"/>
                    <a:gd name="T1" fmla="*/ 12642 h 697"/>
                    <a:gd name="T2" fmla="*/ 1014 w 437"/>
                    <a:gd name="T3" fmla="*/ 14473 h 697"/>
                    <a:gd name="T4" fmla="*/ 5631 w 437"/>
                    <a:gd name="T5" fmla="*/ 18656 h 697"/>
                    <a:gd name="T6" fmla="*/ 5605 w 437"/>
                    <a:gd name="T7" fmla="*/ 18656 h 697"/>
                    <a:gd name="T8" fmla="*/ 6147 w 437"/>
                    <a:gd name="T9" fmla="*/ 18575 h 697"/>
                    <a:gd name="T10" fmla="*/ 8892 w 437"/>
                    <a:gd name="T11" fmla="*/ 15545 h 697"/>
                    <a:gd name="T12" fmla="*/ 9028 w 437"/>
                    <a:gd name="T13" fmla="*/ 11934 h 697"/>
                    <a:gd name="T14" fmla="*/ 8491 w 437"/>
                    <a:gd name="T15" fmla="*/ 9748 h 697"/>
                    <a:gd name="T16" fmla="*/ 9098 w 437"/>
                    <a:gd name="T17" fmla="*/ 7318 h 697"/>
                    <a:gd name="T18" fmla="*/ 9776 w 437"/>
                    <a:gd name="T19" fmla="*/ 4044 h 697"/>
                    <a:gd name="T20" fmla="*/ 6195 w 437"/>
                    <a:gd name="T21" fmla="*/ 27 h 697"/>
                    <a:gd name="T22" fmla="*/ 2234 w 437"/>
                    <a:gd name="T23" fmla="*/ 2241 h 697"/>
                    <a:gd name="T24" fmla="*/ 1618 w 437"/>
                    <a:gd name="T25" fmla="*/ 3246 h 697"/>
                    <a:gd name="T26" fmla="*/ 743 w 437"/>
                    <a:gd name="T27" fmla="*/ 5514 h 697"/>
                    <a:gd name="T28" fmla="*/ 384 w 437"/>
                    <a:gd name="T29" fmla="*/ 8107 h 697"/>
                    <a:gd name="T30" fmla="*/ 294 w 437"/>
                    <a:gd name="T31" fmla="*/ 12642 h 6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37" h="697">
                      <a:moveTo>
                        <a:pt x="13" y="463"/>
                      </a:moveTo>
                      <a:cubicBezTo>
                        <a:pt x="22" y="487"/>
                        <a:pt x="41" y="520"/>
                        <a:pt x="45" y="530"/>
                      </a:cubicBezTo>
                      <a:cubicBezTo>
                        <a:pt x="61" y="580"/>
                        <a:pt x="125" y="697"/>
                        <a:pt x="250" y="683"/>
                      </a:cubicBezTo>
                      <a:cubicBezTo>
                        <a:pt x="249" y="683"/>
                        <a:pt x="249" y="683"/>
                        <a:pt x="249" y="683"/>
                      </a:cubicBezTo>
                      <a:cubicBezTo>
                        <a:pt x="257" y="682"/>
                        <a:pt x="265" y="682"/>
                        <a:pt x="273" y="680"/>
                      </a:cubicBezTo>
                      <a:cubicBezTo>
                        <a:pt x="353" y="667"/>
                        <a:pt x="384" y="615"/>
                        <a:pt x="395" y="569"/>
                      </a:cubicBezTo>
                      <a:cubicBezTo>
                        <a:pt x="403" y="533"/>
                        <a:pt x="413" y="471"/>
                        <a:pt x="401" y="437"/>
                      </a:cubicBezTo>
                      <a:cubicBezTo>
                        <a:pt x="389" y="402"/>
                        <a:pt x="378" y="391"/>
                        <a:pt x="377" y="357"/>
                      </a:cubicBezTo>
                      <a:cubicBezTo>
                        <a:pt x="376" y="324"/>
                        <a:pt x="389" y="290"/>
                        <a:pt x="404" y="268"/>
                      </a:cubicBezTo>
                      <a:cubicBezTo>
                        <a:pt x="418" y="247"/>
                        <a:pt x="437" y="212"/>
                        <a:pt x="434" y="148"/>
                      </a:cubicBezTo>
                      <a:cubicBezTo>
                        <a:pt x="428" y="79"/>
                        <a:pt x="396" y="5"/>
                        <a:pt x="275" y="1"/>
                      </a:cubicBezTo>
                      <a:cubicBezTo>
                        <a:pt x="203" y="0"/>
                        <a:pt x="141" y="24"/>
                        <a:pt x="99" y="82"/>
                      </a:cubicBezTo>
                      <a:cubicBezTo>
                        <a:pt x="87" y="99"/>
                        <a:pt x="77" y="109"/>
                        <a:pt x="72" y="119"/>
                      </a:cubicBezTo>
                      <a:cubicBezTo>
                        <a:pt x="62" y="144"/>
                        <a:pt x="44" y="181"/>
                        <a:pt x="33" y="202"/>
                      </a:cubicBezTo>
                      <a:cubicBezTo>
                        <a:pt x="23" y="221"/>
                        <a:pt x="26" y="255"/>
                        <a:pt x="17" y="297"/>
                      </a:cubicBezTo>
                      <a:cubicBezTo>
                        <a:pt x="0" y="386"/>
                        <a:pt x="4" y="439"/>
                        <a:pt x="13" y="463"/>
                      </a:cubicBezTo>
                    </a:path>
                  </a:pathLst>
                </a:custGeom>
                <a:noFill/>
                <a:ln w="9525" cap="rnd">
                  <a:solidFill>
                    <a:srgbClr val="585759"/>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0" name="Oval 565"/>
                <p:cNvSpPr>
                  <a:spLocks noChangeArrowheads="1"/>
                </p:cNvSpPr>
                <p:nvPr/>
              </p:nvSpPr>
              <p:spPr bwMode="auto">
                <a:xfrm>
                  <a:off x="3883" y="2480"/>
                  <a:ext cx="22" cy="2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1" name="Oval 566"/>
                <p:cNvSpPr>
                  <a:spLocks noChangeArrowheads="1"/>
                </p:cNvSpPr>
                <p:nvPr/>
              </p:nvSpPr>
              <p:spPr bwMode="auto">
                <a:xfrm>
                  <a:off x="3851" y="2513"/>
                  <a:ext cx="12"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2" name="Oval 567"/>
                <p:cNvSpPr>
                  <a:spLocks noChangeArrowheads="1"/>
                </p:cNvSpPr>
                <p:nvPr/>
              </p:nvSpPr>
              <p:spPr bwMode="auto">
                <a:xfrm>
                  <a:off x="3888" y="2528"/>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3" name="Oval 568"/>
                <p:cNvSpPr>
                  <a:spLocks noChangeArrowheads="1"/>
                </p:cNvSpPr>
                <p:nvPr/>
              </p:nvSpPr>
              <p:spPr bwMode="auto">
                <a:xfrm>
                  <a:off x="3846" y="2468"/>
                  <a:ext cx="5"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4" name="Oval 569"/>
                <p:cNvSpPr>
                  <a:spLocks noChangeArrowheads="1"/>
                </p:cNvSpPr>
                <p:nvPr/>
              </p:nvSpPr>
              <p:spPr bwMode="auto">
                <a:xfrm>
                  <a:off x="3945" y="2468"/>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5" name="Oval 570"/>
                <p:cNvSpPr>
                  <a:spLocks noChangeArrowheads="1"/>
                </p:cNvSpPr>
                <p:nvPr/>
              </p:nvSpPr>
              <p:spPr bwMode="auto">
                <a:xfrm>
                  <a:off x="3761" y="2573"/>
                  <a:ext cx="14"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6" name="Oval 571"/>
                <p:cNvSpPr>
                  <a:spLocks noChangeArrowheads="1"/>
                </p:cNvSpPr>
                <p:nvPr/>
              </p:nvSpPr>
              <p:spPr bwMode="auto">
                <a:xfrm>
                  <a:off x="3772" y="2543"/>
                  <a:ext cx="15"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7" name="Oval 572"/>
                <p:cNvSpPr>
                  <a:spLocks noChangeArrowheads="1"/>
                </p:cNvSpPr>
                <p:nvPr/>
              </p:nvSpPr>
              <p:spPr bwMode="auto">
                <a:xfrm>
                  <a:off x="3806" y="2570"/>
                  <a:ext cx="6"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8" name="Oval 573"/>
                <p:cNvSpPr>
                  <a:spLocks noChangeArrowheads="1"/>
                </p:cNvSpPr>
                <p:nvPr/>
              </p:nvSpPr>
              <p:spPr bwMode="auto">
                <a:xfrm>
                  <a:off x="3809" y="2546"/>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9" name="Oval 574"/>
                <p:cNvSpPr>
                  <a:spLocks noChangeArrowheads="1"/>
                </p:cNvSpPr>
                <p:nvPr/>
              </p:nvSpPr>
              <p:spPr bwMode="auto">
                <a:xfrm>
                  <a:off x="3727" y="2639"/>
                  <a:ext cx="9"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0" name="Oval 575"/>
                <p:cNvSpPr>
                  <a:spLocks noChangeArrowheads="1"/>
                </p:cNvSpPr>
                <p:nvPr/>
              </p:nvSpPr>
              <p:spPr bwMode="auto">
                <a:xfrm>
                  <a:off x="3795" y="2612"/>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1" name="Oval 576"/>
                <p:cNvSpPr>
                  <a:spLocks noChangeArrowheads="1"/>
                </p:cNvSpPr>
                <p:nvPr/>
              </p:nvSpPr>
              <p:spPr bwMode="auto">
                <a:xfrm>
                  <a:off x="4103" y="1959"/>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2" name="Oval 577"/>
                <p:cNvSpPr>
                  <a:spLocks noChangeArrowheads="1"/>
                </p:cNvSpPr>
                <p:nvPr/>
              </p:nvSpPr>
              <p:spPr bwMode="auto">
                <a:xfrm>
                  <a:off x="4131" y="1938"/>
                  <a:ext cx="11"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3" name="Oval 578"/>
                <p:cNvSpPr>
                  <a:spLocks noChangeArrowheads="1"/>
                </p:cNvSpPr>
                <p:nvPr/>
              </p:nvSpPr>
              <p:spPr bwMode="auto">
                <a:xfrm>
                  <a:off x="4131" y="1983"/>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4" name="Oval 579"/>
                <p:cNvSpPr>
                  <a:spLocks noChangeArrowheads="1"/>
                </p:cNvSpPr>
                <p:nvPr/>
              </p:nvSpPr>
              <p:spPr bwMode="auto">
                <a:xfrm>
                  <a:off x="4165" y="1974"/>
                  <a:ext cx="14"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5" name="Oval 580"/>
                <p:cNvSpPr>
                  <a:spLocks noChangeArrowheads="1"/>
                </p:cNvSpPr>
                <p:nvPr/>
              </p:nvSpPr>
              <p:spPr bwMode="auto">
                <a:xfrm>
                  <a:off x="4097" y="1914"/>
                  <a:ext cx="9"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6" name="Oval 581"/>
                <p:cNvSpPr>
                  <a:spLocks noChangeArrowheads="1"/>
                </p:cNvSpPr>
                <p:nvPr/>
              </p:nvSpPr>
              <p:spPr bwMode="auto">
                <a:xfrm>
                  <a:off x="4089" y="1986"/>
                  <a:ext cx="5"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7" name="Oval 582"/>
                <p:cNvSpPr>
                  <a:spLocks noChangeArrowheads="1"/>
                </p:cNvSpPr>
                <p:nvPr/>
              </p:nvSpPr>
              <p:spPr bwMode="auto">
                <a:xfrm>
                  <a:off x="4185" y="2037"/>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8" name="Oval 583"/>
                <p:cNvSpPr>
                  <a:spLocks noChangeArrowheads="1"/>
                </p:cNvSpPr>
                <p:nvPr/>
              </p:nvSpPr>
              <p:spPr bwMode="auto">
                <a:xfrm>
                  <a:off x="4202" y="2001"/>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29" name="Oval 584"/>
                <p:cNvSpPr>
                  <a:spLocks noChangeArrowheads="1"/>
                </p:cNvSpPr>
                <p:nvPr/>
              </p:nvSpPr>
              <p:spPr bwMode="auto">
                <a:xfrm>
                  <a:off x="4137" y="2046"/>
                  <a:ext cx="8"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0" name="Oval 585"/>
                <p:cNvSpPr>
                  <a:spLocks noChangeArrowheads="1"/>
                </p:cNvSpPr>
                <p:nvPr/>
              </p:nvSpPr>
              <p:spPr bwMode="auto">
                <a:xfrm>
                  <a:off x="4185" y="1938"/>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1" name="Oval 586"/>
                <p:cNvSpPr>
                  <a:spLocks noChangeArrowheads="1"/>
                </p:cNvSpPr>
                <p:nvPr/>
              </p:nvSpPr>
              <p:spPr bwMode="auto">
                <a:xfrm>
                  <a:off x="4247" y="2046"/>
                  <a:ext cx="17"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2" name="Oval 587"/>
                <p:cNvSpPr>
                  <a:spLocks noChangeArrowheads="1"/>
                </p:cNvSpPr>
                <p:nvPr/>
              </p:nvSpPr>
              <p:spPr bwMode="auto">
                <a:xfrm>
                  <a:off x="4278" y="2034"/>
                  <a:ext cx="6" cy="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3" name="Oval 588"/>
                <p:cNvSpPr>
                  <a:spLocks noChangeArrowheads="1"/>
                </p:cNvSpPr>
                <p:nvPr/>
              </p:nvSpPr>
              <p:spPr bwMode="auto">
                <a:xfrm>
                  <a:off x="4298" y="2091"/>
                  <a:ext cx="8" cy="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4" name="Oval 589"/>
                <p:cNvSpPr>
                  <a:spLocks noChangeArrowheads="1"/>
                </p:cNvSpPr>
                <p:nvPr/>
              </p:nvSpPr>
              <p:spPr bwMode="auto">
                <a:xfrm>
                  <a:off x="4329" y="2133"/>
                  <a:ext cx="11" cy="1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5" name="Oval 590"/>
                <p:cNvSpPr>
                  <a:spLocks noChangeArrowheads="1"/>
                </p:cNvSpPr>
                <p:nvPr/>
              </p:nvSpPr>
              <p:spPr bwMode="auto">
                <a:xfrm>
                  <a:off x="4363" y="2127"/>
                  <a:ext cx="17"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6" name="Oval 591"/>
                <p:cNvSpPr>
                  <a:spLocks noChangeArrowheads="1"/>
                </p:cNvSpPr>
                <p:nvPr/>
              </p:nvSpPr>
              <p:spPr bwMode="auto">
                <a:xfrm>
                  <a:off x="4394" y="2109"/>
                  <a:ext cx="11"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52" name="Group 144"/>
              <p:cNvGrpSpPr/>
              <p:nvPr/>
            </p:nvGrpSpPr>
            <p:grpSpPr bwMode="auto">
              <a:xfrm>
                <a:off x="2624848" y="2226953"/>
                <a:ext cx="710169" cy="303499"/>
                <a:chOff x="2117" y="2547"/>
                <a:chExt cx="1501" cy="504"/>
              </a:xfrm>
            </p:grpSpPr>
            <p:sp>
              <p:nvSpPr>
                <p:cNvPr id="142" name="Freeform 145"/>
                <p:cNvSpPr/>
                <p:nvPr/>
              </p:nvSpPr>
              <p:spPr bwMode="auto">
                <a:xfrm>
                  <a:off x="2117" y="2547"/>
                  <a:ext cx="1501" cy="501"/>
                </a:xfrm>
                <a:custGeom>
                  <a:avLst/>
                  <a:gdLst>
                    <a:gd name="T0" fmla="*/ 1501 w 1501"/>
                    <a:gd name="T1" fmla="*/ 480 h 501"/>
                    <a:gd name="T2" fmla="*/ 20 w 1501"/>
                    <a:gd name="T3" fmla="*/ 480 h 501"/>
                    <a:gd name="T4" fmla="*/ 20 w 1501"/>
                    <a:gd name="T5" fmla="*/ 0 h 501"/>
                    <a:gd name="T6" fmla="*/ 0 w 1501"/>
                    <a:gd name="T7" fmla="*/ 21 h 501"/>
                    <a:gd name="T8" fmla="*/ 0 w 1501"/>
                    <a:gd name="T9" fmla="*/ 501 h 501"/>
                    <a:gd name="T10" fmla="*/ 1480 w 1501"/>
                    <a:gd name="T11" fmla="*/ 501 h 501"/>
                    <a:gd name="T12" fmla="*/ 1501 w 1501"/>
                    <a:gd name="T13" fmla="*/ 480 h 5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1" h="501">
                      <a:moveTo>
                        <a:pt x="1501" y="480"/>
                      </a:moveTo>
                      <a:lnTo>
                        <a:pt x="20" y="480"/>
                      </a:lnTo>
                      <a:lnTo>
                        <a:pt x="20" y="0"/>
                      </a:lnTo>
                      <a:lnTo>
                        <a:pt x="0" y="21"/>
                      </a:lnTo>
                      <a:lnTo>
                        <a:pt x="0" y="501"/>
                      </a:lnTo>
                      <a:lnTo>
                        <a:pt x="1480" y="501"/>
                      </a:lnTo>
                      <a:lnTo>
                        <a:pt x="1501" y="480"/>
                      </a:lnTo>
                      <a:close/>
                    </a:path>
                  </a:pathLst>
                </a:custGeom>
                <a:solidFill>
                  <a:srgbClr val="BEE7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3" name="Rectangle 146"/>
                <p:cNvSpPr>
                  <a:spLocks noChangeArrowheads="1"/>
                </p:cNvSpPr>
                <p:nvPr/>
              </p:nvSpPr>
              <p:spPr bwMode="auto">
                <a:xfrm>
                  <a:off x="2137" y="2547"/>
                  <a:ext cx="1481" cy="480"/>
                </a:xfrm>
                <a:prstGeom prst="rect">
                  <a:avLst/>
                </a:prstGeom>
                <a:solidFill>
                  <a:srgbClr val="D4EF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4" name="Rectangle 147"/>
                <p:cNvSpPr>
                  <a:spLocks noChangeArrowheads="1"/>
                </p:cNvSpPr>
                <p:nvPr/>
              </p:nvSpPr>
              <p:spPr bwMode="auto">
                <a:xfrm>
                  <a:off x="2137" y="2547"/>
                  <a:ext cx="390" cy="480"/>
                </a:xfrm>
                <a:prstGeom prst="rect">
                  <a:avLst/>
                </a:prstGeom>
                <a:solidFill>
                  <a:srgbClr val="F6F9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5" name="Freeform 148"/>
                <p:cNvSpPr/>
                <p:nvPr/>
              </p:nvSpPr>
              <p:spPr bwMode="auto">
                <a:xfrm>
                  <a:off x="2119" y="2547"/>
                  <a:ext cx="1499" cy="480"/>
                </a:xfrm>
                <a:custGeom>
                  <a:avLst/>
                  <a:gdLst>
                    <a:gd name="T0" fmla="*/ 0 w 1499"/>
                    <a:gd name="T1" fmla="*/ 21 h 480"/>
                    <a:gd name="T2" fmla="*/ 1478 w 1499"/>
                    <a:gd name="T3" fmla="*/ 21 h 480"/>
                    <a:gd name="T4" fmla="*/ 1478 w 1499"/>
                    <a:gd name="T5" fmla="*/ 480 h 480"/>
                    <a:gd name="T6" fmla="*/ 1499 w 1499"/>
                    <a:gd name="T7" fmla="*/ 480 h 480"/>
                    <a:gd name="T8" fmla="*/ 1499 w 1499"/>
                    <a:gd name="T9" fmla="*/ 0 h 480"/>
                    <a:gd name="T10" fmla="*/ 18 w 1499"/>
                    <a:gd name="T11" fmla="*/ 0 h 480"/>
                    <a:gd name="T12" fmla="*/ 0 w 1499"/>
                    <a:gd name="T13" fmla="*/ 21 h 4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99" h="480">
                      <a:moveTo>
                        <a:pt x="0" y="21"/>
                      </a:moveTo>
                      <a:lnTo>
                        <a:pt x="1478" y="21"/>
                      </a:lnTo>
                      <a:lnTo>
                        <a:pt x="1478" y="480"/>
                      </a:lnTo>
                      <a:lnTo>
                        <a:pt x="1499" y="480"/>
                      </a:lnTo>
                      <a:lnTo>
                        <a:pt x="1499" y="0"/>
                      </a:lnTo>
                      <a:lnTo>
                        <a:pt x="18" y="0"/>
                      </a:lnTo>
                      <a:lnTo>
                        <a:pt x="0" y="21"/>
                      </a:lnTo>
                      <a:close/>
                    </a:path>
                  </a:pathLst>
                </a:custGeom>
                <a:solidFill>
                  <a:srgbClr val="EFF9F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6" name="Freeform 149"/>
                <p:cNvSpPr/>
                <p:nvPr/>
              </p:nvSpPr>
              <p:spPr bwMode="auto">
                <a:xfrm>
                  <a:off x="3597" y="2547"/>
                  <a:ext cx="21" cy="501"/>
                </a:xfrm>
                <a:custGeom>
                  <a:avLst/>
                  <a:gdLst>
                    <a:gd name="T0" fmla="*/ 0 w 21"/>
                    <a:gd name="T1" fmla="*/ 21 h 501"/>
                    <a:gd name="T2" fmla="*/ 0 w 21"/>
                    <a:gd name="T3" fmla="*/ 501 h 501"/>
                    <a:gd name="T4" fmla="*/ 21 w 21"/>
                    <a:gd name="T5" fmla="*/ 480 h 501"/>
                    <a:gd name="T6" fmla="*/ 21 w 21"/>
                    <a:gd name="T7" fmla="*/ 0 h 501"/>
                    <a:gd name="T8" fmla="*/ 0 w 21"/>
                    <a:gd name="T9" fmla="*/ 21 h 5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501">
                      <a:moveTo>
                        <a:pt x="0" y="21"/>
                      </a:moveTo>
                      <a:lnTo>
                        <a:pt x="0" y="501"/>
                      </a:lnTo>
                      <a:lnTo>
                        <a:pt x="21" y="480"/>
                      </a:lnTo>
                      <a:lnTo>
                        <a:pt x="21" y="0"/>
                      </a:lnTo>
                      <a:lnTo>
                        <a:pt x="0" y="21"/>
                      </a:lnTo>
                      <a:close/>
                    </a:path>
                  </a:pathLst>
                </a:custGeom>
                <a:solidFill>
                  <a:srgbClr val="6EC9D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7" name="Freeform 150"/>
                <p:cNvSpPr/>
                <p:nvPr/>
              </p:nvSpPr>
              <p:spPr bwMode="auto">
                <a:xfrm>
                  <a:off x="2117" y="3027"/>
                  <a:ext cx="408" cy="21"/>
                </a:xfrm>
                <a:custGeom>
                  <a:avLst/>
                  <a:gdLst>
                    <a:gd name="T0" fmla="*/ 408 w 408"/>
                    <a:gd name="T1" fmla="*/ 0 h 21"/>
                    <a:gd name="T2" fmla="*/ 20 w 408"/>
                    <a:gd name="T3" fmla="*/ 0 h 21"/>
                    <a:gd name="T4" fmla="*/ 20 w 408"/>
                    <a:gd name="T5" fmla="*/ 0 h 21"/>
                    <a:gd name="T6" fmla="*/ 0 w 408"/>
                    <a:gd name="T7" fmla="*/ 21 h 21"/>
                    <a:gd name="T8" fmla="*/ 0 w 408"/>
                    <a:gd name="T9" fmla="*/ 21 h 21"/>
                    <a:gd name="T10" fmla="*/ 390 w 408"/>
                    <a:gd name="T11" fmla="*/ 21 h 21"/>
                    <a:gd name="T12" fmla="*/ 408 w 408"/>
                    <a:gd name="T13" fmla="*/ 0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8" h="21">
                      <a:moveTo>
                        <a:pt x="408" y="0"/>
                      </a:moveTo>
                      <a:lnTo>
                        <a:pt x="20" y="0"/>
                      </a:lnTo>
                      <a:lnTo>
                        <a:pt x="0" y="21"/>
                      </a:lnTo>
                      <a:lnTo>
                        <a:pt x="390" y="21"/>
                      </a:lnTo>
                      <a:lnTo>
                        <a:pt x="408" y="0"/>
                      </a:lnTo>
                      <a:close/>
                    </a:path>
                  </a:pathLst>
                </a:custGeom>
                <a:solidFill>
                  <a:srgbClr val="E7EE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8" name="Freeform 151"/>
                <p:cNvSpPr/>
                <p:nvPr/>
              </p:nvSpPr>
              <p:spPr bwMode="auto">
                <a:xfrm>
                  <a:off x="2117" y="2547"/>
                  <a:ext cx="22" cy="501"/>
                </a:xfrm>
                <a:custGeom>
                  <a:avLst/>
                  <a:gdLst>
                    <a:gd name="T0" fmla="*/ 20 w 22"/>
                    <a:gd name="T1" fmla="*/ 480 h 501"/>
                    <a:gd name="T2" fmla="*/ 20 w 22"/>
                    <a:gd name="T3" fmla="*/ 0 h 501"/>
                    <a:gd name="T4" fmla="*/ 0 w 22"/>
                    <a:gd name="T5" fmla="*/ 21 h 501"/>
                    <a:gd name="T6" fmla="*/ 0 w 22"/>
                    <a:gd name="T7" fmla="*/ 501 h 501"/>
                    <a:gd name="T8" fmla="*/ 2 w 22"/>
                    <a:gd name="T9" fmla="*/ 501 h 501"/>
                    <a:gd name="T10" fmla="*/ 22 w 22"/>
                    <a:gd name="T11" fmla="*/ 480 h 501"/>
                    <a:gd name="T12" fmla="*/ 20 w 22"/>
                    <a:gd name="T13" fmla="*/ 480 h 5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 h="501">
                      <a:moveTo>
                        <a:pt x="20" y="480"/>
                      </a:moveTo>
                      <a:lnTo>
                        <a:pt x="20" y="0"/>
                      </a:lnTo>
                      <a:lnTo>
                        <a:pt x="0" y="21"/>
                      </a:lnTo>
                      <a:lnTo>
                        <a:pt x="0" y="501"/>
                      </a:lnTo>
                      <a:lnTo>
                        <a:pt x="2" y="501"/>
                      </a:lnTo>
                      <a:lnTo>
                        <a:pt x="22" y="480"/>
                      </a:lnTo>
                      <a:lnTo>
                        <a:pt x="20" y="480"/>
                      </a:lnTo>
                      <a:close/>
                    </a:path>
                  </a:pathLst>
                </a:custGeom>
                <a:solidFill>
                  <a:srgbClr val="F3F6F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9" name="Freeform 152"/>
                <p:cNvSpPr/>
                <p:nvPr/>
              </p:nvSpPr>
              <p:spPr bwMode="auto">
                <a:xfrm>
                  <a:off x="2119" y="2547"/>
                  <a:ext cx="408" cy="21"/>
                </a:xfrm>
                <a:custGeom>
                  <a:avLst/>
                  <a:gdLst>
                    <a:gd name="T0" fmla="*/ 0 w 408"/>
                    <a:gd name="T1" fmla="*/ 21 h 21"/>
                    <a:gd name="T2" fmla="*/ 388 w 408"/>
                    <a:gd name="T3" fmla="*/ 21 h 21"/>
                    <a:gd name="T4" fmla="*/ 408 w 408"/>
                    <a:gd name="T5" fmla="*/ 0 h 21"/>
                    <a:gd name="T6" fmla="*/ 18 w 408"/>
                    <a:gd name="T7" fmla="*/ 0 h 21"/>
                    <a:gd name="T8" fmla="*/ 0 w 408"/>
                    <a:gd name="T9" fmla="*/ 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21">
                      <a:moveTo>
                        <a:pt x="0" y="21"/>
                      </a:moveTo>
                      <a:lnTo>
                        <a:pt x="388" y="21"/>
                      </a:lnTo>
                      <a:lnTo>
                        <a:pt x="408" y="0"/>
                      </a:lnTo>
                      <a:lnTo>
                        <a:pt x="18" y="0"/>
                      </a:lnTo>
                      <a:lnTo>
                        <a:pt x="0" y="21"/>
                      </a:lnTo>
                      <a:close/>
                    </a:path>
                  </a:pathLst>
                </a:custGeom>
                <a:solidFill>
                  <a:srgbClr val="FBFCF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0" name="Freeform 153"/>
                <p:cNvSpPr/>
                <p:nvPr/>
              </p:nvSpPr>
              <p:spPr bwMode="auto">
                <a:xfrm>
                  <a:off x="3132" y="2589"/>
                  <a:ext cx="450" cy="427"/>
                </a:xfrm>
                <a:custGeom>
                  <a:avLst/>
                  <a:gdLst>
                    <a:gd name="T0" fmla="*/ 0 w 180"/>
                    <a:gd name="T1" fmla="*/ 3042 h 160"/>
                    <a:gd name="T2" fmla="*/ 2813 w 180"/>
                    <a:gd name="T3" fmla="*/ 3042 h 160"/>
                    <a:gd name="T4" fmla="*/ 2813 w 180"/>
                    <a:gd name="T5" fmla="*/ 0 h 160"/>
                    <a:gd name="T6" fmla="*/ 1908 w 180"/>
                    <a:gd name="T7" fmla="*/ 2719 h 160"/>
                    <a:gd name="T8" fmla="*/ 0 w 180"/>
                    <a:gd name="T9" fmla="*/ 3042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0" h="160">
                      <a:moveTo>
                        <a:pt x="0" y="160"/>
                      </a:moveTo>
                      <a:cubicBezTo>
                        <a:pt x="180" y="160"/>
                        <a:pt x="180" y="160"/>
                        <a:pt x="180" y="160"/>
                      </a:cubicBezTo>
                      <a:cubicBezTo>
                        <a:pt x="180" y="0"/>
                        <a:pt x="180" y="0"/>
                        <a:pt x="180" y="0"/>
                      </a:cubicBezTo>
                      <a:cubicBezTo>
                        <a:pt x="178" y="52"/>
                        <a:pt x="172" y="127"/>
                        <a:pt x="122" y="143"/>
                      </a:cubicBezTo>
                      <a:cubicBezTo>
                        <a:pt x="72" y="159"/>
                        <a:pt x="0" y="160"/>
                        <a:pt x="0" y="160"/>
                      </a:cubicBezTo>
                      <a:close/>
                    </a:path>
                  </a:pathLst>
                </a:custGeom>
                <a:solidFill>
                  <a:srgbClr val="B0E2E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1" name="Freeform 154"/>
                <p:cNvSpPr/>
                <p:nvPr/>
              </p:nvSpPr>
              <p:spPr bwMode="auto">
                <a:xfrm>
                  <a:off x="2522" y="2584"/>
                  <a:ext cx="393" cy="373"/>
                </a:xfrm>
                <a:custGeom>
                  <a:avLst/>
                  <a:gdLst>
                    <a:gd name="T0" fmla="*/ 2463 w 157"/>
                    <a:gd name="T1" fmla="*/ 0 h 140"/>
                    <a:gd name="T2" fmla="*/ 0 w 157"/>
                    <a:gd name="T3" fmla="*/ 0 h 140"/>
                    <a:gd name="T4" fmla="*/ 0 w 157"/>
                    <a:gd name="T5" fmla="*/ 2648 h 140"/>
                    <a:gd name="T6" fmla="*/ 801 w 157"/>
                    <a:gd name="T7" fmla="*/ 285 h 140"/>
                    <a:gd name="T8" fmla="*/ 2463 w 157"/>
                    <a:gd name="T9" fmla="*/ 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 h="140">
                      <a:moveTo>
                        <a:pt x="157" y="0"/>
                      </a:moveTo>
                      <a:cubicBezTo>
                        <a:pt x="0" y="0"/>
                        <a:pt x="0" y="0"/>
                        <a:pt x="0" y="0"/>
                      </a:cubicBezTo>
                      <a:cubicBezTo>
                        <a:pt x="0" y="140"/>
                        <a:pt x="0" y="140"/>
                        <a:pt x="0" y="140"/>
                      </a:cubicBezTo>
                      <a:cubicBezTo>
                        <a:pt x="2" y="94"/>
                        <a:pt x="7" y="29"/>
                        <a:pt x="51" y="15"/>
                      </a:cubicBezTo>
                      <a:cubicBezTo>
                        <a:pt x="95" y="1"/>
                        <a:pt x="157" y="0"/>
                        <a:pt x="157" y="0"/>
                      </a:cubicBezTo>
                      <a:close/>
                    </a:path>
                  </a:pathLst>
                </a:custGeom>
                <a:solidFill>
                  <a:srgbClr val="E7F6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2" name="Freeform 155"/>
                <p:cNvSpPr/>
                <p:nvPr/>
              </p:nvSpPr>
              <p:spPr bwMode="auto">
                <a:xfrm>
                  <a:off x="2134" y="2589"/>
                  <a:ext cx="326" cy="310"/>
                </a:xfrm>
                <a:custGeom>
                  <a:avLst/>
                  <a:gdLst>
                    <a:gd name="T0" fmla="*/ 2051 w 130"/>
                    <a:gd name="T1" fmla="*/ 0 h 116"/>
                    <a:gd name="T2" fmla="*/ 0 w 130"/>
                    <a:gd name="T3" fmla="*/ 0 h 116"/>
                    <a:gd name="T4" fmla="*/ 0 w 130"/>
                    <a:gd name="T5" fmla="*/ 2213 h 116"/>
                    <a:gd name="T6" fmla="*/ 660 w 130"/>
                    <a:gd name="T7" fmla="*/ 230 h 116"/>
                    <a:gd name="T8" fmla="*/ 2051 w 130"/>
                    <a:gd name="T9" fmla="*/ 0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 h="116">
                      <a:moveTo>
                        <a:pt x="130" y="0"/>
                      </a:moveTo>
                      <a:cubicBezTo>
                        <a:pt x="0" y="0"/>
                        <a:pt x="0" y="0"/>
                        <a:pt x="0" y="0"/>
                      </a:cubicBezTo>
                      <a:cubicBezTo>
                        <a:pt x="0" y="116"/>
                        <a:pt x="0" y="116"/>
                        <a:pt x="0" y="116"/>
                      </a:cubicBezTo>
                      <a:cubicBezTo>
                        <a:pt x="2" y="78"/>
                        <a:pt x="6" y="24"/>
                        <a:pt x="42" y="12"/>
                      </a:cubicBezTo>
                      <a:cubicBezTo>
                        <a:pt x="79" y="1"/>
                        <a:pt x="130" y="0"/>
                        <a:pt x="13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3" name="Freeform 156"/>
                <p:cNvSpPr/>
                <p:nvPr/>
              </p:nvSpPr>
              <p:spPr bwMode="auto">
                <a:xfrm>
                  <a:off x="2164" y="2725"/>
                  <a:ext cx="326" cy="310"/>
                </a:xfrm>
                <a:custGeom>
                  <a:avLst/>
                  <a:gdLst>
                    <a:gd name="T0" fmla="*/ 0 w 130"/>
                    <a:gd name="T1" fmla="*/ 2213 h 116"/>
                    <a:gd name="T2" fmla="*/ 2051 w 130"/>
                    <a:gd name="T3" fmla="*/ 2213 h 116"/>
                    <a:gd name="T4" fmla="*/ 2051 w 130"/>
                    <a:gd name="T5" fmla="*/ 0 h 116"/>
                    <a:gd name="T6" fmla="*/ 1389 w 130"/>
                    <a:gd name="T7" fmla="*/ 1986 h 116"/>
                    <a:gd name="T8" fmla="*/ 0 w 130"/>
                    <a:gd name="T9" fmla="*/ 2213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 h="116">
                      <a:moveTo>
                        <a:pt x="0" y="116"/>
                      </a:moveTo>
                      <a:cubicBezTo>
                        <a:pt x="130" y="116"/>
                        <a:pt x="130" y="116"/>
                        <a:pt x="130" y="116"/>
                      </a:cubicBezTo>
                      <a:cubicBezTo>
                        <a:pt x="130" y="0"/>
                        <a:pt x="130" y="0"/>
                        <a:pt x="130" y="0"/>
                      </a:cubicBezTo>
                      <a:cubicBezTo>
                        <a:pt x="129" y="38"/>
                        <a:pt x="125" y="92"/>
                        <a:pt x="88" y="104"/>
                      </a:cubicBezTo>
                      <a:cubicBezTo>
                        <a:pt x="52" y="115"/>
                        <a:pt x="0" y="116"/>
                        <a:pt x="0" y="116"/>
                      </a:cubicBezTo>
                      <a:close/>
                    </a:path>
                  </a:pathLst>
                </a:custGeom>
                <a:solidFill>
                  <a:srgbClr val="EFF4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4" name="Oval 157"/>
                <p:cNvSpPr>
                  <a:spLocks noChangeArrowheads="1"/>
                </p:cNvSpPr>
                <p:nvPr/>
              </p:nvSpPr>
              <p:spPr bwMode="auto">
                <a:xfrm>
                  <a:off x="2595" y="2627"/>
                  <a:ext cx="35" cy="3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5" name="Oval 158"/>
                <p:cNvSpPr>
                  <a:spLocks noChangeArrowheads="1"/>
                </p:cNvSpPr>
                <p:nvPr/>
              </p:nvSpPr>
              <p:spPr bwMode="auto">
                <a:xfrm>
                  <a:off x="2630" y="2613"/>
                  <a:ext cx="25" cy="2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6" name="Oval 159"/>
                <p:cNvSpPr>
                  <a:spLocks noChangeArrowheads="1"/>
                </p:cNvSpPr>
                <p:nvPr/>
              </p:nvSpPr>
              <p:spPr bwMode="auto">
                <a:xfrm>
                  <a:off x="2582" y="2656"/>
                  <a:ext cx="18" cy="1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7" name="Line 160"/>
                <p:cNvSpPr>
                  <a:spLocks noChangeShapeType="1"/>
                </p:cNvSpPr>
                <p:nvPr/>
              </p:nvSpPr>
              <p:spPr bwMode="auto">
                <a:xfrm flipV="1">
                  <a:off x="2137" y="2579"/>
                  <a:ext cx="1" cy="448"/>
                </a:xfrm>
                <a:prstGeom prst="line">
                  <a:avLst/>
                </a:prstGeom>
                <a:noFill/>
                <a:ln w="79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8" name="Line 161"/>
                <p:cNvSpPr>
                  <a:spLocks noChangeShapeType="1"/>
                </p:cNvSpPr>
                <p:nvPr/>
              </p:nvSpPr>
              <p:spPr bwMode="auto">
                <a:xfrm flipH="1">
                  <a:off x="2117" y="3027"/>
                  <a:ext cx="20" cy="21"/>
                </a:xfrm>
                <a:prstGeom prst="line">
                  <a:avLst/>
                </a:prstGeom>
                <a:noFill/>
                <a:ln w="79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9" name="Line 162"/>
                <p:cNvSpPr>
                  <a:spLocks noChangeShapeType="1"/>
                </p:cNvSpPr>
                <p:nvPr/>
              </p:nvSpPr>
              <p:spPr bwMode="auto">
                <a:xfrm flipV="1">
                  <a:off x="2507" y="3027"/>
                  <a:ext cx="20" cy="21"/>
                </a:xfrm>
                <a:prstGeom prst="line">
                  <a:avLst/>
                </a:prstGeom>
                <a:noFill/>
                <a:ln w="79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0" name="Line 163"/>
                <p:cNvSpPr>
                  <a:spLocks noChangeShapeType="1"/>
                </p:cNvSpPr>
                <p:nvPr/>
              </p:nvSpPr>
              <p:spPr bwMode="auto">
                <a:xfrm flipV="1">
                  <a:off x="2527" y="2579"/>
                  <a:ext cx="1" cy="448"/>
                </a:xfrm>
                <a:prstGeom prst="line">
                  <a:avLst/>
                </a:prstGeom>
                <a:noFill/>
                <a:ln w="79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1" name="Freeform 164"/>
                <p:cNvSpPr/>
                <p:nvPr/>
              </p:nvSpPr>
              <p:spPr bwMode="auto">
                <a:xfrm>
                  <a:off x="2117" y="2568"/>
                  <a:ext cx="1480" cy="480"/>
                </a:xfrm>
                <a:custGeom>
                  <a:avLst/>
                  <a:gdLst>
                    <a:gd name="T0" fmla="*/ 0 w 1480"/>
                    <a:gd name="T1" fmla="*/ 0 h 480"/>
                    <a:gd name="T2" fmla="*/ 1480 w 1480"/>
                    <a:gd name="T3" fmla="*/ 0 h 480"/>
                    <a:gd name="T4" fmla="*/ 1480 w 1480"/>
                    <a:gd name="T5" fmla="*/ 480 h 480"/>
                    <a:gd name="T6" fmla="*/ 0 60000 65536"/>
                    <a:gd name="T7" fmla="*/ 0 60000 65536"/>
                    <a:gd name="T8" fmla="*/ 0 60000 65536"/>
                  </a:gdLst>
                  <a:ahLst/>
                  <a:cxnLst>
                    <a:cxn ang="T6">
                      <a:pos x="T0" y="T1"/>
                    </a:cxn>
                    <a:cxn ang="T7">
                      <a:pos x="T2" y="T3"/>
                    </a:cxn>
                    <a:cxn ang="T8">
                      <a:pos x="T4" y="T5"/>
                    </a:cxn>
                  </a:cxnLst>
                  <a:rect l="0" t="0" r="r" b="b"/>
                  <a:pathLst>
                    <a:path w="1480" h="480">
                      <a:moveTo>
                        <a:pt x="0" y="0"/>
                      </a:moveTo>
                      <a:lnTo>
                        <a:pt x="1480" y="0"/>
                      </a:lnTo>
                      <a:lnTo>
                        <a:pt x="1480" y="480"/>
                      </a:lnTo>
                    </a:path>
                  </a:pathLst>
                </a:custGeom>
                <a:noFill/>
                <a:ln w="7938" cap="rnd">
                  <a:solidFill>
                    <a:srgbClr val="333333"/>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2" name="Line 165"/>
                <p:cNvSpPr>
                  <a:spLocks noChangeShapeType="1"/>
                </p:cNvSpPr>
                <p:nvPr/>
              </p:nvSpPr>
              <p:spPr bwMode="auto">
                <a:xfrm flipH="1">
                  <a:off x="2137" y="3027"/>
                  <a:ext cx="1443" cy="1"/>
                </a:xfrm>
                <a:prstGeom prst="line">
                  <a:avLst/>
                </a:prstGeom>
                <a:noFill/>
                <a:ln w="79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3" name="Freeform 166"/>
                <p:cNvSpPr/>
                <p:nvPr/>
              </p:nvSpPr>
              <p:spPr bwMode="auto">
                <a:xfrm>
                  <a:off x="2117" y="2547"/>
                  <a:ext cx="1501" cy="501"/>
                </a:xfrm>
                <a:custGeom>
                  <a:avLst/>
                  <a:gdLst>
                    <a:gd name="T0" fmla="*/ 20 w 1501"/>
                    <a:gd name="T1" fmla="*/ 0 h 501"/>
                    <a:gd name="T2" fmla="*/ 0 w 1501"/>
                    <a:gd name="T3" fmla="*/ 21 h 501"/>
                    <a:gd name="T4" fmla="*/ 0 w 1501"/>
                    <a:gd name="T5" fmla="*/ 501 h 501"/>
                    <a:gd name="T6" fmla="*/ 1480 w 1501"/>
                    <a:gd name="T7" fmla="*/ 501 h 501"/>
                    <a:gd name="T8" fmla="*/ 1501 w 1501"/>
                    <a:gd name="T9" fmla="*/ 480 h 5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1" h="501">
                      <a:moveTo>
                        <a:pt x="20" y="0"/>
                      </a:moveTo>
                      <a:lnTo>
                        <a:pt x="0" y="21"/>
                      </a:lnTo>
                      <a:lnTo>
                        <a:pt x="0" y="501"/>
                      </a:lnTo>
                      <a:lnTo>
                        <a:pt x="1480" y="501"/>
                      </a:lnTo>
                      <a:lnTo>
                        <a:pt x="1501" y="480"/>
                      </a:lnTo>
                    </a:path>
                  </a:pathLst>
                </a:custGeom>
                <a:noFill/>
                <a:ln w="7938" cap="rnd">
                  <a:solidFill>
                    <a:srgbClr val="333333"/>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4" name="Line 167"/>
                <p:cNvSpPr>
                  <a:spLocks noChangeShapeType="1"/>
                </p:cNvSpPr>
                <p:nvPr/>
              </p:nvSpPr>
              <p:spPr bwMode="auto">
                <a:xfrm flipV="1">
                  <a:off x="3597" y="2547"/>
                  <a:ext cx="21" cy="21"/>
                </a:xfrm>
                <a:prstGeom prst="line">
                  <a:avLst/>
                </a:prstGeom>
                <a:noFill/>
                <a:ln w="7938" cap="rnd">
                  <a:solidFill>
                    <a:srgbClr val="333333"/>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5" name="Line 168"/>
                <p:cNvSpPr>
                  <a:spLocks noChangeShapeType="1"/>
                </p:cNvSpPr>
                <p:nvPr/>
              </p:nvSpPr>
              <p:spPr bwMode="auto">
                <a:xfrm flipV="1">
                  <a:off x="2507" y="2547"/>
                  <a:ext cx="20" cy="21"/>
                </a:xfrm>
                <a:prstGeom prst="line">
                  <a:avLst/>
                </a:prstGeom>
                <a:noFill/>
                <a:ln w="7938" cap="rnd">
                  <a:solidFill>
                    <a:srgbClr val="333333"/>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6" name="Freeform 169"/>
                <p:cNvSpPr/>
                <p:nvPr/>
              </p:nvSpPr>
              <p:spPr bwMode="auto">
                <a:xfrm>
                  <a:off x="2137" y="2547"/>
                  <a:ext cx="1481" cy="480"/>
                </a:xfrm>
                <a:custGeom>
                  <a:avLst/>
                  <a:gdLst>
                    <a:gd name="T0" fmla="*/ 0 w 1481"/>
                    <a:gd name="T1" fmla="*/ 0 h 480"/>
                    <a:gd name="T2" fmla="*/ 1481 w 1481"/>
                    <a:gd name="T3" fmla="*/ 0 h 480"/>
                    <a:gd name="T4" fmla="*/ 1481 w 1481"/>
                    <a:gd name="T5" fmla="*/ 480 h 480"/>
                    <a:gd name="T6" fmla="*/ 0 60000 65536"/>
                    <a:gd name="T7" fmla="*/ 0 60000 65536"/>
                    <a:gd name="T8" fmla="*/ 0 60000 65536"/>
                  </a:gdLst>
                  <a:ahLst/>
                  <a:cxnLst>
                    <a:cxn ang="T6">
                      <a:pos x="T0" y="T1"/>
                    </a:cxn>
                    <a:cxn ang="T7">
                      <a:pos x="T2" y="T3"/>
                    </a:cxn>
                    <a:cxn ang="T8">
                      <a:pos x="T4" y="T5"/>
                    </a:cxn>
                  </a:cxnLst>
                  <a:rect l="0" t="0" r="r" b="b"/>
                  <a:pathLst>
                    <a:path w="1481" h="480">
                      <a:moveTo>
                        <a:pt x="0" y="0"/>
                      </a:moveTo>
                      <a:lnTo>
                        <a:pt x="1481" y="0"/>
                      </a:lnTo>
                      <a:lnTo>
                        <a:pt x="1481" y="480"/>
                      </a:lnTo>
                    </a:path>
                  </a:pathLst>
                </a:custGeom>
                <a:noFill/>
                <a:ln w="7938" cap="rnd">
                  <a:solidFill>
                    <a:srgbClr val="333333"/>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7" name="Line 170"/>
                <p:cNvSpPr>
                  <a:spLocks noChangeShapeType="1"/>
                </p:cNvSpPr>
                <p:nvPr/>
              </p:nvSpPr>
              <p:spPr bwMode="auto">
                <a:xfrm flipV="1">
                  <a:off x="2507" y="2571"/>
                  <a:ext cx="1" cy="480"/>
                </a:xfrm>
                <a:prstGeom prst="line">
                  <a:avLst/>
                </a:prstGeom>
                <a:noFill/>
                <a:ln w="7938" cap="rnd">
                  <a:solidFill>
                    <a:srgbClr val="333333"/>
                  </a:solidFill>
                  <a:round/>
                </a:ln>
                <a:extLst>
                  <a:ext uri="{909E8E84-426E-40DD-AFC4-6F175D3DCCD1}">
                    <a14:hiddenFill xmlns:a14="http://schemas.microsoft.com/office/drawing/2010/main">
                      <a:no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53" name="Group 389"/>
              <p:cNvGrpSpPr/>
              <p:nvPr/>
            </p:nvGrpSpPr>
            <p:grpSpPr bwMode="auto">
              <a:xfrm>
                <a:off x="2624848" y="1481766"/>
                <a:ext cx="731986" cy="508312"/>
                <a:chOff x="672" y="2834"/>
                <a:chExt cx="1357" cy="1051"/>
              </a:xfrm>
            </p:grpSpPr>
            <p:sp>
              <p:nvSpPr>
                <p:cNvPr id="57" name="Freeform 390"/>
                <p:cNvSpPr/>
                <p:nvPr/>
              </p:nvSpPr>
              <p:spPr bwMode="auto">
                <a:xfrm>
                  <a:off x="672" y="2880"/>
                  <a:ext cx="1340" cy="1005"/>
                </a:xfrm>
                <a:custGeom>
                  <a:avLst/>
                  <a:gdLst>
                    <a:gd name="T0" fmla="*/ 4472 w 733"/>
                    <a:gd name="T1" fmla="*/ 1793 h 550"/>
                    <a:gd name="T2" fmla="*/ 4472 w 733"/>
                    <a:gd name="T3" fmla="*/ 1283 h 550"/>
                    <a:gd name="T4" fmla="*/ 2168 w 733"/>
                    <a:gd name="T5" fmla="*/ 24 h 550"/>
                    <a:gd name="T6" fmla="*/ 0 w 733"/>
                    <a:gd name="T7" fmla="*/ 1283 h 550"/>
                    <a:gd name="T8" fmla="*/ 0 w 733"/>
                    <a:gd name="T9" fmla="*/ 1924 h 550"/>
                    <a:gd name="T10" fmla="*/ 2243 w 733"/>
                    <a:gd name="T11" fmla="*/ 3355 h 550"/>
                    <a:gd name="T12" fmla="*/ 4479 w 733"/>
                    <a:gd name="T13" fmla="*/ 1924 h 550"/>
                    <a:gd name="T14" fmla="*/ 4472 w 733"/>
                    <a:gd name="T15" fmla="*/ 1793 h 5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3" h="550">
                      <a:moveTo>
                        <a:pt x="732" y="294"/>
                      </a:moveTo>
                      <a:cubicBezTo>
                        <a:pt x="732" y="210"/>
                        <a:pt x="732" y="210"/>
                        <a:pt x="732" y="210"/>
                      </a:cubicBezTo>
                      <a:cubicBezTo>
                        <a:pt x="732" y="210"/>
                        <a:pt x="694" y="0"/>
                        <a:pt x="355" y="4"/>
                      </a:cubicBezTo>
                      <a:cubicBezTo>
                        <a:pt x="52" y="8"/>
                        <a:pt x="0" y="210"/>
                        <a:pt x="0" y="210"/>
                      </a:cubicBezTo>
                      <a:cubicBezTo>
                        <a:pt x="0" y="315"/>
                        <a:pt x="0" y="315"/>
                        <a:pt x="0" y="315"/>
                      </a:cubicBezTo>
                      <a:cubicBezTo>
                        <a:pt x="0" y="445"/>
                        <a:pt x="164" y="550"/>
                        <a:pt x="367" y="550"/>
                      </a:cubicBezTo>
                      <a:cubicBezTo>
                        <a:pt x="569" y="550"/>
                        <a:pt x="733" y="445"/>
                        <a:pt x="733" y="315"/>
                      </a:cubicBezTo>
                      <a:cubicBezTo>
                        <a:pt x="733" y="308"/>
                        <a:pt x="733" y="301"/>
                        <a:pt x="732" y="294"/>
                      </a:cubicBezTo>
                      <a:close/>
                    </a:path>
                  </a:pathLst>
                </a:custGeom>
                <a:solidFill>
                  <a:srgbClr val="A8DC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Freeform 391"/>
                <p:cNvSpPr/>
                <p:nvPr/>
              </p:nvSpPr>
              <p:spPr bwMode="auto">
                <a:xfrm>
                  <a:off x="1078" y="2889"/>
                  <a:ext cx="934" cy="991"/>
                </a:xfrm>
                <a:custGeom>
                  <a:avLst/>
                  <a:gdLst>
                    <a:gd name="T0" fmla="*/ 3113 w 511"/>
                    <a:gd name="T1" fmla="*/ 1799 h 542"/>
                    <a:gd name="T2" fmla="*/ 3113 w 511"/>
                    <a:gd name="T3" fmla="*/ 1284 h 542"/>
                    <a:gd name="T4" fmla="*/ 812 w 511"/>
                    <a:gd name="T5" fmla="*/ 24 h 542"/>
                    <a:gd name="T6" fmla="*/ 0 w 511"/>
                    <a:gd name="T7" fmla="*/ 126 h 542"/>
                    <a:gd name="T8" fmla="*/ 561 w 511"/>
                    <a:gd name="T9" fmla="*/ 80 h 542"/>
                    <a:gd name="T10" fmla="*/ 2862 w 511"/>
                    <a:gd name="T11" fmla="*/ 1337 h 542"/>
                    <a:gd name="T12" fmla="*/ 2862 w 511"/>
                    <a:gd name="T13" fmla="*/ 1852 h 542"/>
                    <a:gd name="T14" fmla="*/ 2877 w 511"/>
                    <a:gd name="T15" fmla="*/ 1978 h 542"/>
                    <a:gd name="T16" fmla="*/ 1477 w 511"/>
                    <a:gd name="T17" fmla="*/ 3313 h 542"/>
                    <a:gd name="T18" fmla="*/ 3120 w 511"/>
                    <a:gd name="T19" fmla="*/ 1925 h 542"/>
                    <a:gd name="T20" fmla="*/ 3113 w 511"/>
                    <a:gd name="T21" fmla="*/ 1799 h 5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11" h="542">
                      <a:moveTo>
                        <a:pt x="510" y="294"/>
                      </a:moveTo>
                      <a:cubicBezTo>
                        <a:pt x="510" y="210"/>
                        <a:pt x="510" y="210"/>
                        <a:pt x="510" y="210"/>
                      </a:cubicBezTo>
                      <a:cubicBezTo>
                        <a:pt x="510" y="210"/>
                        <a:pt x="472" y="0"/>
                        <a:pt x="133" y="4"/>
                      </a:cubicBezTo>
                      <a:cubicBezTo>
                        <a:pt x="82" y="5"/>
                        <a:pt x="37" y="11"/>
                        <a:pt x="0" y="21"/>
                      </a:cubicBezTo>
                      <a:cubicBezTo>
                        <a:pt x="28" y="16"/>
                        <a:pt x="58" y="13"/>
                        <a:pt x="92" y="13"/>
                      </a:cubicBezTo>
                      <a:cubicBezTo>
                        <a:pt x="432" y="9"/>
                        <a:pt x="469" y="219"/>
                        <a:pt x="469" y="219"/>
                      </a:cubicBezTo>
                      <a:cubicBezTo>
                        <a:pt x="469" y="303"/>
                        <a:pt x="469" y="303"/>
                        <a:pt x="469" y="303"/>
                      </a:cubicBezTo>
                      <a:cubicBezTo>
                        <a:pt x="470" y="310"/>
                        <a:pt x="471" y="317"/>
                        <a:pt x="471" y="324"/>
                      </a:cubicBezTo>
                      <a:cubicBezTo>
                        <a:pt x="471" y="422"/>
                        <a:pt x="376" y="507"/>
                        <a:pt x="242" y="542"/>
                      </a:cubicBezTo>
                      <a:cubicBezTo>
                        <a:pt x="397" y="514"/>
                        <a:pt x="511" y="423"/>
                        <a:pt x="511" y="315"/>
                      </a:cubicBezTo>
                      <a:cubicBezTo>
                        <a:pt x="511" y="308"/>
                        <a:pt x="511" y="301"/>
                        <a:pt x="510" y="294"/>
                      </a:cubicBezTo>
                      <a:close/>
                    </a:path>
                  </a:pathLst>
                </a:custGeom>
                <a:solidFill>
                  <a:srgbClr val="CFEBF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 name="Freeform 392"/>
                <p:cNvSpPr/>
                <p:nvPr/>
              </p:nvSpPr>
              <p:spPr bwMode="auto">
                <a:xfrm>
                  <a:off x="672" y="2885"/>
                  <a:ext cx="1084" cy="955"/>
                </a:xfrm>
                <a:custGeom>
                  <a:avLst/>
                  <a:gdLst>
                    <a:gd name="T0" fmla="*/ 347 w 593"/>
                    <a:gd name="T1" fmla="*/ 2051 h 522"/>
                    <a:gd name="T2" fmla="*/ 347 w 593"/>
                    <a:gd name="T3" fmla="*/ 1409 h 522"/>
                    <a:gd name="T4" fmla="*/ 2515 w 593"/>
                    <a:gd name="T5" fmla="*/ 146 h 522"/>
                    <a:gd name="T6" fmla="*/ 3623 w 593"/>
                    <a:gd name="T7" fmla="*/ 287 h 522"/>
                    <a:gd name="T8" fmla="*/ 2168 w 593"/>
                    <a:gd name="T9" fmla="*/ 7 h 522"/>
                    <a:gd name="T10" fmla="*/ 0 w 593"/>
                    <a:gd name="T11" fmla="*/ 1268 h 522"/>
                    <a:gd name="T12" fmla="*/ 0 w 593"/>
                    <a:gd name="T13" fmla="*/ 1912 h 522"/>
                    <a:gd name="T14" fmla="*/ 1227 w 593"/>
                    <a:gd name="T15" fmla="*/ 3196 h 522"/>
                    <a:gd name="T16" fmla="*/ 347 w 593"/>
                    <a:gd name="T17" fmla="*/ 2051 h 5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3" h="522">
                      <a:moveTo>
                        <a:pt x="57" y="335"/>
                      </a:moveTo>
                      <a:cubicBezTo>
                        <a:pt x="57" y="230"/>
                        <a:pt x="57" y="230"/>
                        <a:pt x="57" y="230"/>
                      </a:cubicBezTo>
                      <a:cubicBezTo>
                        <a:pt x="57" y="230"/>
                        <a:pt x="109" y="28"/>
                        <a:pt x="412" y="24"/>
                      </a:cubicBezTo>
                      <a:cubicBezTo>
                        <a:pt x="486" y="23"/>
                        <a:pt x="545" y="32"/>
                        <a:pt x="593" y="47"/>
                      </a:cubicBezTo>
                      <a:cubicBezTo>
                        <a:pt x="538" y="19"/>
                        <a:pt x="462" y="0"/>
                        <a:pt x="355" y="1"/>
                      </a:cubicBezTo>
                      <a:cubicBezTo>
                        <a:pt x="52" y="5"/>
                        <a:pt x="0" y="207"/>
                        <a:pt x="0" y="207"/>
                      </a:cubicBezTo>
                      <a:cubicBezTo>
                        <a:pt x="0" y="312"/>
                        <a:pt x="0" y="312"/>
                        <a:pt x="0" y="312"/>
                      </a:cubicBezTo>
                      <a:cubicBezTo>
                        <a:pt x="0" y="404"/>
                        <a:pt x="82" y="483"/>
                        <a:pt x="201" y="522"/>
                      </a:cubicBezTo>
                      <a:cubicBezTo>
                        <a:pt x="114" y="479"/>
                        <a:pt x="57" y="411"/>
                        <a:pt x="57" y="335"/>
                      </a:cubicBezTo>
                      <a:close/>
                    </a:path>
                  </a:pathLst>
                </a:custGeom>
                <a:solidFill>
                  <a:srgbClr val="99CB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 name="Freeform 393"/>
                <p:cNvSpPr/>
                <p:nvPr/>
              </p:nvSpPr>
              <p:spPr bwMode="auto">
                <a:xfrm>
                  <a:off x="672" y="2880"/>
                  <a:ext cx="1340" cy="1005"/>
                </a:xfrm>
                <a:custGeom>
                  <a:avLst/>
                  <a:gdLst>
                    <a:gd name="T0" fmla="*/ 4472 w 733"/>
                    <a:gd name="T1" fmla="*/ 1793 h 550"/>
                    <a:gd name="T2" fmla="*/ 4472 w 733"/>
                    <a:gd name="T3" fmla="*/ 1283 h 550"/>
                    <a:gd name="T4" fmla="*/ 2168 w 733"/>
                    <a:gd name="T5" fmla="*/ 24 h 550"/>
                    <a:gd name="T6" fmla="*/ 0 w 733"/>
                    <a:gd name="T7" fmla="*/ 1283 h 550"/>
                    <a:gd name="T8" fmla="*/ 0 w 733"/>
                    <a:gd name="T9" fmla="*/ 1924 h 550"/>
                    <a:gd name="T10" fmla="*/ 2243 w 733"/>
                    <a:gd name="T11" fmla="*/ 3355 h 550"/>
                    <a:gd name="T12" fmla="*/ 4479 w 733"/>
                    <a:gd name="T13" fmla="*/ 1924 h 550"/>
                    <a:gd name="T14" fmla="*/ 4472 w 733"/>
                    <a:gd name="T15" fmla="*/ 1793 h 5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3" h="550">
                      <a:moveTo>
                        <a:pt x="732" y="294"/>
                      </a:moveTo>
                      <a:cubicBezTo>
                        <a:pt x="732" y="210"/>
                        <a:pt x="732" y="210"/>
                        <a:pt x="732" y="210"/>
                      </a:cubicBezTo>
                      <a:cubicBezTo>
                        <a:pt x="732" y="210"/>
                        <a:pt x="694" y="0"/>
                        <a:pt x="355" y="4"/>
                      </a:cubicBezTo>
                      <a:cubicBezTo>
                        <a:pt x="52" y="8"/>
                        <a:pt x="0" y="210"/>
                        <a:pt x="0" y="210"/>
                      </a:cubicBezTo>
                      <a:cubicBezTo>
                        <a:pt x="0" y="315"/>
                        <a:pt x="0" y="315"/>
                        <a:pt x="0" y="315"/>
                      </a:cubicBezTo>
                      <a:cubicBezTo>
                        <a:pt x="0" y="445"/>
                        <a:pt x="164" y="550"/>
                        <a:pt x="367" y="550"/>
                      </a:cubicBezTo>
                      <a:cubicBezTo>
                        <a:pt x="569" y="550"/>
                        <a:pt x="733" y="445"/>
                        <a:pt x="733" y="315"/>
                      </a:cubicBezTo>
                      <a:cubicBezTo>
                        <a:pt x="733" y="308"/>
                        <a:pt x="733" y="301"/>
                        <a:pt x="732" y="294"/>
                      </a:cubicBezTo>
                      <a:close/>
                    </a:path>
                  </a:pathLst>
                </a:custGeom>
                <a:noFill/>
                <a:ln w="9525"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 name="Oval 394"/>
                <p:cNvSpPr>
                  <a:spLocks noChangeArrowheads="1"/>
                </p:cNvSpPr>
                <p:nvPr/>
              </p:nvSpPr>
              <p:spPr bwMode="auto">
                <a:xfrm>
                  <a:off x="672" y="2834"/>
                  <a:ext cx="1340" cy="861"/>
                </a:xfrm>
                <a:prstGeom prst="ellipse">
                  <a:avLst/>
                </a:prstGeom>
                <a:solidFill>
                  <a:srgbClr val="D1ECF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2" name="Oval 395"/>
                <p:cNvSpPr>
                  <a:spLocks noChangeArrowheads="1"/>
                </p:cNvSpPr>
                <p:nvPr/>
              </p:nvSpPr>
              <p:spPr bwMode="auto">
                <a:xfrm>
                  <a:off x="683" y="2887"/>
                  <a:ext cx="1322" cy="808"/>
                </a:xfrm>
                <a:prstGeom prst="ellipse">
                  <a:avLst/>
                </a:prstGeom>
                <a:solidFill>
                  <a:srgbClr val="97D2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3" name="Freeform 396"/>
                <p:cNvSpPr/>
                <p:nvPr/>
              </p:nvSpPr>
              <p:spPr bwMode="auto">
                <a:xfrm>
                  <a:off x="681" y="2889"/>
                  <a:ext cx="697" cy="808"/>
                </a:xfrm>
                <a:custGeom>
                  <a:avLst/>
                  <a:gdLst>
                    <a:gd name="T0" fmla="*/ 245 w 381"/>
                    <a:gd name="T1" fmla="*/ 1351 h 442"/>
                    <a:gd name="T2" fmla="*/ 2332 w 381"/>
                    <a:gd name="T3" fmla="*/ 0 h 442"/>
                    <a:gd name="T4" fmla="*/ 2208 w 381"/>
                    <a:gd name="T5" fmla="*/ 0 h 442"/>
                    <a:gd name="T6" fmla="*/ 0 w 381"/>
                    <a:gd name="T7" fmla="*/ 1351 h 442"/>
                    <a:gd name="T8" fmla="*/ 2208 w 381"/>
                    <a:gd name="T9" fmla="*/ 2700 h 442"/>
                    <a:gd name="T10" fmla="*/ 2332 w 381"/>
                    <a:gd name="T11" fmla="*/ 2693 h 442"/>
                    <a:gd name="T12" fmla="*/ 245 w 381"/>
                    <a:gd name="T13" fmla="*/ 1351 h 4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1" h="442">
                      <a:moveTo>
                        <a:pt x="40" y="221"/>
                      </a:moveTo>
                      <a:cubicBezTo>
                        <a:pt x="40" y="103"/>
                        <a:pt x="191" y="7"/>
                        <a:pt x="381" y="0"/>
                      </a:cubicBezTo>
                      <a:cubicBezTo>
                        <a:pt x="375" y="0"/>
                        <a:pt x="368" y="0"/>
                        <a:pt x="361" y="0"/>
                      </a:cubicBezTo>
                      <a:cubicBezTo>
                        <a:pt x="162" y="0"/>
                        <a:pt x="0" y="99"/>
                        <a:pt x="0" y="221"/>
                      </a:cubicBezTo>
                      <a:cubicBezTo>
                        <a:pt x="0" y="343"/>
                        <a:pt x="162" y="442"/>
                        <a:pt x="361" y="442"/>
                      </a:cubicBezTo>
                      <a:cubicBezTo>
                        <a:pt x="368" y="442"/>
                        <a:pt x="375" y="442"/>
                        <a:pt x="381" y="441"/>
                      </a:cubicBezTo>
                      <a:cubicBezTo>
                        <a:pt x="191" y="435"/>
                        <a:pt x="40" y="339"/>
                        <a:pt x="40" y="221"/>
                      </a:cubicBezTo>
                      <a:close/>
                    </a:path>
                  </a:pathLst>
                </a:custGeom>
                <a:solidFill>
                  <a:srgbClr val="ADDC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4" name="Oval 397"/>
                <p:cNvSpPr>
                  <a:spLocks noChangeArrowheads="1"/>
                </p:cNvSpPr>
                <p:nvPr/>
              </p:nvSpPr>
              <p:spPr bwMode="auto">
                <a:xfrm>
                  <a:off x="681" y="2885"/>
                  <a:ext cx="1322" cy="808"/>
                </a:xfrm>
                <a:prstGeom prst="ellipse">
                  <a:avLst/>
                </a:prstGeom>
                <a:noFill/>
                <a:ln w="11113">
                  <a:solidFill>
                    <a:srgbClr val="ECF7FA"/>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5" name="Freeform 398"/>
                <p:cNvSpPr/>
                <p:nvPr/>
              </p:nvSpPr>
              <p:spPr bwMode="auto">
                <a:xfrm>
                  <a:off x="1126" y="3026"/>
                  <a:ext cx="215" cy="163"/>
                </a:xfrm>
                <a:custGeom>
                  <a:avLst/>
                  <a:gdLst>
                    <a:gd name="T0" fmla="*/ 714 w 118"/>
                    <a:gd name="T1" fmla="*/ 319 h 89"/>
                    <a:gd name="T2" fmla="*/ 359 w 118"/>
                    <a:gd name="T3" fmla="*/ 529 h 89"/>
                    <a:gd name="T4" fmla="*/ 86 w 118"/>
                    <a:gd name="T5" fmla="*/ 339 h 89"/>
                    <a:gd name="T6" fmla="*/ 399 w 118"/>
                    <a:gd name="T7" fmla="*/ 0 h 89"/>
                    <a:gd name="T8" fmla="*/ 714 w 118"/>
                    <a:gd name="T9" fmla="*/ 319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 h="89">
                      <a:moveTo>
                        <a:pt x="118" y="52"/>
                      </a:moveTo>
                      <a:cubicBezTo>
                        <a:pt x="118" y="74"/>
                        <a:pt x="108" y="89"/>
                        <a:pt x="59" y="86"/>
                      </a:cubicBezTo>
                      <a:cubicBezTo>
                        <a:pt x="24" y="84"/>
                        <a:pt x="20" y="75"/>
                        <a:pt x="14" y="55"/>
                      </a:cubicBezTo>
                      <a:cubicBezTo>
                        <a:pt x="0" y="16"/>
                        <a:pt x="31" y="0"/>
                        <a:pt x="66" y="0"/>
                      </a:cubicBezTo>
                      <a:cubicBezTo>
                        <a:pt x="101" y="0"/>
                        <a:pt x="118" y="31"/>
                        <a:pt x="118" y="52"/>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6" name="Freeform 399"/>
                <p:cNvSpPr/>
                <p:nvPr/>
              </p:nvSpPr>
              <p:spPr bwMode="auto">
                <a:xfrm>
                  <a:off x="1051" y="3198"/>
                  <a:ext cx="212" cy="161"/>
                </a:xfrm>
                <a:custGeom>
                  <a:avLst/>
                  <a:gdLst>
                    <a:gd name="T0" fmla="*/ 598 w 116"/>
                    <a:gd name="T1" fmla="*/ 251 h 88"/>
                    <a:gd name="T2" fmla="*/ 263 w 116"/>
                    <a:gd name="T3" fmla="*/ 540 h 88"/>
                    <a:gd name="T4" fmla="*/ 0 w 116"/>
                    <a:gd name="T5" fmla="*/ 282 h 88"/>
                    <a:gd name="T6" fmla="*/ 501 w 116"/>
                    <a:gd name="T7" fmla="*/ 0 h 88"/>
                    <a:gd name="T8" fmla="*/ 598 w 116"/>
                    <a:gd name="T9" fmla="*/ 251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88">
                      <a:moveTo>
                        <a:pt x="98" y="41"/>
                      </a:moveTo>
                      <a:cubicBezTo>
                        <a:pt x="98" y="62"/>
                        <a:pt x="77" y="88"/>
                        <a:pt x="43" y="88"/>
                      </a:cubicBezTo>
                      <a:cubicBezTo>
                        <a:pt x="9" y="88"/>
                        <a:pt x="0" y="67"/>
                        <a:pt x="0" y="46"/>
                      </a:cubicBezTo>
                      <a:cubicBezTo>
                        <a:pt x="0" y="25"/>
                        <a:pt x="48" y="0"/>
                        <a:pt x="82" y="0"/>
                      </a:cubicBezTo>
                      <a:cubicBezTo>
                        <a:pt x="116" y="0"/>
                        <a:pt x="98" y="19"/>
                        <a:pt x="98" y="41"/>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7" name="Freeform 400"/>
                <p:cNvSpPr/>
                <p:nvPr/>
              </p:nvSpPr>
              <p:spPr bwMode="auto">
                <a:xfrm>
                  <a:off x="1325" y="3128"/>
                  <a:ext cx="194" cy="152"/>
                </a:xfrm>
                <a:custGeom>
                  <a:avLst/>
                  <a:gdLst>
                    <a:gd name="T0" fmla="*/ 560 w 106"/>
                    <a:gd name="T1" fmla="*/ 234 h 83"/>
                    <a:gd name="T2" fmla="*/ 509 w 106"/>
                    <a:gd name="T3" fmla="*/ 509 h 83"/>
                    <a:gd name="T4" fmla="*/ 0 w 106"/>
                    <a:gd name="T5" fmla="*/ 275 h 83"/>
                    <a:gd name="T6" fmla="*/ 339 w 106"/>
                    <a:gd name="T7" fmla="*/ 0 h 83"/>
                    <a:gd name="T8" fmla="*/ 560 w 106"/>
                    <a:gd name="T9" fmla="*/ 234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83">
                      <a:moveTo>
                        <a:pt x="91" y="38"/>
                      </a:moveTo>
                      <a:cubicBezTo>
                        <a:pt x="91" y="58"/>
                        <a:pt x="106" y="83"/>
                        <a:pt x="83" y="83"/>
                      </a:cubicBezTo>
                      <a:cubicBezTo>
                        <a:pt x="60" y="83"/>
                        <a:pt x="0" y="65"/>
                        <a:pt x="0" y="45"/>
                      </a:cubicBezTo>
                      <a:cubicBezTo>
                        <a:pt x="0" y="24"/>
                        <a:pt x="32" y="0"/>
                        <a:pt x="55" y="0"/>
                      </a:cubicBezTo>
                      <a:cubicBezTo>
                        <a:pt x="78" y="0"/>
                        <a:pt x="91" y="18"/>
                        <a:pt x="91" y="38"/>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8" name="Freeform 401"/>
                <p:cNvSpPr/>
                <p:nvPr/>
              </p:nvSpPr>
              <p:spPr bwMode="auto">
                <a:xfrm>
                  <a:off x="1528" y="3136"/>
                  <a:ext cx="210" cy="168"/>
                </a:xfrm>
                <a:custGeom>
                  <a:avLst/>
                  <a:gdLst>
                    <a:gd name="T0" fmla="*/ 699 w 115"/>
                    <a:gd name="T1" fmla="*/ 354 h 92"/>
                    <a:gd name="T2" fmla="*/ 267 w 115"/>
                    <a:gd name="T3" fmla="*/ 561 h 92"/>
                    <a:gd name="T4" fmla="*/ 0 w 115"/>
                    <a:gd name="T5" fmla="*/ 250 h 92"/>
                    <a:gd name="T6" fmla="*/ 371 w 115"/>
                    <a:gd name="T7" fmla="*/ 0 h 92"/>
                    <a:gd name="T8" fmla="*/ 699 w 115"/>
                    <a:gd name="T9" fmla="*/ 354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 h="92">
                      <a:moveTo>
                        <a:pt x="115" y="58"/>
                      </a:moveTo>
                      <a:cubicBezTo>
                        <a:pt x="115" y="79"/>
                        <a:pt x="73" y="92"/>
                        <a:pt x="44" y="92"/>
                      </a:cubicBezTo>
                      <a:cubicBezTo>
                        <a:pt x="15" y="92"/>
                        <a:pt x="0" y="62"/>
                        <a:pt x="0" y="41"/>
                      </a:cubicBezTo>
                      <a:cubicBezTo>
                        <a:pt x="0" y="19"/>
                        <a:pt x="32" y="0"/>
                        <a:pt x="61" y="0"/>
                      </a:cubicBezTo>
                      <a:cubicBezTo>
                        <a:pt x="90" y="0"/>
                        <a:pt x="115" y="36"/>
                        <a:pt x="115" y="58"/>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9" name="Freeform 402"/>
                <p:cNvSpPr/>
                <p:nvPr/>
              </p:nvSpPr>
              <p:spPr bwMode="auto">
                <a:xfrm>
                  <a:off x="1358" y="3330"/>
                  <a:ext cx="197" cy="170"/>
                </a:xfrm>
                <a:custGeom>
                  <a:avLst/>
                  <a:gdLst>
                    <a:gd name="T0" fmla="*/ 638 w 108"/>
                    <a:gd name="T1" fmla="*/ 282 h 93"/>
                    <a:gd name="T2" fmla="*/ 456 w 108"/>
                    <a:gd name="T3" fmla="*/ 568 h 93"/>
                    <a:gd name="T4" fmla="*/ 0 w 108"/>
                    <a:gd name="T5" fmla="*/ 398 h 93"/>
                    <a:gd name="T6" fmla="*/ 279 w 108"/>
                    <a:gd name="T7" fmla="*/ 0 h 93"/>
                    <a:gd name="T8" fmla="*/ 638 w 108"/>
                    <a:gd name="T9" fmla="*/ 282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93">
                      <a:moveTo>
                        <a:pt x="105" y="46"/>
                      </a:moveTo>
                      <a:cubicBezTo>
                        <a:pt x="105" y="67"/>
                        <a:pt x="108" y="93"/>
                        <a:pt x="75" y="93"/>
                      </a:cubicBezTo>
                      <a:cubicBezTo>
                        <a:pt x="41" y="93"/>
                        <a:pt x="0" y="87"/>
                        <a:pt x="0" y="65"/>
                      </a:cubicBezTo>
                      <a:cubicBezTo>
                        <a:pt x="0" y="44"/>
                        <a:pt x="13" y="0"/>
                        <a:pt x="46" y="0"/>
                      </a:cubicBezTo>
                      <a:cubicBezTo>
                        <a:pt x="79" y="0"/>
                        <a:pt x="105" y="24"/>
                        <a:pt x="105" y="46"/>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 name="Freeform 403"/>
                <p:cNvSpPr/>
                <p:nvPr/>
              </p:nvSpPr>
              <p:spPr bwMode="auto">
                <a:xfrm>
                  <a:off x="1583" y="3423"/>
                  <a:ext cx="203" cy="141"/>
                </a:xfrm>
                <a:custGeom>
                  <a:avLst/>
                  <a:gdLst>
                    <a:gd name="T0" fmla="*/ 678 w 111"/>
                    <a:gd name="T1" fmla="*/ 190 h 77"/>
                    <a:gd name="T2" fmla="*/ 245 w 111"/>
                    <a:gd name="T3" fmla="*/ 472 h 77"/>
                    <a:gd name="T4" fmla="*/ 0 w 111"/>
                    <a:gd name="T5" fmla="*/ 238 h 77"/>
                    <a:gd name="T6" fmla="*/ 415 w 111"/>
                    <a:gd name="T7" fmla="*/ 0 h 77"/>
                    <a:gd name="T8" fmla="*/ 678 w 111"/>
                    <a:gd name="T9" fmla="*/ 19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77">
                      <a:moveTo>
                        <a:pt x="111" y="31"/>
                      </a:moveTo>
                      <a:cubicBezTo>
                        <a:pt x="111" y="53"/>
                        <a:pt x="78" y="77"/>
                        <a:pt x="40" y="77"/>
                      </a:cubicBezTo>
                      <a:cubicBezTo>
                        <a:pt x="3" y="77"/>
                        <a:pt x="0" y="61"/>
                        <a:pt x="0" y="39"/>
                      </a:cubicBezTo>
                      <a:cubicBezTo>
                        <a:pt x="0" y="17"/>
                        <a:pt x="30" y="0"/>
                        <a:pt x="68" y="0"/>
                      </a:cubicBezTo>
                      <a:cubicBezTo>
                        <a:pt x="105" y="0"/>
                        <a:pt x="111" y="10"/>
                        <a:pt x="111" y="31"/>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 name="Freeform 404"/>
                <p:cNvSpPr/>
                <p:nvPr/>
              </p:nvSpPr>
              <p:spPr bwMode="auto">
                <a:xfrm>
                  <a:off x="1491" y="3277"/>
                  <a:ext cx="227" cy="140"/>
                </a:xfrm>
                <a:custGeom>
                  <a:avLst/>
                  <a:gdLst>
                    <a:gd name="T0" fmla="*/ 762 w 124"/>
                    <a:gd name="T1" fmla="*/ 315 h 77"/>
                    <a:gd name="T2" fmla="*/ 383 w 124"/>
                    <a:gd name="T3" fmla="*/ 464 h 77"/>
                    <a:gd name="T4" fmla="*/ 0 w 124"/>
                    <a:gd name="T5" fmla="*/ 235 h 77"/>
                    <a:gd name="T6" fmla="*/ 383 w 124"/>
                    <a:gd name="T7" fmla="*/ 0 h 77"/>
                    <a:gd name="T8" fmla="*/ 762 w 124"/>
                    <a:gd name="T9" fmla="*/ 315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 h="77">
                      <a:moveTo>
                        <a:pt x="124" y="52"/>
                      </a:moveTo>
                      <a:cubicBezTo>
                        <a:pt x="124" y="73"/>
                        <a:pt x="96" y="77"/>
                        <a:pt x="62" y="77"/>
                      </a:cubicBezTo>
                      <a:cubicBezTo>
                        <a:pt x="28" y="77"/>
                        <a:pt x="0" y="60"/>
                        <a:pt x="0" y="39"/>
                      </a:cubicBezTo>
                      <a:cubicBezTo>
                        <a:pt x="0" y="17"/>
                        <a:pt x="28" y="0"/>
                        <a:pt x="62" y="0"/>
                      </a:cubicBezTo>
                      <a:cubicBezTo>
                        <a:pt x="96" y="0"/>
                        <a:pt x="124" y="31"/>
                        <a:pt x="124" y="52"/>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 name="Freeform 405"/>
                <p:cNvSpPr/>
                <p:nvPr/>
              </p:nvSpPr>
              <p:spPr bwMode="auto">
                <a:xfrm>
                  <a:off x="1232" y="3249"/>
                  <a:ext cx="210" cy="126"/>
                </a:xfrm>
                <a:custGeom>
                  <a:avLst/>
                  <a:gdLst>
                    <a:gd name="T0" fmla="*/ 699 w 115"/>
                    <a:gd name="T1" fmla="*/ 237 h 69"/>
                    <a:gd name="T2" fmla="*/ 347 w 115"/>
                    <a:gd name="T3" fmla="*/ 420 h 69"/>
                    <a:gd name="T4" fmla="*/ 0 w 115"/>
                    <a:gd name="T5" fmla="*/ 237 h 69"/>
                    <a:gd name="T6" fmla="*/ 267 w 115"/>
                    <a:gd name="T7" fmla="*/ 0 h 69"/>
                    <a:gd name="T8" fmla="*/ 699 w 115"/>
                    <a:gd name="T9" fmla="*/ 23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 h="69">
                      <a:moveTo>
                        <a:pt x="115" y="39"/>
                      </a:moveTo>
                      <a:cubicBezTo>
                        <a:pt x="115" y="55"/>
                        <a:pt x="89" y="69"/>
                        <a:pt x="57" y="69"/>
                      </a:cubicBezTo>
                      <a:cubicBezTo>
                        <a:pt x="26" y="69"/>
                        <a:pt x="0" y="55"/>
                        <a:pt x="0" y="39"/>
                      </a:cubicBezTo>
                      <a:cubicBezTo>
                        <a:pt x="0" y="22"/>
                        <a:pt x="12" y="0"/>
                        <a:pt x="44" y="0"/>
                      </a:cubicBezTo>
                      <a:cubicBezTo>
                        <a:pt x="76" y="0"/>
                        <a:pt x="115" y="22"/>
                        <a:pt x="115" y="39"/>
                      </a:cubicBezTo>
                      <a:close/>
                    </a:path>
                  </a:pathLst>
                </a:custGeom>
                <a:solidFill>
                  <a:srgbClr val="7AC5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 name="Freeform 406"/>
                <p:cNvSpPr/>
                <p:nvPr/>
              </p:nvSpPr>
              <p:spPr bwMode="auto">
                <a:xfrm>
                  <a:off x="1168" y="3359"/>
                  <a:ext cx="206" cy="141"/>
                </a:xfrm>
                <a:custGeom>
                  <a:avLst/>
                  <a:gdLst>
                    <a:gd name="T0" fmla="*/ 685 w 113"/>
                    <a:gd name="T1" fmla="*/ 178 h 77"/>
                    <a:gd name="T2" fmla="*/ 465 w 113"/>
                    <a:gd name="T3" fmla="*/ 472 h 77"/>
                    <a:gd name="T4" fmla="*/ 0 w 113"/>
                    <a:gd name="T5" fmla="*/ 275 h 77"/>
                    <a:gd name="T6" fmla="*/ 272 w 113"/>
                    <a:gd name="T7" fmla="*/ 0 h 77"/>
                    <a:gd name="T8" fmla="*/ 685 w 113"/>
                    <a:gd name="T9" fmla="*/ 178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77">
                      <a:moveTo>
                        <a:pt x="113" y="29"/>
                      </a:moveTo>
                      <a:cubicBezTo>
                        <a:pt x="113" y="50"/>
                        <a:pt x="108" y="77"/>
                        <a:pt x="77" y="77"/>
                      </a:cubicBezTo>
                      <a:cubicBezTo>
                        <a:pt x="45" y="77"/>
                        <a:pt x="0" y="67"/>
                        <a:pt x="0" y="45"/>
                      </a:cubicBezTo>
                      <a:cubicBezTo>
                        <a:pt x="0" y="24"/>
                        <a:pt x="14" y="0"/>
                        <a:pt x="45" y="0"/>
                      </a:cubicBezTo>
                      <a:cubicBezTo>
                        <a:pt x="77" y="0"/>
                        <a:pt x="113" y="8"/>
                        <a:pt x="113" y="29"/>
                      </a:cubicBezTo>
                      <a:close/>
                    </a:path>
                  </a:pathLst>
                </a:custGeom>
                <a:solidFill>
                  <a:srgbClr val="7AC5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4" name="Freeform 407"/>
                <p:cNvSpPr/>
                <p:nvPr/>
              </p:nvSpPr>
              <p:spPr bwMode="auto">
                <a:xfrm>
                  <a:off x="1195" y="3483"/>
                  <a:ext cx="181" cy="134"/>
                </a:xfrm>
                <a:custGeom>
                  <a:avLst/>
                  <a:gdLst>
                    <a:gd name="T0" fmla="*/ 592 w 99"/>
                    <a:gd name="T1" fmla="*/ 149 h 73"/>
                    <a:gd name="T2" fmla="*/ 250 w 99"/>
                    <a:gd name="T3" fmla="*/ 452 h 73"/>
                    <a:gd name="T4" fmla="*/ 0 w 99"/>
                    <a:gd name="T5" fmla="*/ 274 h 73"/>
                    <a:gd name="T6" fmla="*/ 391 w 99"/>
                    <a:gd name="T7" fmla="*/ 0 h 73"/>
                    <a:gd name="T8" fmla="*/ 592 w 99"/>
                    <a:gd name="T9" fmla="*/ 149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73">
                      <a:moveTo>
                        <a:pt x="97" y="24"/>
                      </a:moveTo>
                      <a:cubicBezTo>
                        <a:pt x="97" y="49"/>
                        <a:pt x="76" y="73"/>
                        <a:pt x="41" y="73"/>
                      </a:cubicBezTo>
                      <a:cubicBezTo>
                        <a:pt x="6" y="73"/>
                        <a:pt x="0" y="68"/>
                        <a:pt x="0" y="44"/>
                      </a:cubicBezTo>
                      <a:cubicBezTo>
                        <a:pt x="0" y="19"/>
                        <a:pt x="29" y="0"/>
                        <a:pt x="64" y="0"/>
                      </a:cubicBezTo>
                      <a:cubicBezTo>
                        <a:pt x="99" y="0"/>
                        <a:pt x="97" y="0"/>
                        <a:pt x="97" y="24"/>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5" name="Freeform 408"/>
                <p:cNvSpPr/>
                <p:nvPr/>
              </p:nvSpPr>
              <p:spPr bwMode="auto">
                <a:xfrm>
                  <a:off x="998" y="3339"/>
                  <a:ext cx="212" cy="194"/>
                </a:xfrm>
                <a:custGeom>
                  <a:avLst/>
                  <a:gdLst>
                    <a:gd name="T0" fmla="*/ 707 w 116"/>
                    <a:gd name="T1" fmla="*/ 275 h 106"/>
                    <a:gd name="T2" fmla="*/ 331 w 116"/>
                    <a:gd name="T3" fmla="*/ 562 h 106"/>
                    <a:gd name="T4" fmla="*/ 0 w 116"/>
                    <a:gd name="T5" fmla="*/ 489 h 106"/>
                    <a:gd name="T6" fmla="*/ 464 w 116"/>
                    <a:gd name="T7" fmla="*/ 0 h 106"/>
                    <a:gd name="T8" fmla="*/ 707 w 116"/>
                    <a:gd name="T9" fmla="*/ 275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106">
                      <a:moveTo>
                        <a:pt x="116" y="45"/>
                      </a:moveTo>
                      <a:cubicBezTo>
                        <a:pt x="116" y="71"/>
                        <a:pt x="88" y="92"/>
                        <a:pt x="54" y="92"/>
                      </a:cubicBezTo>
                      <a:cubicBezTo>
                        <a:pt x="20" y="92"/>
                        <a:pt x="0" y="106"/>
                        <a:pt x="0" y="80"/>
                      </a:cubicBezTo>
                      <a:cubicBezTo>
                        <a:pt x="0" y="54"/>
                        <a:pt x="41" y="0"/>
                        <a:pt x="76" y="0"/>
                      </a:cubicBezTo>
                      <a:cubicBezTo>
                        <a:pt x="110" y="0"/>
                        <a:pt x="116" y="19"/>
                        <a:pt x="116" y="45"/>
                      </a:cubicBezTo>
                      <a:close/>
                    </a:path>
                  </a:pathLst>
                </a:custGeom>
                <a:solidFill>
                  <a:srgbClr val="76B6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6" name="Freeform 409"/>
                <p:cNvSpPr/>
                <p:nvPr/>
              </p:nvSpPr>
              <p:spPr bwMode="auto">
                <a:xfrm>
                  <a:off x="1100" y="2995"/>
                  <a:ext cx="216" cy="161"/>
                </a:xfrm>
                <a:custGeom>
                  <a:avLst/>
                  <a:gdLst>
                    <a:gd name="T0" fmla="*/ 723 w 118"/>
                    <a:gd name="T1" fmla="*/ 318 h 88"/>
                    <a:gd name="T2" fmla="*/ 362 w 118"/>
                    <a:gd name="T3" fmla="*/ 525 h 88"/>
                    <a:gd name="T4" fmla="*/ 81 w 118"/>
                    <a:gd name="T5" fmla="*/ 331 h 88"/>
                    <a:gd name="T6" fmla="*/ 399 w 118"/>
                    <a:gd name="T7" fmla="*/ 0 h 88"/>
                    <a:gd name="T8" fmla="*/ 723 w 118"/>
                    <a:gd name="T9" fmla="*/ 31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 h="88">
                      <a:moveTo>
                        <a:pt x="118" y="52"/>
                      </a:moveTo>
                      <a:cubicBezTo>
                        <a:pt x="118" y="73"/>
                        <a:pt x="108" y="88"/>
                        <a:pt x="59" y="86"/>
                      </a:cubicBezTo>
                      <a:cubicBezTo>
                        <a:pt x="24" y="84"/>
                        <a:pt x="20" y="75"/>
                        <a:pt x="13" y="54"/>
                      </a:cubicBezTo>
                      <a:cubicBezTo>
                        <a:pt x="0" y="15"/>
                        <a:pt x="31" y="0"/>
                        <a:pt x="65" y="0"/>
                      </a:cubicBezTo>
                      <a:cubicBezTo>
                        <a:pt x="100" y="0"/>
                        <a:pt x="118" y="30"/>
                        <a:pt x="118" y="52"/>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7" name="Freeform 410"/>
                <p:cNvSpPr/>
                <p:nvPr/>
              </p:nvSpPr>
              <p:spPr bwMode="auto">
                <a:xfrm>
                  <a:off x="1023" y="3167"/>
                  <a:ext cx="214" cy="159"/>
                </a:xfrm>
                <a:custGeom>
                  <a:avLst/>
                  <a:gdLst>
                    <a:gd name="T0" fmla="*/ 598 w 117"/>
                    <a:gd name="T1" fmla="*/ 243 h 87"/>
                    <a:gd name="T2" fmla="*/ 267 w 117"/>
                    <a:gd name="T3" fmla="*/ 532 h 87"/>
                    <a:gd name="T4" fmla="*/ 0 w 117"/>
                    <a:gd name="T5" fmla="*/ 274 h 87"/>
                    <a:gd name="T6" fmla="*/ 508 w 117"/>
                    <a:gd name="T7" fmla="*/ 0 h 87"/>
                    <a:gd name="T8" fmla="*/ 598 w 117"/>
                    <a:gd name="T9" fmla="*/ 243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 h="87">
                      <a:moveTo>
                        <a:pt x="98" y="40"/>
                      </a:moveTo>
                      <a:cubicBezTo>
                        <a:pt x="98" y="61"/>
                        <a:pt x="77" y="87"/>
                        <a:pt x="44" y="87"/>
                      </a:cubicBezTo>
                      <a:cubicBezTo>
                        <a:pt x="10" y="87"/>
                        <a:pt x="0" y="67"/>
                        <a:pt x="0" y="45"/>
                      </a:cubicBezTo>
                      <a:cubicBezTo>
                        <a:pt x="0" y="24"/>
                        <a:pt x="49" y="0"/>
                        <a:pt x="83" y="0"/>
                      </a:cubicBezTo>
                      <a:cubicBezTo>
                        <a:pt x="117" y="0"/>
                        <a:pt x="98" y="19"/>
                        <a:pt x="98" y="40"/>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8" name="Freeform 411"/>
                <p:cNvSpPr/>
                <p:nvPr/>
              </p:nvSpPr>
              <p:spPr bwMode="auto">
                <a:xfrm>
                  <a:off x="1299" y="3097"/>
                  <a:ext cx="194" cy="150"/>
                </a:xfrm>
                <a:custGeom>
                  <a:avLst/>
                  <a:gdLst>
                    <a:gd name="T0" fmla="*/ 560 w 106"/>
                    <a:gd name="T1" fmla="*/ 234 h 82"/>
                    <a:gd name="T2" fmla="*/ 509 w 106"/>
                    <a:gd name="T3" fmla="*/ 501 h 82"/>
                    <a:gd name="T4" fmla="*/ 0 w 106"/>
                    <a:gd name="T5" fmla="*/ 267 h 82"/>
                    <a:gd name="T6" fmla="*/ 331 w 106"/>
                    <a:gd name="T7" fmla="*/ 0 h 82"/>
                    <a:gd name="T8" fmla="*/ 560 w 106"/>
                    <a:gd name="T9" fmla="*/ 234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82">
                      <a:moveTo>
                        <a:pt x="91" y="38"/>
                      </a:moveTo>
                      <a:cubicBezTo>
                        <a:pt x="91" y="58"/>
                        <a:pt x="106" y="82"/>
                        <a:pt x="83" y="82"/>
                      </a:cubicBezTo>
                      <a:cubicBezTo>
                        <a:pt x="60" y="82"/>
                        <a:pt x="0" y="64"/>
                        <a:pt x="0" y="44"/>
                      </a:cubicBezTo>
                      <a:cubicBezTo>
                        <a:pt x="0" y="24"/>
                        <a:pt x="31" y="0"/>
                        <a:pt x="54" y="0"/>
                      </a:cubicBezTo>
                      <a:cubicBezTo>
                        <a:pt x="77" y="0"/>
                        <a:pt x="91" y="17"/>
                        <a:pt x="91" y="38"/>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9" name="Freeform 412"/>
                <p:cNvSpPr/>
                <p:nvPr/>
              </p:nvSpPr>
              <p:spPr bwMode="auto">
                <a:xfrm>
                  <a:off x="1502" y="3105"/>
                  <a:ext cx="209" cy="166"/>
                </a:xfrm>
                <a:custGeom>
                  <a:avLst/>
                  <a:gdLst>
                    <a:gd name="T0" fmla="*/ 702 w 114"/>
                    <a:gd name="T1" fmla="*/ 347 h 91"/>
                    <a:gd name="T2" fmla="*/ 273 w 114"/>
                    <a:gd name="T3" fmla="*/ 553 h 91"/>
                    <a:gd name="T4" fmla="*/ 0 w 114"/>
                    <a:gd name="T5" fmla="*/ 243 h 91"/>
                    <a:gd name="T6" fmla="*/ 376 w 114"/>
                    <a:gd name="T7" fmla="*/ 0 h 91"/>
                    <a:gd name="T8" fmla="*/ 702 w 114"/>
                    <a:gd name="T9" fmla="*/ 347 h 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91">
                      <a:moveTo>
                        <a:pt x="114" y="57"/>
                      </a:moveTo>
                      <a:cubicBezTo>
                        <a:pt x="114" y="79"/>
                        <a:pt x="73" y="91"/>
                        <a:pt x="44" y="91"/>
                      </a:cubicBezTo>
                      <a:cubicBezTo>
                        <a:pt x="15" y="91"/>
                        <a:pt x="0" y="62"/>
                        <a:pt x="0" y="40"/>
                      </a:cubicBezTo>
                      <a:cubicBezTo>
                        <a:pt x="0" y="18"/>
                        <a:pt x="32" y="0"/>
                        <a:pt x="61" y="0"/>
                      </a:cubicBezTo>
                      <a:cubicBezTo>
                        <a:pt x="90" y="0"/>
                        <a:pt x="114" y="35"/>
                        <a:pt x="114" y="57"/>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0" name="Freeform 413"/>
                <p:cNvSpPr/>
                <p:nvPr/>
              </p:nvSpPr>
              <p:spPr bwMode="auto">
                <a:xfrm>
                  <a:off x="1332" y="3297"/>
                  <a:ext cx="196" cy="170"/>
                </a:xfrm>
                <a:custGeom>
                  <a:avLst/>
                  <a:gdLst>
                    <a:gd name="T0" fmla="*/ 641 w 107"/>
                    <a:gd name="T1" fmla="*/ 282 h 93"/>
                    <a:gd name="T2" fmla="*/ 456 w 107"/>
                    <a:gd name="T3" fmla="*/ 568 h 93"/>
                    <a:gd name="T4" fmla="*/ 0 w 107"/>
                    <a:gd name="T5" fmla="*/ 404 h 93"/>
                    <a:gd name="T6" fmla="*/ 282 w 107"/>
                    <a:gd name="T7" fmla="*/ 0 h 93"/>
                    <a:gd name="T8" fmla="*/ 641 w 107"/>
                    <a:gd name="T9" fmla="*/ 282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93">
                      <a:moveTo>
                        <a:pt x="104" y="46"/>
                      </a:moveTo>
                      <a:cubicBezTo>
                        <a:pt x="104" y="68"/>
                        <a:pt x="107" y="93"/>
                        <a:pt x="74" y="93"/>
                      </a:cubicBezTo>
                      <a:cubicBezTo>
                        <a:pt x="41" y="93"/>
                        <a:pt x="0" y="87"/>
                        <a:pt x="0" y="66"/>
                      </a:cubicBezTo>
                      <a:cubicBezTo>
                        <a:pt x="0" y="44"/>
                        <a:pt x="12" y="0"/>
                        <a:pt x="46" y="0"/>
                      </a:cubicBezTo>
                      <a:cubicBezTo>
                        <a:pt x="79" y="0"/>
                        <a:pt x="104" y="24"/>
                        <a:pt x="104" y="46"/>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1" name="Freeform 414"/>
                <p:cNvSpPr/>
                <p:nvPr/>
              </p:nvSpPr>
              <p:spPr bwMode="auto">
                <a:xfrm>
                  <a:off x="1557" y="3390"/>
                  <a:ext cx="203" cy="141"/>
                </a:xfrm>
                <a:custGeom>
                  <a:avLst/>
                  <a:gdLst>
                    <a:gd name="T0" fmla="*/ 678 w 111"/>
                    <a:gd name="T1" fmla="*/ 198 h 77"/>
                    <a:gd name="T2" fmla="*/ 245 w 111"/>
                    <a:gd name="T3" fmla="*/ 472 h 77"/>
                    <a:gd name="T4" fmla="*/ 0 w 111"/>
                    <a:gd name="T5" fmla="*/ 238 h 77"/>
                    <a:gd name="T6" fmla="*/ 411 w 111"/>
                    <a:gd name="T7" fmla="*/ 0 h 77"/>
                    <a:gd name="T8" fmla="*/ 678 w 111"/>
                    <a:gd name="T9" fmla="*/ 198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77">
                      <a:moveTo>
                        <a:pt x="111" y="32"/>
                      </a:moveTo>
                      <a:cubicBezTo>
                        <a:pt x="111" y="53"/>
                        <a:pt x="78" y="77"/>
                        <a:pt x="40" y="77"/>
                      </a:cubicBezTo>
                      <a:cubicBezTo>
                        <a:pt x="3" y="77"/>
                        <a:pt x="0" y="61"/>
                        <a:pt x="0" y="39"/>
                      </a:cubicBezTo>
                      <a:cubicBezTo>
                        <a:pt x="0" y="18"/>
                        <a:pt x="30" y="0"/>
                        <a:pt x="67" y="0"/>
                      </a:cubicBezTo>
                      <a:cubicBezTo>
                        <a:pt x="105" y="0"/>
                        <a:pt x="111" y="10"/>
                        <a:pt x="111" y="32"/>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2" name="Freeform 415"/>
                <p:cNvSpPr/>
                <p:nvPr/>
              </p:nvSpPr>
              <p:spPr bwMode="auto">
                <a:xfrm>
                  <a:off x="1173" y="3072"/>
                  <a:ext cx="70" cy="38"/>
                </a:xfrm>
                <a:custGeom>
                  <a:avLst/>
                  <a:gdLst>
                    <a:gd name="T0" fmla="*/ 230 w 38"/>
                    <a:gd name="T1" fmla="*/ 89 h 21"/>
                    <a:gd name="T2" fmla="*/ 105 w 38"/>
                    <a:gd name="T3" fmla="*/ 112 h 21"/>
                    <a:gd name="T4" fmla="*/ 7 w 38"/>
                    <a:gd name="T5" fmla="*/ 36 h 21"/>
                    <a:gd name="T6" fmla="*/ 133 w 38"/>
                    <a:gd name="T7" fmla="*/ 13 h 21"/>
                    <a:gd name="T8" fmla="*/ 230 w 38"/>
                    <a:gd name="T9" fmla="*/ 89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21">
                      <a:moveTo>
                        <a:pt x="37" y="15"/>
                      </a:moveTo>
                      <a:cubicBezTo>
                        <a:pt x="36" y="19"/>
                        <a:pt x="27" y="21"/>
                        <a:pt x="17" y="19"/>
                      </a:cubicBezTo>
                      <a:cubicBezTo>
                        <a:pt x="7" y="16"/>
                        <a:pt x="0" y="11"/>
                        <a:pt x="1" y="6"/>
                      </a:cubicBezTo>
                      <a:cubicBezTo>
                        <a:pt x="2" y="2"/>
                        <a:pt x="11" y="0"/>
                        <a:pt x="21" y="2"/>
                      </a:cubicBezTo>
                      <a:cubicBezTo>
                        <a:pt x="31" y="5"/>
                        <a:pt x="38" y="10"/>
                        <a:pt x="37" y="15"/>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3" name="Freeform 416"/>
                <p:cNvSpPr/>
                <p:nvPr/>
              </p:nvSpPr>
              <p:spPr bwMode="auto">
                <a:xfrm>
                  <a:off x="1350" y="3163"/>
                  <a:ext cx="52" cy="29"/>
                </a:xfrm>
                <a:custGeom>
                  <a:avLst/>
                  <a:gdLst>
                    <a:gd name="T0" fmla="*/ 173 w 28"/>
                    <a:gd name="T1" fmla="*/ 65 h 16"/>
                    <a:gd name="T2" fmla="*/ 84 w 28"/>
                    <a:gd name="T3" fmla="*/ 89 h 16"/>
                    <a:gd name="T4" fmla="*/ 7 w 28"/>
                    <a:gd name="T5" fmla="*/ 36 h 16"/>
                    <a:gd name="T6" fmla="*/ 97 w 28"/>
                    <a:gd name="T7" fmla="*/ 13 h 16"/>
                    <a:gd name="T8" fmla="*/ 173 w 28"/>
                    <a:gd name="T9" fmla="*/ 65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6">
                      <a:moveTo>
                        <a:pt x="27" y="11"/>
                      </a:moveTo>
                      <a:cubicBezTo>
                        <a:pt x="27" y="14"/>
                        <a:pt x="20" y="16"/>
                        <a:pt x="13" y="15"/>
                      </a:cubicBezTo>
                      <a:cubicBezTo>
                        <a:pt x="5" y="13"/>
                        <a:pt x="0" y="9"/>
                        <a:pt x="1" y="6"/>
                      </a:cubicBezTo>
                      <a:cubicBezTo>
                        <a:pt x="1" y="2"/>
                        <a:pt x="8" y="0"/>
                        <a:pt x="15" y="2"/>
                      </a:cubicBezTo>
                      <a:cubicBezTo>
                        <a:pt x="23" y="3"/>
                        <a:pt x="28" y="7"/>
                        <a:pt x="27" y="11"/>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4" name="Freeform 417"/>
                <p:cNvSpPr/>
                <p:nvPr/>
              </p:nvSpPr>
              <p:spPr bwMode="auto">
                <a:xfrm>
                  <a:off x="1599" y="3147"/>
                  <a:ext cx="70" cy="58"/>
                </a:xfrm>
                <a:custGeom>
                  <a:avLst/>
                  <a:gdLst>
                    <a:gd name="T0" fmla="*/ 217 w 38"/>
                    <a:gd name="T1" fmla="*/ 167 h 32"/>
                    <a:gd name="T2" fmla="*/ 81 w 38"/>
                    <a:gd name="T3" fmla="*/ 138 h 32"/>
                    <a:gd name="T4" fmla="*/ 20 w 38"/>
                    <a:gd name="T5" fmla="*/ 24 h 32"/>
                    <a:gd name="T6" fmla="*/ 149 w 38"/>
                    <a:gd name="T7" fmla="*/ 53 h 32"/>
                    <a:gd name="T8" fmla="*/ 217 w 38"/>
                    <a:gd name="T9" fmla="*/ 16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2">
                      <a:moveTo>
                        <a:pt x="35" y="28"/>
                      </a:moveTo>
                      <a:cubicBezTo>
                        <a:pt x="32" y="32"/>
                        <a:pt x="22" y="30"/>
                        <a:pt x="13" y="23"/>
                      </a:cubicBezTo>
                      <a:cubicBezTo>
                        <a:pt x="5" y="16"/>
                        <a:pt x="0" y="8"/>
                        <a:pt x="3" y="4"/>
                      </a:cubicBezTo>
                      <a:cubicBezTo>
                        <a:pt x="6" y="0"/>
                        <a:pt x="16" y="2"/>
                        <a:pt x="24" y="9"/>
                      </a:cubicBezTo>
                      <a:cubicBezTo>
                        <a:pt x="33" y="15"/>
                        <a:pt x="38" y="24"/>
                        <a:pt x="35" y="28"/>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5" name="Freeform 418"/>
                <p:cNvSpPr/>
                <p:nvPr/>
              </p:nvSpPr>
              <p:spPr bwMode="auto">
                <a:xfrm>
                  <a:off x="1617" y="3441"/>
                  <a:ext cx="53" cy="39"/>
                </a:xfrm>
                <a:custGeom>
                  <a:avLst/>
                  <a:gdLst>
                    <a:gd name="T0" fmla="*/ 164 w 29"/>
                    <a:gd name="T1" fmla="*/ 121 h 21"/>
                    <a:gd name="T2" fmla="*/ 68 w 29"/>
                    <a:gd name="T3" fmla="*/ 104 h 21"/>
                    <a:gd name="T4" fmla="*/ 7 w 29"/>
                    <a:gd name="T5" fmla="*/ 20 h 21"/>
                    <a:gd name="T6" fmla="*/ 104 w 29"/>
                    <a:gd name="T7" fmla="*/ 37 h 21"/>
                    <a:gd name="T8" fmla="*/ 164 w 29"/>
                    <a:gd name="T9" fmla="*/ 1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21">
                      <a:moveTo>
                        <a:pt x="27" y="19"/>
                      </a:moveTo>
                      <a:cubicBezTo>
                        <a:pt x="25" y="21"/>
                        <a:pt x="18" y="20"/>
                        <a:pt x="11" y="16"/>
                      </a:cubicBezTo>
                      <a:cubicBezTo>
                        <a:pt x="4" y="12"/>
                        <a:pt x="0" y="6"/>
                        <a:pt x="1" y="3"/>
                      </a:cubicBezTo>
                      <a:cubicBezTo>
                        <a:pt x="3" y="0"/>
                        <a:pt x="10" y="2"/>
                        <a:pt x="17" y="6"/>
                      </a:cubicBezTo>
                      <a:cubicBezTo>
                        <a:pt x="24" y="10"/>
                        <a:pt x="29" y="16"/>
                        <a:pt x="27" y="19"/>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6" name="Oval 419"/>
                <p:cNvSpPr>
                  <a:spLocks noChangeArrowheads="1"/>
                </p:cNvSpPr>
                <p:nvPr/>
              </p:nvSpPr>
              <p:spPr bwMode="auto">
                <a:xfrm>
                  <a:off x="1391" y="3342"/>
                  <a:ext cx="66" cy="39"/>
                </a:xfrm>
                <a:prstGeom prst="ellipse">
                  <a:avLst/>
                </a:pr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7" name="Freeform 420"/>
                <p:cNvSpPr/>
                <p:nvPr/>
              </p:nvSpPr>
              <p:spPr bwMode="auto">
                <a:xfrm>
                  <a:off x="1098" y="3240"/>
                  <a:ext cx="62" cy="38"/>
                </a:xfrm>
                <a:custGeom>
                  <a:avLst/>
                  <a:gdLst>
                    <a:gd name="T0" fmla="*/ 193 w 34"/>
                    <a:gd name="T1" fmla="*/ 109 h 21"/>
                    <a:gd name="T2" fmla="*/ 86 w 34"/>
                    <a:gd name="T3" fmla="*/ 94 h 21"/>
                    <a:gd name="T4" fmla="*/ 7 w 34"/>
                    <a:gd name="T5" fmla="*/ 16 h 21"/>
                    <a:gd name="T6" fmla="*/ 120 w 34"/>
                    <a:gd name="T7" fmla="*/ 29 h 21"/>
                    <a:gd name="T8" fmla="*/ 193 w 34"/>
                    <a:gd name="T9" fmla="*/ 109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1">
                      <a:moveTo>
                        <a:pt x="32" y="18"/>
                      </a:moveTo>
                      <a:cubicBezTo>
                        <a:pt x="31" y="21"/>
                        <a:pt x="23" y="20"/>
                        <a:pt x="14" y="16"/>
                      </a:cubicBezTo>
                      <a:cubicBezTo>
                        <a:pt x="6" y="12"/>
                        <a:pt x="0" y="7"/>
                        <a:pt x="1" y="3"/>
                      </a:cubicBezTo>
                      <a:cubicBezTo>
                        <a:pt x="3" y="0"/>
                        <a:pt x="11" y="1"/>
                        <a:pt x="20" y="5"/>
                      </a:cubicBezTo>
                      <a:cubicBezTo>
                        <a:pt x="28" y="9"/>
                        <a:pt x="34" y="14"/>
                        <a:pt x="32" y="18"/>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8" name="Freeform 421"/>
                <p:cNvSpPr/>
                <p:nvPr/>
              </p:nvSpPr>
              <p:spPr bwMode="auto">
                <a:xfrm>
                  <a:off x="1100" y="2995"/>
                  <a:ext cx="148" cy="157"/>
                </a:xfrm>
                <a:custGeom>
                  <a:avLst/>
                  <a:gdLst>
                    <a:gd name="T0" fmla="*/ 227 w 81"/>
                    <a:gd name="T1" fmla="*/ 330 h 86"/>
                    <a:gd name="T2" fmla="*/ 457 w 81"/>
                    <a:gd name="T3" fmla="*/ 7 h 86"/>
                    <a:gd name="T4" fmla="*/ 396 w 81"/>
                    <a:gd name="T5" fmla="*/ 0 h 86"/>
                    <a:gd name="T6" fmla="*/ 80 w 81"/>
                    <a:gd name="T7" fmla="*/ 330 h 86"/>
                    <a:gd name="T8" fmla="*/ 360 w 81"/>
                    <a:gd name="T9" fmla="*/ 524 h 86"/>
                    <a:gd name="T10" fmla="*/ 493 w 81"/>
                    <a:gd name="T11" fmla="*/ 524 h 86"/>
                    <a:gd name="T12" fmla="*/ 227 w 81"/>
                    <a:gd name="T13" fmla="*/ 330 h 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86">
                      <a:moveTo>
                        <a:pt x="37" y="54"/>
                      </a:moveTo>
                      <a:cubicBezTo>
                        <a:pt x="26" y="21"/>
                        <a:pt x="47" y="4"/>
                        <a:pt x="75" y="1"/>
                      </a:cubicBezTo>
                      <a:cubicBezTo>
                        <a:pt x="72" y="0"/>
                        <a:pt x="69" y="0"/>
                        <a:pt x="65" y="0"/>
                      </a:cubicBezTo>
                      <a:cubicBezTo>
                        <a:pt x="31" y="0"/>
                        <a:pt x="0" y="15"/>
                        <a:pt x="13" y="54"/>
                      </a:cubicBezTo>
                      <a:cubicBezTo>
                        <a:pt x="20" y="75"/>
                        <a:pt x="24" y="84"/>
                        <a:pt x="59" y="86"/>
                      </a:cubicBezTo>
                      <a:cubicBezTo>
                        <a:pt x="67" y="86"/>
                        <a:pt x="75" y="86"/>
                        <a:pt x="81" y="86"/>
                      </a:cubicBezTo>
                      <a:cubicBezTo>
                        <a:pt x="48" y="83"/>
                        <a:pt x="44" y="74"/>
                        <a:pt x="37" y="54"/>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9" name="Freeform 422"/>
                <p:cNvSpPr/>
                <p:nvPr/>
              </p:nvSpPr>
              <p:spPr bwMode="auto">
                <a:xfrm>
                  <a:off x="1023" y="3167"/>
                  <a:ext cx="172" cy="159"/>
                </a:xfrm>
                <a:custGeom>
                  <a:avLst/>
                  <a:gdLst>
                    <a:gd name="T0" fmla="*/ 148 w 94"/>
                    <a:gd name="T1" fmla="*/ 274 h 87"/>
                    <a:gd name="T2" fmla="*/ 576 w 94"/>
                    <a:gd name="T3" fmla="*/ 7 h 87"/>
                    <a:gd name="T4" fmla="*/ 509 w 94"/>
                    <a:gd name="T5" fmla="*/ 0 h 87"/>
                    <a:gd name="T6" fmla="*/ 0 w 94"/>
                    <a:gd name="T7" fmla="*/ 274 h 87"/>
                    <a:gd name="T8" fmla="*/ 271 w 94"/>
                    <a:gd name="T9" fmla="*/ 532 h 87"/>
                    <a:gd name="T10" fmla="*/ 339 w 94"/>
                    <a:gd name="T11" fmla="*/ 525 h 87"/>
                    <a:gd name="T12" fmla="*/ 148 w 94"/>
                    <a:gd name="T13" fmla="*/ 274 h 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87">
                      <a:moveTo>
                        <a:pt x="24" y="45"/>
                      </a:moveTo>
                      <a:cubicBezTo>
                        <a:pt x="24" y="27"/>
                        <a:pt x="62" y="5"/>
                        <a:pt x="94" y="1"/>
                      </a:cubicBezTo>
                      <a:cubicBezTo>
                        <a:pt x="91" y="0"/>
                        <a:pt x="87" y="0"/>
                        <a:pt x="83" y="0"/>
                      </a:cubicBezTo>
                      <a:cubicBezTo>
                        <a:pt x="49" y="0"/>
                        <a:pt x="0" y="24"/>
                        <a:pt x="0" y="45"/>
                      </a:cubicBezTo>
                      <a:cubicBezTo>
                        <a:pt x="0" y="67"/>
                        <a:pt x="10" y="87"/>
                        <a:pt x="44" y="87"/>
                      </a:cubicBezTo>
                      <a:cubicBezTo>
                        <a:pt x="48" y="87"/>
                        <a:pt x="51" y="87"/>
                        <a:pt x="55" y="86"/>
                      </a:cubicBezTo>
                      <a:cubicBezTo>
                        <a:pt x="31" y="82"/>
                        <a:pt x="24" y="64"/>
                        <a:pt x="24" y="45"/>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0" name="Freeform 423"/>
                <p:cNvSpPr/>
                <p:nvPr/>
              </p:nvSpPr>
              <p:spPr bwMode="auto">
                <a:xfrm>
                  <a:off x="1299" y="3097"/>
                  <a:ext cx="167" cy="150"/>
                </a:xfrm>
                <a:custGeom>
                  <a:avLst/>
                  <a:gdLst>
                    <a:gd name="T0" fmla="*/ 149 w 91"/>
                    <a:gd name="T1" fmla="*/ 267 h 82"/>
                    <a:gd name="T2" fmla="*/ 415 w 91"/>
                    <a:gd name="T3" fmla="*/ 13 h 82"/>
                    <a:gd name="T4" fmla="*/ 334 w 91"/>
                    <a:gd name="T5" fmla="*/ 0 h 82"/>
                    <a:gd name="T6" fmla="*/ 0 w 91"/>
                    <a:gd name="T7" fmla="*/ 267 h 82"/>
                    <a:gd name="T8" fmla="*/ 512 w 91"/>
                    <a:gd name="T9" fmla="*/ 501 h 82"/>
                    <a:gd name="T10" fmla="*/ 562 w 91"/>
                    <a:gd name="T11" fmla="*/ 488 h 82"/>
                    <a:gd name="T12" fmla="*/ 149 w 91"/>
                    <a:gd name="T13" fmla="*/ 267 h 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 h="82">
                      <a:moveTo>
                        <a:pt x="24" y="44"/>
                      </a:moveTo>
                      <a:cubicBezTo>
                        <a:pt x="24" y="27"/>
                        <a:pt x="46" y="8"/>
                        <a:pt x="67" y="2"/>
                      </a:cubicBezTo>
                      <a:cubicBezTo>
                        <a:pt x="63" y="0"/>
                        <a:pt x="59" y="0"/>
                        <a:pt x="54" y="0"/>
                      </a:cubicBezTo>
                      <a:cubicBezTo>
                        <a:pt x="31" y="0"/>
                        <a:pt x="0" y="24"/>
                        <a:pt x="0" y="44"/>
                      </a:cubicBezTo>
                      <a:cubicBezTo>
                        <a:pt x="0" y="64"/>
                        <a:pt x="60" y="82"/>
                        <a:pt x="83" y="82"/>
                      </a:cubicBezTo>
                      <a:cubicBezTo>
                        <a:pt x="87" y="82"/>
                        <a:pt x="89" y="81"/>
                        <a:pt x="91" y="80"/>
                      </a:cubicBezTo>
                      <a:cubicBezTo>
                        <a:pt x="64" y="75"/>
                        <a:pt x="24" y="61"/>
                        <a:pt x="24" y="44"/>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1" name="Freeform 424"/>
                <p:cNvSpPr/>
                <p:nvPr/>
              </p:nvSpPr>
              <p:spPr bwMode="auto">
                <a:xfrm>
                  <a:off x="1502" y="3105"/>
                  <a:ext cx="130" cy="166"/>
                </a:xfrm>
                <a:custGeom>
                  <a:avLst/>
                  <a:gdLst>
                    <a:gd name="T0" fmla="*/ 148 w 71"/>
                    <a:gd name="T1" fmla="*/ 243 h 91"/>
                    <a:gd name="T2" fmla="*/ 436 w 71"/>
                    <a:gd name="T3" fmla="*/ 7 h 91"/>
                    <a:gd name="T4" fmla="*/ 375 w 71"/>
                    <a:gd name="T5" fmla="*/ 0 h 91"/>
                    <a:gd name="T6" fmla="*/ 0 w 71"/>
                    <a:gd name="T7" fmla="*/ 243 h 91"/>
                    <a:gd name="T8" fmla="*/ 271 w 71"/>
                    <a:gd name="T9" fmla="*/ 553 h 91"/>
                    <a:gd name="T10" fmla="*/ 363 w 71"/>
                    <a:gd name="T11" fmla="*/ 545 h 91"/>
                    <a:gd name="T12" fmla="*/ 148 w 71"/>
                    <a:gd name="T13" fmla="*/ 243 h 9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91">
                      <a:moveTo>
                        <a:pt x="24" y="40"/>
                      </a:moveTo>
                      <a:cubicBezTo>
                        <a:pt x="24" y="22"/>
                        <a:pt x="46" y="6"/>
                        <a:pt x="71" y="1"/>
                      </a:cubicBezTo>
                      <a:cubicBezTo>
                        <a:pt x="68" y="0"/>
                        <a:pt x="64" y="0"/>
                        <a:pt x="61" y="0"/>
                      </a:cubicBezTo>
                      <a:cubicBezTo>
                        <a:pt x="32" y="0"/>
                        <a:pt x="0" y="18"/>
                        <a:pt x="0" y="40"/>
                      </a:cubicBezTo>
                      <a:cubicBezTo>
                        <a:pt x="0" y="62"/>
                        <a:pt x="15" y="91"/>
                        <a:pt x="44" y="91"/>
                      </a:cubicBezTo>
                      <a:cubicBezTo>
                        <a:pt x="49" y="91"/>
                        <a:pt x="54" y="91"/>
                        <a:pt x="59" y="90"/>
                      </a:cubicBezTo>
                      <a:cubicBezTo>
                        <a:pt x="36" y="85"/>
                        <a:pt x="24" y="59"/>
                        <a:pt x="24" y="40"/>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2" name="Freeform 425"/>
                <p:cNvSpPr/>
                <p:nvPr/>
              </p:nvSpPr>
              <p:spPr bwMode="auto">
                <a:xfrm>
                  <a:off x="1332" y="3297"/>
                  <a:ext cx="148" cy="170"/>
                </a:xfrm>
                <a:custGeom>
                  <a:avLst/>
                  <a:gdLst>
                    <a:gd name="T0" fmla="*/ 146 w 81"/>
                    <a:gd name="T1" fmla="*/ 404 h 93"/>
                    <a:gd name="T2" fmla="*/ 360 w 81"/>
                    <a:gd name="T3" fmla="*/ 13 h 93"/>
                    <a:gd name="T4" fmla="*/ 280 w 81"/>
                    <a:gd name="T5" fmla="*/ 0 h 93"/>
                    <a:gd name="T6" fmla="*/ 0 w 81"/>
                    <a:gd name="T7" fmla="*/ 404 h 93"/>
                    <a:gd name="T8" fmla="*/ 451 w 81"/>
                    <a:gd name="T9" fmla="*/ 568 h 93"/>
                    <a:gd name="T10" fmla="*/ 493 w 81"/>
                    <a:gd name="T11" fmla="*/ 568 h 93"/>
                    <a:gd name="T12" fmla="*/ 146 w 81"/>
                    <a:gd name="T13" fmla="*/ 404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93">
                      <a:moveTo>
                        <a:pt x="24" y="66"/>
                      </a:moveTo>
                      <a:cubicBezTo>
                        <a:pt x="24" y="46"/>
                        <a:pt x="34" y="10"/>
                        <a:pt x="59" y="2"/>
                      </a:cubicBezTo>
                      <a:cubicBezTo>
                        <a:pt x="55" y="1"/>
                        <a:pt x="50" y="0"/>
                        <a:pt x="46" y="0"/>
                      </a:cubicBezTo>
                      <a:cubicBezTo>
                        <a:pt x="12" y="0"/>
                        <a:pt x="0" y="44"/>
                        <a:pt x="0" y="66"/>
                      </a:cubicBezTo>
                      <a:cubicBezTo>
                        <a:pt x="0" y="87"/>
                        <a:pt x="41" y="93"/>
                        <a:pt x="74" y="93"/>
                      </a:cubicBezTo>
                      <a:cubicBezTo>
                        <a:pt x="77" y="93"/>
                        <a:pt x="79" y="93"/>
                        <a:pt x="81" y="93"/>
                      </a:cubicBezTo>
                      <a:cubicBezTo>
                        <a:pt x="53" y="91"/>
                        <a:pt x="24" y="84"/>
                        <a:pt x="24" y="66"/>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3" name="Freeform 426"/>
                <p:cNvSpPr/>
                <p:nvPr/>
              </p:nvSpPr>
              <p:spPr bwMode="auto">
                <a:xfrm>
                  <a:off x="1557" y="3390"/>
                  <a:ext cx="148" cy="141"/>
                </a:xfrm>
                <a:custGeom>
                  <a:avLst/>
                  <a:gdLst>
                    <a:gd name="T0" fmla="*/ 146 w 81"/>
                    <a:gd name="T1" fmla="*/ 238 h 77"/>
                    <a:gd name="T2" fmla="*/ 493 w 81"/>
                    <a:gd name="T3" fmla="*/ 7 h 77"/>
                    <a:gd name="T4" fmla="*/ 407 w 81"/>
                    <a:gd name="T5" fmla="*/ 0 h 77"/>
                    <a:gd name="T6" fmla="*/ 0 w 81"/>
                    <a:gd name="T7" fmla="*/ 238 h 77"/>
                    <a:gd name="T8" fmla="*/ 243 w 81"/>
                    <a:gd name="T9" fmla="*/ 472 h 77"/>
                    <a:gd name="T10" fmla="*/ 311 w 81"/>
                    <a:gd name="T11" fmla="*/ 472 h 77"/>
                    <a:gd name="T12" fmla="*/ 146 w 81"/>
                    <a:gd name="T13" fmla="*/ 238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77">
                      <a:moveTo>
                        <a:pt x="24" y="39"/>
                      </a:moveTo>
                      <a:cubicBezTo>
                        <a:pt x="24" y="20"/>
                        <a:pt x="48" y="4"/>
                        <a:pt x="81" y="1"/>
                      </a:cubicBezTo>
                      <a:cubicBezTo>
                        <a:pt x="77" y="1"/>
                        <a:pt x="72" y="0"/>
                        <a:pt x="67" y="0"/>
                      </a:cubicBezTo>
                      <a:cubicBezTo>
                        <a:pt x="30" y="0"/>
                        <a:pt x="0" y="18"/>
                        <a:pt x="0" y="39"/>
                      </a:cubicBezTo>
                      <a:cubicBezTo>
                        <a:pt x="0" y="61"/>
                        <a:pt x="3" y="77"/>
                        <a:pt x="40" y="77"/>
                      </a:cubicBezTo>
                      <a:cubicBezTo>
                        <a:pt x="44" y="77"/>
                        <a:pt x="48" y="77"/>
                        <a:pt x="51" y="77"/>
                      </a:cubicBezTo>
                      <a:cubicBezTo>
                        <a:pt x="26" y="73"/>
                        <a:pt x="24" y="58"/>
                        <a:pt x="24" y="39"/>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4" name="Freeform 427"/>
                <p:cNvSpPr/>
                <p:nvPr/>
              </p:nvSpPr>
              <p:spPr bwMode="auto">
                <a:xfrm>
                  <a:off x="1100" y="2995"/>
                  <a:ext cx="216" cy="161"/>
                </a:xfrm>
                <a:custGeom>
                  <a:avLst/>
                  <a:gdLst>
                    <a:gd name="T0" fmla="*/ 723 w 118"/>
                    <a:gd name="T1" fmla="*/ 318 h 88"/>
                    <a:gd name="T2" fmla="*/ 362 w 118"/>
                    <a:gd name="T3" fmla="*/ 525 h 88"/>
                    <a:gd name="T4" fmla="*/ 81 w 118"/>
                    <a:gd name="T5" fmla="*/ 331 h 88"/>
                    <a:gd name="T6" fmla="*/ 399 w 118"/>
                    <a:gd name="T7" fmla="*/ 0 h 88"/>
                    <a:gd name="T8" fmla="*/ 723 w 118"/>
                    <a:gd name="T9" fmla="*/ 31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 h="88">
                      <a:moveTo>
                        <a:pt x="118" y="52"/>
                      </a:moveTo>
                      <a:cubicBezTo>
                        <a:pt x="118" y="73"/>
                        <a:pt x="108" y="88"/>
                        <a:pt x="59" y="86"/>
                      </a:cubicBezTo>
                      <a:cubicBezTo>
                        <a:pt x="24" y="84"/>
                        <a:pt x="20" y="75"/>
                        <a:pt x="13" y="54"/>
                      </a:cubicBezTo>
                      <a:cubicBezTo>
                        <a:pt x="0" y="15"/>
                        <a:pt x="31" y="0"/>
                        <a:pt x="65" y="0"/>
                      </a:cubicBezTo>
                      <a:cubicBezTo>
                        <a:pt x="100" y="0"/>
                        <a:pt x="118" y="30"/>
                        <a:pt x="118" y="52"/>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5" name="Freeform 428"/>
                <p:cNvSpPr/>
                <p:nvPr/>
              </p:nvSpPr>
              <p:spPr bwMode="auto">
                <a:xfrm>
                  <a:off x="1299" y="3097"/>
                  <a:ext cx="194" cy="150"/>
                </a:xfrm>
                <a:custGeom>
                  <a:avLst/>
                  <a:gdLst>
                    <a:gd name="T0" fmla="*/ 560 w 106"/>
                    <a:gd name="T1" fmla="*/ 234 h 82"/>
                    <a:gd name="T2" fmla="*/ 509 w 106"/>
                    <a:gd name="T3" fmla="*/ 501 h 82"/>
                    <a:gd name="T4" fmla="*/ 0 w 106"/>
                    <a:gd name="T5" fmla="*/ 267 h 82"/>
                    <a:gd name="T6" fmla="*/ 331 w 106"/>
                    <a:gd name="T7" fmla="*/ 0 h 82"/>
                    <a:gd name="T8" fmla="*/ 560 w 106"/>
                    <a:gd name="T9" fmla="*/ 234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82">
                      <a:moveTo>
                        <a:pt x="91" y="38"/>
                      </a:moveTo>
                      <a:cubicBezTo>
                        <a:pt x="91" y="58"/>
                        <a:pt x="106" y="82"/>
                        <a:pt x="83" y="82"/>
                      </a:cubicBezTo>
                      <a:cubicBezTo>
                        <a:pt x="60" y="82"/>
                        <a:pt x="0" y="64"/>
                        <a:pt x="0" y="44"/>
                      </a:cubicBezTo>
                      <a:cubicBezTo>
                        <a:pt x="0" y="24"/>
                        <a:pt x="31" y="0"/>
                        <a:pt x="54" y="0"/>
                      </a:cubicBezTo>
                      <a:cubicBezTo>
                        <a:pt x="77" y="0"/>
                        <a:pt x="91" y="17"/>
                        <a:pt x="91" y="38"/>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6" name="Freeform 429"/>
                <p:cNvSpPr/>
                <p:nvPr/>
              </p:nvSpPr>
              <p:spPr bwMode="auto">
                <a:xfrm>
                  <a:off x="1023" y="3167"/>
                  <a:ext cx="214" cy="159"/>
                </a:xfrm>
                <a:custGeom>
                  <a:avLst/>
                  <a:gdLst>
                    <a:gd name="T0" fmla="*/ 598 w 117"/>
                    <a:gd name="T1" fmla="*/ 243 h 87"/>
                    <a:gd name="T2" fmla="*/ 267 w 117"/>
                    <a:gd name="T3" fmla="*/ 532 h 87"/>
                    <a:gd name="T4" fmla="*/ 0 w 117"/>
                    <a:gd name="T5" fmla="*/ 274 h 87"/>
                    <a:gd name="T6" fmla="*/ 508 w 117"/>
                    <a:gd name="T7" fmla="*/ 0 h 87"/>
                    <a:gd name="T8" fmla="*/ 598 w 117"/>
                    <a:gd name="T9" fmla="*/ 243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 h="87">
                      <a:moveTo>
                        <a:pt x="98" y="40"/>
                      </a:moveTo>
                      <a:cubicBezTo>
                        <a:pt x="98" y="61"/>
                        <a:pt x="77" y="87"/>
                        <a:pt x="44" y="87"/>
                      </a:cubicBezTo>
                      <a:cubicBezTo>
                        <a:pt x="10" y="87"/>
                        <a:pt x="0" y="67"/>
                        <a:pt x="0" y="45"/>
                      </a:cubicBezTo>
                      <a:cubicBezTo>
                        <a:pt x="0" y="24"/>
                        <a:pt x="49" y="0"/>
                        <a:pt x="83" y="0"/>
                      </a:cubicBezTo>
                      <a:cubicBezTo>
                        <a:pt x="117" y="0"/>
                        <a:pt x="98" y="19"/>
                        <a:pt x="98" y="40"/>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7" name="Freeform 430"/>
                <p:cNvSpPr/>
                <p:nvPr/>
              </p:nvSpPr>
              <p:spPr bwMode="auto">
                <a:xfrm>
                  <a:off x="1332" y="3297"/>
                  <a:ext cx="196" cy="170"/>
                </a:xfrm>
                <a:custGeom>
                  <a:avLst/>
                  <a:gdLst>
                    <a:gd name="T0" fmla="*/ 641 w 107"/>
                    <a:gd name="T1" fmla="*/ 282 h 93"/>
                    <a:gd name="T2" fmla="*/ 456 w 107"/>
                    <a:gd name="T3" fmla="*/ 568 h 93"/>
                    <a:gd name="T4" fmla="*/ 0 w 107"/>
                    <a:gd name="T5" fmla="*/ 404 h 93"/>
                    <a:gd name="T6" fmla="*/ 282 w 107"/>
                    <a:gd name="T7" fmla="*/ 0 h 93"/>
                    <a:gd name="T8" fmla="*/ 641 w 107"/>
                    <a:gd name="T9" fmla="*/ 282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93">
                      <a:moveTo>
                        <a:pt x="104" y="46"/>
                      </a:moveTo>
                      <a:cubicBezTo>
                        <a:pt x="104" y="68"/>
                        <a:pt x="107" y="93"/>
                        <a:pt x="74" y="93"/>
                      </a:cubicBezTo>
                      <a:cubicBezTo>
                        <a:pt x="41" y="93"/>
                        <a:pt x="0" y="87"/>
                        <a:pt x="0" y="66"/>
                      </a:cubicBezTo>
                      <a:cubicBezTo>
                        <a:pt x="0" y="44"/>
                        <a:pt x="12" y="0"/>
                        <a:pt x="46" y="0"/>
                      </a:cubicBezTo>
                      <a:cubicBezTo>
                        <a:pt x="79" y="0"/>
                        <a:pt x="104" y="24"/>
                        <a:pt x="104" y="46"/>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8" name="Freeform 431"/>
                <p:cNvSpPr/>
                <p:nvPr/>
              </p:nvSpPr>
              <p:spPr bwMode="auto">
                <a:xfrm>
                  <a:off x="1557" y="3390"/>
                  <a:ext cx="203" cy="141"/>
                </a:xfrm>
                <a:custGeom>
                  <a:avLst/>
                  <a:gdLst>
                    <a:gd name="T0" fmla="*/ 678 w 111"/>
                    <a:gd name="T1" fmla="*/ 198 h 77"/>
                    <a:gd name="T2" fmla="*/ 245 w 111"/>
                    <a:gd name="T3" fmla="*/ 472 h 77"/>
                    <a:gd name="T4" fmla="*/ 0 w 111"/>
                    <a:gd name="T5" fmla="*/ 238 h 77"/>
                    <a:gd name="T6" fmla="*/ 411 w 111"/>
                    <a:gd name="T7" fmla="*/ 0 h 77"/>
                    <a:gd name="T8" fmla="*/ 678 w 111"/>
                    <a:gd name="T9" fmla="*/ 198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77">
                      <a:moveTo>
                        <a:pt x="111" y="32"/>
                      </a:moveTo>
                      <a:cubicBezTo>
                        <a:pt x="111" y="53"/>
                        <a:pt x="78" y="77"/>
                        <a:pt x="40" y="77"/>
                      </a:cubicBezTo>
                      <a:cubicBezTo>
                        <a:pt x="3" y="77"/>
                        <a:pt x="0" y="61"/>
                        <a:pt x="0" y="39"/>
                      </a:cubicBezTo>
                      <a:cubicBezTo>
                        <a:pt x="0" y="18"/>
                        <a:pt x="30" y="0"/>
                        <a:pt x="67" y="0"/>
                      </a:cubicBezTo>
                      <a:cubicBezTo>
                        <a:pt x="105" y="0"/>
                        <a:pt x="111" y="10"/>
                        <a:pt x="111" y="32"/>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99" name="Freeform 432"/>
                <p:cNvSpPr/>
                <p:nvPr/>
              </p:nvSpPr>
              <p:spPr bwMode="auto">
                <a:xfrm>
                  <a:off x="1502" y="3105"/>
                  <a:ext cx="209" cy="166"/>
                </a:xfrm>
                <a:custGeom>
                  <a:avLst/>
                  <a:gdLst>
                    <a:gd name="T0" fmla="*/ 702 w 114"/>
                    <a:gd name="T1" fmla="*/ 347 h 91"/>
                    <a:gd name="T2" fmla="*/ 273 w 114"/>
                    <a:gd name="T3" fmla="*/ 553 h 91"/>
                    <a:gd name="T4" fmla="*/ 0 w 114"/>
                    <a:gd name="T5" fmla="*/ 243 h 91"/>
                    <a:gd name="T6" fmla="*/ 376 w 114"/>
                    <a:gd name="T7" fmla="*/ 0 h 91"/>
                    <a:gd name="T8" fmla="*/ 702 w 114"/>
                    <a:gd name="T9" fmla="*/ 347 h 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91">
                      <a:moveTo>
                        <a:pt x="114" y="57"/>
                      </a:moveTo>
                      <a:cubicBezTo>
                        <a:pt x="114" y="79"/>
                        <a:pt x="73" y="91"/>
                        <a:pt x="44" y="91"/>
                      </a:cubicBezTo>
                      <a:cubicBezTo>
                        <a:pt x="15" y="91"/>
                        <a:pt x="0" y="62"/>
                        <a:pt x="0" y="40"/>
                      </a:cubicBezTo>
                      <a:cubicBezTo>
                        <a:pt x="0" y="18"/>
                        <a:pt x="32" y="0"/>
                        <a:pt x="61" y="0"/>
                      </a:cubicBezTo>
                      <a:cubicBezTo>
                        <a:pt x="90" y="0"/>
                        <a:pt x="114" y="35"/>
                        <a:pt x="114" y="57"/>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0" name="Freeform 433"/>
                <p:cNvSpPr/>
                <p:nvPr/>
              </p:nvSpPr>
              <p:spPr bwMode="auto">
                <a:xfrm>
                  <a:off x="1466" y="3245"/>
                  <a:ext cx="225" cy="141"/>
                </a:xfrm>
                <a:custGeom>
                  <a:avLst/>
                  <a:gdLst>
                    <a:gd name="T0" fmla="*/ 754 w 123"/>
                    <a:gd name="T1" fmla="*/ 311 h 77"/>
                    <a:gd name="T2" fmla="*/ 379 w 123"/>
                    <a:gd name="T3" fmla="*/ 472 h 77"/>
                    <a:gd name="T4" fmla="*/ 0 w 123"/>
                    <a:gd name="T5" fmla="*/ 234 h 77"/>
                    <a:gd name="T6" fmla="*/ 379 w 123"/>
                    <a:gd name="T7" fmla="*/ 0 h 77"/>
                    <a:gd name="T8" fmla="*/ 754 w 123"/>
                    <a:gd name="T9" fmla="*/ 311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 h="77">
                      <a:moveTo>
                        <a:pt x="123" y="51"/>
                      </a:moveTo>
                      <a:cubicBezTo>
                        <a:pt x="123" y="73"/>
                        <a:pt x="96" y="77"/>
                        <a:pt x="62" y="77"/>
                      </a:cubicBezTo>
                      <a:cubicBezTo>
                        <a:pt x="28" y="77"/>
                        <a:pt x="0" y="59"/>
                        <a:pt x="0" y="38"/>
                      </a:cubicBezTo>
                      <a:cubicBezTo>
                        <a:pt x="0" y="17"/>
                        <a:pt x="28" y="0"/>
                        <a:pt x="62" y="0"/>
                      </a:cubicBezTo>
                      <a:cubicBezTo>
                        <a:pt x="96" y="0"/>
                        <a:pt x="123" y="30"/>
                        <a:pt x="123" y="51"/>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1" name="Freeform 434"/>
                <p:cNvSpPr/>
                <p:nvPr/>
              </p:nvSpPr>
              <p:spPr bwMode="auto">
                <a:xfrm>
                  <a:off x="1466" y="3245"/>
                  <a:ext cx="142" cy="141"/>
                </a:xfrm>
                <a:custGeom>
                  <a:avLst/>
                  <a:gdLst>
                    <a:gd name="T0" fmla="*/ 146 w 78"/>
                    <a:gd name="T1" fmla="*/ 234 h 77"/>
                    <a:gd name="T2" fmla="*/ 433 w 78"/>
                    <a:gd name="T3" fmla="*/ 7 h 77"/>
                    <a:gd name="T4" fmla="*/ 375 w 78"/>
                    <a:gd name="T5" fmla="*/ 0 h 77"/>
                    <a:gd name="T6" fmla="*/ 0 w 78"/>
                    <a:gd name="T7" fmla="*/ 234 h 77"/>
                    <a:gd name="T8" fmla="*/ 375 w 78"/>
                    <a:gd name="T9" fmla="*/ 472 h 77"/>
                    <a:gd name="T10" fmla="*/ 472 w 78"/>
                    <a:gd name="T11" fmla="*/ 467 h 77"/>
                    <a:gd name="T12" fmla="*/ 146 w 78"/>
                    <a:gd name="T13" fmla="*/ 234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 h="77">
                      <a:moveTo>
                        <a:pt x="24" y="38"/>
                      </a:moveTo>
                      <a:cubicBezTo>
                        <a:pt x="24" y="20"/>
                        <a:pt x="45" y="5"/>
                        <a:pt x="72" y="1"/>
                      </a:cubicBezTo>
                      <a:cubicBezTo>
                        <a:pt x="69" y="0"/>
                        <a:pt x="65" y="0"/>
                        <a:pt x="62" y="0"/>
                      </a:cubicBezTo>
                      <a:cubicBezTo>
                        <a:pt x="28" y="0"/>
                        <a:pt x="0" y="17"/>
                        <a:pt x="0" y="38"/>
                      </a:cubicBezTo>
                      <a:cubicBezTo>
                        <a:pt x="0" y="59"/>
                        <a:pt x="28" y="77"/>
                        <a:pt x="62" y="77"/>
                      </a:cubicBezTo>
                      <a:cubicBezTo>
                        <a:pt x="67" y="77"/>
                        <a:pt x="73" y="77"/>
                        <a:pt x="78" y="76"/>
                      </a:cubicBezTo>
                      <a:cubicBezTo>
                        <a:pt x="47" y="74"/>
                        <a:pt x="24" y="58"/>
                        <a:pt x="24" y="38"/>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3" name="Freeform 435"/>
                <p:cNvSpPr/>
                <p:nvPr/>
              </p:nvSpPr>
              <p:spPr bwMode="auto">
                <a:xfrm>
                  <a:off x="1466" y="3245"/>
                  <a:ext cx="225" cy="141"/>
                </a:xfrm>
                <a:custGeom>
                  <a:avLst/>
                  <a:gdLst>
                    <a:gd name="T0" fmla="*/ 754 w 123"/>
                    <a:gd name="T1" fmla="*/ 311 h 77"/>
                    <a:gd name="T2" fmla="*/ 379 w 123"/>
                    <a:gd name="T3" fmla="*/ 472 h 77"/>
                    <a:gd name="T4" fmla="*/ 0 w 123"/>
                    <a:gd name="T5" fmla="*/ 234 h 77"/>
                    <a:gd name="T6" fmla="*/ 379 w 123"/>
                    <a:gd name="T7" fmla="*/ 0 h 77"/>
                    <a:gd name="T8" fmla="*/ 754 w 123"/>
                    <a:gd name="T9" fmla="*/ 311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 h="77">
                      <a:moveTo>
                        <a:pt x="123" y="51"/>
                      </a:moveTo>
                      <a:cubicBezTo>
                        <a:pt x="123" y="73"/>
                        <a:pt x="96" y="77"/>
                        <a:pt x="62" y="77"/>
                      </a:cubicBezTo>
                      <a:cubicBezTo>
                        <a:pt x="28" y="77"/>
                        <a:pt x="0" y="59"/>
                        <a:pt x="0" y="38"/>
                      </a:cubicBezTo>
                      <a:cubicBezTo>
                        <a:pt x="0" y="17"/>
                        <a:pt x="28" y="0"/>
                        <a:pt x="62" y="0"/>
                      </a:cubicBezTo>
                      <a:cubicBezTo>
                        <a:pt x="96" y="0"/>
                        <a:pt x="123" y="30"/>
                        <a:pt x="123" y="51"/>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4" name="Freeform 436"/>
                <p:cNvSpPr/>
                <p:nvPr/>
              </p:nvSpPr>
              <p:spPr bwMode="auto">
                <a:xfrm>
                  <a:off x="1531" y="3317"/>
                  <a:ext cx="77" cy="40"/>
                </a:xfrm>
                <a:custGeom>
                  <a:avLst/>
                  <a:gdLst>
                    <a:gd name="T0" fmla="*/ 246 w 42"/>
                    <a:gd name="T1" fmla="*/ 89 h 22"/>
                    <a:gd name="T2" fmla="*/ 117 w 42"/>
                    <a:gd name="T3" fmla="*/ 116 h 22"/>
                    <a:gd name="T4" fmla="*/ 7 w 42"/>
                    <a:gd name="T5" fmla="*/ 36 h 22"/>
                    <a:gd name="T6" fmla="*/ 141 w 42"/>
                    <a:gd name="T7" fmla="*/ 16 h 22"/>
                    <a:gd name="T8" fmla="*/ 246 w 42"/>
                    <a:gd name="T9" fmla="*/ 89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22">
                      <a:moveTo>
                        <a:pt x="40" y="15"/>
                      </a:moveTo>
                      <a:cubicBezTo>
                        <a:pt x="39" y="20"/>
                        <a:pt x="30" y="22"/>
                        <a:pt x="19" y="19"/>
                      </a:cubicBezTo>
                      <a:cubicBezTo>
                        <a:pt x="8" y="17"/>
                        <a:pt x="0" y="11"/>
                        <a:pt x="1" y="6"/>
                      </a:cubicBezTo>
                      <a:cubicBezTo>
                        <a:pt x="2" y="2"/>
                        <a:pt x="12" y="0"/>
                        <a:pt x="23" y="3"/>
                      </a:cubicBezTo>
                      <a:cubicBezTo>
                        <a:pt x="34" y="5"/>
                        <a:pt x="42" y="11"/>
                        <a:pt x="40" y="15"/>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5" name="Freeform 437"/>
                <p:cNvSpPr/>
                <p:nvPr/>
              </p:nvSpPr>
              <p:spPr bwMode="auto">
                <a:xfrm>
                  <a:off x="1206" y="3218"/>
                  <a:ext cx="210" cy="124"/>
                </a:xfrm>
                <a:custGeom>
                  <a:avLst/>
                  <a:gdLst>
                    <a:gd name="T0" fmla="*/ 699 w 115"/>
                    <a:gd name="T1" fmla="*/ 230 h 68"/>
                    <a:gd name="T2" fmla="*/ 347 w 115"/>
                    <a:gd name="T3" fmla="*/ 412 h 68"/>
                    <a:gd name="T4" fmla="*/ 0 w 115"/>
                    <a:gd name="T5" fmla="*/ 230 h 68"/>
                    <a:gd name="T6" fmla="*/ 267 w 115"/>
                    <a:gd name="T7" fmla="*/ 0 h 68"/>
                    <a:gd name="T8" fmla="*/ 699 w 115"/>
                    <a:gd name="T9" fmla="*/ 23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 h="68">
                      <a:moveTo>
                        <a:pt x="115" y="38"/>
                      </a:moveTo>
                      <a:cubicBezTo>
                        <a:pt x="115" y="55"/>
                        <a:pt x="89" y="68"/>
                        <a:pt x="57" y="68"/>
                      </a:cubicBezTo>
                      <a:cubicBezTo>
                        <a:pt x="25" y="68"/>
                        <a:pt x="0" y="55"/>
                        <a:pt x="0" y="38"/>
                      </a:cubicBezTo>
                      <a:cubicBezTo>
                        <a:pt x="0" y="22"/>
                        <a:pt x="12" y="0"/>
                        <a:pt x="44" y="0"/>
                      </a:cubicBezTo>
                      <a:cubicBezTo>
                        <a:pt x="75" y="0"/>
                        <a:pt x="115" y="22"/>
                        <a:pt x="115" y="38"/>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6" name="Freeform 438"/>
                <p:cNvSpPr/>
                <p:nvPr/>
              </p:nvSpPr>
              <p:spPr bwMode="auto">
                <a:xfrm>
                  <a:off x="1270" y="3275"/>
                  <a:ext cx="42" cy="38"/>
                </a:xfrm>
                <a:custGeom>
                  <a:avLst/>
                  <a:gdLst>
                    <a:gd name="T0" fmla="*/ 133 w 23"/>
                    <a:gd name="T1" fmla="*/ 13 h 21"/>
                    <a:gd name="T2" fmla="*/ 86 w 23"/>
                    <a:gd name="T3" fmla="*/ 81 h 21"/>
                    <a:gd name="T4" fmla="*/ 7 w 23"/>
                    <a:gd name="T5" fmla="*/ 112 h 21"/>
                    <a:gd name="T6" fmla="*/ 53 w 23"/>
                    <a:gd name="T7" fmla="*/ 43 h 21"/>
                    <a:gd name="T8" fmla="*/ 133 w 23"/>
                    <a:gd name="T9" fmla="*/ 13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2" y="2"/>
                      </a:moveTo>
                      <a:cubicBezTo>
                        <a:pt x="23" y="4"/>
                        <a:pt x="20" y="10"/>
                        <a:pt x="14" y="14"/>
                      </a:cubicBezTo>
                      <a:cubicBezTo>
                        <a:pt x="9" y="19"/>
                        <a:pt x="3" y="21"/>
                        <a:pt x="1" y="19"/>
                      </a:cubicBezTo>
                      <a:cubicBezTo>
                        <a:pt x="0" y="17"/>
                        <a:pt x="3" y="11"/>
                        <a:pt x="9" y="7"/>
                      </a:cubicBezTo>
                      <a:cubicBezTo>
                        <a:pt x="14" y="2"/>
                        <a:pt x="20" y="0"/>
                        <a:pt x="22" y="2"/>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7" name="Freeform 439"/>
                <p:cNvSpPr/>
                <p:nvPr/>
              </p:nvSpPr>
              <p:spPr bwMode="auto">
                <a:xfrm>
                  <a:off x="1206" y="3218"/>
                  <a:ext cx="126" cy="124"/>
                </a:xfrm>
                <a:custGeom>
                  <a:avLst/>
                  <a:gdLst>
                    <a:gd name="T0" fmla="*/ 146 w 69"/>
                    <a:gd name="T1" fmla="*/ 230 h 68"/>
                    <a:gd name="T2" fmla="*/ 340 w 69"/>
                    <a:gd name="T3" fmla="*/ 7 h 68"/>
                    <a:gd name="T4" fmla="*/ 267 w 69"/>
                    <a:gd name="T5" fmla="*/ 0 h 68"/>
                    <a:gd name="T6" fmla="*/ 0 w 69"/>
                    <a:gd name="T7" fmla="*/ 230 h 68"/>
                    <a:gd name="T8" fmla="*/ 347 w 69"/>
                    <a:gd name="T9" fmla="*/ 412 h 68"/>
                    <a:gd name="T10" fmla="*/ 420 w 69"/>
                    <a:gd name="T11" fmla="*/ 412 h 68"/>
                    <a:gd name="T12" fmla="*/ 146 w 69"/>
                    <a:gd name="T13" fmla="*/ 230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8">
                      <a:moveTo>
                        <a:pt x="24" y="38"/>
                      </a:moveTo>
                      <a:cubicBezTo>
                        <a:pt x="24" y="24"/>
                        <a:pt x="33" y="5"/>
                        <a:pt x="56" y="1"/>
                      </a:cubicBezTo>
                      <a:cubicBezTo>
                        <a:pt x="52" y="0"/>
                        <a:pt x="48" y="0"/>
                        <a:pt x="44" y="0"/>
                      </a:cubicBezTo>
                      <a:cubicBezTo>
                        <a:pt x="12" y="0"/>
                        <a:pt x="0" y="22"/>
                        <a:pt x="0" y="38"/>
                      </a:cubicBezTo>
                      <a:cubicBezTo>
                        <a:pt x="0" y="55"/>
                        <a:pt x="25" y="68"/>
                        <a:pt x="57" y="68"/>
                      </a:cubicBezTo>
                      <a:cubicBezTo>
                        <a:pt x="61" y="68"/>
                        <a:pt x="65" y="68"/>
                        <a:pt x="69" y="68"/>
                      </a:cubicBezTo>
                      <a:cubicBezTo>
                        <a:pt x="43" y="65"/>
                        <a:pt x="24" y="53"/>
                        <a:pt x="24" y="38"/>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8" name="Freeform 440"/>
                <p:cNvSpPr/>
                <p:nvPr/>
              </p:nvSpPr>
              <p:spPr bwMode="auto">
                <a:xfrm>
                  <a:off x="1206" y="3218"/>
                  <a:ext cx="210" cy="124"/>
                </a:xfrm>
                <a:custGeom>
                  <a:avLst/>
                  <a:gdLst>
                    <a:gd name="T0" fmla="*/ 699 w 115"/>
                    <a:gd name="T1" fmla="*/ 230 h 68"/>
                    <a:gd name="T2" fmla="*/ 347 w 115"/>
                    <a:gd name="T3" fmla="*/ 412 h 68"/>
                    <a:gd name="T4" fmla="*/ 0 w 115"/>
                    <a:gd name="T5" fmla="*/ 230 h 68"/>
                    <a:gd name="T6" fmla="*/ 267 w 115"/>
                    <a:gd name="T7" fmla="*/ 0 h 68"/>
                    <a:gd name="T8" fmla="*/ 699 w 115"/>
                    <a:gd name="T9" fmla="*/ 23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 h="68">
                      <a:moveTo>
                        <a:pt x="115" y="38"/>
                      </a:moveTo>
                      <a:cubicBezTo>
                        <a:pt x="115" y="55"/>
                        <a:pt x="89" y="68"/>
                        <a:pt x="57" y="68"/>
                      </a:cubicBezTo>
                      <a:cubicBezTo>
                        <a:pt x="25" y="68"/>
                        <a:pt x="0" y="55"/>
                        <a:pt x="0" y="38"/>
                      </a:cubicBezTo>
                      <a:cubicBezTo>
                        <a:pt x="0" y="22"/>
                        <a:pt x="12" y="0"/>
                        <a:pt x="44" y="0"/>
                      </a:cubicBezTo>
                      <a:cubicBezTo>
                        <a:pt x="75" y="0"/>
                        <a:pt x="115" y="22"/>
                        <a:pt x="115" y="38"/>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9" name="Freeform 441"/>
                <p:cNvSpPr/>
                <p:nvPr/>
              </p:nvSpPr>
              <p:spPr bwMode="auto">
                <a:xfrm>
                  <a:off x="1140" y="3326"/>
                  <a:ext cx="209" cy="141"/>
                </a:xfrm>
                <a:custGeom>
                  <a:avLst/>
                  <a:gdLst>
                    <a:gd name="T0" fmla="*/ 702 w 114"/>
                    <a:gd name="T1" fmla="*/ 178 h 77"/>
                    <a:gd name="T2" fmla="*/ 475 w 114"/>
                    <a:gd name="T3" fmla="*/ 472 h 77"/>
                    <a:gd name="T4" fmla="*/ 0 w 114"/>
                    <a:gd name="T5" fmla="*/ 282 h 77"/>
                    <a:gd name="T6" fmla="*/ 282 w 114"/>
                    <a:gd name="T7" fmla="*/ 0 h 77"/>
                    <a:gd name="T8" fmla="*/ 702 w 114"/>
                    <a:gd name="T9" fmla="*/ 178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77">
                      <a:moveTo>
                        <a:pt x="114" y="29"/>
                      </a:moveTo>
                      <a:cubicBezTo>
                        <a:pt x="114" y="51"/>
                        <a:pt x="109" y="77"/>
                        <a:pt x="77" y="77"/>
                      </a:cubicBezTo>
                      <a:cubicBezTo>
                        <a:pt x="46" y="77"/>
                        <a:pt x="0" y="67"/>
                        <a:pt x="0" y="46"/>
                      </a:cubicBezTo>
                      <a:cubicBezTo>
                        <a:pt x="0" y="24"/>
                        <a:pt x="14" y="0"/>
                        <a:pt x="46" y="0"/>
                      </a:cubicBezTo>
                      <a:cubicBezTo>
                        <a:pt x="78" y="0"/>
                        <a:pt x="114" y="8"/>
                        <a:pt x="114" y="29"/>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0" name="Freeform 442"/>
                <p:cNvSpPr/>
                <p:nvPr/>
              </p:nvSpPr>
              <p:spPr bwMode="auto">
                <a:xfrm>
                  <a:off x="1201" y="3348"/>
                  <a:ext cx="40" cy="33"/>
                </a:xfrm>
                <a:custGeom>
                  <a:avLst/>
                  <a:gdLst>
                    <a:gd name="T0" fmla="*/ 125 w 22"/>
                    <a:gd name="T1" fmla="*/ 20 h 18"/>
                    <a:gd name="T2" fmla="*/ 89 w 22"/>
                    <a:gd name="T3" fmla="*/ 94 h 18"/>
                    <a:gd name="T4" fmla="*/ 13 w 22"/>
                    <a:gd name="T5" fmla="*/ 94 h 18"/>
                    <a:gd name="T6" fmla="*/ 49 w 22"/>
                    <a:gd name="T7" fmla="*/ 20 h 18"/>
                    <a:gd name="T8" fmla="*/ 125 w 22"/>
                    <a:gd name="T9" fmla="*/ 2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8">
                      <a:moveTo>
                        <a:pt x="21" y="3"/>
                      </a:moveTo>
                      <a:cubicBezTo>
                        <a:pt x="22" y="6"/>
                        <a:pt x="20" y="11"/>
                        <a:pt x="15" y="15"/>
                      </a:cubicBezTo>
                      <a:cubicBezTo>
                        <a:pt x="9" y="18"/>
                        <a:pt x="4" y="18"/>
                        <a:pt x="2" y="15"/>
                      </a:cubicBezTo>
                      <a:cubicBezTo>
                        <a:pt x="0" y="12"/>
                        <a:pt x="2" y="7"/>
                        <a:pt x="8" y="3"/>
                      </a:cubicBezTo>
                      <a:cubicBezTo>
                        <a:pt x="13" y="0"/>
                        <a:pt x="19" y="0"/>
                        <a:pt x="21" y="3"/>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1" name="Freeform 443"/>
                <p:cNvSpPr/>
                <p:nvPr/>
              </p:nvSpPr>
              <p:spPr bwMode="auto">
                <a:xfrm>
                  <a:off x="1140" y="3326"/>
                  <a:ext cx="157" cy="141"/>
                </a:xfrm>
                <a:custGeom>
                  <a:avLst/>
                  <a:gdLst>
                    <a:gd name="T0" fmla="*/ 146 w 86"/>
                    <a:gd name="T1" fmla="*/ 282 h 77"/>
                    <a:gd name="T2" fmla="*/ 376 w 86"/>
                    <a:gd name="T3" fmla="*/ 7 h 77"/>
                    <a:gd name="T4" fmla="*/ 279 w 86"/>
                    <a:gd name="T5" fmla="*/ 0 h 77"/>
                    <a:gd name="T6" fmla="*/ 0 w 86"/>
                    <a:gd name="T7" fmla="*/ 282 h 77"/>
                    <a:gd name="T8" fmla="*/ 469 w 86"/>
                    <a:gd name="T9" fmla="*/ 472 h 77"/>
                    <a:gd name="T10" fmla="*/ 524 w 86"/>
                    <a:gd name="T11" fmla="*/ 467 h 77"/>
                    <a:gd name="T12" fmla="*/ 146 w 86"/>
                    <a:gd name="T13" fmla="*/ 282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6" h="77">
                      <a:moveTo>
                        <a:pt x="24" y="46"/>
                      </a:moveTo>
                      <a:cubicBezTo>
                        <a:pt x="24" y="26"/>
                        <a:pt x="36" y="5"/>
                        <a:pt x="62" y="1"/>
                      </a:cubicBezTo>
                      <a:cubicBezTo>
                        <a:pt x="56" y="0"/>
                        <a:pt x="51" y="0"/>
                        <a:pt x="46" y="0"/>
                      </a:cubicBezTo>
                      <a:cubicBezTo>
                        <a:pt x="14" y="0"/>
                        <a:pt x="0" y="24"/>
                        <a:pt x="0" y="46"/>
                      </a:cubicBezTo>
                      <a:cubicBezTo>
                        <a:pt x="0" y="67"/>
                        <a:pt x="46" y="77"/>
                        <a:pt x="77" y="77"/>
                      </a:cubicBezTo>
                      <a:cubicBezTo>
                        <a:pt x="80" y="77"/>
                        <a:pt x="83" y="77"/>
                        <a:pt x="86" y="76"/>
                      </a:cubicBezTo>
                      <a:cubicBezTo>
                        <a:pt x="57" y="74"/>
                        <a:pt x="24" y="64"/>
                        <a:pt x="24" y="46"/>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2" name="Freeform 444"/>
                <p:cNvSpPr/>
                <p:nvPr/>
              </p:nvSpPr>
              <p:spPr bwMode="auto">
                <a:xfrm>
                  <a:off x="1140" y="3326"/>
                  <a:ext cx="209" cy="141"/>
                </a:xfrm>
                <a:custGeom>
                  <a:avLst/>
                  <a:gdLst>
                    <a:gd name="T0" fmla="*/ 702 w 114"/>
                    <a:gd name="T1" fmla="*/ 178 h 77"/>
                    <a:gd name="T2" fmla="*/ 475 w 114"/>
                    <a:gd name="T3" fmla="*/ 472 h 77"/>
                    <a:gd name="T4" fmla="*/ 0 w 114"/>
                    <a:gd name="T5" fmla="*/ 282 h 77"/>
                    <a:gd name="T6" fmla="*/ 282 w 114"/>
                    <a:gd name="T7" fmla="*/ 0 h 77"/>
                    <a:gd name="T8" fmla="*/ 702 w 114"/>
                    <a:gd name="T9" fmla="*/ 178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77">
                      <a:moveTo>
                        <a:pt x="114" y="29"/>
                      </a:moveTo>
                      <a:cubicBezTo>
                        <a:pt x="114" y="51"/>
                        <a:pt x="109" y="77"/>
                        <a:pt x="77" y="77"/>
                      </a:cubicBezTo>
                      <a:cubicBezTo>
                        <a:pt x="46" y="77"/>
                        <a:pt x="0" y="67"/>
                        <a:pt x="0" y="46"/>
                      </a:cubicBezTo>
                      <a:cubicBezTo>
                        <a:pt x="0" y="24"/>
                        <a:pt x="14" y="0"/>
                        <a:pt x="46" y="0"/>
                      </a:cubicBezTo>
                      <a:cubicBezTo>
                        <a:pt x="78" y="0"/>
                        <a:pt x="114" y="8"/>
                        <a:pt x="114" y="29"/>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3" name="Freeform 445"/>
                <p:cNvSpPr/>
                <p:nvPr/>
              </p:nvSpPr>
              <p:spPr bwMode="auto">
                <a:xfrm>
                  <a:off x="1169" y="3450"/>
                  <a:ext cx="180" cy="134"/>
                </a:xfrm>
                <a:custGeom>
                  <a:avLst/>
                  <a:gdLst>
                    <a:gd name="T0" fmla="*/ 601 w 98"/>
                    <a:gd name="T1" fmla="*/ 154 h 73"/>
                    <a:gd name="T2" fmla="*/ 253 w 98"/>
                    <a:gd name="T3" fmla="*/ 452 h 73"/>
                    <a:gd name="T4" fmla="*/ 0 w 98"/>
                    <a:gd name="T5" fmla="*/ 274 h 73"/>
                    <a:gd name="T6" fmla="*/ 391 w 98"/>
                    <a:gd name="T7" fmla="*/ 0 h 73"/>
                    <a:gd name="T8" fmla="*/ 601 w 98"/>
                    <a:gd name="T9" fmla="*/ 154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73">
                      <a:moveTo>
                        <a:pt x="97" y="25"/>
                      </a:moveTo>
                      <a:cubicBezTo>
                        <a:pt x="97" y="49"/>
                        <a:pt x="76" y="73"/>
                        <a:pt x="41" y="73"/>
                      </a:cubicBezTo>
                      <a:cubicBezTo>
                        <a:pt x="6" y="73"/>
                        <a:pt x="0" y="69"/>
                        <a:pt x="0" y="44"/>
                      </a:cubicBezTo>
                      <a:cubicBezTo>
                        <a:pt x="0" y="20"/>
                        <a:pt x="28" y="0"/>
                        <a:pt x="63" y="0"/>
                      </a:cubicBezTo>
                      <a:cubicBezTo>
                        <a:pt x="98" y="0"/>
                        <a:pt x="97" y="0"/>
                        <a:pt x="97" y="25"/>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4" name="Freeform 446"/>
                <p:cNvSpPr/>
                <p:nvPr/>
              </p:nvSpPr>
              <p:spPr bwMode="auto">
                <a:xfrm>
                  <a:off x="1211" y="3522"/>
                  <a:ext cx="46" cy="29"/>
                </a:xfrm>
                <a:custGeom>
                  <a:avLst/>
                  <a:gdLst>
                    <a:gd name="T0" fmla="*/ 149 w 25"/>
                    <a:gd name="T1" fmla="*/ 80 h 16"/>
                    <a:gd name="T2" fmla="*/ 68 w 25"/>
                    <a:gd name="T3" fmla="*/ 80 h 16"/>
                    <a:gd name="T4" fmla="*/ 13 w 25"/>
                    <a:gd name="T5" fmla="*/ 16 h 16"/>
                    <a:gd name="T6" fmla="*/ 96 w 25"/>
                    <a:gd name="T7" fmla="*/ 16 h 16"/>
                    <a:gd name="T8" fmla="*/ 149 w 25"/>
                    <a:gd name="T9" fmla="*/ 8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6">
                      <a:moveTo>
                        <a:pt x="24" y="13"/>
                      </a:moveTo>
                      <a:cubicBezTo>
                        <a:pt x="23" y="16"/>
                        <a:pt x="17" y="15"/>
                        <a:pt x="11" y="13"/>
                      </a:cubicBezTo>
                      <a:cubicBezTo>
                        <a:pt x="5" y="10"/>
                        <a:pt x="0" y="6"/>
                        <a:pt x="2" y="3"/>
                      </a:cubicBezTo>
                      <a:cubicBezTo>
                        <a:pt x="3" y="0"/>
                        <a:pt x="9" y="0"/>
                        <a:pt x="15" y="3"/>
                      </a:cubicBezTo>
                      <a:cubicBezTo>
                        <a:pt x="21" y="6"/>
                        <a:pt x="25" y="10"/>
                        <a:pt x="24" y="13"/>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5" name="Freeform 447"/>
                <p:cNvSpPr/>
                <p:nvPr/>
              </p:nvSpPr>
              <p:spPr bwMode="auto">
                <a:xfrm>
                  <a:off x="1169" y="3450"/>
                  <a:ext cx="149" cy="134"/>
                </a:xfrm>
                <a:custGeom>
                  <a:avLst/>
                  <a:gdLst>
                    <a:gd name="T0" fmla="*/ 149 w 81"/>
                    <a:gd name="T1" fmla="*/ 274 h 73"/>
                    <a:gd name="T2" fmla="*/ 504 w 81"/>
                    <a:gd name="T3" fmla="*/ 0 h 73"/>
                    <a:gd name="T4" fmla="*/ 392 w 81"/>
                    <a:gd name="T5" fmla="*/ 0 h 73"/>
                    <a:gd name="T6" fmla="*/ 0 w 81"/>
                    <a:gd name="T7" fmla="*/ 274 h 73"/>
                    <a:gd name="T8" fmla="*/ 254 w 81"/>
                    <a:gd name="T9" fmla="*/ 452 h 73"/>
                    <a:gd name="T10" fmla="*/ 305 w 81"/>
                    <a:gd name="T11" fmla="*/ 452 h 73"/>
                    <a:gd name="T12" fmla="*/ 149 w 81"/>
                    <a:gd name="T13" fmla="*/ 274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73">
                      <a:moveTo>
                        <a:pt x="24" y="44"/>
                      </a:moveTo>
                      <a:cubicBezTo>
                        <a:pt x="24" y="21"/>
                        <a:pt x="49" y="3"/>
                        <a:pt x="81" y="0"/>
                      </a:cubicBezTo>
                      <a:cubicBezTo>
                        <a:pt x="76" y="0"/>
                        <a:pt x="71" y="0"/>
                        <a:pt x="63" y="0"/>
                      </a:cubicBezTo>
                      <a:cubicBezTo>
                        <a:pt x="28" y="0"/>
                        <a:pt x="0" y="20"/>
                        <a:pt x="0" y="44"/>
                      </a:cubicBezTo>
                      <a:cubicBezTo>
                        <a:pt x="0" y="69"/>
                        <a:pt x="6" y="73"/>
                        <a:pt x="41" y="73"/>
                      </a:cubicBezTo>
                      <a:cubicBezTo>
                        <a:pt x="43" y="73"/>
                        <a:pt x="46" y="73"/>
                        <a:pt x="49" y="73"/>
                      </a:cubicBezTo>
                      <a:cubicBezTo>
                        <a:pt x="28" y="71"/>
                        <a:pt x="24" y="65"/>
                        <a:pt x="24" y="44"/>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6" name="Freeform 448"/>
                <p:cNvSpPr/>
                <p:nvPr/>
              </p:nvSpPr>
              <p:spPr bwMode="auto">
                <a:xfrm>
                  <a:off x="1169" y="3450"/>
                  <a:ext cx="180" cy="134"/>
                </a:xfrm>
                <a:custGeom>
                  <a:avLst/>
                  <a:gdLst>
                    <a:gd name="T0" fmla="*/ 601 w 98"/>
                    <a:gd name="T1" fmla="*/ 154 h 73"/>
                    <a:gd name="T2" fmla="*/ 253 w 98"/>
                    <a:gd name="T3" fmla="*/ 452 h 73"/>
                    <a:gd name="T4" fmla="*/ 0 w 98"/>
                    <a:gd name="T5" fmla="*/ 274 h 73"/>
                    <a:gd name="T6" fmla="*/ 391 w 98"/>
                    <a:gd name="T7" fmla="*/ 0 h 73"/>
                    <a:gd name="T8" fmla="*/ 601 w 98"/>
                    <a:gd name="T9" fmla="*/ 154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73">
                      <a:moveTo>
                        <a:pt x="97" y="25"/>
                      </a:moveTo>
                      <a:cubicBezTo>
                        <a:pt x="97" y="49"/>
                        <a:pt x="76" y="73"/>
                        <a:pt x="41" y="73"/>
                      </a:cubicBezTo>
                      <a:cubicBezTo>
                        <a:pt x="6" y="73"/>
                        <a:pt x="0" y="69"/>
                        <a:pt x="0" y="44"/>
                      </a:cubicBezTo>
                      <a:cubicBezTo>
                        <a:pt x="0" y="20"/>
                        <a:pt x="28" y="0"/>
                        <a:pt x="63" y="0"/>
                      </a:cubicBezTo>
                      <a:cubicBezTo>
                        <a:pt x="98" y="0"/>
                        <a:pt x="97" y="0"/>
                        <a:pt x="97" y="25"/>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7" name="Freeform 449"/>
                <p:cNvSpPr/>
                <p:nvPr/>
              </p:nvSpPr>
              <p:spPr bwMode="auto">
                <a:xfrm>
                  <a:off x="972" y="3308"/>
                  <a:ext cx="212" cy="192"/>
                </a:xfrm>
                <a:custGeom>
                  <a:avLst/>
                  <a:gdLst>
                    <a:gd name="T0" fmla="*/ 707 w 116"/>
                    <a:gd name="T1" fmla="*/ 267 h 105"/>
                    <a:gd name="T2" fmla="*/ 331 w 116"/>
                    <a:gd name="T3" fmla="*/ 556 h 105"/>
                    <a:gd name="T4" fmla="*/ 0 w 116"/>
                    <a:gd name="T5" fmla="*/ 481 h 105"/>
                    <a:gd name="T6" fmla="*/ 457 w 116"/>
                    <a:gd name="T7" fmla="*/ 0 h 105"/>
                    <a:gd name="T8" fmla="*/ 707 w 116"/>
                    <a:gd name="T9" fmla="*/ 267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105">
                      <a:moveTo>
                        <a:pt x="116" y="44"/>
                      </a:moveTo>
                      <a:cubicBezTo>
                        <a:pt x="116" y="70"/>
                        <a:pt x="88" y="91"/>
                        <a:pt x="54" y="91"/>
                      </a:cubicBezTo>
                      <a:cubicBezTo>
                        <a:pt x="20" y="91"/>
                        <a:pt x="0" y="105"/>
                        <a:pt x="0" y="79"/>
                      </a:cubicBezTo>
                      <a:cubicBezTo>
                        <a:pt x="0" y="53"/>
                        <a:pt x="41" y="0"/>
                        <a:pt x="75" y="0"/>
                      </a:cubicBezTo>
                      <a:cubicBezTo>
                        <a:pt x="110" y="0"/>
                        <a:pt x="116" y="18"/>
                        <a:pt x="116" y="44"/>
                      </a:cubicBezTo>
                      <a:close/>
                    </a:path>
                  </a:pathLst>
                </a:custGeom>
                <a:solidFill>
                  <a:srgbClr val="B04D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8" name="Freeform 450"/>
                <p:cNvSpPr/>
                <p:nvPr/>
              </p:nvSpPr>
              <p:spPr bwMode="auto">
                <a:xfrm>
                  <a:off x="1040" y="3386"/>
                  <a:ext cx="54" cy="35"/>
                </a:xfrm>
                <a:custGeom>
                  <a:avLst/>
                  <a:gdLst>
                    <a:gd name="T0" fmla="*/ 162 w 30"/>
                    <a:gd name="T1" fmla="*/ 96 h 19"/>
                    <a:gd name="T2" fmla="*/ 72 w 30"/>
                    <a:gd name="T3" fmla="*/ 98 h 19"/>
                    <a:gd name="T4" fmla="*/ 13 w 30"/>
                    <a:gd name="T5" fmla="*/ 24 h 19"/>
                    <a:gd name="T6" fmla="*/ 104 w 30"/>
                    <a:gd name="T7" fmla="*/ 20 h 19"/>
                    <a:gd name="T8" fmla="*/ 162 w 30"/>
                    <a:gd name="T9" fmla="*/ 9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9">
                      <a:moveTo>
                        <a:pt x="28" y="15"/>
                      </a:moveTo>
                      <a:cubicBezTo>
                        <a:pt x="27" y="19"/>
                        <a:pt x="20" y="19"/>
                        <a:pt x="12" y="16"/>
                      </a:cubicBezTo>
                      <a:cubicBezTo>
                        <a:pt x="5" y="13"/>
                        <a:pt x="0" y="8"/>
                        <a:pt x="2" y="4"/>
                      </a:cubicBezTo>
                      <a:cubicBezTo>
                        <a:pt x="3" y="0"/>
                        <a:pt x="10" y="0"/>
                        <a:pt x="18" y="3"/>
                      </a:cubicBezTo>
                      <a:cubicBezTo>
                        <a:pt x="25" y="6"/>
                        <a:pt x="30" y="11"/>
                        <a:pt x="28" y="15"/>
                      </a:cubicBezTo>
                      <a:close/>
                    </a:path>
                  </a:pathLst>
                </a:custGeom>
                <a:solidFill>
                  <a:srgbClr val="721E6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9" name="Freeform 451"/>
                <p:cNvSpPr/>
                <p:nvPr/>
              </p:nvSpPr>
              <p:spPr bwMode="auto">
                <a:xfrm>
                  <a:off x="972" y="3308"/>
                  <a:ext cx="165" cy="179"/>
                </a:xfrm>
                <a:custGeom>
                  <a:avLst/>
                  <a:gdLst>
                    <a:gd name="T0" fmla="*/ 149 w 90"/>
                    <a:gd name="T1" fmla="*/ 480 h 98"/>
                    <a:gd name="T2" fmla="*/ 556 w 90"/>
                    <a:gd name="T3" fmla="*/ 7 h 98"/>
                    <a:gd name="T4" fmla="*/ 464 w 90"/>
                    <a:gd name="T5" fmla="*/ 0 h 98"/>
                    <a:gd name="T6" fmla="*/ 0 w 90"/>
                    <a:gd name="T7" fmla="*/ 480 h 98"/>
                    <a:gd name="T8" fmla="*/ 178 w 90"/>
                    <a:gd name="T9" fmla="*/ 568 h 98"/>
                    <a:gd name="T10" fmla="*/ 149 w 90"/>
                    <a:gd name="T11" fmla="*/ 480 h 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98">
                      <a:moveTo>
                        <a:pt x="24" y="79"/>
                      </a:moveTo>
                      <a:cubicBezTo>
                        <a:pt x="24" y="56"/>
                        <a:pt x="58" y="10"/>
                        <a:pt x="90" y="1"/>
                      </a:cubicBezTo>
                      <a:cubicBezTo>
                        <a:pt x="85" y="0"/>
                        <a:pt x="81" y="0"/>
                        <a:pt x="75" y="0"/>
                      </a:cubicBezTo>
                      <a:cubicBezTo>
                        <a:pt x="41" y="0"/>
                        <a:pt x="0" y="53"/>
                        <a:pt x="0" y="79"/>
                      </a:cubicBezTo>
                      <a:cubicBezTo>
                        <a:pt x="0" y="98"/>
                        <a:pt x="10" y="96"/>
                        <a:pt x="29" y="93"/>
                      </a:cubicBezTo>
                      <a:cubicBezTo>
                        <a:pt x="25" y="91"/>
                        <a:pt x="24" y="87"/>
                        <a:pt x="24" y="79"/>
                      </a:cubicBezTo>
                      <a:close/>
                    </a:path>
                  </a:pathLst>
                </a:custGeom>
                <a:solidFill>
                  <a:srgbClr val="A03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0" name="Freeform 452"/>
                <p:cNvSpPr/>
                <p:nvPr/>
              </p:nvSpPr>
              <p:spPr bwMode="auto">
                <a:xfrm>
                  <a:off x="972" y="3308"/>
                  <a:ext cx="212" cy="192"/>
                </a:xfrm>
                <a:custGeom>
                  <a:avLst/>
                  <a:gdLst>
                    <a:gd name="T0" fmla="*/ 707 w 116"/>
                    <a:gd name="T1" fmla="*/ 267 h 105"/>
                    <a:gd name="T2" fmla="*/ 331 w 116"/>
                    <a:gd name="T3" fmla="*/ 556 h 105"/>
                    <a:gd name="T4" fmla="*/ 0 w 116"/>
                    <a:gd name="T5" fmla="*/ 481 h 105"/>
                    <a:gd name="T6" fmla="*/ 457 w 116"/>
                    <a:gd name="T7" fmla="*/ 0 h 105"/>
                    <a:gd name="T8" fmla="*/ 707 w 116"/>
                    <a:gd name="T9" fmla="*/ 267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105">
                      <a:moveTo>
                        <a:pt x="116" y="44"/>
                      </a:moveTo>
                      <a:cubicBezTo>
                        <a:pt x="116" y="70"/>
                        <a:pt x="88" y="91"/>
                        <a:pt x="54" y="91"/>
                      </a:cubicBezTo>
                      <a:cubicBezTo>
                        <a:pt x="20" y="91"/>
                        <a:pt x="0" y="105"/>
                        <a:pt x="0" y="79"/>
                      </a:cubicBezTo>
                      <a:cubicBezTo>
                        <a:pt x="0" y="53"/>
                        <a:pt x="41" y="0"/>
                        <a:pt x="75" y="0"/>
                      </a:cubicBezTo>
                      <a:cubicBezTo>
                        <a:pt x="110" y="0"/>
                        <a:pt x="116" y="18"/>
                        <a:pt x="116" y="44"/>
                      </a:cubicBezTo>
                      <a:close/>
                    </a:path>
                  </a:pathLst>
                </a:custGeom>
                <a:noFill/>
                <a:ln w="6350" cap="flat">
                  <a:solidFill>
                    <a:srgbClr val="34343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1" name="Freeform 453"/>
                <p:cNvSpPr/>
                <p:nvPr/>
              </p:nvSpPr>
              <p:spPr bwMode="auto">
                <a:xfrm>
                  <a:off x="1219" y="2997"/>
                  <a:ext cx="80" cy="98"/>
                </a:xfrm>
                <a:custGeom>
                  <a:avLst/>
                  <a:gdLst>
                    <a:gd name="T0" fmla="*/ 0 w 44"/>
                    <a:gd name="T1" fmla="*/ 53 h 54"/>
                    <a:gd name="T2" fmla="*/ 175 w 44"/>
                    <a:gd name="T3" fmla="*/ 145 h 54"/>
                    <a:gd name="T4" fmla="*/ 222 w 44"/>
                    <a:gd name="T5" fmla="*/ 221 h 54"/>
                    <a:gd name="T6" fmla="*/ 258 w 44"/>
                    <a:gd name="T7" fmla="*/ 323 h 54"/>
                    <a:gd name="T8" fmla="*/ 185 w 44"/>
                    <a:gd name="T9" fmla="*/ 89 h 54"/>
                    <a:gd name="T10" fmla="*/ 13 w 44"/>
                    <a:gd name="T11" fmla="*/ 36 h 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 h="54">
                      <a:moveTo>
                        <a:pt x="0" y="9"/>
                      </a:moveTo>
                      <a:cubicBezTo>
                        <a:pt x="14" y="6"/>
                        <a:pt x="22" y="13"/>
                        <a:pt x="29" y="24"/>
                      </a:cubicBezTo>
                      <a:cubicBezTo>
                        <a:pt x="32" y="28"/>
                        <a:pt x="35" y="32"/>
                        <a:pt x="37" y="37"/>
                      </a:cubicBezTo>
                      <a:cubicBezTo>
                        <a:pt x="40" y="42"/>
                        <a:pt x="40" y="50"/>
                        <a:pt x="43" y="54"/>
                      </a:cubicBezTo>
                      <a:cubicBezTo>
                        <a:pt x="44" y="37"/>
                        <a:pt x="42" y="27"/>
                        <a:pt x="31" y="15"/>
                      </a:cubicBezTo>
                      <a:cubicBezTo>
                        <a:pt x="24" y="6"/>
                        <a:pt x="12" y="0"/>
                        <a:pt x="2" y="6"/>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2" name="Freeform 454"/>
                <p:cNvSpPr/>
                <p:nvPr/>
              </p:nvSpPr>
              <p:spPr bwMode="auto">
                <a:xfrm>
                  <a:off x="1182" y="3180"/>
                  <a:ext cx="22" cy="84"/>
                </a:xfrm>
                <a:custGeom>
                  <a:avLst/>
                  <a:gdLst>
                    <a:gd name="T0" fmla="*/ 7 w 12"/>
                    <a:gd name="T1" fmla="*/ 0 h 46"/>
                    <a:gd name="T2" fmla="*/ 44 w 12"/>
                    <a:gd name="T3" fmla="*/ 117 h 46"/>
                    <a:gd name="T4" fmla="*/ 24 w 12"/>
                    <a:gd name="T5" fmla="*/ 279 h 46"/>
                    <a:gd name="T6" fmla="*/ 7 w 12"/>
                    <a:gd name="T7" fmla="*/ 124 h 46"/>
                    <a:gd name="T8" fmla="*/ 13 w 12"/>
                    <a:gd name="T9" fmla="*/ 1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46">
                      <a:moveTo>
                        <a:pt x="1" y="0"/>
                      </a:moveTo>
                      <a:cubicBezTo>
                        <a:pt x="12" y="0"/>
                        <a:pt x="8" y="11"/>
                        <a:pt x="7" y="19"/>
                      </a:cubicBezTo>
                      <a:cubicBezTo>
                        <a:pt x="6" y="27"/>
                        <a:pt x="8" y="39"/>
                        <a:pt x="4" y="46"/>
                      </a:cubicBezTo>
                      <a:cubicBezTo>
                        <a:pt x="3" y="37"/>
                        <a:pt x="2" y="28"/>
                        <a:pt x="1" y="20"/>
                      </a:cubicBezTo>
                      <a:cubicBezTo>
                        <a:pt x="0" y="14"/>
                        <a:pt x="5" y="8"/>
                        <a:pt x="2" y="3"/>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3" name="Freeform 455"/>
                <p:cNvSpPr/>
                <p:nvPr/>
              </p:nvSpPr>
              <p:spPr bwMode="auto">
                <a:xfrm>
                  <a:off x="1115" y="3311"/>
                  <a:ext cx="58" cy="112"/>
                </a:xfrm>
                <a:custGeom>
                  <a:avLst/>
                  <a:gdLst>
                    <a:gd name="T0" fmla="*/ 0 w 32"/>
                    <a:gd name="T1" fmla="*/ 57 h 61"/>
                    <a:gd name="T2" fmla="*/ 109 w 32"/>
                    <a:gd name="T3" fmla="*/ 51 h 61"/>
                    <a:gd name="T4" fmla="*/ 167 w 32"/>
                    <a:gd name="T5" fmla="*/ 169 h 61"/>
                    <a:gd name="T6" fmla="*/ 185 w 32"/>
                    <a:gd name="T7" fmla="*/ 279 h 61"/>
                    <a:gd name="T8" fmla="*/ 109 w 32"/>
                    <a:gd name="T9" fmla="*/ 378 h 61"/>
                    <a:gd name="T10" fmla="*/ 118 w 32"/>
                    <a:gd name="T11" fmla="*/ 134 h 61"/>
                    <a:gd name="T12" fmla="*/ 36 w 32"/>
                    <a:gd name="T13" fmla="*/ 57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61">
                      <a:moveTo>
                        <a:pt x="0" y="9"/>
                      </a:moveTo>
                      <a:cubicBezTo>
                        <a:pt x="6" y="7"/>
                        <a:pt x="12" y="4"/>
                        <a:pt x="18" y="8"/>
                      </a:cubicBezTo>
                      <a:cubicBezTo>
                        <a:pt x="22" y="11"/>
                        <a:pt x="26" y="22"/>
                        <a:pt x="28" y="27"/>
                      </a:cubicBezTo>
                      <a:cubicBezTo>
                        <a:pt x="30" y="32"/>
                        <a:pt x="32" y="39"/>
                        <a:pt x="31" y="45"/>
                      </a:cubicBezTo>
                      <a:cubicBezTo>
                        <a:pt x="29" y="53"/>
                        <a:pt x="22" y="55"/>
                        <a:pt x="18" y="61"/>
                      </a:cubicBezTo>
                      <a:cubicBezTo>
                        <a:pt x="19" y="46"/>
                        <a:pt x="24" y="36"/>
                        <a:pt x="20" y="22"/>
                      </a:cubicBezTo>
                      <a:cubicBezTo>
                        <a:pt x="19" y="18"/>
                        <a:pt x="13" y="0"/>
                        <a:pt x="6" y="9"/>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4" name="Freeform 456"/>
                <p:cNvSpPr/>
                <p:nvPr/>
              </p:nvSpPr>
              <p:spPr bwMode="auto">
                <a:xfrm>
                  <a:off x="1268" y="3337"/>
                  <a:ext cx="71" cy="88"/>
                </a:xfrm>
                <a:custGeom>
                  <a:avLst/>
                  <a:gdLst>
                    <a:gd name="T0" fmla="*/ 0 w 39"/>
                    <a:gd name="T1" fmla="*/ 24 h 48"/>
                    <a:gd name="T2" fmla="*/ 198 w 39"/>
                    <a:gd name="T3" fmla="*/ 97 h 48"/>
                    <a:gd name="T4" fmla="*/ 193 w 39"/>
                    <a:gd name="T5" fmla="*/ 295 h 48"/>
                    <a:gd name="T6" fmla="*/ 157 w 39"/>
                    <a:gd name="T7" fmla="*/ 105 h 48"/>
                    <a:gd name="T8" fmla="*/ 29 w 39"/>
                    <a:gd name="T9" fmla="*/ 44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8">
                      <a:moveTo>
                        <a:pt x="0" y="4"/>
                      </a:moveTo>
                      <a:cubicBezTo>
                        <a:pt x="7" y="0"/>
                        <a:pt x="28" y="10"/>
                        <a:pt x="33" y="16"/>
                      </a:cubicBezTo>
                      <a:cubicBezTo>
                        <a:pt x="39" y="24"/>
                        <a:pt x="37" y="40"/>
                        <a:pt x="32" y="48"/>
                      </a:cubicBezTo>
                      <a:cubicBezTo>
                        <a:pt x="31" y="37"/>
                        <a:pt x="34" y="26"/>
                        <a:pt x="26" y="17"/>
                      </a:cubicBezTo>
                      <a:cubicBezTo>
                        <a:pt x="20" y="10"/>
                        <a:pt x="12" y="12"/>
                        <a:pt x="5" y="7"/>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5" name="Freeform 457"/>
                <p:cNvSpPr/>
                <p:nvPr/>
              </p:nvSpPr>
              <p:spPr bwMode="auto">
                <a:xfrm>
                  <a:off x="1301" y="3454"/>
                  <a:ext cx="38" cy="88"/>
                </a:xfrm>
                <a:custGeom>
                  <a:avLst/>
                  <a:gdLst>
                    <a:gd name="T0" fmla="*/ 0 w 21"/>
                    <a:gd name="T1" fmla="*/ 20 h 48"/>
                    <a:gd name="T2" fmla="*/ 89 w 21"/>
                    <a:gd name="T3" fmla="*/ 13 h 48"/>
                    <a:gd name="T4" fmla="*/ 118 w 21"/>
                    <a:gd name="T5" fmla="*/ 105 h 48"/>
                    <a:gd name="T6" fmla="*/ 45 w 21"/>
                    <a:gd name="T7" fmla="*/ 295 h 48"/>
                    <a:gd name="T8" fmla="*/ 109 w 21"/>
                    <a:gd name="T9" fmla="*/ 105 h 48"/>
                    <a:gd name="T10" fmla="*/ 29 w 21"/>
                    <a:gd name="T11" fmla="*/ 4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48">
                      <a:moveTo>
                        <a:pt x="0" y="3"/>
                      </a:moveTo>
                      <a:cubicBezTo>
                        <a:pt x="4" y="3"/>
                        <a:pt x="11" y="0"/>
                        <a:pt x="15" y="2"/>
                      </a:cubicBezTo>
                      <a:cubicBezTo>
                        <a:pt x="18" y="4"/>
                        <a:pt x="20" y="13"/>
                        <a:pt x="20" y="17"/>
                      </a:cubicBezTo>
                      <a:cubicBezTo>
                        <a:pt x="21" y="29"/>
                        <a:pt x="14" y="39"/>
                        <a:pt x="8" y="48"/>
                      </a:cubicBezTo>
                      <a:cubicBezTo>
                        <a:pt x="12" y="40"/>
                        <a:pt x="18" y="27"/>
                        <a:pt x="18" y="17"/>
                      </a:cubicBezTo>
                      <a:cubicBezTo>
                        <a:pt x="19" y="6"/>
                        <a:pt x="13" y="10"/>
                        <a:pt x="5" y="7"/>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6" name="Freeform 458"/>
                <p:cNvSpPr/>
                <p:nvPr/>
              </p:nvSpPr>
              <p:spPr bwMode="auto">
                <a:xfrm>
                  <a:off x="1334" y="3234"/>
                  <a:ext cx="73" cy="81"/>
                </a:xfrm>
                <a:custGeom>
                  <a:avLst/>
                  <a:gdLst>
                    <a:gd name="T0" fmla="*/ 0 w 40"/>
                    <a:gd name="T1" fmla="*/ 0 h 44"/>
                    <a:gd name="T2" fmla="*/ 206 w 40"/>
                    <a:gd name="T3" fmla="*/ 133 h 44"/>
                    <a:gd name="T4" fmla="*/ 104 w 40"/>
                    <a:gd name="T5" fmla="*/ 274 h 44"/>
                    <a:gd name="T6" fmla="*/ 153 w 40"/>
                    <a:gd name="T7" fmla="*/ 112 h 44"/>
                    <a:gd name="T8" fmla="*/ 7 w 40"/>
                    <a:gd name="T9" fmla="*/ 7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44">
                      <a:moveTo>
                        <a:pt x="0" y="0"/>
                      </a:moveTo>
                      <a:cubicBezTo>
                        <a:pt x="9" y="4"/>
                        <a:pt x="30" y="10"/>
                        <a:pt x="34" y="21"/>
                      </a:cubicBezTo>
                      <a:cubicBezTo>
                        <a:pt x="40" y="34"/>
                        <a:pt x="24" y="38"/>
                        <a:pt x="17" y="44"/>
                      </a:cubicBezTo>
                      <a:cubicBezTo>
                        <a:pt x="23" y="35"/>
                        <a:pt x="34" y="30"/>
                        <a:pt x="25" y="18"/>
                      </a:cubicBezTo>
                      <a:cubicBezTo>
                        <a:pt x="18" y="9"/>
                        <a:pt x="9" y="6"/>
                        <a:pt x="1" y="1"/>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7" name="Freeform 459"/>
                <p:cNvSpPr/>
                <p:nvPr/>
              </p:nvSpPr>
              <p:spPr bwMode="auto">
                <a:xfrm>
                  <a:off x="1416" y="3105"/>
                  <a:ext cx="55" cy="140"/>
                </a:xfrm>
                <a:custGeom>
                  <a:avLst/>
                  <a:gdLst>
                    <a:gd name="T0" fmla="*/ 0 w 30"/>
                    <a:gd name="T1" fmla="*/ 44 h 77"/>
                    <a:gd name="T2" fmla="*/ 125 w 30"/>
                    <a:gd name="T3" fmla="*/ 251 h 77"/>
                    <a:gd name="T4" fmla="*/ 68 w 30"/>
                    <a:gd name="T5" fmla="*/ 391 h 77"/>
                    <a:gd name="T6" fmla="*/ 94 w 30"/>
                    <a:gd name="T7" fmla="*/ 227 h 77"/>
                    <a:gd name="T8" fmla="*/ 20 w 30"/>
                    <a:gd name="T9" fmla="*/ 49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77">
                      <a:moveTo>
                        <a:pt x="0" y="7"/>
                      </a:moveTo>
                      <a:cubicBezTo>
                        <a:pt x="18" y="0"/>
                        <a:pt x="18" y="33"/>
                        <a:pt x="20" y="42"/>
                      </a:cubicBezTo>
                      <a:cubicBezTo>
                        <a:pt x="23" y="50"/>
                        <a:pt x="28" y="77"/>
                        <a:pt x="11" y="65"/>
                      </a:cubicBezTo>
                      <a:cubicBezTo>
                        <a:pt x="30" y="65"/>
                        <a:pt x="16" y="49"/>
                        <a:pt x="15" y="38"/>
                      </a:cubicBezTo>
                      <a:cubicBezTo>
                        <a:pt x="15" y="25"/>
                        <a:pt x="15" y="15"/>
                        <a:pt x="3" y="8"/>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8" name="Freeform 460"/>
                <p:cNvSpPr/>
                <p:nvPr/>
              </p:nvSpPr>
              <p:spPr bwMode="auto">
                <a:xfrm>
                  <a:off x="1627" y="3116"/>
                  <a:ext cx="78" cy="102"/>
                </a:xfrm>
                <a:custGeom>
                  <a:avLst/>
                  <a:gdLst>
                    <a:gd name="T0" fmla="*/ 0 w 43"/>
                    <a:gd name="T1" fmla="*/ 16 h 56"/>
                    <a:gd name="T2" fmla="*/ 185 w 43"/>
                    <a:gd name="T3" fmla="*/ 157 h 56"/>
                    <a:gd name="T4" fmla="*/ 250 w 43"/>
                    <a:gd name="T5" fmla="*/ 242 h 56"/>
                    <a:gd name="T6" fmla="*/ 207 w 43"/>
                    <a:gd name="T7" fmla="*/ 339 h 56"/>
                    <a:gd name="T8" fmla="*/ 169 w 43"/>
                    <a:gd name="T9" fmla="*/ 153 h 56"/>
                    <a:gd name="T10" fmla="*/ 13 w 43"/>
                    <a:gd name="T11" fmla="*/ 13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6">
                      <a:moveTo>
                        <a:pt x="0" y="3"/>
                      </a:moveTo>
                      <a:cubicBezTo>
                        <a:pt x="15" y="3"/>
                        <a:pt x="22" y="15"/>
                        <a:pt x="31" y="26"/>
                      </a:cubicBezTo>
                      <a:cubicBezTo>
                        <a:pt x="34" y="30"/>
                        <a:pt x="41" y="35"/>
                        <a:pt x="42" y="40"/>
                      </a:cubicBezTo>
                      <a:cubicBezTo>
                        <a:pt x="43" y="45"/>
                        <a:pt x="38" y="53"/>
                        <a:pt x="35" y="56"/>
                      </a:cubicBezTo>
                      <a:cubicBezTo>
                        <a:pt x="37" y="42"/>
                        <a:pt x="38" y="35"/>
                        <a:pt x="28" y="25"/>
                      </a:cubicBezTo>
                      <a:cubicBezTo>
                        <a:pt x="23" y="18"/>
                        <a:pt x="12" y="0"/>
                        <a:pt x="2" y="2"/>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29" name="Freeform 461"/>
                <p:cNvSpPr/>
                <p:nvPr/>
              </p:nvSpPr>
              <p:spPr bwMode="auto">
                <a:xfrm>
                  <a:off x="1583" y="3264"/>
                  <a:ext cx="91" cy="97"/>
                </a:xfrm>
                <a:custGeom>
                  <a:avLst/>
                  <a:gdLst>
                    <a:gd name="T0" fmla="*/ 0 w 50"/>
                    <a:gd name="T1" fmla="*/ 0 h 53"/>
                    <a:gd name="T2" fmla="*/ 249 w 50"/>
                    <a:gd name="T3" fmla="*/ 134 h 53"/>
                    <a:gd name="T4" fmla="*/ 302 w 50"/>
                    <a:gd name="T5" fmla="*/ 227 h 53"/>
                    <a:gd name="T6" fmla="*/ 242 w 50"/>
                    <a:gd name="T7" fmla="*/ 326 h 53"/>
                    <a:gd name="T8" fmla="*/ 206 w 50"/>
                    <a:gd name="T9" fmla="*/ 134 h 53"/>
                    <a:gd name="T10" fmla="*/ 36 w 50"/>
                    <a:gd name="T11" fmla="*/ 13 h 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53">
                      <a:moveTo>
                        <a:pt x="0" y="0"/>
                      </a:moveTo>
                      <a:cubicBezTo>
                        <a:pt x="21" y="0"/>
                        <a:pt x="27" y="9"/>
                        <a:pt x="41" y="22"/>
                      </a:cubicBezTo>
                      <a:cubicBezTo>
                        <a:pt x="45" y="26"/>
                        <a:pt x="49" y="30"/>
                        <a:pt x="50" y="37"/>
                      </a:cubicBezTo>
                      <a:cubicBezTo>
                        <a:pt x="50" y="42"/>
                        <a:pt x="47" y="53"/>
                        <a:pt x="40" y="53"/>
                      </a:cubicBezTo>
                      <a:cubicBezTo>
                        <a:pt x="49" y="40"/>
                        <a:pt x="45" y="32"/>
                        <a:pt x="34" y="22"/>
                      </a:cubicBezTo>
                      <a:cubicBezTo>
                        <a:pt x="25" y="14"/>
                        <a:pt x="21" y="1"/>
                        <a:pt x="6" y="2"/>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0" name="Freeform 462"/>
                <p:cNvSpPr/>
                <p:nvPr/>
              </p:nvSpPr>
              <p:spPr bwMode="auto">
                <a:xfrm>
                  <a:off x="1676" y="3375"/>
                  <a:ext cx="93" cy="95"/>
                </a:xfrm>
                <a:custGeom>
                  <a:avLst/>
                  <a:gdLst>
                    <a:gd name="T0" fmla="*/ 0 w 51"/>
                    <a:gd name="T1" fmla="*/ 117 h 52"/>
                    <a:gd name="T2" fmla="*/ 193 w 51"/>
                    <a:gd name="T3" fmla="*/ 318 h 52"/>
                    <a:gd name="T4" fmla="*/ 190 w 51"/>
                    <a:gd name="T5" fmla="*/ 141 h 52"/>
                    <a:gd name="T6" fmla="*/ 44 w 51"/>
                    <a:gd name="T7" fmla="*/ 104 h 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2">
                      <a:moveTo>
                        <a:pt x="0" y="19"/>
                      </a:moveTo>
                      <a:cubicBezTo>
                        <a:pt x="22" y="0"/>
                        <a:pt x="51" y="30"/>
                        <a:pt x="32" y="52"/>
                      </a:cubicBezTo>
                      <a:cubicBezTo>
                        <a:pt x="37" y="44"/>
                        <a:pt x="39" y="30"/>
                        <a:pt x="31" y="23"/>
                      </a:cubicBezTo>
                      <a:cubicBezTo>
                        <a:pt x="24" y="18"/>
                        <a:pt x="16" y="19"/>
                        <a:pt x="7" y="17"/>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1" name="Freeform 463"/>
                <p:cNvSpPr/>
                <p:nvPr/>
              </p:nvSpPr>
              <p:spPr bwMode="auto">
                <a:xfrm>
                  <a:off x="1473" y="3383"/>
                  <a:ext cx="38" cy="73"/>
                </a:xfrm>
                <a:custGeom>
                  <a:avLst/>
                  <a:gdLst>
                    <a:gd name="T0" fmla="*/ 0 w 21"/>
                    <a:gd name="T1" fmla="*/ 219 h 40"/>
                    <a:gd name="T2" fmla="*/ 118 w 21"/>
                    <a:gd name="T3" fmla="*/ 141 h 40"/>
                    <a:gd name="T4" fmla="*/ 125 w 21"/>
                    <a:gd name="T5" fmla="*/ 0 h 40"/>
                    <a:gd name="T6" fmla="*/ 13 w 21"/>
                    <a:gd name="T7" fmla="*/ 201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40">
                      <a:moveTo>
                        <a:pt x="0" y="36"/>
                      </a:moveTo>
                      <a:cubicBezTo>
                        <a:pt x="9" y="40"/>
                        <a:pt x="19" y="32"/>
                        <a:pt x="20" y="23"/>
                      </a:cubicBezTo>
                      <a:cubicBezTo>
                        <a:pt x="21" y="16"/>
                        <a:pt x="21" y="7"/>
                        <a:pt x="21" y="0"/>
                      </a:cubicBezTo>
                      <a:cubicBezTo>
                        <a:pt x="19" y="10"/>
                        <a:pt x="18" y="35"/>
                        <a:pt x="2" y="33"/>
                      </a:cubicBezTo>
                    </a:path>
                  </a:pathLst>
                </a:custGeom>
                <a:solidFill>
                  <a:srgbClr val="C678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2" name="Oval 464"/>
                <p:cNvSpPr>
                  <a:spLocks noChangeArrowheads="1"/>
                </p:cNvSpPr>
                <p:nvPr/>
              </p:nvSpPr>
              <p:spPr bwMode="auto">
                <a:xfrm>
                  <a:off x="674" y="2834"/>
                  <a:ext cx="1340" cy="861"/>
                </a:xfrm>
                <a:prstGeom prst="ellipse">
                  <a:avLst/>
                </a:prstGeom>
                <a:noFill/>
                <a:ln w="9525">
                  <a:solidFill>
                    <a:srgbClr val="343434"/>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3" name="Freeform 465"/>
                <p:cNvSpPr/>
                <p:nvPr/>
              </p:nvSpPr>
              <p:spPr bwMode="auto">
                <a:xfrm>
                  <a:off x="731" y="3459"/>
                  <a:ext cx="1228" cy="291"/>
                </a:xfrm>
                <a:custGeom>
                  <a:avLst/>
                  <a:gdLst>
                    <a:gd name="T0" fmla="*/ 0 w 672"/>
                    <a:gd name="T1" fmla="*/ 60 h 159"/>
                    <a:gd name="T2" fmla="*/ 2220 w 672"/>
                    <a:gd name="T3" fmla="*/ 827 h 159"/>
                    <a:gd name="T4" fmla="*/ 4101 w 672"/>
                    <a:gd name="T5" fmla="*/ 0 h 159"/>
                    <a:gd name="T6" fmla="*/ 2211 w 672"/>
                    <a:gd name="T7" fmla="*/ 915 h 159"/>
                    <a:gd name="T8" fmla="*/ 0 w 672"/>
                    <a:gd name="T9" fmla="*/ 6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2" h="159">
                      <a:moveTo>
                        <a:pt x="0" y="10"/>
                      </a:moveTo>
                      <a:cubicBezTo>
                        <a:pt x="0" y="10"/>
                        <a:pt x="91" y="141"/>
                        <a:pt x="364" y="135"/>
                      </a:cubicBezTo>
                      <a:cubicBezTo>
                        <a:pt x="582" y="130"/>
                        <a:pt x="672" y="0"/>
                        <a:pt x="672" y="0"/>
                      </a:cubicBezTo>
                      <a:cubicBezTo>
                        <a:pt x="672" y="0"/>
                        <a:pt x="648" y="120"/>
                        <a:pt x="362" y="149"/>
                      </a:cubicBezTo>
                      <a:cubicBezTo>
                        <a:pt x="261" y="159"/>
                        <a:pt x="75" y="127"/>
                        <a:pt x="0" y="10"/>
                      </a:cubicBezTo>
                      <a:close/>
                    </a:path>
                  </a:pathLst>
                </a:custGeom>
                <a:solidFill>
                  <a:srgbClr val="D1ECF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4" name="Oval 466"/>
                <p:cNvSpPr>
                  <a:spLocks noChangeArrowheads="1"/>
                </p:cNvSpPr>
                <p:nvPr/>
              </p:nvSpPr>
              <p:spPr bwMode="auto">
                <a:xfrm>
                  <a:off x="1285" y="2871"/>
                  <a:ext cx="31" cy="3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5" name="Oval 467"/>
                <p:cNvSpPr>
                  <a:spLocks noChangeArrowheads="1"/>
                </p:cNvSpPr>
                <p:nvPr/>
              </p:nvSpPr>
              <p:spPr bwMode="auto">
                <a:xfrm>
                  <a:off x="1336" y="2874"/>
                  <a:ext cx="18" cy="1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6" name="Oval 468"/>
                <p:cNvSpPr>
                  <a:spLocks noChangeArrowheads="1"/>
                </p:cNvSpPr>
                <p:nvPr/>
              </p:nvSpPr>
              <p:spPr bwMode="auto">
                <a:xfrm>
                  <a:off x="1085" y="3646"/>
                  <a:ext cx="35" cy="3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7" name="Oval 469"/>
                <p:cNvSpPr>
                  <a:spLocks noChangeArrowheads="1"/>
                </p:cNvSpPr>
                <p:nvPr/>
              </p:nvSpPr>
              <p:spPr bwMode="auto">
                <a:xfrm>
                  <a:off x="1135" y="3664"/>
                  <a:ext cx="20" cy="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8" name="Oval 470"/>
                <p:cNvSpPr>
                  <a:spLocks noChangeArrowheads="1"/>
                </p:cNvSpPr>
                <p:nvPr/>
              </p:nvSpPr>
              <p:spPr bwMode="auto">
                <a:xfrm>
                  <a:off x="1051" y="3646"/>
                  <a:ext cx="18" cy="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9" name="Freeform 471"/>
                <p:cNvSpPr/>
                <p:nvPr/>
              </p:nvSpPr>
              <p:spPr bwMode="auto">
                <a:xfrm>
                  <a:off x="1914" y="3379"/>
                  <a:ext cx="115" cy="282"/>
                </a:xfrm>
                <a:custGeom>
                  <a:avLst/>
                  <a:gdLst>
                    <a:gd name="T0" fmla="*/ 0 w 63"/>
                    <a:gd name="T1" fmla="*/ 472 h 154"/>
                    <a:gd name="T2" fmla="*/ 294 w 63"/>
                    <a:gd name="T3" fmla="*/ 0 h 154"/>
                    <a:gd name="T4" fmla="*/ 29 w 63"/>
                    <a:gd name="T5" fmla="*/ 945 h 154"/>
                    <a:gd name="T6" fmla="*/ 267 w 63"/>
                    <a:gd name="T7" fmla="*/ 141 h 154"/>
                    <a:gd name="T8" fmla="*/ 0 w 63"/>
                    <a:gd name="T9" fmla="*/ 472 h 1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154">
                      <a:moveTo>
                        <a:pt x="0" y="77"/>
                      </a:moveTo>
                      <a:cubicBezTo>
                        <a:pt x="0" y="77"/>
                        <a:pt x="37" y="36"/>
                        <a:pt x="48" y="0"/>
                      </a:cubicBezTo>
                      <a:cubicBezTo>
                        <a:pt x="48" y="0"/>
                        <a:pt x="63" y="80"/>
                        <a:pt x="5" y="154"/>
                      </a:cubicBezTo>
                      <a:cubicBezTo>
                        <a:pt x="5" y="154"/>
                        <a:pt x="49" y="95"/>
                        <a:pt x="44" y="23"/>
                      </a:cubicBezTo>
                      <a:cubicBezTo>
                        <a:pt x="44" y="23"/>
                        <a:pt x="22" y="60"/>
                        <a:pt x="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0" name="Freeform 472"/>
                <p:cNvSpPr/>
                <p:nvPr/>
              </p:nvSpPr>
              <p:spPr bwMode="auto">
                <a:xfrm>
                  <a:off x="699" y="2878"/>
                  <a:ext cx="542" cy="296"/>
                </a:xfrm>
                <a:custGeom>
                  <a:avLst/>
                  <a:gdLst>
                    <a:gd name="T0" fmla="*/ 0 w 296"/>
                    <a:gd name="T1" fmla="*/ 988 h 162"/>
                    <a:gd name="T2" fmla="*/ 1816 w 296"/>
                    <a:gd name="T3" fmla="*/ 0 h 162"/>
                    <a:gd name="T4" fmla="*/ 0 w 296"/>
                    <a:gd name="T5" fmla="*/ 988 h 162"/>
                    <a:gd name="T6" fmla="*/ 0 60000 65536"/>
                    <a:gd name="T7" fmla="*/ 0 60000 65536"/>
                    <a:gd name="T8" fmla="*/ 0 60000 65536"/>
                  </a:gdLst>
                  <a:ahLst/>
                  <a:cxnLst>
                    <a:cxn ang="T6">
                      <a:pos x="T0" y="T1"/>
                    </a:cxn>
                    <a:cxn ang="T7">
                      <a:pos x="T2" y="T3"/>
                    </a:cxn>
                    <a:cxn ang="T8">
                      <a:pos x="T4" y="T5"/>
                    </a:cxn>
                  </a:cxnLst>
                  <a:rect l="0" t="0" r="r" b="b"/>
                  <a:pathLst>
                    <a:path w="296" h="162">
                      <a:moveTo>
                        <a:pt x="0" y="162"/>
                      </a:moveTo>
                      <a:cubicBezTo>
                        <a:pt x="0" y="162"/>
                        <a:pt x="56" y="24"/>
                        <a:pt x="296" y="0"/>
                      </a:cubicBezTo>
                      <a:cubicBezTo>
                        <a:pt x="296" y="0"/>
                        <a:pt x="65" y="9"/>
                        <a:pt x="0"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1" name="Freeform 473"/>
                <p:cNvSpPr/>
                <p:nvPr/>
              </p:nvSpPr>
              <p:spPr bwMode="auto">
                <a:xfrm>
                  <a:off x="901" y="3615"/>
                  <a:ext cx="656" cy="174"/>
                </a:xfrm>
                <a:custGeom>
                  <a:avLst/>
                  <a:gdLst>
                    <a:gd name="T0" fmla="*/ 0 w 359"/>
                    <a:gd name="T1" fmla="*/ 0 h 95"/>
                    <a:gd name="T2" fmla="*/ 2191 w 359"/>
                    <a:gd name="T3" fmla="*/ 266 h 95"/>
                    <a:gd name="T4" fmla="*/ 0 w 359"/>
                    <a:gd name="T5" fmla="*/ 0 h 95"/>
                    <a:gd name="T6" fmla="*/ 0 60000 65536"/>
                    <a:gd name="T7" fmla="*/ 0 60000 65536"/>
                    <a:gd name="T8" fmla="*/ 0 60000 65536"/>
                  </a:gdLst>
                  <a:ahLst/>
                  <a:cxnLst>
                    <a:cxn ang="T6">
                      <a:pos x="T0" y="T1"/>
                    </a:cxn>
                    <a:cxn ang="T7">
                      <a:pos x="T2" y="T3"/>
                    </a:cxn>
                    <a:cxn ang="T8">
                      <a:pos x="T4" y="T5"/>
                    </a:cxn>
                  </a:cxnLst>
                  <a:rect l="0" t="0" r="r" b="b"/>
                  <a:pathLst>
                    <a:path w="359" h="95">
                      <a:moveTo>
                        <a:pt x="0" y="0"/>
                      </a:moveTo>
                      <a:cubicBezTo>
                        <a:pt x="0" y="0"/>
                        <a:pt x="129" y="82"/>
                        <a:pt x="359" y="43"/>
                      </a:cubicBezTo>
                      <a:cubicBezTo>
                        <a:pt x="359" y="43"/>
                        <a:pt x="130" y="95"/>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54" name="Group 46"/>
              <p:cNvGrpSpPr/>
              <p:nvPr/>
            </p:nvGrpSpPr>
            <p:grpSpPr bwMode="auto">
              <a:xfrm>
                <a:off x="3560429" y="2185815"/>
                <a:ext cx="444635" cy="483142"/>
                <a:chOff x="741" y="823"/>
                <a:chExt cx="1021" cy="1090"/>
              </a:xfrm>
            </p:grpSpPr>
            <p:sp>
              <p:nvSpPr>
                <p:cNvPr id="55" name="Rectangle 47"/>
                <p:cNvSpPr>
                  <a:spLocks noChangeArrowheads="1"/>
                </p:cNvSpPr>
                <p:nvPr/>
              </p:nvSpPr>
              <p:spPr bwMode="auto">
                <a:xfrm>
                  <a:off x="741" y="823"/>
                  <a:ext cx="1021" cy="1090"/>
                </a:xfrm>
                <a:prstGeom prst="rect">
                  <a:avLst/>
                </a:prstGeom>
                <a:solidFill>
                  <a:schemeClr val="bg1"/>
                </a:solidFill>
                <a:ln w="12700">
                  <a:solidFill>
                    <a:srgbClr val="343434"/>
                  </a:solidFill>
                  <a:miter lim="800000"/>
                </a:ln>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6" name="Oval 48"/>
                <p:cNvSpPr>
                  <a:spLocks noChangeArrowheads="1"/>
                </p:cNvSpPr>
                <p:nvPr/>
              </p:nvSpPr>
              <p:spPr bwMode="auto">
                <a:xfrm>
                  <a:off x="1008" y="1150"/>
                  <a:ext cx="485" cy="421"/>
                </a:xfrm>
                <a:prstGeom prst="ellipse">
                  <a:avLst/>
                </a:prstGeom>
                <a:solidFill>
                  <a:srgbClr val="7B31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1100">
                    <a:solidFill>
                      <a:srgbClr val="0070C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cxnSp>
          <p:nvCxnSpPr>
            <p:cNvPr id="34" name="Straight Arrow Connector 98"/>
            <p:cNvCxnSpPr/>
            <p:nvPr/>
          </p:nvCxnSpPr>
          <p:spPr>
            <a:xfrm flipH="1">
              <a:off x="836712" y="1346138"/>
              <a:ext cx="1541670"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98"/>
            <p:cNvCxnSpPr/>
            <p:nvPr/>
          </p:nvCxnSpPr>
          <p:spPr>
            <a:xfrm flipH="1">
              <a:off x="836712" y="2210068"/>
              <a:ext cx="1541670"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835985" y="1040118"/>
              <a:ext cx="1453575" cy="327046"/>
            </a:xfrm>
            <a:prstGeom prst="rect">
              <a:avLst/>
            </a:prstGeom>
            <a:noFill/>
          </p:spPr>
          <p:txBody>
            <a:bodyPr wrap="square" rtlCol="0">
              <a:spAutoFit/>
            </a:bodyPr>
            <a:lstStyle>
              <a:defPPr>
                <a:defRPr lang="zh-CN"/>
              </a:defPPr>
              <a:lvl1pPr>
                <a:defRPr sz="1400" b="1">
                  <a:latin typeface="微软雅黑" panose="020B0503020204020204" pitchFamily="34" charset="-122"/>
                  <a:ea typeface="微软雅黑" panose="020B0503020204020204" pitchFamily="34" charset="-122"/>
                </a:defRPr>
              </a:lvl1pPr>
            </a:lstStyle>
            <a:p>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细胞</a:t>
              </a:r>
              <a:endPar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 name="TextBox 38"/>
            <p:cNvSpPr txBox="1"/>
            <p:nvPr/>
          </p:nvSpPr>
          <p:spPr>
            <a:xfrm>
              <a:off x="4352088" y="1043629"/>
              <a:ext cx="1483997" cy="327046"/>
            </a:xfrm>
            <a:prstGeom prst="rect">
              <a:avLst/>
            </a:prstGeom>
            <a:noFill/>
          </p:spPr>
          <p:txBody>
            <a:bodyPr wrap="square" rtlCol="0">
              <a:spAutoFit/>
            </a:bodyPr>
            <a:lstStyle>
              <a:defPPr>
                <a:defRPr lang="zh-CN"/>
              </a:defPPr>
              <a:lvl1pPr>
                <a:defRPr sz="1400" b="1">
                  <a:latin typeface="微软雅黑" panose="020B0503020204020204" pitchFamily="34" charset="-122"/>
                  <a:ea typeface="微软雅黑" panose="020B0503020204020204" pitchFamily="34" charset="-122"/>
                </a:defRPr>
              </a:lvl1pPr>
            </a:lstStyle>
            <a:p>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固定组织</a:t>
              </a:r>
              <a:endPar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TextBox 39"/>
            <p:cNvSpPr txBox="1"/>
            <p:nvPr/>
          </p:nvSpPr>
          <p:spPr>
            <a:xfrm>
              <a:off x="835985" y="1911941"/>
              <a:ext cx="1695997" cy="327046"/>
            </a:xfrm>
            <a:prstGeom prst="rect">
              <a:avLst/>
            </a:prstGeom>
            <a:noFill/>
          </p:spPr>
          <p:txBody>
            <a:bodyPr wrap="square" rtlCol="0">
              <a:spAutoFit/>
            </a:bodyPr>
            <a:lstStyle>
              <a:defPPr>
                <a:defRPr lang="zh-CN"/>
              </a:defPPr>
              <a:lvl1pPr>
                <a:defRPr sz="1400" b="1">
                  <a:latin typeface="微软雅黑" panose="020B0503020204020204" pitchFamily="34" charset="-122"/>
                  <a:ea typeface="微软雅黑" panose="020B0503020204020204" pitchFamily="34" charset="-122"/>
                </a:defRPr>
              </a:lvl1pPr>
            </a:lstStyle>
            <a:p>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石蜡切片白片</a:t>
              </a:r>
              <a:endPar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 name="TextBox 40"/>
            <p:cNvSpPr txBox="1"/>
            <p:nvPr/>
          </p:nvSpPr>
          <p:spPr>
            <a:xfrm>
              <a:off x="4352088" y="1912886"/>
              <a:ext cx="1647948" cy="327046"/>
            </a:xfrm>
            <a:prstGeom prst="rect">
              <a:avLst/>
            </a:prstGeom>
            <a:noFill/>
          </p:spPr>
          <p:txBody>
            <a:bodyPr wrap="square" rtlCol="0">
              <a:spAutoFit/>
            </a:bodyPr>
            <a:lstStyle>
              <a:defPPr>
                <a:defRPr lang="zh-CN"/>
              </a:defPPr>
              <a:lvl1pPr>
                <a:defRPr sz="1600">
                  <a:latin typeface="微软雅黑" panose="020B0503020204020204" pitchFamily="34" charset="-122"/>
                  <a:ea typeface="微软雅黑" panose="020B0503020204020204" pitchFamily="34" charset="-122"/>
                </a:defRPr>
              </a:lvl1pPr>
            </a:lstStyle>
            <a:p>
              <a:r>
                <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石蜡包埋块</a:t>
              </a:r>
              <a:endParaRPr lang="zh-CN" altLang="en-US"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2" name="TextBox 41"/>
            <p:cNvSpPr txBox="1"/>
            <p:nvPr/>
          </p:nvSpPr>
          <p:spPr>
            <a:xfrm>
              <a:off x="839983" y="1389337"/>
              <a:ext cx="1969046" cy="508738"/>
            </a:xfrm>
            <a:prstGeom prst="rect">
              <a:avLst/>
            </a:prstGeom>
            <a:noFill/>
          </p:spPr>
          <p:txBody>
            <a:bodyPr wrap="square" rtlCol="0">
              <a:spAutoFit/>
            </a:bodyPr>
            <a:lstStyle/>
            <a:p>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细胞可爬片</a:t>
              </a:r>
              <a:endPar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endParaRPr>
            </a:p>
            <a:p>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制备细胞蜡块</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 name="TextBox 42"/>
            <p:cNvSpPr txBox="1"/>
            <p:nvPr/>
          </p:nvSpPr>
          <p:spPr>
            <a:xfrm>
              <a:off x="4352086" y="1389337"/>
              <a:ext cx="2166267" cy="304789"/>
            </a:xfrm>
            <a:prstGeom prst="rect">
              <a:avLst/>
            </a:prstGeom>
            <a:noFill/>
          </p:spPr>
          <p:txBody>
            <a:bodyPr wrap="square" rtlCol="0">
              <a:spAutoFit/>
            </a:bodyPr>
            <a:lstStyle/>
            <a:p>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足量的</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rPr>
                <a:t>10%</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中性福尔马林固定</a:t>
              </a:r>
              <a:endParaRPr lang="zh-CN" altLang="en-US" sz="105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5" name="TextBox 44"/>
            <p:cNvSpPr txBox="1"/>
            <p:nvPr/>
          </p:nvSpPr>
          <p:spPr>
            <a:xfrm>
              <a:off x="839983" y="2254351"/>
              <a:ext cx="1732281" cy="498744"/>
            </a:xfrm>
            <a:prstGeom prst="rect">
              <a:avLst/>
            </a:prstGeom>
            <a:noFill/>
          </p:spPr>
          <p:txBody>
            <a:bodyPr wrap="square" rtlCol="0">
              <a:spAutoFit/>
            </a:bodyPr>
            <a:lstStyle/>
            <a:p>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rPr>
                <a:t>24*75mm</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尺寸大小的常规切片，厚度</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rPr>
                <a:t>4μm</a:t>
              </a:r>
              <a:endPar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 name="TextBox 45"/>
            <p:cNvSpPr txBox="1"/>
            <p:nvPr/>
          </p:nvSpPr>
          <p:spPr>
            <a:xfrm>
              <a:off x="4352086" y="2254351"/>
              <a:ext cx="2403033" cy="304789"/>
            </a:xfrm>
            <a:prstGeom prst="rect">
              <a:avLst/>
            </a:prstGeom>
            <a:noFill/>
          </p:spPr>
          <p:txBody>
            <a:bodyPr wrap="square" rtlCol="0">
              <a:spAutoFit/>
            </a:bodyPr>
            <a:lstStyle/>
            <a:p>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rPr>
                <a:t>通用型常规大小的石蜡包埋块</a:t>
              </a:r>
              <a:endPar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737" name="五边形 736"/>
          <p:cNvSpPr/>
          <p:nvPr/>
        </p:nvSpPr>
        <p:spPr>
          <a:xfrm>
            <a:off x="287712" y="646584"/>
            <a:ext cx="1692000" cy="288000"/>
          </a:xfrm>
          <a:prstGeom prst="homePlat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样本类型</a:t>
            </a:r>
            <a:endParaRPr lang="zh-CN" altLang="en-US" sz="12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8" name="五边形 737"/>
          <p:cNvSpPr/>
          <p:nvPr/>
        </p:nvSpPr>
        <p:spPr>
          <a:xfrm>
            <a:off x="287712" y="2374776"/>
            <a:ext cx="1692000" cy="288000"/>
          </a:xfrm>
          <a:prstGeom prst="homePlat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dirty="0" smtClean="0">
                <a:latin typeface="Poppins" panose="02000000000000000000" pitchFamily="2" charset="0"/>
                <a:ea typeface="思源黑体 CN Regular" panose="020B0500000000000000" pitchFamily="34" charset="-122"/>
                <a:cs typeface="Poppins" panose="02000000000000000000" pitchFamily="2" charset="0"/>
              </a:rPr>
              <a:t>染色方式</a:t>
            </a:r>
            <a:endParaRPr lang="zh-CN" altLang="en-US" sz="1200" b="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3" name="TextBox 12"/>
          <p:cNvSpPr txBox="1"/>
          <p:nvPr/>
        </p:nvSpPr>
        <p:spPr>
          <a:xfrm>
            <a:off x="3060000" y="555526"/>
            <a:ext cx="2556000" cy="648000"/>
          </a:xfrm>
          <a:prstGeom prst="flowChartOffpageConnector">
            <a:avLst/>
          </a:prstGeom>
          <a:solidFill>
            <a:schemeClr val="bg1">
              <a:lumMod val="95000"/>
            </a:schemeClr>
          </a:solidFill>
          <a:ln w="28575">
            <a:solidFill>
              <a:srgbClr val="00A27B"/>
            </a:solidFill>
          </a:ln>
        </p:spPr>
        <p:txBody>
          <a:bodyPr wrap="square" rtlCol="0">
            <a:spAutoFit/>
          </a:bodyPr>
          <a:lstStyle/>
          <a:p>
            <a:pPr algn="ctr"/>
            <a:r>
              <a:rPr lang="zh-CN" altLang="en-US" sz="14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rPr>
              <a:t>流式细胞术</a:t>
            </a:r>
            <a:endParaRPr lang="en-US" altLang="zh-CN" sz="14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a:p>
            <a:pPr algn="ctr"/>
            <a:r>
              <a:rPr lang="en-US" altLang="zh-CN" sz="1400" b="1" dirty="0" smtClean="0">
                <a:latin typeface="Poppins" panose="02000000000000000000"/>
                <a:ea typeface="思源黑体 CN Normal" panose="020B0400000000000000" pitchFamily="34" charset="-122"/>
                <a:cs typeface="Poppins" panose="02000000000000000000" pitchFamily="2" charset="0"/>
                <a:sym typeface="+mn-ea"/>
              </a:rPr>
              <a:t>FCM</a:t>
            </a:r>
            <a:endParaRPr lang="zh-CN" altLang="en-US" sz="1400" b="1" dirty="0" smtClean="0">
              <a:latin typeface="Poppins" panose="02000000000000000000"/>
              <a:ea typeface="Arial Unicode MS" panose="020B0604020202020204" charset="-122"/>
              <a:cs typeface="Arial Unicode MS" panose="020B0604020202020204" charset="-122"/>
              <a:sym typeface="+mn-ea"/>
            </a:endParaRPr>
          </a:p>
        </p:txBody>
      </p:sp>
      <p:sp>
        <p:nvSpPr>
          <p:cNvPr id="16" name="矩形 15"/>
          <p:cNvSpPr/>
          <p:nvPr/>
        </p:nvSpPr>
        <p:spPr>
          <a:xfrm>
            <a:off x="716942" y="2211710"/>
            <a:ext cx="3291803" cy="33094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4">
                  <a:lumMod val="60000"/>
                  <a:lumOff val="40000"/>
                </a:schemeClr>
              </a:buClr>
              <a:buFont typeface="Wingdings" panose="05000000000000000000" pitchFamily="2" charset="2"/>
              <a:buChar char="l"/>
            </a:pPr>
            <a:endParaRPr lang="en-US" altLang="zh-CN" sz="1000" dirty="0" smtClean="0">
              <a:solidFill>
                <a:schemeClr val="tx1"/>
              </a:solidFill>
            </a:endParaRPr>
          </a:p>
        </p:txBody>
      </p:sp>
      <p:grpSp>
        <p:nvGrpSpPr>
          <p:cNvPr id="38" name="组合 37"/>
          <p:cNvGrpSpPr/>
          <p:nvPr/>
        </p:nvGrpSpPr>
        <p:grpSpPr>
          <a:xfrm>
            <a:off x="4527495" y="1851670"/>
            <a:ext cx="3572897" cy="3195439"/>
            <a:chOff x="467544" y="1995686"/>
            <a:chExt cx="3572897" cy="3195439"/>
          </a:xfrm>
        </p:grpSpPr>
        <p:grpSp>
          <p:nvGrpSpPr>
            <p:cNvPr id="26" name="组合 25"/>
            <p:cNvGrpSpPr/>
            <p:nvPr/>
          </p:nvGrpSpPr>
          <p:grpSpPr>
            <a:xfrm>
              <a:off x="467544" y="1995686"/>
              <a:ext cx="1518573" cy="1588181"/>
              <a:chOff x="683568" y="2067694"/>
              <a:chExt cx="1518573" cy="1588181"/>
            </a:xfrm>
          </p:grpSpPr>
          <p:pic>
            <p:nvPicPr>
              <p:cNvPr id="17" name="Picture 4" descr="E:\工作-孙月红\对外服务\CD4 CD3.png"/>
              <p:cNvPicPr>
                <a:picLocks noChangeAspect="1" noChangeArrowheads="1"/>
              </p:cNvPicPr>
              <p:nvPr/>
            </p:nvPicPr>
            <p:blipFill>
              <a:blip r:embed="rId2" cstate="print"/>
              <a:srcRect/>
              <a:stretch>
                <a:fillRect/>
              </a:stretch>
            </p:blipFill>
            <p:spPr bwMode="auto">
              <a:xfrm>
                <a:off x="683568" y="2260182"/>
                <a:ext cx="1518573" cy="1395693"/>
              </a:xfrm>
              <a:prstGeom prst="rect">
                <a:avLst/>
              </a:prstGeom>
              <a:noFill/>
            </p:spPr>
          </p:pic>
          <p:sp>
            <p:nvSpPr>
              <p:cNvPr id="21" name="TextBox 20"/>
              <p:cNvSpPr txBox="1"/>
              <p:nvPr/>
            </p:nvSpPr>
            <p:spPr>
              <a:xfrm>
                <a:off x="899592" y="2067694"/>
                <a:ext cx="1210588" cy="246221"/>
              </a:xfrm>
              <a:prstGeom prst="rect">
                <a:avLst/>
              </a:prstGeom>
              <a:noFill/>
            </p:spPr>
            <p:txBody>
              <a:bodyPr wrap="none" rtlCol="0">
                <a:spAutoFit/>
              </a:bodyPr>
              <a:lstStyle/>
              <a:p>
                <a:r>
                  <a:rPr lang="zh-CN" altLang="en-US" sz="1000" dirty="0" smtClean="0">
                    <a:ea typeface="思源黑体 CN Normal" panose="020B0400000000000000" pitchFamily="34" charset="-122"/>
                  </a:rPr>
                  <a:t>细胞表面抗原检测</a:t>
                </a:r>
                <a:endParaRPr lang="zh-CN" altLang="en-US" sz="1000" dirty="0">
                  <a:ea typeface="思源黑体 CN Normal" panose="020B0400000000000000" pitchFamily="34" charset="-122"/>
                </a:endParaRPr>
              </a:p>
            </p:txBody>
          </p:sp>
        </p:grpSp>
        <p:grpSp>
          <p:nvGrpSpPr>
            <p:cNvPr id="27" name="组合 26"/>
            <p:cNvGrpSpPr/>
            <p:nvPr/>
          </p:nvGrpSpPr>
          <p:grpSpPr>
            <a:xfrm>
              <a:off x="2483768" y="1995686"/>
              <a:ext cx="1512000" cy="1589906"/>
              <a:chOff x="2267744" y="2067694"/>
              <a:chExt cx="1512000" cy="1589906"/>
            </a:xfrm>
          </p:grpSpPr>
          <p:pic>
            <p:nvPicPr>
              <p:cNvPr id="20" name="Picture 9" descr="E:\工作-孙月红\对外服务\CFSE.png"/>
              <p:cNvPicPr>
                <a:picLocks noChangeAspect="1" noChangeArrowheads="1"/>
              </p:cNvPicPr>
              <p:nvPr/>
            </p:nvPicPr>
            <p:blipFill>
              <a:blip r:embed="rId3" cstate="print"/>
              <a:srcRect/>
              <a:stretch>
                <a:fillRect/>
              </a:stretch>
            </p:blipFill>
            <p:spPr bwMode="auto">
              <a:xfrm>
                <a:off x="2267744" y="2261907"/>
                <a:ext cx="1512000" cy="1395693"/>
              </a:xfrm>
              <a:prstGeom prst="rect">
                <a:avLst/>
              </a:prstGeom>
              <a:noFill/>
            </p:spPr>
          </p:pic>
          <p:sp>
            <p:nvSpPr>
              <p:cNvPr id="22" name="TextBox 21"/>
              <p:cNvSpPr txBox="1"/>
              <p:nvPr/>
            </p:nvSpPr>
            <p:spPr>
              <a:xfrm>
                <a:off x="2614236" y="2067694"/>
                <a:ext cx="954107" cy="246221"/>
              </a:xfrm>
              <a:prstGeom prst="rect">
                <a:avLst/>
              </a:prstGeom>
              <a:noFill/>
            </p:spPr>
            <p:txBody>
              <a:bodyPr wrap="none" rtlCol="0">
                <a:spAutoFit/>
              </a:bodyPr>
              <a:lstStyle/>
              <a:p>
                <a:r>
                  <a:rPr lang="zh-CN" altLang="en-US" sz="1000" dirty="0" smtClean="0">
                    <a:ea typeface="思源黑体 CN Normal" panose="020B0400000000000000" pitchFamily="34" charset="-122"/>
                  </a:rPr>
                  <a:t>细胞增殖检测</a:t>
                </a:r>
                <a:endParaRPr lang="zh-CN" altLang="en-US" sz="1000" dirty="0">
                  <a:ea typeface="思源黑体 CN Normal" panose="020B0400000000000000" pitchFamily="34" charset="-122"/>
                </a:endParaRPr>
              </a:p>
            </p:txBody>
          </p:sp>
        </p:grpSp>
        <p:grpSp>
          <p:nvGrpSpPr>
            <p:cNvPr id="28" name="组合 27"/>
            <p:cNvGrpSpPr/>
            <p:nvPr/>
          </p:nvGrpSpPr>
          <p:grpSpPr>
            <a:xfrm>
              <a:off x="505644" y="3553595"/>
              <a:ext cx="1518573" cy="1637530"/>
              <a:chOff x="663208" y="3553595"/>
              <a:chExt cx="1518573" cy="1637530"/>
            </a:xfrm>
          </p:grpSpPr>
          <p:pic>
            <p:nvPicPr>
              <p:cNvPr id="19" name="Picture 6" descr="E:\工作-孙月红\对外服务\ANNEXIN JURKAT-1.png"/>
              <p:cNvPicPr>
                <a:picLocks noChangeAspect="1" noChangeArrowheads="1"/>
              </p:cNvPicPr>
              <p:nvPr/>
            </p:nvPicPr>
            <p:blipFill>
              <a:blip r:embed="rId4" cstate="print"/>
              <a:srcRect/>
              <a:stretch>
                <a:fillRect/>
              </a:stretch>
            </p:blipFill>
            <p:spPr bwMode="auto">
              <a:xfrm>
                <a:off x="663208" y="3795432"/>
                <a:ext cx="1518573" cy="1395693"/>
              </a:xfrm>
              <a:prstGeom prst="rect">
                <a:avLst/>
              </a:prstGeom>
              <a:noFill/>
            </p:spPr>
          </p:pic>
          <p:sp>
            <p:nvSpPr>
              <p:cNvPr id="23" name="TextBox 22"/>
              <p:cNvSpPr txBox="1"/>
              <p:nvPr/>
            </p:nvSpPr>
            <p:spPr>
              <a:xfrm>
                <a:off x="971600" y="3553595"/>
                <a:ext cx="954107" cy="246221"/>
              </a:xfrm>
              <a:prstGeom prst="rect">
                <a:avLst/>
              </a:prstGeom>
              <a:noFill/>
            </p:spPr>
            <p:txBody>
              <a:bodyPr wrap="none" rtlCol="0">
                <a:spAutoFit/>
              </a:bodyPr>
              <a:lstStyle/>
              <a:p>
                <a:r>
                  <a:rPr lang="zh-CN" altLang="en-US" sz="1000" dirty="0" smtClean="0">
                    <a:ea typeface="思源黑体 CN Normal" panose="020B0400000000000000" pitchFamily="34" charset="-122"/>
                  </a:rPr>
                  <a:t>细胞凋亡检测</a:t>
                </a:r>
                <a:endParaRPr lang="zh-CN" altLang="en-US" sz="1000" dirty="0">
                  <a:ea typeface="思源黑体 CN Normal" panose="020B0400000000000000" pitchFamily="34" charset="-122"/>
                </a:endParaRPr>
              </a:p>
            </p:txBody>
          </p:sp>
        </p:grpSp>
        <p:grpSp>
          <p:nvGrpSpPr>
            <p:cNvPr id="30" name="组合 29"/>
            <p:cNvGrpSpPr/>
            <p:nvPr/>
          </p:nvGrpSpPr>
          <p:grpSpPr>
            <a:xfrm>
              <a:off x="2521868" y="3573712"/>
              <a:ext cx="1518573" cy="1617413"/>
              <a:chOff x="5586832" y="2283718"/>
              <a:chExt cx="1518573" cy="1617413"/>
            </a:xfrm>
          </p:grpSpPr>
          <p:pic>
            <p:nvPicPr>
              <p:cNvPr id="18" name="Picture 8" descr="E:\工作-孙月红\对外服务\IFN.png"/>
              <p:cNvPicPr>
                <a:picLocks noChangeAspect="1" noChangeArrowheads="1"/>
              </p:cNvPicPr>
              <p:nvPr/>
            </p:nvPicPr>
            <p:blipFill>
              <a:blip r:embed="rId5" cstate="print"/>
              <a:srcRect/>
              <a:stretch>
                <a:fillRect/>
              </a:stretch>
            </p:blipFill>
            <p:spPr bwMode="auto">
              <a:xfrm>
                <a:off x="5586832" y="2505438"/>
                <a:ext cx="1518573" cy="1395693"/>
              </a:xfrm>
              <a:prstGeom prst="rect">
                <a:avLst/>
              </a:prstGeom>
              <a:noFill/>
            </p:spPr>
          </p:pic>
          <p:sp>
            <p:nvSpPr>
              <p:cNvPr id="24" name="TextBox 23"/>
              <p:cNvSpPr txBox="1"/>
              <p:nvPr/>
            </p:nvSpPr>
            <p:spPr>
              <a:xfrm>
                <a:off x="5796136" y="2283718"/>
                <a:ext cx="1210588" cy="246221"/>
              </a:xfrm>
              <a:prstGeom prst="rect">
                <a:avLst/>
              </a:prstGeom>
              <a:noFill/>
            </p:spPr>
            <p:txBody>
              <a:bodyPr wrap="none" rtlCol="0">
                <a:spAutoFit/>
              </a:bodyPr>
              <a:lstStyle/>
              <a:p>
                <a:r>
                  <a:rPr lang="zh-CN" altLang="en-US" sz="1000" dirty="0" smtClean="0">
                    <a:ea typeface="思源黑体 CN Normal" panose="020B0400000000000000" pitchFamily="34" charset="-122"/>
                  </a:rPr>
                  <a:t>胞内细胞因子检测</a:t>
                </a:r>
                <a:endParaRPr lang="zh-CN" altLang="en-US" sz="1000" dirty="0">
                  <a:ea typeface="思源黑体 CN Normal" panose="020B0400000000000000" pitchFamily="34" charset="-122"/>
                </a:endParaRPr>
              </a:p>
            </p:txBody>
          </p:sp>
        </p:grpSp>
      </p:grpSp>
      <p:sp>
        <p:nvSpPr>
          <p:cNvPr id="25" name="矩形 24"/>
          <p:cNvSpPr/>
          <p:nvPr/>
        </p:nvSpPr>
        <p:spPr>
          <a:xfrm>
            <a:off x="251520" y="1226964"/>
            <a:ext cx="8784976" cy="577081"/>
          </a:xfrm>
          <a:prstGeom prst="rect">
            <a:avLst/>
          </a:prstGeom>
        </p:spPr>
        <p:txBody>
          <a:bodyPr wrap="square">
            <a:spAutoFit/>
          </a:bodyPr>
          <a:lstStyle/>
          <a:p>
            <a:pPr>
              <a:lnSpc>
                <a:spcPct val="150000"/>
              </a:lnSpc>
              <a:buFont typeface="Wingdings" panose="05000000000000000000" pitchFamily="2" charset="2"/>
              <a:buChar char="Ø"/>
            </a:pPr>
            <a:r>
              <a:rPr lang="zh-CN" altLang="en-US" sz="1050" b="1" dirty="0" smtClean="0">
                <a:solidFill>
                  <a:srgbClr val="00674B"/>
                </a:solidFill>
                <a:latin typeface="楷体_GB2312" pitchFamily="49" charset="-122"/>
                <a:ea typeface="思源黑体 CN Normal" panose="020B0400000000000000" pitchFamily="34" charset="-122"/>
              </a:rPr>
              <a:t>流式细胞术（</a:t>
            </a:r>
            <a:r>
              <a:rPr lang="en-US" altLang="zh-CN" sz="1050" b="1" dirty="0" smtClean="0">
                <a:solidFill>
                  <a:srgbClr val="00674B"/>
                </a:solidFill>
                <a:latin typeface="Poppins" panose="02000000000000000000"/>
                <a:ea typeface="思源黑体 CN Normal" panose="020B0400000000000000" pitchFamily="34" charset="-122"/>
              </a:rPr>
              <a:t>Flow </a:t>
            </a:r>
            <a:r>
              <a:rPr lang="en-US" altLang="zh-CN" sz="1050" b="1" dirty="0" err="1" smtClean="0">
                <a:solidFill>
                  <a:srgbClr val="00674B"/>
                </a:solidFill>
                <a:latin typeface="Poppins" panose="02000000000000000000"/>
                <a:ea typeface="思源黑体 CN Normal" panose="020B0400000000000000" pitchFamily="34" charset="-122"/>
              </a:rPr>
              <a:t>Cytometry</a:t>
            </a:r>
            <a:r>
              <a:rPr lang="zh-CN" altLang="en-US" sz="1050" b="1" dirty="0" smtClean="0">
                <a:solidFill>
                  <a:srgbClr val="00674B"/>
                </a:solidFill>
                <a:latin typeface="楷体_GB2312" pitchFamily="49" charset="-122"/>
                <a:ea typeface="思源黑体 CN Normal" panose="020B0400000000000000" pitchFamily="34" charset="-122"/>
              </a:rPr>
              <a:t>）</a:t>
            </a:r>
            <a:r>
              <a:rPr lang="zh-CN" altLang="en-US" sz="1050" dirty="0" smtClean="0">
                <a:ea typeface="思源黑体 CN Normal" panose="020B0400000000000000" pitchFamily="34" charset="-122"/>
              </a:rPr>
              <a:t>利用流式细胞仪检测细胞内特异标记的荧光信号，从而测定细胞的多种生化物质（如膜表面受体、抗原、离子或 </a:t>
            </a:r>
            <a:r>
              <a:rPr lang="en-US" altLang="zh-CN" sz="1050" dirty="0" smtClean="0">
                <a:latin typeface="Poppins" panose="02000000000000000000"/>
                <a:ea typeface="思源黑体 CN Normal" panose="020B0400000000000000" pitchFamily="34" charset="-122"/>
              </a:rPr>
              <a:t>DNA/RNA</a:t>
            </a:r>
            <a:r>
              <a:rPr lang="zh-CN" altLang="en-US" sz="1050" dirty="0" smtClean="0">
                <a:ea typeface="思源黑体 CN Normal" panose="020B0400000000000000" pitchFamily="34" charset="-122"/>
              </a:rPr>
              <a:t>表达等）特性的方法，同时也是一项可以把具有相同 荧光信号特性的某些细胞亚群从多细胞群体中分离和富集出来的 细胞分析技术。</a:t>
            </a:r>
            <a:endParaRPr lang="zh-CN" altLang="en-US" sz="1050" dirty="0">
              <a:ea typeface="思源黑体 CN Normal" panose="020B0400000000000000" pitchFamily="34" charset="-122"/>
            </a:endParaRPr>
          </a:p>
        </p:txBody>
      </p:sp>
      <p:sp>
        <p:nvSpPr>
          <p:cNvPr id="34" name="TextBox 33"/>
          <p:cNvSpPr txBox="1"/>
          <p:nvPr/>
        </p:nvSpPr>
        <p:spPr>
          <a:xfrm>
            <a:off x="467544" y="2571750"/>
            <a:ext cx="2232248" cy="1862048"/>
          </a:xfrm>
          <a:prstGeom prst="rect">
            <a:avLst/>
          </a:prstGeom>
          <a:noFill/>
        </p:spPr>
        <p:txBody>
          <a:bodyPr wrap="square" rtlCol="0">
            <a:spAutoFit/>
          </a:bodyPr>
          <a:lstStyle/>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细胞表面抗原检测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细胞内抗原、细胞因子检测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细胞活性检测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细胞凋亡检测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细胞增殖检测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150000"/>
              </a:lnSpc>
              <a:buClr>
                <a:schemeClr val="accent5"/>
              </a:buClr>
              <a:buFont typeface="Wingdings" panose="05000000000000000000" pitchFamily="2" charset="2"/>
              <a:buChar char="l"/>
            </a:pP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p:txBody>
      </p:sp>
      <p:grpSp>
        <p:nvGrpSpPr>
          <p:cNvPr id="43" name="组合 42"/>
          <p:cNvGrpSpPr/>
          <p:nvPr/>
        </p:nvGrpSpPr>
        <p:grpSpPr>
          <a:xfrm>
            <a:off x="395536" y="2139702"/>
            <a:ext cx="3456384" cy="360042"/>
            <a:chOff x="107504" y="2139702"/>
            <a:chExt cx="3456384" cy="360042"/>
          </a:xfrm>
        </p:grpSpPr>
        <p:sp>
          <p:nvSpPr>
            <p:cNvPr id="39" name="TextBox 38"/>
            <p:cNvSpPr txBox="1"/>
            <p:nvPr/>
          </p:nvSpPr>
          <p:spPr>
            <a:xfrm>
              <a:off x="107504" y="2139702"/>
              <a:ext cx="902811" cy="307777"/>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zh-CN" altLang="en-US" sz="1400" b="1" dirty="0" smtClean="0">
                  <a:solidFill>
                    <a:srgbClr val="00674B"/>
                  </a:solidFill>
                </a:rPr>
                <a:t>服务项目</a:t>
              </a:r>
              <a:endParaRPr lang="zh-CN" altLang="en-US" sz="1400" b="1" dirty="0">
                <a:solidFill>
                  <a:srgbClr val="00674B"/>
                </a:solidFill>
              </a:endParaRPr>
            </a:p>
          </p:txBody>
        </p:sp>
        <p:cxnSp>
          <p:nvCxnSpPr>
            <p:cNvPr id="40" name="直接连接符 39"/>
            <p:cNvCxnSpPr/>
            <p:nvPr/>
          </p:nvCxnSpPr>
          <p:spPr>
            <a:xfrm flipV="1">
              <a:off x="179512" y="2499742"/>
              <a:ext cx="3384376" cy="2"/>
            </a:xfrm>
            <a:prstGeom prst="line">
              <a:avLst/>
            </a:prstGeom>
            <a:ln w="19050">
              <a:solidFill>
                <a:srgbClr val="00674B"/>
              </a:solidFill>
              <a:prstDash val="sysDash"/>
            </a:ln>
          </p:spPr>
          <p:style>
            <a:lnRef idx="1">
              <a:schemeClr val="accent1"/>
            </a:lnRef>
            <a:fillRef idx="0">
              <a:schemeClr val="accent1"/>
            </a:fillRef>
            <a:effectRef idx="0">
              <a:schemeClr val="accent1"/>
            </a:effectRef>
            <a:fontRef idx="minor">
              <a:schemeClr val="tx1"/>
            </a:fontRef>
          </p:style>
        </p:cxnSp>
      </p:grpSp>
      <p:sp>
        <p:nvSpPr>
          <p:cNvPr id="42" name="矩形 41"/>
          <p:cNvSpPr/>
          <p:nvPr/>
        </p:nvSpPr>
        <p:spPr>
          <a:xfrm>
            <a:off x="2339752" y="2571750"/>
            <a:ext cx="1728192" cy="1631216"/>
          </a:xfrm>
          <a:prstGeom prst="rect">
            <a:avLst/>
          </a:prstGeom>
        </p:spPr>
        <p:txBody>
          <a:bodyPr wrap="square">
            <a:spAutoFit/>
          </a:bodyPr>
          <a:lstStyle/>
          <a:p>
            <a:pPr>
              <a:lnSpc>
                <a:spcPct val="200000"/>
              </a:lnSpc>
              <a:buClr>
                <a:srgbClr val="00C092"/>
              </a:buClr>
              <a:buFont typeface="Wingdings" panose="05000000000000000000" pitchFamily="2" charset="2"/>
              <a:buChar char="l"/>
            </a:pPr>
            <a:r>
              <a:rPr lang="en-US" altLang="zh-CN" sz="1000" dirty="0" smtClean="0">
                <a:latin typeface="Poppins" panose="02000000000000000000"/>
                <a:ea typeface="思源黑体 CN Normal" panose="020B0400000000000000" pitchFamily="34" charset="-122"/>
                <a:cs typeface="Times New Roman" panose="02020603050405020304" pitchFamily="18" charset="0"/>
              </a:rPr>
              <a:t>ADCP</a:t>
            </a: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效率检测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抗体筛选</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多因子检测</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zh-CN" altLang="en-US" sz="1000" dirty="0" smtClean="0">
                <a:latin typeface="微软雅黑" panose="020B0503020204020204" pitchFamily="34" charset="-122"/>
                <a:ea typeface="思源黑体 CN Normal" panose="020B0400000000000000" pitchFamily="34" charset="-122"/>
                <a:cs typeface="Times New Roman" panose="02020603050405020304" pitchFamily="18" charset="0"/>
              </a:rPr>
              <a:t>流式分选</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a:p>
            <a:pPr>
              <a:lnSpc>
                <a:spcPct val="200000"/>
              </a:lnSpc>
              <a:buClr>
                <a:srgbClr val="00C092"/>
              </a:buClr>
              <a:buFont typeface="Wingdings" panose="05000000000000000000" pitchFamily="2" charset="2"/>
              <a:buChar char="l"/>
            </a:pPr>
            <a:r>
              <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rPr>
              <a:t>……</a:t>
            </a:r>
            <a:endParaRPr lang="en-US" altLang="zh-CN" sz="1000" dirty="0" smtClean="0">
              <a:latin typeface="微软雅黑" panose="020B0503020204020204" pitchFamily="34" charset="-122"/>
              <a:ea typeface="思源黑体 CN Normal" panose="020B0400000000000000" pitchFamily="34" charset="-122"/>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22" name="TextBox 21"/>
          <p:cNvSpPr txBox="1"/>
          <p:nvPr/>
        </p:nvSpPr>
        <p:spPr>
          <a:xfrm>
            <a:off x="1039338" y="1059582"/>
            <a:ext cx="2323393" cy="284693"/>
          </a:xfrm>
          <a:prstGeom prst="rect">
            <a:avLst/>
          </a:prstGeom>
          <a:noFill/>
        </p:spPr>
        <p:txBody>
          <a:bodyPr wrap="none" lIns="68580" tIns="34290" rIns="68580" bIns="34290" rtlCol="0" anchor="ctr">
            <a:spAutoFit/>
          </a:bodyPr>
          <a:lstStyle/>
          <a:p>
            <a:pPr>
              <a:buFont typeface="Wingdings" panose="05000000000000000000" pitchFamily="2" charset="2"/>
              <a:buChar char="Ø"/>
            </a:pPr>
            <a:r>
              <a:rPr lang="zh-CN" altLang="en-US" sz="1400" dirty="0" smtClean="0">
                <a:solidFill>
                  <a:srgbClr val="377D6C"/>
                </a:solidFill>
                <a:latin typeface="思源黑体 CN Bold" panose="020B0800000000000000" pitchFamily="34" charset="-122"/>
                <a:ea typeface="思源黑体 CN Bold" panose="020B0800000000000000" pitchFamily="34" charset="-122"/>
              </a:rPr>
              <a:t>表面等离子共振技术</a:t>
            </a:r>
            <a:r>
              <a:rPr lang="en-US" altLang="zh-CN" sz="1400" dirty="0" smtClean="0">
                <a:solidFill>
                  <a:srgbClr val="377D6C"/>
                </a:solidFill>
                <a:latin typeface="思源黑体 CN Bold" panose="020B0800000000000000" pitchFamily="34" charset="-122"/>
                <a:ea typeface="思源黑体 CN Bold" panose="020B0800000000000000" pitchFamily="34" charset="-122"/>
              </a:rPr>
              <a:t>-SPR</a:t>
            </a:r>
            <a:r>
              <a:rPr lang="zh-CN" altLang="en-US" sz="1400" dirty="0" smtClean="0">
                <a:solidFill>
                  <a:srgbClr val="377D6C"/>
                </a:solidFill>
                <a:latin typeface="思源黑体 CN Bold" panose="020B0800000000000000" pitchFamily="34" charset="-122"/>
                <a:ea typeface="思源黑体 CN Bold" panose="020B0800000000000000" pitchFamily="34" charset="-122"/>
              </a:rPr>
              <a:t> </a:t>
            </a:r>
            <a:endParaRPr lang="zh-CN" altLang="en-US" sz="1400" dirty="0">
              <a:solidFill>
                <a:srgbClr val="377D6C"/>
              </a:solidFill>
              <a:latin typeface="思源黑体 CN Bold" panose="020B0800000000000000" pitchFamily="34" charset="-122"/>
              <a:ea typeface="思源黑体 CN Bold" panose="020B0800000000000000" pitchFamily="34" charset="-122"/>
            </a:endParaRPr>
          </a:p>
        </p:txBody>
      </p:sp>
      <p:grpSp>
        <p:nvGrpSpPr>
          <p:cNvPr id="26" name="组合 25"/>
          <p:cNvGrpSpPr/>
          <p:nvPr/>
        </p:nvGrpSpPr>
        <p:grpSpPr>
          <a:xfrm>
            <a:off x="4791155" y="1059582"/>
            <a:ext cx="3312368" cy="1944215"/>
            <a:chOff x="185091" y="2925179"/>
            <a:chExt cx="3568995" cy="2094843"/>
          </a:xfrm>
        </p:grpSpPr>
        <p:pic>
          <p:nvPicPr>
            <p:cNvPr id="24" name="Picture 2" descr="D:\桌面\李东PPT\p26de.jpg"/>
            <p:cNvPicPr>
              <a:picLocks noChangeAspect="1" noChangeArrowheads="1"/>
            </p:cNvPicPr>
            <p:nvPr/>
          </p:nvPicPr>
          <p:blipFill>
            <a:blip r:embed="rId2" cstate="print"/>
            <a:srcRect/>
            <a:stretch>
              <a:fillRect/>
            </a:stretch>
          </p:blipFill>
          <p:spPr bwMode="auto">
            <a:xfrm>
              <a:off x="395536" y="3241243"/>
              <a:ext cx="3358550" cy="1778779"/>
            </a:xfrm>
            <a:prstGeom prst="rect">
              <a:avLst/>
            </a:prstGeom>
            <a:noFill/>
          </p:spPr>
        </p:pic>
        <p:sp>
          <p:nvSpPr>
            <p:cNvPr id="25" name="TextBox 24"/>
            <p:cNvSpPr txBox="1"/>
            <p:nvPr/>
          </p:nvSpPr>
          <p:spPr>
            <a:xfrm>
              <a:off x="185091" y="2925179"/>
              <a:ext cx="2074927" cy="284693"/>
            </a:xfrm>
            <a:prstGeom prst="rect">
              <a:avLst/>
            </a:prstGeom>
            <a:noFill/>
          </p:spPr>
          <p:txBody>
            <a:bodyPr wrap="none" lIns="68580" tIns="34290" rIns="68580" bIns="34290" rtlCol="0" anchor="ctr">
              <a:spAutoFit/>
            </a:bodyPr>
            <a:lstStyle/>
            <a:p>
              <a:pPr>
                <a:buFont typeface="Wingdings" panose="05000000000000000000" pitchFamily="2" charset="2"/>
                <a:buChar char="Ø"/>
              </a:pPr>
              <a:r>
                <a:rPr lang="zh-CN" altLang="en-US" sz="1400" dirty="0" smtClean="0">
                  <a:solidFill>
                    <a:srgbClr val="377D6C"/>
                  </a:solidFill>
                  <a:latin typeface="思源黑体 CN Bold" panose="020B0800000000000000" pitchFamily="34" charset="-122"/>
                  <a:ea typeface="思源黑体 CN Bold" panose="020B0800000000000000" pitchFamily="34" charset="-122"/>
                </a:rPr>
                <a:t>生物膜层光学干涉</a:t>
              </a:r>
              <a:r>
                <a:rPr lang="en-US" altLang="zh-CN" sz="1400" dirty="0" smtClean="0">
                  <a:solidFill>
                    <a:srgbClr val="377D6C"/>
                  </a:solidFill>
                  <a:latin typeface="思源黑体 CN Bold" panose="020B0800000000000000" pitchFamily="34" charset="-122"/>
                  <a:ea typeface="思源黑体 CN Bold" panose="020B0800000000000000" pitchFamily="34" charset="-122"/>
                </a:rPr>
                <a:t>-BLI</a:t>
              </a:r>
              <a:r>
                <a:rPr lang="zh-CN" altLang="en-US" sz="1400" dirty="0" smtClean="0">
                  <a:solidFill>
                    <a:srgbClr val="377D6C"/>
                  </a:solidFill>
                  <a:latin typeface="思源黑体 CN Bold" panose="020B0800000000000000" pitchFamily="34" charset="-122"/>
                  <a:ea typeface="思源黑体 CN Bold" panose="020B0800000000000000" pitchFamily="34" charset="-122"/>
                </a:rPr>
                <a:t> </a:t>
              </a:r>
              <a:endParaRPr lang="zh-CN" altLang="en-US" sz="1400" dirty="0">
                <a:solidFill>
                  <a:srgbClr val="377D6C"/>
                </a:solidFill>
                <a:latin typeface="思源黑体 CN Bold" panose="020B0800000000000000" pitchFamily="34" charset="-122"/>
                <a:ea typeface="思源黑体 CN Bold" panose="020B0800000000000000" pitchFamily="34" charset="-122"/>
              </a:endParaRPr>
            </a:p>
          </p:txBody>
        </p:sp>
      </p:grpSp>
      <p:pic>
        <p:nvPicPr>
          <p:cNvPr id="23" name="Picture 1" descr="D:\桌面\李东PPT\p26de2.jpg"/>
          <p:cNvPicPr>
            <a:picLocks noChangeAspect="1" noChangeArrowheads="1"/>
          </p:cNvPicPr>
          <p:nvPr/>
        </p:nvPicPr>
        <p:blipFill>
          <a:blip r:embed="rId3" cstate="print"/>
          <a:srcRect/>
          <a:stretch>
            <a:fillRect/>
          </a:stretch>
        </p:blipFill>
        <p:spPr bwMode="auto">
          <a:xfrm>
            <a:off x="1327371" y="1419622"/>
            <a:ext cx="2493962" cy="1552989"/>
          </a:xfrm>
          <a:prstGeom prst="rect">
            <a:avLst/>
          </a:prstGeom>
          <a:noFill/>
        </p:spPr>
      </p:pic>
      <p:pic>
        <p:nvPicPr>
          <p:cNvPr id="46" name="Picture 1" descr="D:\桌面\中和抗体体外活性检测 PPT\p22.jpg"/>
          <p:cNvPicPr>
            <a:picLocks noChangeAspect="1" noChangeArrowheads="1"/>
          </p:cNvPicPr>
          <p:nvPr/>
        </p:nvPicPr>
        <p:blipFill>
          <a:blip r:embed="rId4" cstate="print"/>
          <a:srcRect/>
          <a:stretch>
            <a:fillRect/>
          </a:stretch>
        </p:blipFill>
        <p:spPr bwMode="auto">
          <a:xfrm>
            <a:off x="895323" y="3363838"/>
            <a:ext cx="3388645" cy="1634122"/>
          </a:xfrm>
          <a:prstGeom prst="rect">
            <a:avLst/>
          </a:prstGeom>
          <a:noFill/>
        </p:spPr>
      </p:pic>
      <p:sp>
        <p:nvSpPr>
          <p:cNvPr id="47" name="矩形 46"/>
          <p:cNvSpPr/>
          <p:nvPr/>
        </p:nvSpPr>
        <p:spPr>
          <a:xfrm>
            <a:off x="967331" y="3075806"/>
            <a:ext cx="2376000" cy="253916"/>
          </a:xfrm>
          <a:prstGeom prst="rect">
            <a:avLst/>
          </a:prstGeom>
        </p:spPr>
        <p:txBody>
          <a:bodyPr wrap="square" lIns="68580" tIns="34290" rIns="68580" bIns="34290">
            <a:spAutoFit/>
          </a:bodyPr>
          <a:lstStyle/>
          <a:p>
            <a:pPr>
              <a:buFont typeface="Arial" panose="020B0604020202020204" pitchFamily="34" charset="0"/>
              <a:buChar char="•"/>
            </a:pPr>
            <a:r>
              <a:rPr lang="en-US" altLang="zh-CN" sz="1200" b="1" dirty="0" smtClean="0">
                <a:solidFill>
                  <a:srgbClr val="377D6C"/>
                </a:solidFill>
                <a:latin typeface="思源黑体 CN Bold" panose="020B0800000000000000" pitchFamily="34" charset="-122"/>
                <a:ea typeface="思源黑体 CN Bold" panose="020B0800000000000000" pitchFamily="34" charset="-122"/>
              </a:rPr>
              <a:t> Biacore </a:t>
            </a:r>
            <a:r>
              <a:rPr lang="zh-CN" altLang="en-US" sz="1200" b="1" dirty="0" smtClean="0">
                <a:solidFill>
                  <a:srgbClr val="377D6C"/>
                </a:solidFill>
                <a:latin typeface="思源黑体 CN Bold" panose="020B0800000000000000" pitchFamily="34" charset="-122"/>
                <a:ea typeface="思源黑体 CN Bold" panose="020B0800000000000000" pitchFamily="34" charset="-122"/>
              </a:rPr>
              <a:t>动态、实时传感图</a:t>
            </a:r>
            <a:endParaRPr lang="zh-CN" altLang="en-US" sz="1200" b="1" dirty="0">
              <a:solidFill>
                <a:srgbClr val="377D6C"/>
              </a:solidFill>
              <a:latin typeface="思源黑体 CN Bold" panose="020B0800000000000000" pitchFamily="34" charset="-122"/>
              <a:ea typeface="思源黑体 CN Bold" panose="020B0800000000000000" pitchFamily="34" charset="-122"/>
            </a:endParaRPr>
          </a:p>
        </p:txBody>
      </p:sp>
      <p:pic>
        <p:nvPicPr>
          <p:cNvPr id="48" name="Picture 3" descr="D:\桌面\中和抗体体外活性检测 PPT\0-0-0.jpg"/>
          <p:cNvPicPr>
            <a:picLocks noChangeAspect="1" noChangeArrowheads="1"/>
          </p:cNvPicPr>
          <p:nvPr/>
        </p:nvPicPr>
        <p:blipFill>
          <a:blip r:embed="rId5" cstate="print"/>
          <a:srcRect/>
          <a:stretch>
            <a:fillRect/>
          </a:stretch>
        </p:blipFill>
        <p:spPr bwMode="auto">
          <a:xfrm>
            <a:off x="4935171" y="3435846"/>
            <a:ext cx="3237229" cy="1584176"/>
          </a:xfrm>
          <a:prstGeom prst="rect">
            <a:avLst/>
          </a:prstGeom>
          <a:noFill/>
        </p:spPr>
      </p:pic>
      <p:sp>
        <p:nvSpPr>
          <p:cNvPr id="49" name="矩形 48"/>
          <p:cNvSpPr/>
          <p:nvPr/>
        </p:nvSpPr>
        <p:spPr>
          <a:xfrm>
            <a:off x="4935171" y="3075806"/>
            <a:ext cx="1568378" cy="253916"/>
          </a:xfrm>
          <a:prstGeom prst="rect">
            <a:avLst/>
          </a:prstGeom>
        </p:spPr>
        <p:txBody>
          <a:bodyPr wrap="none" lIns="68580" tIns="34290" rIns="68580" bIns="34290">
            <a:spAutoFit/>
          </a:bodyPr>
          <a:lstStyle/>
          <a:p>
            <a:pPr>
              <a:buFont typeface="Arial" panose="020B0604020202020204" pitchFamily="34" charset="0"/>
              <a:buChar char="•"/>
            </a:pPr>
            <a:r>
              <a:rPr lang="en-US" altLang="zh-CN" sz="1200" b="1" dirty="0" smtClean="0">
                <a:solidFill>
                  <a:srgbClr val="377D6C"/>
                </a:solidFill>
                <a:latin typeface="思源黑体 CN Bold" panose="020B0800000000000000" pitchFamily="34" charset="-122"/>
                <a:ea typeface="思源黑体 CN Bold" panose="020B0800000000000000" pitchFamily="34" charset="-122"/>
              </a:rPr>
              <a:t> Octet Red </a:t>
            </a:r>
            <a:r>
              <a:rPr lang="zh-CN" altLang="en-US" sz="1200" b="1" dirty="0" smtClean="0">
                <a:solidFill>
                  <a:srgbClr val="377D6C"/>
                </a:solidFill>
                <a:latin typeface="思源黑体 CN Bold" panose="020B0800000000000000" pitchFamily="34" charset="-122"/>
                <a:ea typeface="思源黑体 CN Bold" panose="020B0800000000000000" pitchFamily="34" charset="-122"/>
              </a:rPr>
              <a:t>检测过程</a:t>
            </a:r>
            <a:endParaRPr lang="zh-CN" altLang="en-US" sz="1200" b="1" dirty="0">
              <a:solidFill>
                <a:srgbClr val="377D6C"/>
              </a:solidFill>
              <a:latin typeface="思源黑体 CN Bold" panose="020B0800000000000000" pitchFamily="34" charset="-122"/>
              <a:ea typeface="思源黑体 CN Bold" panose="020B0800000000000000" pitchFamily="34" charset="-122"/>
            </a:endParaRPr>
          </a:p>
        </p:txBody>
      </p:sp>
      <p:sp>
        <p:nvSpPr>
          <p:cNvPr id="21" name="TextBox 20"/>
          <p:cNvSpPr txBox="1"/>
          <p:nvPr/>
        </p:nvSpPr>
        <p:spPr>
          <a:xfrm>
            <a:off x="3059832" y="555526"/>
            <a:ext cx="2556000" cy="382191"/>
          </a:xfrm>
          <a:prstGeom prst="flowChartOffpageConnector">
            <a:avLst/>
          </a:prstGeom>
          <a:solidFill>
            <a:schemeClr val="bg1">
              <a:lumMod val="95000"/>
            </a:schemeClr>
          </a:solidFill>
          <a:ln w="28575">
            <a:solidFill>
              <a:srgbClr val="00A27B"/>
            </a:solidFill>
          </a:ln>
        </p:spPr>
        <p:txBody>
          <a:bodyPr wrap="square" rtlCol="0" anchor="ctr">
            <a:spAutoFit/>
          </a:bodyPr>
          <a:lstStyle/>
          <a:p>
            <a:pPr algn="ctr"/>
            <a:r>
              <a:rPr lang="zh-CN" altLang="en-US" sz="14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rPr>
              <a:t>大分子相互作用分析</a:t>
            </a:r>
            <a:endParaRPr lang="en-US" altLang="zh-CN" sz="1400" b="1" dirty="0" smtClean="0">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767" name="组合 766"/>
          <p:cNvGrpSpPr/>
          <p:nvPr/>
        </p:nvGrpSpPr>
        <p:grpSpPr>
          <a:xfrm>
            <a:off x="2312318" y="1491630"/>
            <a:ext cx="2755360" cy="2592288"/>
            <a:chOff x="3707904" y="1635646"/>
            <a:chExt cx="2503023" cy="2406602"/>
          </a:xfrm>
        </p:grpSpPr>
        <p:grpSp>
          <p:nvGrpSpPr>
            <p:cNvPr id="753" name="组合 752"/>
            <p:cNvGrpSpPr/>
            <p:nvPr/>
          </p:nvGrpSpPr>
          <p:grpSpPr>
            <a:xfrm>
              <a:off x="3707904" y="1635646"/>
              <a:ext cx="2503023" cy="2406602"/>
              <a:chOff x="6084168" y="2499742"/>
              <a:chExt cx="2503023" cy="2406602"/>
            </a:xfrm>
          </p:grpSpPr>
          <p:grpSp>
            <p:nvGrpSpPr>
              <p:cNvPr id="754" name="组合 52"/>
              <p:cNvGrpSpPr/>
              <p:nvPr/>
            </p:nvGrpSpPr>
            <p:grpSpPr>
              <a:xfrm>
                <a:off x="6084168" y="2499742"/>
                <a:ext cx="2420296" cy="2406602"/>
                <a:chOff x="2969198" y="2571750"/>
                <a:chExt cx="2420296" cy="2406602"/>
              </a:xfrm>
            </p:grpSpPr>
            <p:sp>
              <p:nvSpPr>
                <p:cNvPr id="761" name="饼形 760"/>
                <p:cNvSpPr/>
                <p:nvPr/>
              </p:nvSpPr>
              <p:spPr>
                <a:xfrm>
                  <a:off x="2987824" y="2571750"/>
                  <a:ext cx="2295331" cy="2295331"/>
                </a:xfrm>
                <a:prstGeom prst="pie">
                  <a:avLst>
                    <a:gd name="adj1" fmla="val 12146137"/>
                    <a:gd name="adj2" fmla="val 16200000"/>
                  </a:avLst>
                </a:prstGeom>
                <a:solidFill>
                  <a:srgbClr val="00CC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2" name="饼形 761"/>
                <p:cNvSpPr/>
                <p:nvPr/>
              </p:nvSpPr>
              <p:spPr>
                <a:xfrm flipH="1">
                  <a:off x="3059832" y="2571750"/>
                  <a:ext cx="2295331" cy="2295331"/>
                </a:xfrm>
                <a:prstGeom prst="pie">
                  <a:avLst>
                    <a:gd name="adj1" fmla="val 12146137"/>
                    <a:gd name="adj2" fmla="val 16200000"/>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3" name="饼形 762"/>
                <p:cNvSpPr/>
                <p:nvPr/>
              </p:nvSpPr>
              <p:spPr>
                <a:xfrm rot="4106546" flipH="1">
                  <a:off x="3094163" y="2637831"/>
                  <a:ext cx="2295331" cy="2295331"/>
                </a:xfrm>
                <a:prstGeom prst="pie">
                  <a:avLst>
                    <a:gd name="adj1" fmla="val 11573373"/>
                    <a:gd name="adj2" fmla="val 16200000"/>
                  </a:avLst>
                </a:prstGeom>
                <a:solidFill>
                  <a:srgbClr val="007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64" name="饼形 763"/>
                <p:cNvSpPr/>
                <p:nvPr/>
              </p:nvSpPr>
              <p:spPr>
                <a:xfrm rot="8822503" flipH="1">
                  <a:off x="3032014" y="2683021"/>
                  <a:ext cx="2295331" cy="2295331"/>
                </a:xfrm>
                <a:prstGeom prst="pie">
                  <a:avLst>
                    <a:gd name="adj1" fmla="val 12146137"/>
                    <a:gd name="adj2" fmla="val 16200000"/>
                  </a:avLst>
                </a:prstGeom>
                <a:solidFill>
                  <a:srgbClr val="0048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CN Regular" panose="020B0500000000000000" pitchFamily="34" charset="-122"/>
                    <a:ea typeface="思源黑体 CN Regular" panose="020B0500000000000000" pitchFamily="34" charset="-122"/>
                  </a:endParaRPr>
                </a:p>
              </p:txBody>
            </p:sp>
            <p:sp>
              <p:nvSpPr>
                <p:cNvPr id="765" name="饼形 764"/>
                <p:cNvSpPr/>
                <p:nvPr/>
              </p:nvSpPr>
              <p:spPr>
                <a:xfrm rot="17493454">
                  <a:off x="2969198" y="2625131"/>
                  <a:ext cx="2295331" cy="2295331"/>
                </a:xfrm>
                <a:prstGeom prst="pie">
                  <a:avLst>
                    <a:gd name="adj1" fmla="val 11573373"/>
                    <a:gd name="adj2" fmla="val 16200000"/>
                  </a:avLst>
                </a:prstGeom>
                <a:solidFill>
                  <a:srgbClr val="05F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5" name="文本框 9"/>
              <p:cNvSpPr txBox="1"/>
              <p:nvPr/>
            </p:nvSpPr>
            <p:spPr>
              <a:xfrm>
                <a:off x="6444208" y="2931790"/>
                <a:ext cx="1080119" cy="342877"/>
              </a:xfrm>
              <a:prstGeom prst="rect">
                <a:avLst/>
              </a:prstGeom>
              <a:noFill/>
            </p:spPr>
            <p:txBody>
              <a:bodyPr wrap="square" rtlCol="0" anchor="t">
                <a:spAutoFit/>
              </a:bodyPr>
              <a:lstStyle/>
              <a:p>
                <a:pPr>
                  <a:lnSpc>
                    <a:spcPct val="150000"/>
                  </a:lnSpc>
                </a:pP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浓度定量</a:t>
                </a:r>
                <a:endParaRPr lang="zh-CN" altLang="en-US" sz="1200" b="1" dirty="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p:txBody>
          </p:sp>
          <p:sp>
            <p:nvSpPr>
              <p:cNvPr id="756" name="文本框 9"/>
              <p:cNvSpPr txBox="1"/>
              <p:nvPr/>
            </p:nvSpPr>
            <p:spPr>
              <a:xfrm>
                <a:off x="7380312" y="2767142"/>
                <a:ext cx="862497" cy="600034"/>
              </a:xfrm>
              <a:prstGeom prst="rect">
                <a:avLst/>
              </a:prstGeom>
              <a:noFill/>
            </p:spPr>
            <p:txBody>
              <a:bodyPr wrap="square" rtlCol="0" anchor="t">
                <a:spAutoFit/>
              </a:bodyPr>
              <a:lstStyle/>
              <a:p>
                <a:pPr>
                  <a:lnSpc>
                    <a:spcPct val="150000"/>
                  </a:lnSpc>
                </a:pP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抗体筛选、表征</a:t>
                </a:r>
                <a:endParaRPr lang="zh-CN" altLang="en-US" sz="1200" b="1" dirty="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p:txBody>
          </p:sp>
          <p:sp>
            <p:nvSpPr>
              <p:cNvPr id="758" name="文本框 9"/>
              <p:cNvSpPr txBox="1"/>
              <p:nvPr/>
            </p:nvSpPr>
            <p:spPr>
              <a:xfrm>
                <a:off x="7605989" y="3507854"/>
                <a:ext cx="981202" cy="857192"/>
              </a:xfrm>
              <a:prstGeom prst="rect">
                <a:avLst/>
              </a:prstGeom>
              <a:noFill/>
            </p:spPr>
            <p:txBody>
              <a:bodyPr wrap="square" rtlCol="0" anchor="t">
                <a:spAutoFit/>
              </a:bodyPr>
              <a:lstStyle/>
              <a:p>
                <a:pPr>
                  <a:lnSpc>
                    <a:spcPct val="150000"/>
                  </a:lnSpc>
                </a:pPr>
                <a:r>
                  <a:rPr lang="en-US" altLang="zh-CN"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Fc</a:t>
                </a: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受体蛋白与抗体亲和力测定</a:t>
                </a:r>
                <a:endParaRPr lang="zh-CN" altLang="en-US" sz="1200" b="1" dirty="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p:txBody>
          </p:sp>
          <p:sp>
            <p:nvSpPr>
              <p:cNvPr id="759" name="文本框 9"/>
              <p:cNvSpPr txBox="1"/>
              <p:nvPr/>
            </p:nvSpPr>
            <p:spPr>
              <a:xfrm>
                <a:off x="6156176" y="3651870"/>
                <a:ext cx="936104" cy="342877"/>
              </a:xfrm>
              <a:prstGeom prst="rect">
                <a:avLst/>
              </a:prstGeom>
              <a:noFill/>
            </p:spPr>
            <p:txBody>
              <a:bodyPr wrap="square" rtlCol="0" anchor="t">
                <a:spAutoFit/>
              </a:bodyPr>
              <a:lstStyle/>
              <a:p>
                <a:pPr>
                  <a:lnSpc>
                    <a:spcPct val="150000"/>
                  </a:lnSpc>
                </a:pP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表位分析</a:t>
                </a:r>
                <a:endParaRPr lang="zh-CN" altLang="en-US" sz="1200" b="1" dirty="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p:txBody>
          </p:sp>
          <p:sp>
            <p:nvSpPr>
              <p:cNvPr id="760" name="椭圆 759"/>
              <p:cNvSpPr/>
              <p:nvPr/>
            </p:nvSpPr>
            <p:spPr>
              <a:xfrm>
                <a:off x="7048128" y="3436248"/>
                <a:ext cx="460236" cy="460236"/>
              </a:xfrm>
              <a:prstGeom prst="ellipse">
                <a:avLst/>
              </a:prstGeom>
              <a:solidFill>
                <a:srgbClr val="C1F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6" name="文本框 9"/>
            <p:cNvSpPr txBox="1"/>
            <p:nvPr/>
          </p:nvSpPr>
          <p:spPr>
            <a:xfrm>
              <a:off x="4231211" y="3409771"/>
              <a:ext cx="1308268" cy="600034"/>
            </a:xfrm>
            <a:prstGeom prst="rect">
              <a:avLst/>
            </a:prstGeom>
            <a:noFill/>
          </p:spPr>
          <p:txBody>
            <a:bodyPr wrap="square" rtlCol="0" anchor="t">
              <a:spAutoFit/>
            </a:bodyPr>
            <a:lstStyle/>
            <a:p>
              <a:pPr algn="ctr">
                <a:lnSpc>
                  <a:spcPct val="150000"/>
                </a:lnSpc>
              </a:pP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大分子</a:t>
              </a:r>
              <a:r>
                <a:rPr lang="en-US" altLang="zh-CN"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a:t>
              </a: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小分子</a:t>
              </a:r>
              <a:endParaRPr lang="en-US" altLang="zh-CN"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a:p>
              <a:pPr algn="ctr">
                <a:lnSpc>
                  <a:spcPct val="150000"/>
                </a:lnSpc>
              </a:pPr>
              <a:r>
                <a:rPr lang="zh-CN" altLang="en-US" sz="1200" b="1" dirty="0" smtClean="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rPr>
                <a:t>相互作用</a:t>
              </a:r>
              <a:endParaRPr lang="zh-CN" altLang="en-US" sz="1200" b="1" dirty="0">
                <a:solidFill>
                  <a:schemeClr val="bg1"/>
                </a:solidFill>
                <a:latin typeface="思源黑体 CN Regular" panose="020B0500000000000000" pitchFamily="34" charset="-122"/>
                <a:ea typeface="思源黑体 CN Regular" panose="020B0500000000000000" pitchFamily="34" charset="-122"/>
                <a:cs typeface="思源黑体 CN Medium" panose="020B0600000000000000" pitchFamily="34" charset="-122"/>
              </a:endParaRPr>
            </a:p>
          </p:txBody>
        </p:sp>
      </p:grpSp>
      <p:sp>
        <p:nvSpPr>
          <p:cNvPr id="768" name="TextBox 767"/>
          <p:cNvSpPr txBox="1"/>
          <p:nvPr/>
        </p:nvSpPr>
        <p:spPr>
          <a:xfrm>
            <a:off x="467544" y="915566"/>
            <a:ext cx="1080120" cy="307777"/>
          </a:xfrm>
          <a:prstGeom prst="rect">
            <a:avLst/>
          </a:prstGeom>
          <a:noFill/>
        </p:spPr>
        <p:txBody>
          <a:bodyPr wrap="square" rtlCol="0">
            <a:spAutoFit/>
          </a:bodyPr>
          <a:lstStyle/>
          <a:p>
            <a:pPr algn="l"/>
            <a:r>
              <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技术优势：</a:t>
            </a:r>
            <a:endPar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769" name="矩形 768"/>
          <p:cNvSpPr/>
          <p:nvPr/>
        </p:nvSpPr>
        <p:spPr>
          <a:xfrm>
            <a:off x="395536" y="1707654"/>
            <a:ext cx="2232248" cy="1692771"/>
          </a:xfrm>
          <a:prstGeom prst="rect">
            <a:avLst/>
          </a:prstGeom>
        </p:spPr>
        <p:txBody>
          <a:bodyPr wrap="square">
            <a:spAutoFit/>
          </a:bodyPr>
          <a:lstStyle/>
          <a:p>
            <a:pPr>
              <a:lnSpc>
                <a:spcPct val="200000"/>
              </a:lnSpc>
              <a:buClr>
                <a:srgbClr val="00674B"/>
              </a:buClr>
              <a:buFont typeface="Wingdings" panose="05000000000000000000" pitchFamily="2" charset="2"/>
              <a:buChar char="Ø"/>
            </a:pPr>
            <a:r>
              <a:rPr lang="zh-CN" altLang="en-US" sz="1300" dirty="0" smtClean="0">
                <a:latin typeface="Poppins" panose="02000000000000000000" pitchFamily="2" charset="0"/>
                <a:ea typeface="思源黑体 CN Regular" panose="020B0500000000000000" pitchFamily="34" charset="-122"/>
                <a:cs typeface="Poppins" panose="02000000000000000000" pitchFamily="2" charset="0"/>
              </a:rPr>
              <a:t>无须标记</a:t>
            </a:r>
            <a:endParaRPr lang="en-US" altLang="zh-CN" sz="13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200000"/>
              </a:lnSpc>
              <a:buClr>
                <a:srgbClr val="00674B"/>
              </a:buClr>
              <a:buFont typeface="Wingdings" panose="05000000000000000000" pitchFamily="2" charset="2"/>
              <a:buChar char="Ø"/>
            </a:pPr>
            <a:r>
              <a:rPr lang="zh-CN" altLang="en-US" sz="1300" dirty="0" smtClean="0">
                <a:latin typeface="Poppins" panose="02000000000000000000" pitchFamily="2" charset="0"/>
                <a:ea typeface="思源黑体 CN Regular" panose="020B0500000000000000" pitchFamily="34" charset="-122"/>
                <a:cs typeface="Poppins" panose="02000000000000000000" pitchFamily="2" charset="0"/>
              </a:rPr>
              <a:t>灵敏度高</a:t>
            </a:r>
            <a:endParaRPr lang="en-US" altLang="zh-CN" sz="13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200000"/>
              </a:lnSpc>
              <a:buClr>
                <a:srgbClr val="00674B"/>
              </a:buClr>
              <a:buFont typeface="Wingdings" panose="05000000000000000000" pitchFamily="2" charset="2"/>
              <a:buChar char="Ø"/>
            </a:pPr>
            <a:r>
              <a:rPr lang="zh-CN" altLang="en-US" sz="1300" dirty="0" smtClean="0">
                <a:latin typeface="Poppins" panose="02000000000000000000" pitchFamily="2" charset="0"/>
                <a:ea typeface="思源黑体 CN Regular" panose="020B0500000000000000" pitchFamily="34" charset="-122"/>
                <a:cs typeface="Poppins" panose="02000000000000000000" pitchFamily="2" charset="0"/>
              </a:rPr>
              <a:t>实时监测</a:t>
            </a:r>
            <a:endParaRPr lang="en-US" altLang="zh-CN" sz="13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200000"/>
              </a:lnSpc>
              <a:buClr>
                <a:srgbClr val="00674B"/>
              </a:buClr>
              <a:buFont typeface="Wingdings" panose="05000000000000000000" pitchFamily="2" charset="2"/>
              <a:buChar char="Ø"/>
            </a:pPr>
            <a:r>
              <a:rPr lang="zh-CN" altLang="en-US" sz="1300" dirty="0" smtClean="0">
                <a:latin typeface="Poppins" panose="02000000000000000000" pitchFamily="2" charset="0"/>
                <a:ea typeface="思源黑体 CN Regular" panose="020B0500000000000000" pitchFamily="34" charset="-122"/>
                <a:cs typeface="Poppins" panose="02000000000000000000" pitchFamily="2" charset="0"/>
              </a:rPr>
              <a:t>精确的动力学数据</a:t>
            </a:r>
            <a:endParaRPr lang="zh-CN" altLang="en-US" sz="13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71" name="TextBox 770"/>
          <p:cNvSpPr txBox="1"/>
          <p:nvPr/>
        </p:nvSpPr>
        <p:spPr>
          <a:xfrm>
            <a:off x="2915816" y="915566"/>
            <a:ext cx="1152128" cy="307777"/>
          </a:xfrm>
          <a:prstGeom prst="rect">
            <a:avLst/>
          </a:prstGeom>
          <a:noFill/>
        </p:spPr>
        <p:txBody>
          <a:bodyPr wrap="square" rtlCol="0">
            <a:spAutoFit/>
          </a:bodyPr>
          <a:lstStyle/>
          <a:p>
            <a:pPr algn="l"/>
            <a:r>
              <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检测类型：</a:t>
            </a:r>
            <a:endPar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772" name="TextBox 771"/>
          <p:cNvSpPr txBox="1"/>
          <p:nvPr/>
        </p:nvSpPr>
        <p:spPr>
          <a:xfrm>
            <a:off x="5940152" y="915566"/>
            <a:ext cx="1080120" cy="307777"/>
          </a:xfrm>
          <a:prstGeom prst="rect">
            <a:avLst/>
          </a:prstGeom>
          <a:noFill/>
        </p:spPr>
        <p:txBody>
          <a:bodyPr wrap="square" rtlCol="0">
            <a:spAutoFit/>
          </a:bodyPr>
          <a:lstStyle/>
          <a:p>
            <a:pPr algn="l"/>
            <a:r>
              <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样品要求：</a:t>
            </a:r>
            <a:endParaRPr lang="zh-CN" altLang="en-US" sz="14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aphicFrame>
        <p:nvGraphicFramePr>
          <p:cNvPr id="35" name="表格 34"/>
          <p:cNvGraphicFramePr/>
          <p:nvPr/>
        </p:nvGraphicFramePr>
        <p:xfrm>
          <a:off x="5364088" y="1491630"/>
          <a:ext cx="3672408" cy="2548370"/>
        </p:xfrm>
        <a:graphic>
          <a:graphicData uri="http://schemas.openxmlformats.org/drawingml/2006/table">
            <a:tbl>
              <a:tblPr firstRow="1" bandRow="1">
                <a:tableStyleId>{5C22544A-7EE6-4342-B048-85BDC9FD1C3A}</a:tableStyleId>
              </a:tblPr>
              <a:tblGrid>
                <a:gridCol w="432048"/>
                <a:gridCol w="3240360"/>
              </a:tblGrid>
              <a:tr h="504916">
                <a:tc>
                  <a:txBody>
                    <a:bodyPr/>
                    <a:lstStyle/>
                    <a:p>
                      <a:pPr algn="ctr" fontAlgn="ctr"/>
                      <a:r>
                        <a:rPr lang="en-US" altLang="zh-CN" sz="12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01</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00674B"/>
                    </a:solidFill>
                  </a:tcPr>
                </a:tc>
                <a:tc>
                  <a:txBody>
                    <a:bodyPr/>
                    <a:lstStyle/>
                    <a:p>
                      <a:pPr algn="l" fontAlgn="ctr">
                        <a:buFont typeface="Arial" panose="020B0604020202020204" pitchFamily="34" charset="0"/>
                        <a:buChar char="•"/>
                      </a:pP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样品充分水溶，处于均一的、不聚集的状态</a:t>
                      </a:r>
                      <a:endPar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r>
              <a:tr h="575204">
                <a:tc>
                  <a:txBody>
                    <a:bodyPr/>
                    <a:lstStyle/>
                    <a:p>
                      <a:pPr algn="ctr" fontAlgn="ctr"/>
                      <a:r>
                        <a:rPr lang="en-US" altLang="zh-CN" sz="12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02</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00674B"/>
                    </a:solidFill>
                  </a:tcPr>
                </a:tc>
                <a:tc>
                  <a:txBody>
                    <a:bodyPr/>
                    <a:lstStyle/>
                    <a:p>
                      <a:pPr algn="l" fontAlgn="ctr">
                        <a:buFont typeface="Arial" panose="020B0604020202020204" pitchFamily="34" charset="0"/>
                        <a:buChar char="•"/>
                      </a:pP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纯度（</a:t>
                      </a:r>
                      <a:r>
                        <a:rPr lang="en-US" altLang="zh-CN"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&gt;90%</a:t>
                      </a: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），蛋白浓度</a:t>
                      </a:r>
                      <a:r>
                        <a:rPr lang="en-US" altLang="zh-CN"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&gt;</a:t>
                      </a:r>
                      <a:r>
                        <a:rPr lang="en-US" altLang="zh-CN"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0.2mg/</a:t>
                      </a:r>
                      <a:r>
                        <a:rPr lang="en-US" altLang="zh-CN" sz="1200" b="0" i="0" u="none" strike="noStrike" dirty="0" err="1"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mL</a:t>
                      </a: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a:t>
                      </a:r>
                      <a:endParaRPr lang="en-US" altLang="zh-CN"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gn="l" fontAlgn="ctr">
                        <a:buFont typeface="Arial" panose="020B0604020202020204" pitchFamily="34" charset="0"/>
                        <a:buChar char="•"/>
                      </a:pP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明确</a:t>
                      </a: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等电点</a:t>
                      </a:r>
                      <a:r>
                        <a:rPr lang="en-US" altLang="zh-CN"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分子量</a:t>
                      </a:r>
                      <a:endPar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99386">
                <a:tc>
                  <a:txBody>
                    <a:bodyPr/>
                    <a:lstStyle/>
                    <a:p>
                      <a:pPr algn="ctr" fontAlgn="ctr"/>
                      <a:r>
                        <a:rPr lang="en-US" altLang="zh-CN" sz="12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03</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00674B"/>
                    </a:solidFill>
                  </a:tcPr>
                </a:tc>
                <a:tc>
                  <a:txBody>
                    <a:bodyPr/>
                    <a:lstStyle/>
                    <a:p>
                      <a:pPr algn="l" fontAlgn="ctr">
                        <a:buFont typeface="Arial" panose="020B0604020202020204" pitchFamily="34" charset="0"/>
                        <a:buChar char="•"/>
                      </a:pP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告知抗体亚型及蛋白标签类型</a:t>
                      </a:r>
                      <a:endPar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r>
              <a:tr h="968864">
                <a:tc>
                  <a:txBody>
                    <a:bodyPr/>
                    <a:lstStyle/>
                    <a:p>
                      <a:pPr algn="ctr" fontAlgn="ctr"/>
                      <a:r>
                        <a:rPr lang="en-US" altLang="zh-CN" sz="12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04</a:t>
                      </a:r>
                      <a:endParaRPr lang="zh-CN" altLang="en-US" sz="12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00674B"/>
                    </a:solidFill>
                  </a:tcPr>
                </a:tc>
                <a:tc>
                  <a:txBody>
                    <a:bodyPr/>
                    <a:lstStyle/>
                    <a:p>
                      <a:pPr algn="l" fontAlgn="ctr">
                        <a:buFont typeface="Arial" panose="020B0604020202020204" pitchFamily="34" charset="0"/>
                        <a:buChar char="•"/>
                      </a:pP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分析物样品中不能含有甘油、蔗糖、咪唑等高折光的成分</a:t>
                      </a: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a:t>
                      </a:r>
                      <a:endParaRPr lang="en-US" altLang="zh-CN"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gn="l" fontAlgn="ctr">
                        <a:buFont typeface="Arial" panose="020B0604020202020204" pitchFamily="34" charset="0"/>
                        <a:buChar char="•"/>
                      </a:pP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氨基</a:t>
                      </a: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偶联的配体溶液中不能</a:t>
                      </a:r>
                      <a:r>
                        <a:rPr lang="zh-CN" altLang="en-US" sz="1200" b="0" i="0" u="none" strike="noStrike"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含有</a:t>
                      </a:r>
                      <a:r>
                        <a:rPr lang="en-US" altLang="zh-CN" sz="1200" b="0" i="0" u="none" strike="noStrike" dirty="0" err="1"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Tris</a:t>
                      </a: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a:t>
                      </a:r>
                      <a:r>
                        <a:rPr lang="en-US" altLang="zh-CN"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NaN</a:t>
                      </a:r>
                      <a:r>
                        <a:rPr lang="en-US" altLang="zh-CN" sz="1200" b="0" i="0" u="none" strike="noStrike" baseline="-25000"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3</a:t>
                      </a:r>
                      <a:r>
                        <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、甘氨酸等成分</a:t>
                      </a:r>
                      <a:endParaRPr lang="zh-CN" altLang="en-US" sz="1200" b="0" i="0" u="none" strike="noStrike" dirty="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txBody>
                  <a:tcPr marL="9525" marR="9525" marT="9525"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1" name="TextBox 10"/>
          <p:cNvSpPr txBox="1"/>
          <p:nvPr/>
        </p:nvSpPr>
        <p:spPr>
          <a:xfrm>
            <a:off x="251520" y="627534"/>
            <a:ext cx="4896544" cy="400110"/>
          </a:xfrm>
          <a:prstGeom prst="rect">
            <a:avLst/>
          </a:prstGeom>
          <a:noFill/>
        </p:spPr>
        <p:txBody>
          <a:bodyPr wrap="square" rtlCol="0">
            <a:spAutoFit/>
          </a:bodyPr>
          <a:lstStyle/>
          <a:p>
            <a:pPr algn="l"/>
            <a:r>
              <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二、基于细胞的生物活性检测</a:t>
            </a:r>
            <a:endParaRPr lang="zh-CN" altLang="en-US" sz="20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3" name="组合 61"/>
          <p:cNvGrpSpPr/>
          <p:nvPr/>
        </p:nvGrpSpPr>
        <p:grpSpPr>
          <a:xfrm>
            <a:off x="828841" y="1385714"/>
            <a:ext cx="7828565" cy="2975457"/>
            <a:chOff x="828841" y="1169690"/>
            <a:chExt cx="7828565" cy="2975457"/>
          </a:xfrm>
        </p:grpSpPr>
        <p:pic>
          <p:nvPicPr>
            <p:cNvPr id="1027" name="Picture 3"/>
            <p:cNvPicPr>
              <a:picLocks noChangeAspect="1" noChangeArrowheads="1"/>
            </p:cNvPicPr>
            <p:nvPr/>
          </p:nvPicPr>
          <p:blipFill>
            <a:blip r:embed="rId2" cstate="print"/>
            <a:srcRect/>
            <a:stretch>
              <a:fillRect/>
            </a:stretch>
          </p:blipFill>
          <p:spPr bwMode="auto">
            <a:xfrm>
              <a:off x="6300192" y="2139702"/>
              <a:ext cx="1133475" cy="1152525"/>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1907704" y="2211710"/>
              <a:ext cx="1095375" cy="1104900"/>
            </a:xfrm>
            <a:prstGeom prst="rect">
              <a:avLst/>
            </a:prstGeom>
            <a:noFill/>
            <a:ln w="9525">
              <a:noFill/>
              <a:miter lim="800000"/>
              <a:headEnd/>
              <a:tailEnd/>
            </a:ln>
          </p:spPr>
        </p:pic>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4" name="组合 11"/>
            <p:cNvGrpSpPr/>
            <p:nvPr/>
          </p:nvGrpSpPr>
          <p:grpSpPr>
            <a:xfrm>
              <a:off x="5297106" y="1479953"/>
              <a:ext cx="3019728" cy="581096"/>
              <a:chOff x="5297106" y="1479953"/>
              <a:chExt cx="3019728" cy="581096"/>
            </a:xfrm>
          </p:grpSpPr>
          <p:sp>
            <p:nvSpPr>
              <p:cNvPr id="13" name="Freeform: Shape 4"/>
              <p:cNvSpPr/>
              <p:nvPr/>
            </p:nvSpPr>
            <p:spPr>
              <a:xfrm flipH="1">
                <a:off x="5297106" y="1480950"/>
                <a:ext cx="2737470" cy="5800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053" y="21600"/>
                    </a:lnTo>
                    <a:lnTo>
                      <a:pt x="0" y="21600"/>
                    </a:lnTo>
                    <a:lnTo>
                      <a:pt x="0" y="0"/>
                    </a:ln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grpSp>
            <p:nvGrpSpPr>
              <p:cNvPr id="5" name="Group 18"/>
              <p:cNvGrpSpPr/>
              <p:nvPr/>
            </p:nvGrpSpPr>
            <p:grpSpPr>
              <a:xfrm>
                <a:off x="7738939" y="1479953"/>
                <a:ext cx="577895" cy="577895"/>
                <a:chOff x="10318585" y="1973271"/>
                <a:chExt cx="770527" cy="770527"/>
              </a:xfrm>
            </p:grpSpPr>
            <p:sp>
              <p:nvSpPr>
                <p:cNvPr id="16" name="Freeform: Shape 19"/>
                <p:cNvSpPr/>
                <p:nvPr/>
              </p:nvSpPr>
              <p:spPr>
                <a:xfrm>
                  <a:off x="10318585" y="1973271"/>
                  <a:ext cx="770527" cy="7705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689"/>
                </a:solidFill>
                <a:ln w="12700">
                  <a:miter lim="400000"/>
                </a:ln>
              </p:spPr>
              <p:txBody>
                <a:bodyPr anchor="ctr"/>
                <a:lstStyle/>
                <a:p>
                  <a:pPr algn="ctr"/>
                  <a:endParaRPr dirty="0">
                    <a:cs typeface="+mn-ea"/>
                    <a:sym typeface="+mn-lt"/>
                  </a:endParaRPr>
                </a:p>
              </p:txBody>
            </p:sp>
            <p:sp>
              <p:nvSpPr>
                <p:cNvPr id="17" name="Freeform: Shape 20"/>
                <p:cNvSpPr/>
                <p:nvPr/>
              </p:nvSpPr>
              <p:spPr>
                <a:xfrm>
                  <a:off x="10542618" y="2238724"/>
                  <a:ext cx="322462" cy="214267"/>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rgbClr val="FFFFFF"/>
                </a:solidFill>
                <a:ln w="12700">
                  <a:miter lim="400000"/>
                </a:ln>
              </p:spPr>
              <p:txBody>
                <a:bodyPr anchor="ctr"/>
                <a:lstStyle/>
                <a:p>
                  <a:pPr algn="ctr"/>
                  <a:endParaRPr dirty="0">
                    <a:cs typeface="+mn-ea"/>
                    <a:sym typeface="+mn-lt"/>
                  </a:endParaRPr>
                </a:p>
              </p:txBody>
            </p:sp>
          </p:grpSp>
          <p:sp>
            <p:nvSpPr>
              <p:cNvPr id="15" name="Rectangle 21"/>
              <p:cNvSpPr/>
              <p:nvPr/>
            </p:nvSpPr>
            <p:spPr>
              <a:xfrm>
                <a:off x="6107744" y="1587049"/>
                <a:ext cx="1420149" cy="344689"/>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400" dirty="0" smtClean="0">
                    <a:ea typeface="思源黑体 CN Normal" panose="020B0400000000000000" pitchFamily="34" charset="-122"/>
                    <a:cs typeface="+mn-ea"/>
                    <a:sym typeface="+mn-lt"/>
                  </a:rPr>
                  <a:t>细胞增殖</a:t>
                </a:r>
                <a:endParaRPr lang="zh-CN" altLang="en-US" sz="1400" dirty="0">
                  <a:ea typeface="思源黑体 CN Normal" panose="020B0400000000000000" pitchFamily="34" charset="-122"/>
                  <a:cs typeface="+mn-ea"/>
                  <a:sym typeface="+mn-lt"/>
                </a:endParaRPr>
              </a:p>
            </p:txBody>
          </p:sp>
        </p:grpSp>
        <p:grpSp>
          <p:nvGrpSpPr>
            <p:cNvPr id="6" name="组合 17"/>
            <p:cNvGrpSpPr/>
            <p:nvPr/>
          </p:nvGrpSpPr>
          <p:grpSpPr>
            <a:xfrm>
              <a:off x="5297106" y="3501419"/>
              <a:ext cx="3019728" cy="582216"/>
              <a:chOff x="5297106" y="3501419"/>
              <a:chExt cx="3019728" cy="582216"/>
            </a:xfrm>
          </p:grpSpPr>
          <p:sp>
            <p:nvSpPr>
              <p:cNvPr id="19" name="Freeform: Shape 5"/>
              <p:cNvSpPr/>
              <p:nvPr/>
            </p:nvSpPr>
            <p:spPr>
              <a:xfrm rot="10800000">
                <a:off x="5297106" y="3503536"/>
                <a:ext cx="2737470" cy="5800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053" y="21600"/>
                    </a:lnTo>
                    <a:lnTo>
                      <a:pt x="0" y="21600"/>
                    </a:lnTo>
                    <a:lnTo>
                      <a:pt x="0" y="0"/>
                    </a:ln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20" name="Rectangle 23"/>
              <p:cNvSpPr/>
              <p:nvPr/>
            </p:nvSpPr>
            <p:spPr>
              <a:xfrm>
                <a:off x="6107744" y="3606664"/>
                <a:ext cx="1420149" cy="344690"/>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400" dirty="0" smtClean="0">
                    <a:ea typeface="思源黑体 CN Normal" panose="020B0400000000000000" pitchFamily="34" charset="-122"/>
                    <a:cs typeface="+mn-ea"/>
                    <a:sym typeface="+mn-lt"/>
                  </a:rPr>
                  <a:t>细胞分泌</a:t>
                </a:r>
                <a:endParaRPr lang="zh-CN" altLang="en-US" sz="1400" dirty="0">
                  <a:ea typeface="思源黑体 CN Normal" panose="020B0400000000000000" pitchFamily="34" charset="-122"/>
                  <a:cs typeface="+mn-ea"/>
                  <a:sym typeface="+mn-lt"/>
                </a:endParaRPr>
              </a:p>
            </p:txBody>
          </p:sp>
          <p:grpSp>
            <p:nvGrpSpPr>
              <p:cNvPr id="7" name="Group 24"/>
              <p:cNvGrpSpPr/>
              <p:nvPr/>
            </p:nvGrpSpPr>
            <p:grpSpPr>
              <a:xfrm>
                <a:off x="7738939" y="3501419"/>
                <a:ext cx="577895" cy="577895"/>
                <a:chOff x="10318585" y="4668559"/>
                <a:chExt cx="770527" cy="770527"/>
              </a:xfrm>
            </p:grpSpPr>
            <p:sp>
              <p:nvSpPr>
                <p:cNvPr id="22" name="Freeform: Shape 25"/>
                <p:cNvSpPr/>
                <p:nvPr/>
              </p:nvSpPr>
              <p:spPr>
                <a:xfrm>
                  <a:off x="10318585" y="4668559"/>
                  <a:ext cx="770527" cy="7705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689"/>
                </a:solidFill>
                <a:ln w="12700">
                  <a:miter lim="400000"/>
                </a:ln>
              </p:spPr>
              <p:txBody>
                <a:bodyPr anchor="ctr"/>
                <a:lstStyle/>
                <a:p>
                  <a:pPr algn="ctr"/>
                  <a:endParaRPr dirty="0">
                    <a:cs typeface="+mn-ea"/>
                    <a:sym typeface="+mn-lt"/>
                  </a:endParaRPr>
                </a:p>
              </p:txBody>
            </p:sp>
            <p:sp>
              <p:nvSpPr>
                <p:cNvPr id="23" name="Freeform: Shape 26"/>
                <p:cNvSpPr/>
                <p:nvPr/>
              </p:nvSpPr>
              <p:spPr>
                <a:xfrm>
                  <a:off x="10542588" y="4882356"/>
                  <a:ext cx="322461" cy="312738"/>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10569" y="0"/>
                        <a:pt x="10373" y="77"/>
                        <a:pt x="10208" y="247"/>
                      </a:cubicBezTo>
                      <a:cubicBezTo>
                        <a:pt x="10044" y="417"/>
                        <a:pt x="9956" y="618"/>
                        <a:pt x="9956" y="850"/>
                      </a:cubicBezTo>
                      <a:lnTo>
                        <a:pt x="9956" y="2165"/>
                      </a:lnTo>
                      <a:cubicBezTo>
                        <a:pt x="10320" y="2148"/>
                        <a:pt x="10603" y="2138"/>
                        <a:pt x="10793" y="2138"/>
                      </a:cubicBezTo>
                      <a:cubicBezTo>
                        <a:pt x="10984" y="2138"/>
                        <a:pt x="11254" y="2148"/>
                        <a:pt x="11617" y="2165"/>
                      </a:cubicBezTo>
                      <a:lnTo>
                        <a:pt x="11617" y="850"/>
                      </a:lnTo>
                      <a:cubicBezTo>
                        <a:pt x="11617" y="618"/>
                        <a:pt x="11542" y="416"/>
                        <a:pt x="11378" y="247"/>
                      </a:cubicBezTo>
                      <a:cubicBezTo>
                        <a:pt x="11214" y="77"/>
                        <a:pt x="11018" y="0"/>
                        <a:pt x="10793" y="0"/>
                      </a:cubicBezTo>
                      <a:close/>
                      <a:moveTo>
                        <a:pt x="10807" y="2673"/>
                      </a:moveTo>
                      <a:cubicBezTo>
                        <a:pt x="9162" y="2673"/>
                        <a:pt x="7603" y="2971"/>
                        <a:pt x="6128" y="3577"/>
                      </a:cubicBezTo>
                      <a:cubicBezTo>
                        <a:pt x="4653" y="4184"/>
                        <a:pt x="3363" y="5100"/>
                        <a:pt x="2260" y="6318"/>
                      </a:cubicBezTo>
                      <a:cubicBezTo>
                        <a:pt x="1157" y="7535"/>
                        <a:pt x="402" y="8962"/>
                        <a:pt x="13" y="10594"/>
                      </a:cubicBezTo>
                      <a:cubicBezTo>
                        <a:pt x="5" y="10612"/>
                        <a:pt x="0" y="10632"/>
                        <a:pt x="0" y="10677"/>
                      </a:cubicBezTo>
                      <a:cubicBezTo>
                        <a:pt x="0" y="10792"/>
                        <a:pt x="51" y="10893"/>
                        <a:pt x="133" y="10978"/>
                      </a:cubicBezTo>
                      <a:cubicBezTo>
                        <a:pt x="215" y="11063"/>
                        <a:pt x="313" y="11115"/>
                        <a:pt x="425" y="11115"/>
                      </a:cubicBezTo>
                      <a:cubicBezTo>
                        <a:pt x="520" y="11115"/>
                        <a:pt x="613" y="11067"/>
                        <a:pt x="718" y="10978"/>
                      </a:cubicBezTo>
                      <a:cubicBezTo>
                        <a:pt x="1142" y="10568"/>
                        <a:pt x="1547" y="10251"/>
                        <a:pt x="1927" y="10046"/>
                      </a:cubicBezTo>
                      <a:cubicBezTo>
                        <a:pt x="2308" y="9842"/>
                        <a:pt x="2742" y="9745"/>
                        <a:pt x="3243" y="9745"/>
                      </a:cubicBezTo>
                      <a:cubicBezTo>
                        <a:pt x="3832" y="9745"/>
                        <a:pt x="4386" y="9908"/>
                        <a:pt x="4905" y="10238"/>
                      </a:cubicBezTo>
                      <a:cubicBezTo>
                        <a:pt x="5424" y="10568"/>
                        <a:pt x="5875" y="11005"/>
                        <a:pt x="6247" y="11540"/>
                      </a:cubicBezTo>
                      <a:cubicBezTo>
                        <a:pt x="6308" y="11630"/>
                        <a:pt x="6382" y="11750"/>
                        <a:pt x="6473" y="11910"/>
                      </a:cubicBezTo>
                      <a:cubicBezTo>
                        <a:pt x="6564" y="12071"/>
                        <a:pt x="6625" y="12185"/>
                        <a:pt x="6659" y="12239"/>
                      </a:cubicBezTo>
                      <a:cubicBezTo>
                        <a:pt x="6754" y="12391"/>
                        <a:pt x="6885" y="12458"/>
                        <a:pt x="7032" y="12458"/>
                      </a:cubicBezTo>
                      <a:cubicBezTo>
                        <a:pt x="7187" y="12458"/>
                        <a:pt x="7309" y="12391"/>
                        <a:pt x="7404" y="12239"/>
                      </a:cubicBezTo>
                      <a:cubicBezTo>
                        <a:pt x="7439" y="12186"/>
                        <a:pt x="7499" y="12071"/>
                        <a:pt x="7590" y="11910"/>
                      </a:cubicBezTo>
                      <a:cubicBezTo>
                        <a:pt x="7681" y="11750"/>
                        <a:pt x="7755" y="11630"/>
                        <a:pt x="7816" y="11540"/>
                      </a:cubicBezTo>
                      <a:cubicBezTo>
                        <a:pt x="8188" y="11005"/>
                        <a:pt x="8630" y="10568"/>
                        <a:pt x="9145" y="10238"/>
                      </a:cubicBezTo>
                      <a:cubicBezTo>
                        <a:pt x="9660" y="9908"/>
                        <a:pt x="10218" y="9745"/>
                        <a:pt x="10807" y="9745"/>
                      </a:cubicBezTo>
                      <a:cubicBezTo>
                        <a:pt x="11395" y="9745"/>
                        <a:pt x="11940" y="9908"/>
                        <a:pt x="12455" y="10238"/>
                      </a:cubicBezTo>
                      <a:cubicBezTo>
                        <a:pt x="12970" y="10568"/>
                        <a:pt x="13412" y="11005"/>
                        <a:pt x="13784" y="11540"/>
                      </a:cubicBezTo>
                      <a:cubicBezTo>
                        <a:pt x="13845" y="11630"/>
                        <a:pt x="13919" y="11750"/>
                        <a:pt x="14010" y="11910"/>
                      </a:cubicBezTo>
                      <a:cubicBezTo>
                        <a:pt x="14101" y="12071"/>
                        <a:pt x="14161" y="12185"/>
                        <a:pt x="14196" y="12239"/>
                      </a:cubicBezTo>
                      <a:cubicBezTo>
                        <a:pt x="14291" y="12391"/>
                        <a:pt x="14425" y="12458"/>
                        <a:pt x="14582" y="12458"/>
                      </a:cubicBezTo>
                      <a:cubicBezTo>
                        <a:pt x="14729" y="12458"/>
                        <a:pt x="14845" y="12391"/>
                        <a:pt x="14941" y="12239"/>
                      </a:cubicBezTo>
                      <a:cubicBezTo>
                        <a:pt x="14975" y="12186"/>
                        <a:pt x="15036" y="12071"/>
                        <a:pt x="15127" y="11910"/>
                      </a:cubicBezTo>
                      <a:cubicBezTo>
                        <a:pt x="15218" y="11750"/>
                        <a:pt x="15292" y="11630"/>
                        <a:pt x="15353" y="11540"/>
                      </a:cubicBezTo>
                      <a:cubicBezTo>
                        <a:pt x="15725" y="11005"/>
                        <a:pt x="16176" y="10568"/>
                        <a:pt x="16695" y="10238"/>
                      </a:cubicBezTo>
                      <a:cubicBezTo>
                        <a:pt x="17214" y="9908"/>
                        <a:pt x="17768" y="9745"/>
                        <a:pt x="18357" y="9745"/>
                      </a:cubicBezTo>
                      <a:cubicBezTo>
                        <a:pt x="18858" y="9745"/>
                        <a:pt x="19305" y="9842"/>
                        <a:pt x="19686" y="10046"/>
                      </a:cubicBezTo>
                      <a:cubicBezTo>
                        <a:pt x="20066" y="10251"/>
                        <a:pt x="20458" y="10568"/>
                        <a:pt x="20882" y="10978"/>
                      </a:cubicBezTo>
                      <a:cubicBezTo>
                        <a:pt x="20986" y="11067"/>
                        <a:pt x="21093" y="11115"/>
                        <a:pt x="21188" y="11115"/>
                      </a:cubicBezTo>
                      <a:cubicBezTo>
                        <a:pt x="21301" y="11115"/>
                        <a:pt x="21398" y="11063"/>
                        <a:pt x="21480" y="10978"/>
                      </a:cubicBezTo>
                      <a:cubicBezTo>
                        <a:pt x="21562" y="10893"/>
                        <a:pt x="21600" y="10792"/>
                        <a:pt x="21600" y="10677"/>
                      </a:cubicBezTo>
                      <a:cubicBezTo>
                        <a:pt x="21600" y="10632"/>
                        <a:pt x="21595" y="10612"/>
                        <a:pt x="21587" y="10594"/>
                      </a:cubicBezTo>
                      <a:cubicBezTo>
                        <a:pt x="21300" y="9363"/>
                        <a:pt x="20799" y="8236"/>
                        <a:pt x="20085" y="7223"/>
                      </a:cubicBezTo>
                      <a:cubicBezTo>
                        <a:pt x="19371" y="6211"/>
                        <a:pt x="18528" y="5371"/>
                        <a:pt x="17559" y="4715"/>
                      </a:cubicBezTo>
                      <a:cubicBezTo>
                        <a:pt x="16590" y="4060"/>
                        <a:pt x="15533" y="3564"/>
                        <a:pt x="14369" y="3207"/>
                      </a:cubicBezTo>
                      <a:cubicBezTo>
                        <a:pt x="13205" y="2850"/>
                        <a:pt x="12017" y="2673"/>
                        <a:pt x="10807" y="2673"/>
                      </a:cubicBezTo>
                      <a:close/>
                      <a:moveTo>
                        <a:pt x="10793" y="10265"/>
                      </a:moveTo>
                      <a:cubicBezTo>
                        <a:pt x="10526" y="10265"/>
                        <a:pt x="10255" y="10319"/>
                        <a:pt x="9969" y="10416"/>
                      </a:cubicBezTo>
                      <a:lnTo>
                        <a:pt x="9969" y="18174"/>
                      </a:lnTo>
                      <a:cubicBezTo>
                        <a:pt x="9969" y="18619"/>
                        <a:pt x="9801" y="19018"/>
                        <a:pt x="9464" y="19366"/>
                      </a:cubicBezTo>
                      <a:cubicBezTo>
                        <a:pt x="9127" y="19714"/>
                        <a:pt x="8740" y="19887"/>
                        <a:pt x="8308" y="19887"/>
                      </a:cubicBezTo>
                      <a:cubicBezTo>
                        <a:pt x="7875" y="19887"/>
                        <a:pt x="7489" y="19714"/>
                        <a:pt x="7151" y="19366"/>
                      </a:cubicBezTo>
                      <a:cubicBezTo>
                        <a:pt x="6814" y="19018"/>
                        <a:pt x="6646" y="18619"/>
                        <a:pt x="6646" y="18174"/>
                      </a:cubicBezTo>
                      <a:cubicBezTo>
                        <a:pt x="6646" y="17941"/>
                        <a:pt x="6558" y="17740"/>
                        <a:pt x="6394" y="17571"/>
                      </a:cubicBezTo>
                      <a:cubicBezTo>
                        <a:pt x="6229" y="17401"/>
                        <a:pt x="6034" y="17310"/>
                        <a:pt x="5809" y="17310"/>
                      </a:cubicBezTo>
                      <a:cubicBezTo>
                        <a:pt x="5584" y="17310"/>
                        <a:pt x="5388" y="17400"/>
                        <a:pt x="5224" y="17571"/>
                      </a:cubicBezTo>
                      <a:cubicBezTo>
                        <a:pt x="5060" y="17740"/>
                        <a:pt x="4985" y="17941"/>
                        <a:pt x="4985" y="18174"/>
                      </a:cubicBezTo>
                      <a:cubicBezTo>
                        <a:pt x="4985" y="19101"/>
                        <a:pt x="5311" y="19907"/>
                        <a:pt x="5968" y="20586"/>
                      </a:cubicBezTo>
                      <a:cubicBezTo>
                        <a:pt x="6626" y="21264"/>
                        <a:pt x="7408" y="21600"/>
                        <a:pt x="8308" y="21600"/>
                      </a:cubicBezTo>
                      <a:cubicBezTo>
                        <a:pt x="9207" y="21600"/>
                        <a:pt x="9977" y="21264"/>
                        <a:pt x="10634" y="20586"/>
                      </a:cubicBezTo>
                      <a:cubicBezTo>
                        <a:pt x="11291" y="19908"/>
                        <a:pt x="11631" y="19101"/>
                        <a:pt x="11631" y="18174"/>
                      </a:cubicBezTo>
                      <a:lnTo>
                        <a:pt x="11631" y="10416"/>
                      </a:lnTo>
                      <a:cubicBezTo>
                        <a:pt x="11345" y="10319"/>
                        <a:pt x="11062" y="10265"/>
                        <a:pt x="10793" y="10265"/>
                      </a:cubicBezTo>
                      <a:close/>
                    </a:path>
                  </a:pathLst>
                </a:custGeom>
                <a:solidFill>
                  <a:srgbClr val="FFFFFF"/>
                </a:solidFill>
                <a:ln w="12700">
                  <a:miter lim="400000"/>
                </a:ln>
              </p:spPr>
              <p:txBody>
                <a:bodyPr anchor="ctr"/>
                <a:lstStyle/>
                <a:p>
                  <a:pPr algn="ctr"/>
                  <a:endParaRPr dirty="0">
                    <a:cs typeface="+mn-ea"/>
                    <a:sym typeface="+mn-lt"/>
                  </a:endParaRPr>
                </a:p>
              </p:txBody>
            </p:sp>
          </p:grpSp>
        </p:grpSp>
        <p:grpSp>
          <p:nvGrpSpPr>
            <p:cNvPr id="8" name="组合 23"/>
            <p:cNvGrpSpPr/>
            <p:nvPr/>
          </p:nvGrpSpPr>
          <p:grpSpPr>
            <a:xfrm>
              <a:off x="3208327" y="1418090"/>
              <a:ext cx="2727049" cy="2727057"/>
              <a:chOff x="3208327" y="1418090"/>
              <a:chExt cx="2727049" cy="2727057"/>
            </a:xfrm>
          </p:grpSpPr>
          <p:sp>
            <p:nvSpPr>
              <p:cNvPr id="25" name="Freeform: Shape 6"/>
              <p:cNvSpPr/>
              <p:nvPr/>
            </p:nvSpPr>
            <p:spPr>
              <a:xfrm rot="18900000">
                <a:off x="3737373" y="1776718"/>
                <a:ext cx="407318" cy="753827"/>
              </a:xfrm>
              <a:custGeom>
                <a:avLst/>
                <a:gdLst/>
                <a:ahLst/>
                <a:cxnLst>
                  <a:cxn ang="0">
                    <a:pos x="wd2" y="hd2"/>
                  </a:cxn>
                  <a:cxn ang="5400000">
                    <a:pos x="wd2" y="hd2"/>
                  </a:cxn>
                  <a:cxn ang="10800000">
                    <a:pos x="wd2" y="hd2"/>
                  </a:cxn>
                  <a:cxn ang="16200000">
                    <a:pos x="wd2" y="hd2"/>
                  </a:cxn>
                </a:cxnLst>
                <a:rect l="0" t="0" r="r" b="b"/>
                <a:pathLst>
                  <a:path w="20748" h="21445" extrusionOk="0">
                    <a:moveTo>
                      <a:pt x="286" y="13308"/>
                    </a:moveTo>
                    <a:lnTo>
                      <a:pt x="9079" y="20978"/>
                    </a:lnTo>
                    <a:cubicBezTo>
                      <a:pt x="9792" y="21600"/>
                      <a:pt x="10957" y="21600"/>
                      <a:pt x="11669" y="20978"/>
                    </a:cubicBezTo>
                    <a:lnTo>
                      <a:pt x="20463" y="13308"/>
                    </a:lnTo>
                    <a:cubicBezTo>
                      <a:pt x="21174" y="12687"/>
                      <a:pt x="20510" y="12178"/>
                      <a:pt x="18985" y="12178"/>
                    </a:cubicBezTo>
                    <a:lnTo>
                      <a:pt x="18136" y="12178"/>
                    </a:lnTo>
                    <a:lnTo>
                      <a:pt x="18136" y="0"/>
                    </a:lnTo>
                    <a:lnTo>
                      <a:pt x="2612" y="0"/>
                    </a:lnTo>
                    <a:lnTo>
                      <a:pt x="2612" y="12178"/>
                    </a:lnTo>
                    <a:lnTo>
                      <a:pt x="1763" y="12178"/>
                    </a:lnTo>
                    <a:cubicBezTo>
                      <a:pt x="238" y="12178"/>
                      <a:pt x="-426" y="12687"/>
                      <a:pt x="286" y="13308"/>
                    </a:cubicBez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26" name="Freeform: Shape 7"/>
              <p:cNvSpPr/>
              <p:nvPr/>
            </p:nvSpPr>
            <p:spPr>
              <a:xfrm rot="18900000">
                <a:off x="3208327" y="1746089"/>
                <a:ext cx="821893" cy="170098"/>
              </a:xfrm>
              <a:custGeom>
                <a:avLst/>
                <a:gdLst/>
                <a:ahLst/>
                <a:cxnLst>
                  <a:cxn ang="0">
                    <a:pos x="wd2" y="hd2"/>
                  </a:cxn>
                  <a:cxn ang="5400000">
                    <a:pos x="wd2" y="hd2"/>
                  </a:cxn>
                  <a:cxn ang="10800000">
                    <a:pos x="wd2" y="hd2"/>
                  </a:cxn>
                  <a:cxn ang="16200000">
                    <a:pos x="wd2" y="hd2"/>
                  </a:cxn>
                </a:cxnLst>
                <a:rect l="0" t="0" r="r" b="b"/>
                <a:pathLst>
                  <a:path w="21600" h="21600" extrusionOk="0">
                    <a:moveTo>
                      <a:pt x="14760" y="21600"/>
                    </a:moveTo>
                    <a:lnTo>
                      <a:pt x="21600" y="0"/>
                    </a:lnTo>
                    <a:lnTo>
                      <a:pt x="0" y="0"/>
                    </a:lnTo>
                    <a:lnTo>
                      <a:pt x="6764" y="21600"/>
                    </a:lnTo>
                    <a:cubicBezTo>
                      <a:pt x="6764" y="21600"/>
                      <a:pt x="14760" y="21600"/>
                      <a:pt x="14760" y="21600"/>
                    </a:cubicBezTo>
                    <a:close/>
                  </a:path>
                </a:pathLst>
              </a:custGeom>
              <a:solidFill>
                <a:srgbClr val="00A27B"/>
              </a:solidFill>
              <a:ln w="12700">
                <a:miter lim="400000"/>
              </a:ln>
            </p:spPr>
            <p:txBody>
              <a:bodyPr anchor="ctr"/>
              <a:lstStyle/>
              <a:p>
                <a:pPr algn="ctr"/>
                <a:endParaRPr dirty="0">
                  <a:cs typeface="+mn-ea"/>
                  <a:sym typeface="+mn-lt"/>
                </a:endParaRPr>
              </a:p>
            </p:txBody>
          </p:sp>
          <p:sp>
            <p:nvSpPr>
              <p:cNvPr id="27" name="Freeform: Shape 8"/>
              <p:cNvSpPr/>
              <p:nvPr/>
            </p:nvSpPr>
            <p:spPr>
              <a:xfrm rot="18900000">
                <a:off x="3567165" y="3211086"/>
                <a:ext cx="753827" cy="407320"/>
              </a:xfrm>
              <a:custGeom>
                <a:avLst/>
                <a:gdLst/>
                <a:ahLst/>
                <a:cxnLst>
                  <a:cxn ang="0">
                    <a:pos x="wd2" y="hd2"/>
                  </a:cxn>
                  <a:cxn ang="5400000">
                    <a:pos x="wd2" y="hd2"/>
                  </a:cxn>
                  <a:cxn ang="10800000">
                    <a:pos x="wd2" y="hd2"/>
                  </a:cxn>
                  <a:cxn ang="16200000">
                    <a:pos x="wd2" y="hd2"/>
                  </a:cxn>
                </a:cxnLst>
                <a:rect l="0" t="0" r="r" b="b"/>
                <a:pathLst>
                  <a:path w="21445" h="20748" extrusionOk="0">
                    <a:moveTo>
                      <a:pt x="13308" y="20462"/>
                    </a:moveTo>
                    <a:lnTo>
                      <a:pt x="20979" y="11669"/>
                    </a:lnTo>
                    <a:cubicBezTo>
                      <a:pt x="21600" y="10957"/>
                      <a:pt x="21600" y="9791"/>
                      <a:pt x="20979" y="9079"/>
                    </a:cubicBezTo>
                    <a:lnTo>
                      <a:pt x="13308" y="286"/>
                    </a:lnTo>
                    <a:cubicBezTo>
                      <a:pt x="12687" y="-426"/>
                      <a:pt x="12178" y="239"/>
                      <a:pt x="12178" y="1763"/>
                    </a:cubicBezTo>
                    <a:lnTo>
                      <a:pt x="12178" y="2612"/>
                    </a:lnTo>
                    <a:lnTo>
                      <a:pt x="0" y="2612"/>
                    </a:lnTo>
                    <a:lnTo>
                      <a:pt x="0" y="18136"/>
                    </a:lnTo>
                    <a:lnTo>
                      <a:pt x="12178" y="18136"/>
                    </a:lnTo>
                    <a:lnTo>
                      <a:pt x="12178" y="18985"/>
                    </a:lnTo>
                    <a:cubicBezTo>
                      <a:pt x="12178" y="20510"/>
                      <a:pt x="12687" y="21174"/>
                      <a:pt x="13308" y="20462"/>
                    </a:cubicBez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28" name="Freeform: Shape 9"/>
              <p:cNvSpPr/>
              <p:nvPr/>
            </p:nvSpPr>
            <p:spPr>
              <a:xfrm rot="18900000">
                <a:off x="3534228" y="3323245"/>
                <a:ext cx="170098" cy="821902"/>
              </a:xfrm>
              <a:custGeom>
                <a:avLst/>
                <a:gdLst/>
                <a:ahLst/>
                <a:cxnLst>
                  <a:cxn ang="0">
                    <a:pos x="wd2" y="hd2"/>
                  </a:cxn>
                  <a:cxn ang="5400000">
                    <a:pos x="wd2" y="hd2"/>
                  </a:cxn>
                  <a:cxn ang="10800000">
                    <a:pos x="wd2" y="hd2"/>
                  </a:cxn>
                  <a:cxn ang="16200000">
                    <a:pos x="wd2" y="hd2"/>
                  </a:cxn>
                </a:cxnLst>
                <a:rect l="0" t="0" r="r" b="b"/>
                <a:pathLst>
                  <a:path w="21600" h="21600" extrusionOk="0">
                    <a:moveTo>
                      <a:pt x="21600" y="6840"/>
                    </a:moveTo>
                    <a:lnTo>
                      <a:pt x="0" y="0"/>
                    </a:lnTo>
                    <a:lnTo>
                      <a:pt x="0" y="21600"/>
                    </a:lnTo>
                    <a:lnTo>
                      <a:pt x="21600" y="14836"/>
                    </a:lnTo>
                    <a:cubicBezTo>
                      <a:pt x="21600" y="14836"/>
                      <a:pt x="21600" y="6840"/>
                      <a:pt x="21600" y="6840"/>
                    </a:cubicBezTo>
                    <a:close/>
                  </a:path>
                </a:pathLst>
              </a:custGeom>
              <a:solidFill>
                <a:srgbClr val="00A27B"/>
              </a:solidFill>
              <a:ln w="12700">
                <a:miter lim="400000"/>
              </a:ln>
            </p:spPr>
            <p:txBody>
              <a:bodyPr anchor="ctr"/>
              <a:lstStyle/>
              <a:p>
                <a:pPr algn="ctr"/>
                <a:endParaRPr dirty="0">
                  <a:cs typeface="+mn-ea"/>
                  <a:sym typeface="+mn-lt"/>
                </a:endParaRPr>
              </a:p>
            </p:txBody>
          </p:sp>
          <p:sp>
            <p:nvSpPr>
              <p:cNvPr id="30" name="Freeform: Shape 10"/>
              <p:cNvSpPr/>
              <p:nvPr/>
            </p:nvSpPr>
            <p:spPr>
              <a:xfrm rot="18900000">
                <a:off x="4826575" y="1945587"/>
                <a:ext cx="753821" cy="407323"/>
              </a:xfrm>
              <a:custGeom>
                <a:avLst/>
                <a:gdLst/>
                <a:ahLst/>
                <a:cxnLst>
                  <a:cxn ang="0">
                    <a:pos x="wd2" y="hd2"/>
                  </a:cxn>
                  <a:cxn ang="5400000">
                    <a:pos x="wd2" y="hd2"/>
                  </a:cxn>
                  <a:cxn ang="10800000">
                    <a:pos x="wd2" y="hd2"/>
                  </a:cxn>
                  <a:cxn ang="16200000">
                    <a:pos x="wd2" y="hd2"/>
                  </a:cxn>
                </a:cxnLst>
                <a:rect l="0" t="0" r="r" b="b"/>
                <a:pathLst>
                  <a:path w="21445" h="20747" extrusionOk="0">
                    <a:moveTo>
                      <a:pt x="8137" y="286"/>
                    </a:moveTo>
                    <a:lnTo>
                      <a:pt x="466" y="9079"/>
                    </a:lnTo>
                    <a:cubicBezTo>
                      <a:pt x="-155" y="9791"/>
                      <a:pt x="-155" y="10957"/>
                      <a:pt x="466" y="11669"/>
                    </a:cubicBezTo>
                    <a:lnTo>
                      <a:pt x="8137" y="20461"/>
                    </a:lnTo>
                    <a:cubicBezTo>
                      <a:pt x="8758" y="21174"/>
                      <a:pt x="9267" y="20509"/>
                      <a:pt x="9267" y="18985"/>
                    </a:cubicBezTo>
                    <a:lnTo>
                      <a:pt x="9267" y="18136"/>
                    </a:lnTo>
                    <a:lnTo>
                      <a:pt x="21445" y="18136"/>
                    </a:lnTo>
                    <a:lnTo>
                      <a:pt x="21445" y="2612"/>
                    </a:lnTo>
                    <a:lnTo>
                      <a:pt x="9267" y="2612"/>
                    </a:lnTo>
                    <a:lnTo>
                      <a:pt x="9267" y="1763"/>
                    </a:lnTo>
                    <a:cubicBezTo>
                      <a:pt x="9267" y="239"/>
                      <a:pt x="8758" y="-426"/>
                      <a:pt x="8137" y="286"/>
                    </a:cubicBez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34" name="Freeform: Shape 11"/>
              <p:cNvSpPr/>
              <p:nvPr/>
            </p:nvSpPr>
            <p:spPr>
              <a:xfrm rot="18900000">
                <a:off x="5439381" y="1418090"/>
                <a:ext cx="170102" cy="821902"/>
              </a:xfrm>
              <a:custGeom>
                <a:avLst/>
                <a:gdLst/>
                <a:ahLst/>
                <a:cxnLst>
                  <a:cxn ang="0">
                    <a:pos x="wd2" y="hd2"/>
                  </a:cxn>
                  <a:cxn ang="5400000">
                    <a:pos x="wd2" y="hd2"/>
                  </a:cxn>
                  <a:cxn ang="10800000">
                    <a:pos x="wd2" y="hd2"/>
                  </a:cxn>
                  <a:cxn ang="16200000">
                    <a:pos x="wd2" y="hd2"/>
                  </a:cxn>
                </a:cxnLst>
                <a:rect l="0" t="0" r="r" b="b"/>
                <a:pathLst>
                  <a:path w="21600" h="21600" extrusionOk="0">
                    <a:moveTo>
                      <a:pt x="0" y="14760"/>
                    </a:moveTo>
                    <a:lnTo>
                      <a:pt x="21600" y="21600"/>
                    </a:lnTo>
                    <a:lnTo>
                      <a:pt x="21600" y="0"/>
                    </a:lnTo>
                    <a:lnTo>
                      <a:pt x="0" y="6764"/>
                    </a:lnTo>
                    <a:cubicBezTo>
                      <a:pt x="0" y="6764"/>
                      <a:pt x="0" y="14760"/>
                      <a:pt x="0" y="14760"/>
                    </a:cubicBezTo>
                    <a:close/>
                  </a:path>
                </a:pathLst>
              </a:custGeom>
              <a:solidFill>
                <a:srgbClr val="00B689"/>
              </a:solidFill>
              <a:ln w="12700">
                <a:miter lim="400000"/>
              </a:ln>
            </p:spPr>
            <p:txBody>
              <a:bodyPr anchor="ctr"/>
              <a:lstStyle/>
              <a:p>
                <a:pPr algn="ctr"/>
                <a:endParaRPr dirty="0">
                  <a:cs typeface="+mn-ea"/>
                  <a:sym typeface="+mn-lt"/>
                </a:endParaRPr>
              </a:p>
            </p:txBody>
          </p:sp>
          <p:sp>
            <p:nvSpPr>
              <p:cNvPr id="35" name="Freeform: Shape 12"/>
              <p:cNvSpPr/>
              <p:nvPr/>
            </p:nvSpPr>
            <p:spPr>
              <a:xfrm rot="18900000">
                <a:off x="5002875" y="3036127"/>
                <a:ext cx="407317" cy="753831"/>
              </a:xfrm>
              <a:custGeom>
                <a:avLst/>
                <a:gdLst/>
                <a:ahLst/>
                <a:cxnLst>
                  <a:cxn ang="0">
                    <a:pos x="wd2" y="hd2"/>
                  </a:cxn>
                  <a:cxn ang="5400000">
                    <a:pos x="wd2" y="hd2"/>
                  </a:cxn>
                  <a:cxn ang="10800000">
                    <a:pos x="wd2" y="hd2"/>
                  </a:cxn>
                  <a:cxn ang="16200000">
                    <a:pos x="wd2" y="hd2"/>
                  </a:cxn>
                </a:cxnLst>
                <a:rect l="0" t="0" r="r" b="b"/>
                <a:pathLst>
                  <a:path w="20747" h="21445" extrusionOk="0">
                    <a:moveTo>
                      <a:pt x="20462" y="8137"/>
                    </a:moveTo>
                    <a:lnTo>
                      <a:pt x="11670" y="466"/>
                    </a:lnTo>
                    <a:cubicBezTo>
                      <a:pt x="10957" y="-155"/>
                      <a:pt x="9791" y="-155"/>
                      <a:pt x="9079" y="466"/>
                    </a:cubicBezTo>
                    <a:lnTo>
                      <a:pt x="286" y="8137"/>
                    </a:lnTo>
                    <a:cubicBezTo>
                      <a:pt x="-426" y="8759"/>
                      <a:pt x="239" y="9267"/>
                      <a:pt x="1763" y="9267"/>
                    </a:cubicBezTo>
                    <a:lnTo>
                      <a:pt x="2612" y="9267"/>
                    </a:lnTo>
                    <a:lnTo>
                      <a:pt x="2612" y="21445"/>
                    </a:lnTo>
                    <a:lnTo>
                      <a:pt x="18136" y="21445"/>
                    </a:lnTo>
                    <a:lnTo>
                      <a:pt x="18136" y="9267"/>
                    </a:lnTo>
                    <a:lnTo>
                      <a:pt x="18985" y="9267"/>
                    </a:lnTo>
                    <a:cubicBezTo>
                      <a:pt x="20510" y="9267"/>
                      <a:pt x="21174" y="8759"/>
                      <a:pt x="20462" y="8137"/>
                    </a:cubicBez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38" name="Freeform: Shape 13"/>
              <p:cNvSpPr/>
              <p:nvPr/>
            </p:nvSpPr>
            <p:spPr>
              <a:xfrm rot="18900000">
                <a:off x="5113483" y="3651242"/>
                <a:ext cx="821893" cy="170102"/>
              </a:xfrm>
              <a:custGeom>
                <a:avLst/>
                <a:gdLst/>
                <a:ahLst/>
                <a:cxnLst>
                  <a:cxn ang="0">
                    <a:pos x="wd2" y="hd2"/>
                  </a:cxn>
                  <a:cxn ang="5400000">
                    <a:pos x="wd2" y="hd2"/>
                  </a:cxn>
                  <a:cxn ang="10800000">
                    <a:pos x="wd2" y="hd2"/>
                  </a:cxn>
                  <a:cxn ang="16200000">
                    <a:pos x="wd2" y="hd2"/>
                  </a:cxn>
                </a:cxnLst>
                <a:rect l="0" t="0" r="r" b="b"/>
                <a:pathLst>
                  <a:path w="21600" h="21600" extrusionOk="0">
                    <a:moveTo>
                      <a:pt x="6841" y="0"/>
                    </a:moveTo>
                    <a:lnTo>
                      <a:pt x="0" y="21600"/>
                    </a:lnTo>
                    <a:lnTo>
                      <a:pt x="21600" y="21600"/>
                    </a:lnTo>
                    <a:lnTo>
                      <a:pt x="14837" y="0"/>
                    </a:lnTo>
                    <a:cubicBezTo>
                      <a:pt x="14837" y="0"/>
                      <a:pt x="6841" y="0"/>
                      <a:pt x="6841" y="0"/>
                    </a:cubicBezTo>
                    <a:close/>
                  </a:path>
                </a:pathLst>
              </a:custGeom>
              <a:solidFill>
                <a:srgbClr val="00B689"/>
              </a:solidFill>
              <a:ln w="12700">
                <a:miter lim="400000"/>
              </a:ln>
            </p:spPr>
            <p:txBody>
              <a:bodyPr anchor="ctr"/>
              <a:lstStyle/>
              <a:p>
                <a:pPr algn="ctr"/>
                <a:endParaRPr dirty="0">
                  <a:cs typeface="+mn-ea"/>
                  <a:sym typeface="+mn-lt"/>
                </a:endParaRPr>
              </a:p>
            </p:txBody>
          </p:sp>
          <p:grpSp>
            <p:nvGrpSpPr>
              <p:cNvPr id="9" name="Group 27"/>
              <p:cNvGrpSpPr/>
              <p:nvPr/>
            </p:nvGrpSpPr>
            <p:grpSpPr>
              <a:xfrm>
                <a:off x="3660917" y="1898578"/>
                <a:ext cx="1822687" cy="1822688"/>
                <a:chOff x="4881222" y="2531437"/>
                <a:chExt cx="2430250" cy="2430250"/>
              </a:xfrm>
            </p:grpSpPr>
            <p:sp>
              <p:nvSpPr>
                <p:cNvPr id="40" name="Freeform: Shape 28"/>
                <p:cNvSpPr/>
                <p:nvPr/>
              </p:nvSpPr>
              <p:spPr>
                <a:xfrm>
                  <a:off x="4881222" y="2531437"/>
                  <a:ext cx="2430250" cy="2430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27B"/>
                </a:solidFill>
                <a:ln w="12700">
                  <a:miter lim="400000"/>
                </a:ln>
              </p:spPr>
              <p:txBody>
                <a:bodyPr anchor="ctr"/>
                <a:lstStyle/>
                <a:p>
                  <a:pPr algn="ctr"/>
                  <a:endParaRPr dirty="0">
                    <a:cs typeface="+mn-ea"/>
                    <a:sym typeface="+mn-lt"/>
                  </a:endParaRPr>
                </a:p>
              </p:txBody>
            </p:sp>
            <p:sp>
              <p:nvSpPr>
                <p:cNvPr id="41" name="Freeform: Shape 29"/>
                <p:cNvSpPr/>
                <p:nvPr/>
              </p:nvSpPr>
              <p:spPr>
                <a:xfrm>
                  <a:off x="5696729" y="3323467"/>
                  <a:ext cx="851893" cy="792504"/>
                </a:xfrm>
                <a:custGeom>
                  <a:avLst/>
                  <a:gdLst/>
                  <a:ahLst/>
                  <a:cxnLst>
                    <a:cxn ang="0">
                      <a:pos x="wd2" y="hd2"/>
                    </a:cxn>
                    <a:cxn ang="5400000">
                      <a:pos x="wd2" y="hd2"/>
                    </a:cxn>
                    <a:cxn ang="10800000">
                      <a:pos x="wd2" y="hd2"/>
                    </a:cxn>
                    <a:cxn ang="16200000">
                      <a:pos x="wd2" y="hd2"/>
                    </a:cxn>
                  </a:cxnLst>
                  <a:rect l="0" t="0" r="r" b="b"/>
                  <a:pathLst>
                    <a:path w="21534" h="21600" extrusionOk="0">
                      <a:moveTo>
                        <a:pt x="4272" y="0"/>
                      </a:moveTo>
                      <a:cubicBezTo>
                        <a:pt x="2688" y="0"/>
                        <a:pt x="1393" y="1394"/>
                        <a:pt x="1393" y="3100"/>
                      </a:cubicBezTo>
                      <a:cubicBezTo>
                        <a:pt x="1393" y="4810"/>
                        <a:pt x="2688" y="6202"/>
                        <a:pt x="4272" y="6202"/>
                      </a:cubicBezTo>
                      <a:cubicBezTo>
                        <a:pt x="5859" y="6202"/>
                        <a:pt x="7150" y="4809"/>
                        <a:pt x="7150" y="3100"/>
                      </a:cubicBezTo>
                      <a:cubicBezTo>
                        <a:pt x="7150" y="1394"/>
                        <a:pt x="5859" y="0"/>
                        <a:pt x="4272" y="0"/>
                      </a:cubicBezTo>
                      <a:close/>
                      <a:moveTo>
                        <a:pt x="17281" y="0"/>
                      </a:moveTo>
                      <a:cubicBezTo>
                        <a:pt x="15697" y="0"/>
                        <a:pt x="14403" y="1394"/>
                        <a:pt x="14403" y="3100"/>
                      </a:cubicBezTo>
                      <a:cubicBezTo>
                        <a:pt x="14403" y="4810"/>
                        <a:pt x="15697" y="6202"/>
                        <a:pt x="17281" y="6202"/>
                      </a:cubicBezTo>
                      <a:cubicBezTo>
                        <a:pt x="18866" y="6202"/>
                        <a:pt x="20159" y="4809"/>
                        <a:pt x="20159" y="3100"/>
                      </a:cubicBezTo>
                      <a:cubicBezTo>
                        <a:pt x="20159" y="1394"/>
                        <a:pt x="18866" y="0"/>
                        <a:pt x="17281" y="0"/>
                      </a:cubicBezTo>
                      <a:close/>
                      <a:moveTo>
                        <a:pt x="10708" y="3006"/>
                      </a:moveTo>
                      <a:cubicBezTo>
                        <a:pt x="8324" y="3006"/>
                        <a:pt x="6390" y="5090"/>
                        <a:pt x="6391" y="7659"/>
                      </a:cubicBezTo>
                      <a:cubicBezTo>
                        <a:pt x="6391" y="10226"/>
                        <a:pt x="8324" y="12310"/>
                        <a:pt x="10708" y="12310"/>
                      </a:cubicBezTo>
                      <a:cubicBezTo>
                        <a:pt x="13092" y="12310"/>
                        <a:pt x="15025" y="10226"/>
                        <a:pt x="15025" y="7659"/>
                      </a:cubicBezTo>
                      <a:cubicBezTo>
                        <a:pt x="15025" y="5090"/>
                        <a:pt x="13092" y="3006"/>
                        <a:pt x="10708" y="3006"/>
                      </a:cubicBezTo>
                      <a:close/>
                      <a:moveTo>
                        <a:pt x="1394" y="6012"/>
                      </a:moveTo>
                      <a:cubicBezTo>
                        <a:pt x="-32" y="6012"/>
                        <a:pt x="0" y="9307"/>
                        <a:pt x="0" y="10289"/>
                      </a:cubicBezTo>
                      <a:cubicBezTo>
                        <a:pt x="0" y="11633"/>
                        <a:pt x="1058" y="12214"/>
                        <a:pt x="2181" y="12214"/>
                      </a:cubicBezTo>
                      <a:lnTo>
                        <a:pt x="3688" y="12214"/>
                      </a:lnTo>
                      <a:cubicBezTo>
                        <a:pt x="4440" y="11244"/>
                        <a:pt x="5498" y="10700"/>
                        <a:pt x="6667" y="10663"/>
                      </a:cubicBezTo>
                      <a:cubicBezTo>
                        <a:pt x="6083" y="9755"/>
                        <a:pt x="5756" y="8665"/>
                        <a:pt x="5756" y="7563"/>
                      </a:cubicBezTo>
                      <a:cubicBezTo>
                        <a:pt x="5756" y="7296"/>
                        <a:pt x="5781" y="7029"/>
                        <a:pt x="5813" y="6763"/>
                      </a:cubicBezTo>
                      <a:cubicBezTo>
                        <a:pt x="5331" y="6944"/>
                        <a:pt x="4836" y="7041"/>
                        <a:pt x="4317" y="7041"/>
                      </a:cubicBezTo>
                      <a:cubicBezTo>
                        <a:pt x="2799" y="7041"/>
                        <a:pt x="1631" y="6012"/>
                        <a:pt x="1394" y="6012"/>
                      </a:cubicBezTo>
                      <a:close/>
                      <a:moveTo>
                        <a:pt x="20139" y="6012"/>
                      </a:moveTo>
                      <a:cubicBezTo>
                        <a:pt x="19902" y="6012"/>
                        <a:pt x="18735" y="7041"/>
                        <a:pt x="17216" y="7041"/>
                      </a:cubicBezTo>
                      <a:cubicBezTo>
                        <a:pt x="16700" y="7041"/>
                        <a:pt x="16206" y="6944"/>
                        <a:pt x="15721" y="6763"/>
                      </a:cubicBezTo>
                      <a:cubicBezTo>
                        <a:pt x="15756" y="7029"/>
                        <a:pt x="15777" y="7296"/>
                        <a:pt x="15777" y="7563"/>
                      </a:cubicBezTo>
                      <a:cubicBezTo>
                        <a:pt x="15777" y="8665"/>
                        <a:pt x="15450" y="9755"/>
                        <a:pt x="14867" y="10663"/>
                      </a:cubicBezTo>
                      <a:cubicBezTo>
                        <a:pt x="16036" y="10700"/>
                        <a:pt x="17093" y="11244"/>
                        <a:pt x="17846" y="12214"/>
                      </a:cubicBezTo>
                      <a:lnTo>
                        <a:pt x="19352" y="12214"/>
                      </a:lnTo>
                      <a:cubicBezTo>
                        <a:pt x="20476" y="12214"/>
                        <a:pt x="21534" y="11633"/>
                        <a:pt x="21534" y="10289"/>
                      </a:cubicBezTo>
                      <a:cubicBezTo>
                        <a:pt x="21534" y="9307"/>
                        <a:pt x="21568" y="6012"/>
                        <a:pt x="20139" y="6012"/>
                      </a:cubicBezTo>
                      <a:close/>
                      <a:moveTo>
                        <a:pt x="6679" y="11522"/>
                      </a:moveTo>
                      <a:cubicBezTo>
                        <a:pt x="3383" y="11522"/>
                        <a:pt x="2788" y="15727"/>
                        <a:pt x="2788" y="18464"/>
                      </a:cubicBezTo>
                      <a:cubicBezTo>
                        <a:pt x="2788" y="20426"/>
                        <a:pt x="3990" y="21600"/>
                        <a:pt x="5788" y="21600"/>
                      </a:cubicBezTo>
                      <a:cubicBezTo>
                        <a:pt x="5788" y="21600"/>
                        <a:pt x="15617" y="21600"/>
                        <a:pt x="15617" y="21600"/>
                      </a:cubicBezTo>
                      <a:cubicBezTo>
                        <a:pt x="17415" y="21600"/>
                        <a:pt x="18618" y="20426"/>
                        <a:pt x="18618" y="18464"/>
                      </a:cubicBezTo>
                      <a:cubicBezTo>
                        <a:pt x="18618" y="15727"/>
                        <a:pt x="18022" y="11522"/>
                        <a:pt x="14728" y="11522"/>
                      </a:cubicBezTo>
                      <a:cubicBezTo>
                        <a:pt x="14347" y="11522"/>
                        <a:pt x="12951" y="13205"/>
                        <a:pt x="10703" y="13205"/>
                      </a:cubicBezTo>
                      <a:cubicBezTo>
                        <a:pt x="8455" y="13205"/>
                        <a:pt x="7060" y="11522"/>
                        <a:pt x="6679" y="11522"/>
                      </a:cubicBezTo>
                      <a:close/>
                    </a:path>
                  </a:pathLst>
                </a:custGeom>
                <a:solidFill>
                  <a:srgbClr val="FFFFFF"/>
                </a:solidFill>
                <a:ln w="12700">
                  <a:miter lim="400000"/>
                </a:ln>
              </p:spPr>
              <p:txBody>
                <a:bodyPr anchor="ctr"/>
                <a:lstStyle/>
                <a:p>
                  <a:pPr algn="ctr"/>
                  <a:endParaRPr dirty="0">
                    <a:cs typeface="+mn-ea"/>
                    <a:sym typeface="+mn-lt"/>
                  </a:endParaRPr>
                </a:p>
              </p:txBody>
            </p:sp>
          </p:grpSp>
        </p:grpSp>
        <p:grpSp>
          <p:nvGrpSpPr>
            <p:cNvPr id="10" name="组合 41"/>
            <p:cNvGrpSpPr/>
            <p:nvPr/>
          </p:nvGrpSpPr>
          <p:grpSpPr>
            <a:xfrm>
              <a:off x="828841" y="3501419"/>
              <a:ext cx="3018055" cy="582216"/>
              <a:chOff x="828841" y="3501419"/>
              <a:chExt cx="3018055" cy="582216"/>
            </a:xfrm>
          </p:grpSpPr>
          <p:sp>
            <p:nvSpPr>
              <p:cNvPr id="43" name="Freeform: Shape 3"/>
              <p:cNvSpPr/>
              <p:nvPr/>
            </p:nvSpPr>
            <p:spPr>
              <a:xfrm rot="10800000" flipH="1">
                <a:off x="1109426" y="3503536"/>
                <a:ext cx="2737470" cy="5800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053" y="21600"/>
                    </a:lnTo>
                    <a:lnTo>
                      <a:pt x="0" y="21600"/>
                    </a:lnTo>
                    <a:lnTo>
                      <a:pt x="0" y="0"/>
                    </a:ln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sp>
            <p:nvSpPr>
              <p:cNvPr id="45" name="Rectangle 15"/>
              <p:cNvSpPr/>
              <p:nvPr/>
            </p:nvSpPr>
            <p:spPr>
              <a:xfrm>
                <a:off x="1907704" y="3651870"/>
                <a:ext cx="1123454" cy="344689"/>
              </a:xfrm>
              <a:prstGeom prst="rect">
                <a:avLst/>
              </a:prstGeom>
              <a:ln w="12700">
                <a:miter lim="400000"/>
              </a:ln>
            </p:spPr>
            <p:txBody>
              <a:bodyPr wrap="none" lIns="0" tIns="0" rIns="0" bIns="0" anchor="ctr">
                <a:noAutofit/>
              </a:bodyPr>
              <a:lstStyle/>
              <a:p>
                <a:pPr lvl="0" algn="ctr"/>
                <a:r>
                  <a:rPr lang="zh-CN" altLang="en-US" sz="1400" dirty="0" smtClean="0">
                    <a:ea typeface="思源黑体 CN Normal" panose="020B0400000000000000" pitchFamily="34" charset="-122"/>
                  </a:rPr>
                  <a:t>补体依赖的细胞毒性</a:t>
                </a:r>
                <a:endParaRPr lang="zh-CN" altLang="en-US" sz="1400" dirty="0" smtClean="0">
                  <a:ea typeface="思源黑体 CN Normal" panose="020B0400000000000000" pitchFamily="34" charset="-122"/>
                </a:endParaRPr>
              </a:p>
            </p:txBody>
          </p:sp>
          <p:grpSp>
            <p:nvGrpSpPr>
              <p:cNvPr id="12" name="Group 30"/>
              <p:cNvGrpSpPr/>
              <p:nvPr/>
            </p:nvGrpSpPr>
            <p:grpSpPr>
              <a:xfrm>
                <a:off x="828841" y="3501419"/>
                <a:ext cx="577895" cy="577895"/>
                <a:chOff x="1105121" y="4668559"/>
                <a:chExt cx="770527" cy="770527"/>
              </a:xfrm>
            </p:grpSpPr>
            <p:sp>
              <p:nvSpPr>
                <p:cNvPr id="47" name="Freeform: Shape 31"/>
                <p:cNvSpPr/>
                <p:nvPr/>
              </p:nvSpPr>
              <p:spPr>
                <a:xfrm>
                  <a:off x="1105121" y="4668559"/>
                  <a:ext cx="770527" cy="7705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27B"/>
                </a:solidFill>
                <a:ln w="12700">
                  <a:miter lim="400000"/>
                </a:ln>
              </p:spPr>
              <p:txBody>
                <a:bodyPr anchor="ctr"/>
                <a:lstStyle/>
                <a:p>
                  <a:pPr algn="ctr"/>
                  <a:endParaRPr dirty="0">
                    <a:cs typeface="+mn-ea"/>
                    <a:sym typeface="+mn-lt"/>
                  </a:endParaRPr>
                </a:p>
              </p:txBody>
            </p:sp>
            <p:sp>
              <p:nvSpPr>
                <p:cNvPr id="48" name="Freeform: Shape 32"/>
                <p:cNvSpPr/>
                <p:nvPr/>
              </p:nvSpPr>
              <p:spPr>
                <a:xfrm>
                  <a:off x="1342970" y="4890924"/>
                  <a:ext cx="300629" cy="300397"/>
                </a:xfrm>
                <a:custGeom>
                  <a:avLst/>
                  <a:gdLst/>
                  <a:ahLst/>
                  <a:cxnLst>
                    <a:cxn ang="0">
                      <a:pos x="wd2" y="hd2"/>
                    </a:cxn>
                    <a:cxn ang="5400000">
                      <a:pos x="wd2" y="hd2"/>
                    </a:cxn>
                    <a:cxn ang="10800000">
                      <a:pos x="wd2" y="hd2"/>
                    </a:cxn>
                    <a:cxn ang="16200000">
                      <a:pos x="wd2" y="hd2"/>
                    </a:cxn>
                  </a:cxnLst>
                  <a:rect l="0" t="0" r="r" b="b"/>
                  <a:pathLst>
                    <a:path w="21600" h="21600" extrusionOk="0">
                      <a:moveTo>
                        <a:pt x="16609" y="13003"/>
                      </a:moveTo>
                      <a:cubicBezTo>
                        <a:pt x="16308" y="12716"/>
                        <a:pt x="15896" y="12541"/>
                        <a:pt x="15473" y="12541"/>
                      </a:cubicBezTo>
                      <a:cubicBezTo>
                        <a:pt x="14998" y="12541"/>
                        <a:pt x="14610" y="12740"/>
                        <a:pt x="14274" y="13078"/>
                      </a:cubicBezTo>
                      <a:lnTo>
                        <a:pt x="11080" y="9884"/>
                      </a:lnTo>
                      <a:lnTo>
                        <a:pt x="12652" y="8311"/>
                      </a:lnTo>
                      <a:cubicBezTo>
                        <a:pt x="12765" y="8199"/>
                        <a:pt x="12828" y="8049"/>
                        <a:pt x="12828" y="7887"/>
                      </a:cubicBezTo>
                      <a:cubicBezTo>
                        <a:pt x="12828" y="7724"/>
                        <a:pt x="12765" y="7574"/>
                        <a:pt x="12652" y="7463"/>
                      </a:cubicBezTo>
                      <a:cubicBezTo>
                        <a:pt x="13027" y="7837"/>
                        <a:pt x="13300" y="8186"/>
                        <a:pt x="13876" y="8186"/>
                      </a:cubicBezTo>
                      <a:cubicBezTo>
                        <a:pt x="14201" y="8186"/>
                        <a:pt x="14487" y="8061"/>
                        <a:pt x="14725" y="7837"/>
                      </a:cubicBezTo>
                      <a:cubicBezTo>
                        <a:pt x="15173" y="7413"/>
                        <a:pt x="15771" y="6964"/>
                        <a:pt x="15771" y="6290"/>
                      </a:cubicBezTo>
                      <a:cubicBezTo>
                        <a:pt x="15771" y="5978"/>
                        <a:pt x="15648" y="5665"/>
                        <a:pt x="15421" y="5441"/>
                      </a:cubicBezTo>
                      <a:lnTo>
                        <a:pt x="10332" y="349"/>
                      </a:lnTo>
                      <a:cubicBezTo>
                        <a:pt x="10108" y="124"/>
                        <a:pt x="9794" y="0"/>
                        <a:pt x="9483" y="0"/>
                      </a:cubicBezTo>
                      <a:cubicBezTo>
                        <a:pt x="8808" y="0"/>
                        <a:pt x="8360" y="599"/>
                        <a:pt x="7934" y="1049"/>
                      </a:cubicBezTo>
                      <a:cubicBezTo>
                        <a:pt x="7711" y="1285"/>
                        <a:pt x="7585" y="1573"/>
                        <a:pt x="7585" y="1897"/>
                      </a:cubicBezTo>
                      <a:cubicBezTo>
                        <a:pt x="7585" y="2471"/>
                        <a:pt x="7934" y="2746"/>
                        <a:pt x="8312" y="3120"/>
                      </a:cubicBezTo>
                      <a:cubicBezTo>
                        <a:pt x="8197" y="3007"/>
                        <a:pt x="8049" y="2945"/>
                        <a:pt x="7886" y="2945"/>
                      </a:cubicBezTo>
                      <a:cubicBezTo>
                        <a:pt x="7724" y="2945"/>
                        <a:pt x="7574" y="3007"/>
                        <a:pt x="7462" y="3120"/>
                      </a:cubicBezTo>
                      <a:lnTo>
                        <a:pt x="3118" y="7463"/>
                      </a:lnTo>
                      <a:cubicBezTo>
                        <a:pt x="3006" y="7574"/>
                        <a:pt x="2943" y="7724"/>
                        <a:pt x="2943" y="7887"/>
                      </a:cubicBezTo>
                      <a:cubicBezTo>
                        <a:pt x="2943" y="8049"/>
                        <a:pt x="3006" y="8199"/>
                        <a:pt x="3118" y="8311"/>
                      </a:cubicBezTo>
                      <a:cubicBezTo>
                        <a:pt x="2744" y="7937"/>
                        <a:pt x="2471" y="7587"/>
                        <a:pt x="1895" y="7587"/>
                      </a:cubicBezTo>
                      <a:cubicBezTo>
                        <a:pt x="1573" y="7587"/>
                        <a:pt x="1283" y="7711"/>
                        <a:pt x="1048" y="7937"/>
                      </a:cubicBezTo>
                      <a:cubicBezTo>
                        <a:pt x="598" y="8361"/>
                        <a:pt x="0" y="8810"/>
                        <a:pt x="0" y="9484"/>
                      </a:cubicBezTo>
                      <a:cubicBezTo>
                        <a:pt x="0" y="9796"/>
                        <a:pt x="123" y="10108"/>
                        <a:pt x="349" y="10332"/>
                      </a:cubicBezTo>
                      <a:lnTo>
                        <a:pt x="5439" y="15424"/>
                      </a:lnTo>
                      <a:cubicBezTo>
                        <a:pt x="5666" y="15649"/>
                        <a:pt x="5977" y="15774"/>
                        <a:pt x="6288" y="15774"/>
                      </a:cubicBezTo>
                      <a:cubicBezTo>
                        <a:pt x="6962" y="15774"/>
                        <a:pt x="7410" y="15174"/>
                        <a:pt x="7836" y="14725"/>
                      </a:cubicBezTo>
                      <a:cubicBezTo>
                        <a:pt x="8060" y="14489"/>
                        <a:pt x="8186" y="14201"/>
                        <a:pt x="8186" y="13876"/>
                      </a:cubicBezTo>
                      <a:cubicBezTo>
                        <a:pt x="8186" y="13302"/>
                        <a:pt x="7836" y="13028"/>
                        <a:pt x="7462" y="12653"/>
                      </a:cubicBezTo>
                      <a:cubicBezTo>
                        <a:pt x="7574" y="12765"/>
                        <a:pt x="7724" y="12828"/>
                        <a:pt x="7886" y="12828"/>
                      </a:cubicBezTo>
                      <a:cubicBezTo>
                        <a:pt x="8049" y="12828"/>
                        <a:pt x="8197" y="12765"/>
                        <a:pt x="8312" y="12653"/>
                      </a:cubicBezTo>
                      <a:lnTo>
                        <a:pt x="9881" y="11081"/>
                      </a:lnTo>
                      <a:lnTo>
                        <a:pt x="13076" y="14275"/>
                      </a:lnTo>
                      <a:cubicBezTo>
                        <a:pt x="12740" y="14612"/>
                        <a:pt x="12541" y="15000"/>
                        <a:pt x="12541" y="15473"/>
                      </a:cubicBezTo>
                      <a:cubicBezTo>
                        <a:pt x="12541" y="15897"/>
                        <a:pt x="12715" y="16308"/>
                        <a:pt x="13013" y="16597"/>
                      </a:cubicBezTo>
                      <a:lnTo>
                        <a:pt x="17543" y="21139"/>
                      </a:lnTo>
                      <a:cubicBezTo>
                        <a:pt x="17829" y="21426"/>
                        <a:pt x="18242" y="21600"/>
                        <a:pt x="18668" y="21600"/>
                      </a:cubicBezTo>
                      <a:cubicBezTo>
                        <a:pt x="19091" y="21600"/>
                        <a:pt x="19503" y="21426"/>
                        <a:pt x="19803" y="21139"/>
                      </a:cubicBezTo>
                      <a:lnTo>
                        <a:pt x="21139" y="19792"/>
                      </a:lnTo>
                      <a:cubicBezTo>
                        <a:pt x="21425" y="19505"/>
                        <a:pt x="21600" y="19092"/>
                        <a:pt x="21600" y="18668"/>
                      </a:cubicBezTo>
                      <a:cubicBezTo>
                        <a:pt x="21600" y="18244"/>
                        <a:pt x="21425" y="17832"/>
                        <a:pt x="21139" y="17532"/>
                      </a:cubicBezTo>
                      <a:cubicBezTo>
                        <a:pt x="21139" y="17532"/>
                        <a:pt x="16609" y="13003"/>
                        <a:pt x="16609" y="13003"/>
                      </a:cubicBezTo>
                      <a:close/>
                    </a:path>
                  </a:pathLst>
                </a:custGeom>
                <a:solidFill>
                  <a:srgbClr val="FFFFFF"/>
                </a:solidFill>
                <a:ln w="12700">
                  <a:miter lim="400000"/>
                </a:ln>
              </p:spPr>
              <p:txBody>
                <a:bodyPr anchor="ctr"/>
                <a:lstStyle/>
                <a:p>
                  <a:pPr algn="ctr"/>
                  <a:endParaRPr dirty="0">
                    <a:cs typeface="+mn-ea"/>
                    <a:sym typeface="+mn-lt"/>
                  </a:endParaRPr>
                </a:p>
              </p:txBody>
            </p:sp>
          </p:grpSp>
        </p:grpSp>
        <p:grpSp>
          <p:nvGrpSpPr>
            <p:cNvPr id="14" name="组合 39"/>
            <p:cNvGrpSpPr/>
            <p:nvPr/>
          </p:nvGrpSpPr>
          <p:grpSpPr>
            <a:xfrm>
              <a:off x="828841" y="1479953"/>
              <a:ext cx="3018055" cy="581096"/>
              <a:chOff x="828841" y="1479953"/>
              <a:chExt cx="3018055" cy="581096"/>
            </a:xfrm>
          </p:grpSpPr>
          <p:sp>
            <p:nvSpPr>
              <p:cNvPr id="50" name="Freeform: Shape 2"/>
              <p:cNvSpPr/>
              <p:nvPr/>
            </p:nvSpPr>
            <p:spPr>
              <a:xfrm>
                <a:off x="1109426" y="1480950"/>
                <a:ext cx="2737470" cy="5800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053" y="21600"/>
                    </a:lnTo>
                    <a:lnTo>
                      <a:pt x="0" y="21600"/>
                    </a:lnTo>
                    <a:lnTo>
                      <a:pt x="0" y="0"/>
                    </a:lnTo>
                    <a:close/>
                  </a:path>
                </a:pathLst>
              </a:custGeom>
              <a:solidFill>
                <a:srgbClr val="E6E7EA"/>
              </a:solidFill>
              <a:ln w="12700">
                <a:solidFill>
                  <a:srgbClr val="7F7F7F"/>
                </a:solidFill>
                <a:miter lim="400000"/>
              </a:ln>
            </p:spPr>
            <p:txBody>
              <a:bodyPr anchor="ctr"/>
              <a:lstStyle/>
              <a:p>
                <a:pPr algn="ctr"/>
                <a:endParaRPr dirty="0">
                  <a:cs typeface="+mn-ea"/>
                  <a:sym typeface="+mn-lt"/>
                </a:endParaRPr>
              </a:p>
            </p:txBody>
          </p:sp>
          <p:grpSp>
            <p:nvGrpSpPr>
              <p:cNvPr id="18" name="Group 33"/>
              <p:cNvGrpSpPr/>
              <p:nvPr/>
            </p:nvGrpSpPr>
            <p:grpSpPr>
              <a:xfrm>
                <a:off x="828841" y="1479953"/>
                <a:ext cx="577895" cy="577895"/>
                <a:chOff x="1105121" y="1973271"/>
                <a:chExt cx="770527" cy="770527"/>
              </a:xfrm>
            </p:grpSpPr>
            <p:sp>
              <p:nvSpPr>
                <p:cNvPr id="53" name="Freeform: Shape 34"/>
                <p:cNvSpPr/>
                <p:nvPr/>
              </p:nvSpPr>
              <p:spPr>
                <a:xfrm>
                  <a:off x="1105121" y="1973271"/>
                  <a:ext cx="770527" cy="7705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A27B"/>
                </a:solidFill>
                <a:ln w="12700">
                  <a:miter lim="400000"/>
                </a:ln>
              </p:spPr>
              <p:txBody>
                <a:bodyPr anchor="ctr"/>
                <a:lstStyle/>
                <a:p>
                  <a:pPr algn="ctr"/>
                  <a:endParaRPr dirty="0">
                    <a:cs typeface="+mn-ea"/>
                    <a:sym typeface="+mn-lt"/>
                  </a:endParaRPr>
                </a:p>
              </p:txBody>
            </p:sp>
            <p:sp>
              <p:nvSpPr>
                <p:cNvPr id="54" name="Freeform: Shape 35"/>
                <p:cNvSpPr/>
                <p:nvPr/>
              </p:nvSpPr>
              <p:spPr>
                <a:xfrm>
                  <a:off x="1332279" y="2223171"/>
                  <a:ext cx="322010" cy="276323"/>
                </a:xfrm>
                <a:custGeom>
                  <a:avLst/>
                  <a:gdLst/>
                  <a:ahLst/>
                  <a:cxnLst>
                    <a:cxn ang="0">
                      <a:pos x="wd2" y="hd2"/>
                    </a:cxn>
                    <a:cxn ang="5400000">
                      <a:pos x="wd2" y="hd2"/>
                    </a:cxn>
                    <a:cxn ang="10800000">
                      <a:pos x="wd2" y="hd2"/>
                    </a:cxn>
                    <a:cxn ang="16200000">
                      <a:pos x="wd2" y="hd2"/>
                    </a:cxn>
                  </a:cxnLst>
                  <a:rect l="0" t="0" r="r" b="b"/>
                  <a:pathLst>
                    <a:path w="21600" h="21600" extrusionOk="0">
                      <a:moveTo>
                        <a:pt x="0" y="6580"/>
                      </a:moveTo>
                      <a:cubicBezTo>
                        <a:pt x="0" y="9956"/>
                        <a:pt x="2650" y="12782"/>
                        <a:pt x="2748" y="12880"/>
                      </a:cubicBezTo>
                      <a:lnTo>
                        <a:pt x="10269" y="21346"/>
                      </a:lnTo>
                      <a:cubicBezTo>
                        <a:pt x="10414" y="21516"/>
                        <a:pt x="10607" y="21600"/>
                        <a:pt x="10800" y="21600"/>
                      </a:cubicBezTo>
                      <a:cubicBezTo>
                        <a:pt x="10993" y="21600"/>
                        <a:pt x="11186" y="21516"/>
                        <a:pt x="11331" y="21346"/>
                      </a:cubicBezTo>
                      <a:lnTo>
                        <a:pt x="18841" y="12908"/>
                      </a:lnTo>
                      <a:cubicBezTo>
                        <a:pt x="18950" y="12782"/>
                        <a:pt x="21600" y="9956"/>
                        <a:pt x="21600" y="6580"/>
                      </a:cubicBezTo>
                      <a:cubicBezTo>
                        <a:pt x="21600" y="2460"/>
                        <a:pt x="19444" y="0"/>
                        <a:pt x="15839" y="0"/>
                      </a:cubicBezTo>
                      <a:cubicBezTo>
                        <a:pt x="13728" y="0"/>
                        <a:pt x="11751" y="1940"/>
                        <a:pt x="10800" y="3035"/>
                      </a:cubicBezTo>
                      <a:cubicBezTo>
                        <a:pt x="9849" y="1940"/>
                        <a:pt x="7870" y="0"/>
                        <a:pt x="5761" y="0"/>
                      </a:cubicBezTo>
                      <a:cubicBezTo>
                        <a:pt x="2156" y="0"/>
                        <a:pt x="0" y="2460"/>
                        <a:pt x="0" y="6580"/>
                      </a:cubicBezTo>
                      <a:close/>
                    </a:path>
                  </a:pathLst>
                </a:custGeom>
                <a:solidFill>
                  <a:srgbClr val="FFFFFF"/>
                </a:solidFill>
                <a:ln w="12700">
                  <a:miter lim="400000"/>
                </a:ln>
              </p:spPr>
              <p:txBody>
                <a:bodyPr anchor="ctr"/>
                <a:lstStyle/>
                <a:p>
                  <a:pPr algn="ctr"/>
                  <a:endParaRPr dirty="0">
                    <a:cs typeface="+mn-ea"/>
                    <a:sym typeface="+mn-lt"/>
                  </a:endParaRPr>
                </a:p>
              </p:txBody>
            </p:sp>
          </p:grpSp>
          <p:sp>
            <p:nvSpPr>
              <p:cNvPr id="52" name="TextBox 36"/>
              <p:cNvSpPr txBox="1"/>
              <p:nvPr/>
            </p:nvSpPr>
            <p:spPr>
              <a:xfrm>
                <a:off x="1844235" y="1634392"/>
                <a:ext cx="1431621" cy="306559"/>
              </a:xfrm>
              <a:prstGeom prst="rect">
                <a:avLst/>
              </a:prstGeom>
              <a:ln w="12700">
                <a:miter lim="400000"/>
              </a:ln>
            </p:spPr>
            <p:txBody>
              <a:bodyPr wrap="none" lIns="0" tIns="0" rIns="0" bIns="0" anchor="ctr">
                <a:noAutofit/>
              </a:bodyPr>
              <a:lstStyle/>
              <a:p>
                <a:pPr lvl="0" algn="ctr"/>
                <a:r>
                  <a:rPr lang="zh-CN" altLang="en-US" sz="1400" dirty="0" smtClean="0">
                    <a:ea typeface="思源黑体 CN Normal" panose="020B0400000000000000" pitchFamily="34" charset="-122"/>
                  </a:rPr>
                  <a:t>抗体依赖的细胞介导的</a:t>
                </a:r>
                <a:endParaRPr lang="en-US" altLang="zh-CN" sz="1400" dirty="0" smtClean="0">
                  <a:ea typeface="思源黑体 CN Normal" panose="020B0400000000000000" pitchFamily="34" charset="-122"/>
                </a:endParaRPr>
              </a:p>
              <a:p>
                <a:pPr algn="ctr"/>
                <a:r>
                  <a:rPr lang="zh-CN" altLang="en-US" sz="1400" dirty="0" smtClean="0">
                    <a:ea typeface="思源黑体 CN Normal" panose="020B0400000000000000" pitchFamily="34" charset="-122"/>
                  </a:rPr>
                  <a:t>细胞毒性</a:t>
                </a:r>
                <a:r>
                  <a:rPr lang="en-US" altLang="zh-CN" sz="1400" dirty="0" smtClean="0">
                    <a:ea typeface="思源黑体 CN Normal" panose="020B0400000000000000" pitchFamily="34" charset="-122"/>
                  </a:rPr>
                  <a:t>/</a:t>
                </a:r>
                <a:r>
                  <a:rPr lang="zh-CN" altLang="en-US" sz="1400" dirty="0" smtClean="0">
                    <a:ea typeface="思源黑体 CN Normal" panose="020B0400000000000000" pitchFamily="34" charset="-122"/>
                  </a:rPr>
                  <a:t>吞噬</a:t>
                </a:r>
                <a:endParaRPr lang="zh-CN" altLang="en-US" sz="1400" dirty="0" smtClean="0">
                  <a:latin typeface="思源黑体 CN Bold" panose="020B0800000000000000" pitchFamily="34" charset="-122"/>
                  <a:ea typeface="思源黑体 CN Normal" panose="020B0400000000000000" pitchFamily="34" charset="-122"/>
                </a:endParaRPr>
              </a:p>
            </p:txBody>
          </p:sp>
        </p:grpSp>
        <p:sp>
          <p:nvSpPr>
            <p:cNvPr id="60" name="矩形 59"/>
            <p:cNvSpPr/>
            <p:nvPr/>
          </p:nvSpPr>
          <p:spPr>
            <a:xfrm>
              <a:off x="1115616" y="1169690"/>
              <a:ext cx="1435008" cy="307777"/>
            </a:xfrm>
            <a:prstGeom prst="rect">
              <a:avLst/>
            </a:prstGeom>
          </p:spPr>
          <p:txBody>
            <a:bodyPr wrap="none">
              <a:spAutoFit/>
            </a:bodyPr>
            <a:lstStyle/>
            <a:p>
              <a:r>
                <a:rPr lang="en-US" altLang="zh-CN" sz="1400" dirty="0" smtClean="0">
                  <a:latin typeface="Poppins" panose="02000000000000000000"/>
                  <a:ea typeface="思源黑体 CN Bold" panose="020B0800000000000000" pitchFamily="34" charset="-122"/>
                </a:rPr>
                <a:t>ADCC </a:t>
              </a:r>
              <a:r>
                <a:rPr lang="en-US" altLang="zh-CN" sz="1400" dirty="0" smtClean="0">
                  <a:latin typeface="思源黑体 CN Regular" panose="020B0500000000000000" pitchFamily="34" charset="-122"/>
                  <a:ea typeface="思源黑体 CN Regular" panose="020B0500000000000000" pitchFamily="34" charset="-122"/>
                </a:rPr>
                <a:t>&amp;</a:t>
              </a:r>
              <a:r>
                <a:rPr lang="en-US" altLang="zh-CN" sz="1400" dirty="0" smtClean="0">
                  <a:latin typeface="Poppins" panose="02000000000000000000"/>
                  <a:ea typeface="思源黑体 CN Bold" panose="020B0800000000000000" pitchFamily="34" charset="-122"/>
                </a:rPr>
                <a:t> ADCP</a:t>
              </a:r>
              <a:endParaRPr lang="zh-CN" altLang="en-US" sz="1400" dirty="0">
                <a:latin typeface="Poppins" panose="02000000000000000000"/>
              </a:endParaRPr>
            </a:p>
          </p:txBody>
        </p:sp>
        <p:sp>
          <p:nvSpPr>
            <p:cNvPr id="61" name="矩形 60"/>
            <p:cNvSpPr/>
            <p:nvPr/>
          </p:nvSpPr>
          <p:spPr>
            <a:xfrm>
              <a:off x="1115616" y="3199631"/>
              <a:ext cx="532518" cy="307777"/>
            </a:xfrm>
            <a:prstGeom prst="rect">
              <a:avLst/>
            </a:prstGeom>
          </p:spPr>
          <p:txBody>
            <a:bodyPr wrap="none">
              <a:spAutoFit/>
            </a:bodyPr>
            <a:lstStyle/>
            <a:p>
              <a:r>
                <a:rPr lang="en-US" altLang="zh-CN" sz="1400" dirty="0" smtClean="0">
                  <a:latin typeface="Poppins" panose="02000000000000000000"/>
                </a:rPr>
                <a:t>CDC</a:t>
              </a:r>
              <a:endParaRPr lang="zh-CN" altLang="en-US" sz="1400" dirty="0">
                <a:latin typeface="Poppins" panose="02000000000000000000"/>
              </a:endParaRP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15" name="组合 14"/>
          <p:cNvGrpSpPr/>
          <p:nvPr/>
        </p:nvGrpSpPr>
        <p:grpSpPr>
          <a:xfrm>
            <a:off x="539552" y="1707654"/>
            <a:ext cx="2068200" cy="1631614"/>
            <a:chOff x="611560" y="1491670"/>
            <a:chExt cx="2068200" cy="1631614"/>
          </a:xfrm>
        </p:grpSpPr>
        <p:sp>
          <p:nvSpPr>
            <p:cNvPr id="17" name="任意多边形 16"/>
            <p:cNvSpPr/>
            <p:nvPr/>
          </p:nvSpPr>
          <p:spPr>
            <a:xfrm>
              <a:off x="611560" y="1491670"/>
              <a:ext cx="2068200" cy="767520"/>
            </a:xfrm>
            <a:custGeom>
              <a:avLst/>
              <a:gdLst>
                <a:gd name="connsiteX0" fmla="*/ 0 w 2068200"/>
                <a:gd name="connsiteY0" fmla="*/ 127923 h 767520"/>
                <a:gd name="connsiteX1" fmla="*/ 37468 w 2068200"/>
                <a:gd name="connsiteY1" fmla="*/ 37468 h 767520"/>
                <a:gd name="connsiteX2" fmla="*/ 127923 w 2068200"/>
                <a:gd name="connsiteY2" fmla="*/ 0 h 767520"/>
                <a:gd name="connsiteX3" fmla="*/ 1940277 w 2068200"/>
                <a:gd name="connsiteY3" fmla="*/ 0 h 767520"/>
                <a:gd name="connsiteX4" fmla="*/ 2030732 w 2068200"/>
                <a:gd name="connsiteY4" fmla="*/ 37468 h 767520"/>
                <a:gd name="connsiteX5" fmla="*/ 2068200 w 2068200"/>
                <a:gd name="connsiteY5" fmla="*/ 127923 h 767520"/>
                <a:gd name="connsiteX6" fmla="*/ 2068200 w 2068200"/>
                <a:gd name="connsiteY6" fmla="*/ 639597 h 767520"/>
                <a:gd name="connsiteX7" fmla="*/ 2030732 w 2068200"/>
                <a:gd name="connsiteY7" fmla="*/ 730052 h 767520"/>
                <a:gd name="connsiteX8" fmla="*/ 1940277 w 2068200"/>
                <a:gd name="connsiteY8" fmla="*/ 767520 h 767520"/>
                <a:gd name="connsiteX9" fmla="*/ 127923 w 2068200"/>
                <a:gd name="connsiteY9" fmla="*/ 767520 h 767520"/>
                <a:gd name="connsiteX10" fmla="*/ 37468 w 2068200"/>
                <a:gd name="connsiteY10" fmla="*/ 730052 h 767520"/>
                <a:gd name="connsiteX11" fmla="*/ 0 w 2068200"/>
                <a:gd name="connsiteY11" fmla="*/ 639597 h 767520"/>
                <a:gd name="connsiteX12" fmla="*/ 0 w 20682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8200" h="767520">
                  <a:moveTo>
                    <a:pt x="0" y="127923"/>
                  </a:moveTo>
                  <a:cubicBezTo>
                    <a:pt x="0" y="93996"/>
                    <a:pt x="13478" y="61458"/>
                    <a:pt x="37468" y="37468"/>
                  </a:cubicBezTo>
                  <a:cubicBezTo>
                    <a:pt x="61458" y="13478"/>
                    <a:pt x="93996" y="0"/>
                    <a:pt x="127923" y="0"/>
                  </a:cubicBezTo>
                  <a:lnTo>
                    <a:pt x="1940277" y="0"/>
                  </a:lnTo>
                  <a:cubicBezTo>
                    <a:pt x="1974204" y="0"/>
                    <a:pt x="2006742" y="13478"/>
                    <a:pt x="2030732" y="37468"/>
                  </a:cubicBezTo>
                  <a:cubicBezTo>
                    <a:pt x="2054722" y="61458"/>
                    <a:pt x="2068200" y="93996"/>
                    <a:pt x="2068200" y="127923"/>
                  </a:cubicBezTo>
                  <a:lnTo>
                    <a:pt x="2068200" y="639597"/>
                  </a:lnTo>
                  <a:cubicBezTo>
                    <a:pt x="2068200" y="673524"/>
                    <a:pt x="2054722" y="706062"/>
                    <a:pt x="2030732" y="730052"/>
                  </a:cubicBezTo>
                  <a:cubicBezTo>
                    <a:pt x="2006742" y="754042"/>
                    <a:pt x="1974204" y="767520"/>
                    <a:pt x="1940277" y="767520"/>
                  </a:cubicBezTo>
                  <a:lnTo>
                    <a:pt x="127923" y="767520"/>
                  </a:lnTo>
                  <a:cubicBezTo>
                    <a:pt x="93996" y="767520"/>
                    <a:pt x="61458" y="754042"/>
                    <a:pt x="37468" y="730052"/>
                  </a:cubicBezTo>
                  <a:cubicBezTo>
                    <a:pt x="13478" y="706062"/>
                    <a:pt x="0" y="673524"/>
                    <a:pt x="0" y="639597"/>
                  </a:cubicBezTo>
                  <a:lnTo>
                    <a:pt x="0" y="127923"/>
                  </a:lnTo>
                  <a:close/>
                </a:path>
              </a:pathLst>
            </a:custGeom>
            <a:solidFill>
              <a:srgbClr val="3BB898"/>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txBody>
            <a:bodyPr spcFirstLastPara="0" vert="horz" wrap="square" lIns="106047" tIns="106047" rIns="106047" bIns="106047" numCol="1" spcCol="1270" anchor="ctr" anchorCtr="0">
              <a:noAutofit/>
            </a:bodyPr>
            <a:lstStyle/>
            <a:p>
              <a:pPr lvl="0" algn="ctr" defTabSz="800100">
                <a:lnSpc>
                  <a:spcPct val="90000"/>
                </a:lnSpc>
                <a:spcBef>
                  <a:spcPct val="0"/>
                </a:spcBef>
                <a:spcAft>
                  <a:spcPct val="35000"/>
                </a:spcAft>
              </a:pPr>
              <a:r>
                <a:rPr lang="en-US" altLang="zh-CN" sz="1800" b="1" kern="1200" dirty="0" smtClean="0">
                  <a:latin typeface="Poppins" panose="02000000000000000000"/>
                  <a:ea typeface="思源黑体 CN Bold" panose="020B0800000000000000" pitchFamily="34" charset="-122"/>
                </a:rPr>
                <a:t>ADCC/ADCP</a:t>
              </a:r>
              <a:endParaRPr lang="zh-CN" altLang="en-US" sz="1800" b="1" kern="1200" dirty="0">
                <a:latin typeface="Poppins" panose="02000000000000000000"/>
                <a:ea typeface="思源黑体 CN Bold" panose="020B0800000000000000" pitchFamily="34" charset="-122"/>
                <a:cs typeface="Times New Roman" panose="02020603050405020304" pitchFamily="18" charset="0"/>
              </a:endParaRPr>
            </a:p>
          </p:txBody>
        </p:sp>
        <p:sp>
          <p:nvSpPr>
            <p:cNvPr id="18" name="任意多边形 17"/>
            <p:cNvSpPr/>
            <p:nvPr/>
          </p:nvSpPr>
          <p:spPr>
            <a:xfrm>
              <a:off x="611560" y="2355764"/>
              <a:ext cx="2068200" cy="767520"/>
            </a:xfrm>
            <a:custGeom>
              <a:avLst/>
              <a:gdLst>
                <a:gd name="connsiteX0" fmla="*/ 0 w 2068200"/>
                <a:gd name="connsiteY0" fmla="*/ 127923 h 767520"/>
                <a:gd name="connsiteX1" fmla="*/ 37468 w 2068200"/>
                <a:gd name="connsiteY1" fmla="*/ 37468 h 767520"/>
                <a:gd name="connsiteX2" fmla="*/ 127923 w 2068200"/>
                <a:gd name="connsiteY2" fmla="*/ 0 h 767520"/>
                <a:gd name="connsiteX3" fmla="*/ 1940277 w 2068200"/>
                <a:gd name="connsiteY3" fmla="*/ 0 h 767520"/>
                <a:gd name="connsiteX4" fmla="*/ 2030732 w 2068200"/>
                <a:gd name="connsiteY4" fmla="*/ 37468 h 767520"/>
                <a:gd name="connsiteX5" fmla="*/ 2068200 w 2068200"/>
                <a:gd name="connsiteY5" fmla="*/ 127923 h 767520"/>
                <a:gd name="connsiteX6" fmla="*/ 2068200 w 2068200"/>
                <a:gd name="connsiteY6" fmla="*/ 639597 h 767520"/>
                <a:gd name="connsiteX7" fmla="*/ 2030732 w 2068200"/>
                <a:gd name="connsiteY7" fmla="*/ 730052 h 767520"/>
                <a:gd name="connsiteX8" fmla="*/ 1940277 w 2068200"/>
                <a:gd name="connsiteY8" fmla="*/ 767520 h 767520"/>
                <a:gd name="connsiteX9" fmla="*/ 127923 w 2068200"/>
                <a:gd name="connsiteY9" fmla="*/ 767520 h 767520"/>
                <a:gd name="connsiteX10" fmla="*/ 37468 w 2068200"/>
                <a:gd name="connsiteY10" fmla="*/ 730052 h 767520"/>
                <a:gd name="connsiteX11" fmla="*/ 0 w 2068200"/>
                <a:gd name="connsiteY11" fmla="*/ 639597 h 767520"/>
                <a:gd name="connsiteX12" fmla="*/ 0 w 20682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8200" h="767520">
                  <a:moveTo>
                    <a:pt x="0" y="127923"/>
                  </a:moveTo>
                  <a:cubicBezTo>
                    <a:pt x="0" y="93996"/>
                    <a:pt x="13478" y="61458"/>
                    <a:pt x="37468" y="37468"/>
                  </a:cubicBezTo>
                  <a:cubicBezTo>
                    <a:pt x="61458" y="13478"/>
                    <a:pt x="93996" y="0"/>
                    <a:pt x="127923" y="0"/>
                  </a:cubicBezTo>
                  <a:lnTo>
                    <a:pt x="1940277" y="0"/>
                  </a:lnTo>
                  <a:cubicBezTo>
                    <a:pt x="1974204" y="0"/>
                    <a:pt x="2006742" y="13478"/>
                    <a:pt x="2030732" y="37468"/>
                  </a:cubicBezTo>
                  <a:cubicBezTo>
                    <a:pt x="2054722" y="61458"/>
                    <a:pt x="2068200" y="93996"/>
                    <a:pt x="2068200" y="127923"/>
                  </a:cubicBezTo>
                  <a:lnTo>
                    <a:pt x="2068200" y="639597"/>
                  </a:lnTo>
                  <a:cubicBezTo>
                    <a:pt x="2068200" y="673524"/>
                    <a:pt x="2054722" y="706062"/>
                    <a:pt x="2030732" y="730052"/>
                  </a:cubicBezTo>
                  <a:cubicBezTo>
                    <a:pt x="2006742" y="754042"/>
                    <a:pt x="1974204" y="767520"/>
                    <a:pt x="1940277" y="767520"/>
                  </a:cubicBezTo>
                  <a:lnTo>
                    <a:pt x="127923" y="767520"/>
                  </a:lnTo>
                  <a:cubicBezTo>
                    <a:pt x="93996" y="767520"/>
                    <a:pt x="61458" y="754042"/>
                    <a:pt x="37468" y="730052"/>
                  </a:cubicBezTo>
                  <a:cubicBezTo>
                    <a:pt x="13478" y="706062"/>
                    <a:pt x="0" y="673524"/>
                    <a:pt x="0" y="639597"/>
                  </a:cubicBezTo>
                  <a:lnTo>
                    <a:pt x="0" y="127923"/>
                  </a:lnTo>
                  <a:close/>
                </a:path>
              </a:pathLst>
            </a:custGeom>
            <a:solidFill>
              <a:srgbClr val="32947A"/>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txBody>
            <a:bodyPr spcFirstLastPara="0" vert="horz" wrap="square" lIns="106047" tIns="106047" rIns="106047" bIns="106047" numCol="1" spcCol="1270" anchor="ctr" anchorCtr="0">
              <a:noAutofit/>
            </a:bodyPr>
            <a:lstStyle/>
            <a:p>
              <a:pPr lvl="0" algn="ctr" defTabSz="800100">
                <a:lnSpc>
                  <a:spcPct val="90000"/>
                </a:lnSpc>
                <a:spcBef>
                  <a:spcPct val="0"/>
                </a:spcBef>
                <a:spcAft>
                  <a:spcPct val="35000"/>
                </a:spcAft>
              </a:pPr>
              <a:r>
                <a:rPr lang="en-US" altLang="zh-CN" sz="1800" b="1" kern="1200" dirty="0" smtClean="0">
                  <a:latin typeface="Poppins" panose="02000000000000000000"/>
                  <a:ea typeface="思源黑体 CN Bold" panose="020B0800000000000000" pitchFamily="34" charset="-122"/>
                </a:rPr>
                <a:t>CDC</a:t>
              </a:r>
              <a:endParaRPr lang="zh-CN" altLang="en-US" sz="1800" b="1" kern="1200" dirty="0">
                <a:latin typeface="Poppins" panose="02000000000000000000"/>
                <a:ea typeface="思源黑体 CN Bold" panose="020B0800000000000000" pitchFamily="34" charset="-122"/>
                <a:cs typeface="Times New Roman" panose="02020603050405020304" pitchFamily="18" charset="0"/>
              </a:endParaRPr>
            </a:p>
          </p:txBody>
        </p:sp>
      </p:grpSp>
      <p:pic>
        <p:nvPicPr>
          <p:cNvPr id="12" name="Picture 2" descr="D:\桌面\李东PPT\p11.jpg"/>
          <p:cNvPicPr>
            <a:picLocks noChangeAspect="1" noChangeArrowheads="1"/>
          </p:cNvPicPr>
          <p:nvPr/>
        </p:nvPicPr>
        <p:blipFill>
          <a:blip r:embed="rId2" cstate="print"/>
          <a:srcRect/>
          <a:stretch>
            <a:fillRect/>
          </a:stretch>
        </p:blipFill>
        <p:spPr bwMode="auto">
          <a:xfrm>
            <a:off x="2993112" y="1059582"/>
            <a:ext cx="5607987" cy="3649315"/>
          </a:xfrm>
          <a:prstGeom prst="rect">
            <a:avLst/>
          </a:prstGeom>
          <a:noFill/>
        </p:spPr>
      </p:pic>
      <p:sp>
        <p:nvSpPr>
          <p:cNvPr id="13" name="矩形 12"/>
          <p:cNvSpPr/>
          <p:nvPr/>
        </p:nvSpPr>
        <p:spPr>
          <a:xfrm>
            <a:off x="4788024" y="4803998"/>
            <a:ext cx="1972335" cy="176972"/>
          </a:xfrm>
          <a:prstGeom prst="rect">
            <a:avLst/>
          </a:prstGeom>
        </p:spPr>
        <p:txBody>
          <a:bodyPr wrap="none" lIns="68580" tIns="34290" rIns="68580" bIns="34290">
            <a:spAutoFit/>
          </a:bodyPr>
          <a:lstStyle/>
          <a:p>
            <a:r>
              <a:rPr lang="en-US" altLang="zh-CN" sz="700" dirty="0" smtClean="0">
                <a:latin typeface="Poppins" panose="02000000000000000000" pitchFamily="2" charset="0"/>
                <a:ea typeface="思源黑体 CN Bold" panose="020B0800000000000000" pitchFamily="34" charset="-122"/>
                <a:cs typeface="Poppins" panose="02000000000000000000" pitchFamily="2" charset="0"/>
              </a:rPr>
              <a:t>J Toxicol Pathol. 2015 Jul; 28(3): 133–139. </a:t>
            </a:r>
            <a:endParaRPr lang="zh-CN" altLang="en-US" sz="700" dirty="0">
              <a:latin typeface="Poppins" panose="02000000000000000000" pitchFamily="2" charset="0"/>
              <a:ea typeface="思源黑体 CN Bold" panose="020B0800000000000000" pitchFamily="34" charset="-122"/>
              <a:cs typeface="Poppins" panose="02000000000000000000" pitchFamily="2" charset="0"/>
            </a:endParaRPr>
          </a:p>
        </p:txBody>
      </p:sp>
      <p:sp>
        <p:nvSpPr>
          <p:cNvPr id="14" name="矩形 13"/>
          <p:cNvSpPr/>
          <p:nvPr/>
        </p:nvSpPr>
        <p:spPr>
          <a:xfrm>
            <a:off x="179512" y="609387"/>
            <a:ext cx="2786660" cy="377026"/>
          </a:xfrm>
          <a:prstGeom prst="rect">
            <a:avLst/>
          </a:prstGeom>
        </p:spPr>
        <p:txBody>
          <a:bodyPr wrap="none" lIns="68580" tIns="34290" rIns="68580" bIns="34290" anchor="ctr">
            <a:spAutoFit/>
          </a:bodyPr>
          <a:lstStyle/>
          <a:p>
            <a:pPr marL="128905" indent="-128905">
              <a:buFont typeface="Wingdings" panose="05000000000000000000" pitchFamily="2" charset="2"/>
              <a:buChar char="u"/>
            </a:pPr>
            <a:r>
              <a:rPr lang="zh-CN" altLang="en-US" sz="2000" dirty="0" smtClean="0">
                <a:solidFill>
                  <a:srgbClr val="377D6C"/>
                </a:solidFill>
                <a:latin typeface="思源黑体 CN Bold" panose="020B0800000000000000" pitchFamily="34" charset="-122"/>
                <a:ea typeface="思源黑体 CN Bold" panose="020B0800000000000000" pitchFamily="34" charset="-122"/>
              </a:rPr>
              <a:t> 抗体介导的免疫效应</a:t>
            </a:r>
            <a:endParaRPr lang="zh-CN" altLang="en-US" sz="2000" dirty="0">
              <a:solidFill>
                <a:srgbClr val="377D6C"/>
              </a:solidFill>
              <a:latin typeface="思源黑体 CN Bold" panose="020B0800000000000000" pitchFamily="34" charset="-122"/>
              <a:ea typeface="思源黑体 CN Bold" panose="020B0800000000000000" pitchFamily="34" charset="-12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3" name="矩形 12"/>
          <p:cNvSpPr/>
          <p:nvPr/>
        </p:nvSpPr>
        <p:spPr>
          <a:xfrm>
            <a:off x="467544" y="1298848"/>
            <a:ext cx="7704856" cy="276999"/>
          </a:xfrm>
          <a:prstGeom prst="rect">
            <a:avLst/>
          </a:prstGeom>
        </p:spPr>
        <p:txBody>
          <a:bodyPr wrap="square">
            <a:spAutoFit/>
          </a:bodyPr>
          <a:lstStyle/>
          <a:p>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ADCP</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，抗体依赖性细胞介导的吞噬作用（</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Antibody-Dependent Cellular Phagocytosis</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矩形 13"/>
          <p:cNvSpPr/>
          <p:nvPr/>
        </p:nvSpPr>
        <p:spPr>
          <a:xfrm>
            <a:off x="467544" y="1010816"/>
            <a:ext cx="7380312" cy="276999"/>
          </a:xfrm>
          <a:prstGeom prst="rect">
            <a:avLst/>
          </a:prstGeom>
        </p:spPr>
        <p:txBody>
          <a:bodyPr wrap="square">
            <a:spAutoFit/>
          </a:bodyPr>
          <a:lstStyle/>
          <a:p>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ADCC</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，抗体依赖的细胞介导的细胞毒性作用（</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Antibody-Dependent Cell-mediated Cytotoxicity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矩形 14"/>
          <p:cNvSpPr/>
          <p:nvPr/>
        </p:nvSpPr>
        <p:spPr>
          <a:xfrm>
            <a:off x="251520" y="555526"/>
            <a:ext cx="1941557" cy="338554"/>
          </a:xfrm>
          <a:prstGeom prst="rect">
            <a:avLst/>
          </a:prstGeom>
        </p:spPr>
        <p:txBody>
          <a:bodyPr wrap="none">
            <a:spAutoFit/>
          </a:bodyPr>
          <a:lstStyle/>
          <a:p>
            <a:r>
              <a:rPr lang="en-US" altLang="zh-CN" sz="1600" b="1" dirty="0" smtClean="0">
                <a:solidFill>
                  <a:srgbClr val="007E66"/>
                </a:solidFill>
                <a:latin typeface="Poppins" panose="02000000000000000000"/>
                <a:ea typeface="思源黑体 CN Bold" panose="020B0800000000000000" pitchFamily="34" charset="-122"/>
              </a:rPr>
              <a:t>1</a:t>
            </a:r>
            <a:r>
              <a:rPr lang="zh-CN" altLang="en-US" sz="1600" b="1" dirty="0" smtClean="0">
                <a:solidFill>
                  <a:srgbClr val="007E66"/>
                </a:solidFill>
                <a:latin typeface="Poppins" panose="02000000000000000000"/>
                <a:ea typeface="思源黑体 CN Bold" panose="020B0800000000000000" pitchFamily="34" charset="-122"/>
              </a:rPr>
              <a:t>、</a:t>
            </a:r>
            <a:r>
              <a:rPr lang="en-US" altLang="zh-CN" sz="1600" b="1" dirty="0" smtClean="0">
                <a:solidFill>
                  <a:srgbClr val="007E66"/>
                </a:solidFill>
                <a:latin typeface="Poppins" panose="02000000000000000000"/>
                <a:ea typeface="思源黑体 CN Bold" panose="020B0800000000000000" pitchFamily="34" charset="-122"/>
              </a:rPr>
              <a:t>ADCC </a:t>
            </a:r>
            <a:r>
              <a:rPr lang="en-US" altLang="zh-CN" sz="1600" b="1" dirty="0" smtClean="0">
                <a:solidFill>
                  <a:srgbClr val="007E66"/>
                </a:solidFill>
                <a:latin typeface="思源黑体 CN Regular" panose="020B0500000000000000" pitchFamily="34" charset="-122"/>
                <a:ea typeface="思源黑体 CN Regular" panose="020B0500000000000000" pitchFamily="34" charset="-122"/>
              </a:rPr>
              <a:t>&amp;</a:t>
            </a:r>
            <a:r>
              <a:rPr lang="en-US" altLang="zh-CN" sz="1600" b="1" dirty="0" smtClean="0">
                <a:solidFill>
                  <a:srgbClr val="007E66"/>
                </a:solidFill>
                <a:latin typeface="Poppins" panose="02000000000000000000"/>
                <a:ea typeface="思源黑体 CN Bold" panose="020B0800000000000000" pitchFamily="34" charset="-122"/>
              </a:rPr>
              <a:t> ADCP</a:t>
            </a:r>
            <a:endParaRPr lang="zh-CN" altLang="en-US" sz="1600" b="1" dirty="0">
              <a:solidFill>
                <a:srgbClr val="007E66"/>
              </a:solidFill>
              <a:latin typeface="Poppins" panose="02000000000000000000"/>
              <a:ea typeface="思源黑体 CN Bold" panose="020B0800000000000000" pitchFamily="34" charset="-122"/>
            </a:endParaRPr>
          </a:p>
        </p:txBody>
      </p:sp>
      <p:pic>
        <p:nvPicPr>
          <p:cNvPr id="18" name="Picture 1" descr="D:\桌面\中和抗体体外活性检测 PPT\p29.jpg"/>
          <p:cNvPicPr>
            <a:picLocks noChangeAspect="1" noChangeArrowheads="1"/>
          </p:cNvPicPr>
          <p:nvPr/>
        </p:nvPicPr>
        <p:blipFill>
          <a:blip r:embed="rId2" cstate="print"/>
          <a:srcRect/>
          <a:stretch>
            <a:fillRect/>
          </a:stretch>
        </p:blipFill>
        <p:spPr bwMode="auto">
          <a:xfrm>
            <a:off x="2627784" y="1923678"/>
            <a:ext cx="3684778" cy="2549996"/>
          </a:xfrm>
          <a:prstGeom prst="rect">
            <a:avLst/>
          </a:prstGeom>
          <a:noFill/>
        </p:spPr>
      </p:pic>
      <p:grpSp>
        <p:nvGrpSpPr>
          <p:cNvPr id="3" name="组合 23"/>
          <p:cNvGrpSpPr/>
          <p:nvPr/>
        </p:nvGrpSpPr>
        <p:grpSpPr>
          <a:xfrm>
            <a:off x="395536" y="1851670"/>
            <a:ext cx="2196755" cy="2346548"/>
            <a:chOff x="4476122" y="808199"/>
            <a:chExt cx="2979361" cy="1961868"/>
          </a:xfrm>
        </p:grpSpPr>
        <p:grpSp>
          <p:nvGrpSpPr>
            <p:cNvPr id="4" name="组合 17"/>
            <p:cNvGrpSpPr/>
            <p:nvPr/>
          </p:nvGrpSpPr>
          <p:grpSpPr>
            <a:xfrm>
              <a:off x="4476122" y="1144575"/>
              <a:ext cx="2979361" cy="1625492"/>
              <a:chOff x="4476122" y="1144575"/>
              <a:chExt cx="2979361" cy="1625492"/>
            </a:xfrm>
          </p:grpSpPr>
          <p:sp>
            <p:nvSpPr>
              <p:cNvPr id="27" name="圆角矩形 26"/>
              <p:cNvSpPr/>
              <p:nvPr/>
            </p:nvSpPr>
            <p:spPr>
              <a:xfrm>
                <a:off x="4499992" y="1144575"/>
                <a:ext cx="2929512" cy="162549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1200" dirty="0">
                  <a:solidFill>
                    <a:schemeClr val="tx1"/>
                  </a:solidFill>
                  <a:latin typeface="思源黑体 CN Bold" panose="020B0800000000000000" pitchFamily="34" charset="-122"/>
                  <a:ea typeface="思源黑体 CN Bold" panose="020B0800000000000000" pitchFamily="34" charset="-122"/>
                </a:endParaRPr>
              </a:p>
            </p:txBody>
          </p:sp>
          <p:sp>
            <p:nvSpPr>
              <p:cNvPr id="28" name="TextBox 27"/>
              <p:cNvSpPr txBox="1"/>
              <p:nvPr/>
            </p:nvSpPr>
            <p:spPr>
              <a:xfrm>
                <a:off x="4476122" y="1264982"/>
                <a:ext cx="2979361" cy="1235143"/>
              </a:xfrm>
              <a:prstGeom prst="rect">
                <a:avLst/>
              </a:prstGeom>
              <a:noFill/>
            </p:spPr>
            <p:txBody>
              <a:bodyPr wrap="square" rtlCol="0">
                <a:spAutoFit/>
              </a:bodyPr>
              <a:lstStyle/>
              <a:p>
                <a:pPr lvl="0">
                  <a:lnSpc>
                    <a:spcPct val="150000"/>
                  </a:lnSpc>
                  <a:buFont typeface="Wingdings" panose="05000000000000000000" pitchFamily="2" charset="2"/>
                  <a:buChar char="l"/>
                </a:pP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PBMC</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或</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NK</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细胞</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a:p>
                <a:pPr lvl="0">
                  <a:lnSpc>
                    <a:spcPct val="150000"/>
                  </a:lnSpc>
                  <a:buFont typeface="Wingdings" panose="05000000000000000000" pitchFamily="2" charset="2"/>
                  <a:buChar char="l"/>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接近真实情况</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a:p>
                <a:pPr lvl="0">
                  <a:lnSpc>
                    <a:spcPct val="150000"/>
                  </a:lnSpc>
                  <a:buFont typeface="Wingdings" panose="05000000000000000000" pitchFamily="2" charset="2"/>
                  <a:buChar char="l"/>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细胞来源有限、制备过程繁琐、实验变异性大，背景读值高等</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26" name="TextBox 25"/>
            <p:cNvSpPr txBox="1"/>
            <p:nvPr/>
          </p:nvSpPr>
          <p:spPr>
            <a:xfrm>
              <a:off x="4623307" y="808199"/>
              <a:ext cx="1584176" cy="283053"/>
            </a:xfrm>
            <a:prstGeom prst="rect">
              <a:avLst/>
            </a:prstGeom>
            <a:noFill/>
          </p:spPr>
          <p:txBody>
            <a:bodyPr wrap="square" rtlCol="0">
              <a:spAutoFit/>
            </a:bodyPr>
            <a:lstStyle/>
            <a:p>
              <a:pPr algn="l"/>
              <a:r>
                <a:rPr lang="zh-CN" altLang="en-US" sz="16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传统方法</a:t>
              </a:r>
              <a:endParaRPr lang="zh-CN" altLang="en-US" sz="16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grpSp>
        <p:nvGrpSpPr>
          <p:cNvPr id="5" name="组合 29"/>
          <p:cNvGrpSpPr/>
          <p:nvPr/>
        </p:nvGrpSpPr>
        <p:grpSpPr>
          <a:xfrm>
            <a:off x="6444208" y="1923678"/>
            <a:ext cx="2376264" cy="2016223"/>
            <a:chOff x="4408532" y="2690170"/>
            <a:chExt cx="3018154" cy="1318301"/>
          </a:xfrm>
        </p:grpSpPr>
        <p:grpSp>
          <p:nvGrpSpPr>
            <p:cNvPr id="6" name="组合 19"/>
            <p:cNvGrpSpPr/>
            <p:nvPr/>
          </p:nvGrpSpPr>
          <p:grpSpPr>
            <a:xfrm>
              <a:off x="4408532" y="2925581"/>
              <a:ext cx="3018154" cy="1082890"/>
              <a:chOff x="4408532" y="1145799"/>
              <a:chExt cx="3018154" cy="1082890"/>
            </a:xfrm>
          </p:grpSpPr>
          <p:sp>
            <p:nvSpPr>
              <p:cNvPr id="38" name="圆角矩形 37"/>
              <p:cNvSpPr/>
              <p:nvPr/>
            </p:nvSpPr>
            <p:spPr>
              <a:xfrm>
                <a:off x="4408532" y="1145799"/>
                <a:ext cx="2971779" cy="108289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1200" dirty="0">
                  <a:solidFill>
                    <a:schemeClr val="tx1"/>
                  </a:solidFill>
                  <a:latin typeface="思源黑体 CN Bold" panose="020B0800000000000000" pitchFamily="34" charset="-122"/>
                  <a:ea typeface="思源黑体 CN Bold" panose="020B0800000000000000" pitchFamily="34" charset="-122"/>
                </a:endParaRPr>
              </a:p>
            </p:txBody>
          </p:sp>
          <p:sp>
            <p:nvSpPr>
              <p:cNvPr id="39" name="TextBox 38"/>
              <p:cNvSpPr txBox="1"/>
              <p:nvPr/>
            </p:nvSpPr>
            <p:spPr>
              <a:xfrm>
                <a:off x="4408532" y="1224016"/>
                <a:ext cx="3018154" cy="965946"/>
              </a:xfrm>
              <a:prstGeom prst="rect">
                <a:avLst/>
              </a:prstGeom>
              <a:noFill/>
            </p:spPr>
            <p:txBody>
              <a:bodyPr wrap="square" rtlCol="0">
                <a:spAutoFit/>
              </a:bodyPr>
              <a:lstStyle/>
              <a:p>
                <a:pPr lvl="0">
                  <a:lnSpc>
                    <a:spcPct val="150000"/>
                  </a:lnSpc>
                  <a:buSzPct val="80000"/>
                  <a:buFont typeface="Wingdings" panose="05000000000000000000" pitchFamily="2" charset="2"/>
                  <a:buChar char="l"/>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稳定表达 </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FcγRIIIa</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FcγRIIa</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细胞系</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a:p>
                <a:pPr lvl="0">
                  <a:lnSpc>
                    <a:spcPct val="150000"/>
                  </a:lnSpc>
                  <a:buSzPct val="80000"/>
                  <a:buFont typeface="Wingdings" panose="05000000000000000000" pitchFamily="2" charset="2"/>
                  <a:buChar char="l"/>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均质检测，简单方便，减少实验组间变异性</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a:p>
                <a:pPr lvl="0">
                  <a:lnSpc>
                    <a:spcPct val="150000"/>
                  </a:lnSpc>
                  <a:buSzPct val="80000"/>
                  <a:buFont typeface="Wingdings" panose="05000000000000000000" pitchFamily="2" charset="2"/>
                  <a:buChar char="l"/>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生物发光法，灵敏，信噪比高</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35" name="TextBox 34"/>
            <p:cNvSpPr txBox="1"/>
            <p:nvPr/>
          </p:nvSpPr>
          <p:spPr>
            <a:xfrm>
              <a:off x="4499991" y="2690170"/>
              <a:ext cx="1584176" cy="221362"/>
            </a:xfrm>
            <a:prstGeom prst="rect">
              <a:avLst/>
            </a:prstGeom>
            <a:noFill/>
          </p:spPr>
          <p:txBody>
            <a:bodyPr wrap="square" rtlCol="0">
              <a:spAutoFit/>
            </a:bodyPr>
            <a:lstStyle/>
            <a:p>
              <a:pPr algn="l"/>
              <a:r>
                <a:rPr lang="zh-CN" altLang="en-US" sz="16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报告基因法</a:t>
              </a:r>
              <a:endParaRPr lang="zh-CN" altLang="en-US" sz="1600" b="1"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1" name="TextBox 10"/>
          <p:cNvSpPr txBox="1"/>
          <p:nvPr/>
        </p:nvSpPr>
        <p:spPr>
          <a:xfrm>
            <a:off x="251520" y="1048916"/>
            <a:ext cx="4221599" cy="276999"/>
          </a:xfrm>
          <a:prstGeom prst="rect">
            <a:avLst/>
          </a:prstGeom>
          <a:noFill/>
        </p:spPr>
        <p:txBody>
          <a:bodyPr wrap="square" rtlCol="0">
            <a:spAutoFit/>
          </a:bodyPr>
          <a:lstStyle/>
          <a:p>
            <a:pPr algn="ctr">
              <a:buFont typeface="Arial" panose="020B0604020202020204" pitchFamily="34" charset="0"/>
              <a:buChar char="•"/>
            </a:pP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抗 </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ErBb2 </a:t>
            </a: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抗体 </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ADCC (</a:t>
            </a: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靶细胞：</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BT474)</a:t>
            </a:r>
            <a:endPar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3" name="Picture 7" descr="D:\桌面\李东PPT\p41-1.jpg"/>
          <p:cNvPicPr>
            <a:picLocks noChangeAspect="1" noChangeArrowheads="1"/>
          </p:cNvPicPr>
          <p:nvPr/>
        </p:nvPicPr>
        <p:blipFill>
          <a:blip r:embed="rId2" cstate="print"/>
          <a:stretch>
            <a:fillRect/>
          </a:stretch>
        </p:blipFill>
        <p:spPr bwMode="auto">
          <a:xfrm>
            <a:off x="539552" y="1605930"/>
            <a:ext cx="3828118" cy="2448098"/>
          </a:xfrm>
          <a:prstGeom prst="rect">
            <a:avLst/>
          </a:prstGeom>
          <a:noFill/>
          <a:ln>
            <a:noFill/>
          </a:ln>
        </p:spPr>
      </p:pic>
      <p:pic>
        <p:nvPicPr>
          <p:cNvPr id="15" name="Picture 2" descr="D:\桌面\谷金桐\@2020\中和抗体体外活性检测 PPT\p41-3.jpg"/>
          <p:cNvPicPr>
            <a:picLocks noChangeAspect="1" noChangeArrowheads="1"/>
          </p:cNvPicPr>
          <p:nvPr/>
        </p:nvPicPr>
        <p:blipFill>
          <a:blip r:embed="rId3" cstate="print"/>
          <a:srcRect/>
          <a:stretch>
            <a:fillRect/>
          </a:stretch>
        </p:blipFill>
        <p:spPr bwMode="auto">
          <a:xfrm>
            <a:off x="4644008" y="1533922"/>
            <a:ext cx="3672408" cy="2569388"/>
          </a:xfrm>
          <a:prstGeom prst="rect">
            <a:avLst/>
          </a:prstGeom>
          <a:noFill/>
        </p:spPr>
      </p:pic>
      <p:sp>
        <p:nvSpPr>
          <p:cNvPr id="16" name="矩形 15"/>
          <p:cNvSpPr/>
          <p:nvPr/>
        </p:nvSpPr>
        <p:spPr>
          <a:xfrm>
            <a:off x="4572000" y="1048916"/>
            <a:ext cx="3621068" cy="276999"/>
          </a:xfrm>
          <a:prstGeom prst="rect">
            <a:avLst/>
          </a:prstGeom>
        </p:spPr>
        <p:txBody>
          <a:bodyPr wrap="square">
            <a:spAutoFit/>
          </a:bodyPr>
          <a:lstStyle/>
          <a:p>
            <a:pPr algn="ctr">
              <a:buFont typeface="Arial" panose="020B0604020202020204" pitchFamily="34" charset="0"/>
              <a:buChar char="•"/>
            </a:pP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抗 </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CD38 </a:t>
            </a: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抗体 </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ADCP (</a:t>
            </a:r>
            <a:r>
              <a:rPr lang="zh-CN" altLang="en-US"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靶细胞：</a:t>
            </a:r>
            <a:r>
              <a:rPr lang="en-US" altLang="zh-CN" sz="1200" b="1" dirty="0" err="1"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Daudi</a:t>
            </a: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1" name="矩形 10"/>
          <p:cNvSpPr/>
          <p:nvPr/>
        </p:nvSpPr>
        <p:spPr>
          <a:xfrm>
            <a:off x="467544" y="555526"/>
            <a:ext cx="973343" cy="338554"/>
          </a:xfrm>
          <a:prstGeom prst="rect">
            <a:avLst/>
          </a:prstGeom>
        </p:spPr>
        <p:txBody>
          <a:bodyPr wrap="none">
            <a:spAutoFit/>
          </a:bodyPr>
          <a:lstStyle/>
          <a:p>
            <a:r>
              <a:rPr lang="en-US" altLang="zh-CN" sz="1600" b="1" dirty="0" smtClean="0">
                <a:solidFill>
                  <a:srgbClr val="007E66"/>
                </a:solidFill>
                <a:latin typeface="Poppins" panose="02000000000000000000"/>
                <a:ea typeface="思源黑体 CN Bold" panose="020B0800000000000000" pitchFamily="34" charset="-122"/>
              </a:rPr>
              <a:t>2</a:t>
            </a:r>
            <a:r>
              <a:rPr lang="zh-CN" altLang="en-US" sz="1600" b="1" dirty="0" smtClean="0">
                <a:solidFill>
                  <a:srgbClr val="007E66"/>
                </a:solidFill>
                <a:latin typeface="Poppins" panose="02000000000000000000"/>
                <a:ea typeface="思源黑体 CN Bold" panose="020B0800000000000000" pitchFamily="34" charset="-122"/>
              </a:rPr>
              <a:t>、</a:t>
            </a:r>
            <a:r>
              <a:rPr lang="en-US" altLang="zh-CN" sz="1600" b="1" dirty="0" smtClean="0">
                <a:solidFill>
                  <a:srgbClr val="007E66"/>
                </a:solidFill>
                <a:latin typeface="Poppins" panose="02000000000000000000"/>
                <a:ea typeface="思源黑体 CN Bold" panose="020B0800000000000000" pitchFamily="34" charset="-122"/>
              </a:rPr>
              <a:t>CDC</a:t>
            </a:r>
            <a:endParaRPr lang="zh-CN" altLang="en-US" sz="1600" b="1" dirty="0">
              <a:solidFill>
                <a:srgbClr val="007E66"/>
              </a:solidFill>
              <a:latin typeface="Poppins" panose="02000000000000000000"/>
              <a:ea typeface="思源黑体 CN Bold" panose="020B0800000000000000" pitchFamily="34" charset="-122"/>
            </a:endParaRPr>
          </a:p>
        </p:txBody>
      </p:sp>
      <p:pic>
        <p:nvPicPr>
          <p:cNvPr id="12" name="Picture 2" descr="D:\桌面\李东PPT\p33.jpg"/>
          <p:cNvPicPr>
            <a:picLocks noChangeAspect="1" noChangeArrowheads="1"/>
          </p:cNvPicPr>
          <p:nvPr/>
        </p:nvPicPr>
        <p:blipFill>
          <a:blip r:embed="rId2" cstate="print"/>
          <a:srcRect/>
          <a:stretch>
            <a:fillRect/>
          </a:stretch>
        </p:blipFill>
        <p:spPr bwMode="auto">
          <a:xfrm>
            <a:off x="1835696" y="1370856"/>
            <a:ext cx="5112568" cy="3061764"/>
          </a:xfrm>
          <a:prstGeom prst="rect">
            <a:avLst/>
          </a:prstGeom>
          <a:noFill/>
        </p:spPr>
      </p:pic>
      <p:sp>
        <p:nvSpPr>
          <p:cNvPr id="13" name="矩形 12"/>
          <p:cNvSpPr/>
          <p:nvPr/>
        </p:nvSpPr>
        <p:spPr>
          <a:xfrm>
            <a:off x="323528" y="4457675"/>
            <a:ext cx="8352928" cy="369332"/>
          </a:xfrm>
          <a:prstGeom prst="rect">
            <a:avLst/>
          </a:prstGeom>
        </p:spPr>
        <p:txBody>
          <a:bodyPr wrap="square">
            <a:spAutoFit/>
          </a:bodyPr>
          <a:lstStyle/>
          <a:p>
            <a:pPr>
              <a:lnSpc>
                <a:spcPct val="150000"/>
              </a:lnSpc>
            </a:pPr>
            <a:r>
              <a:rPr lang="zh-CN" altLang="en-US" sz="1200" dirty="0" smtClean="0">
                <a:latin typeface="思源黑体 CN Regular" panose="020B0500000000000000" pitchFamily="34" charset="-122"/>
                <a:ea typeface="思源黑体 CN Regular" panose="020B0500000000000000" pitchFamily="34" charset="-122"/>
                <a:cs typeface="Arial" panose="020B0604020202020204" pitchFamily="34" charset="0"/>
              </a:rPr>
              <a:t>检测抗体是否能够介导</a:t>
            </a:r>
            <a:r>
              <a:rPr lang="en-US" altLang="zh-CN" sz="1200" dirty="0" smtClean="0">
                <a:latin typeface="思源黑体 CN Regular" panose="020B0500000000000000" pitchFamily="34" charset="-122"/>
                <a:ea typeface="思源黑体 CN Regular" panose="020B0500000000000000" pitchFamily="34" charset="-122"/>
                <a:cs typeface="Arial" panose="020B0604020202020204" pitchFamily="34" charset="0"/>
              </a:rPr>
              <a:t>CDC</a:t>
            </a:r>
            <a:r>
              <a:rPr lang="zh-CN" altLang="en-US" sz="1200" dirty="0" smtClean="0">
                <a:latin typeface="思源黑体 CN Regular" panose="020B0500000000000000" pitchFamily="34" charset="-122"/>
                <a:ea typeface="思源黑体 CN Regular" panose="020B0500000000000000" pitchFamily="34" charset="-122"/>
                <a:cs typeface="Arial" panose="020B0604020202020204" pitchFamily="34" charset="0"/>
              </a:rPr>
              <a:t>，分析抗体介导</a:t>
            </a:r>
            <a:r>
              <a:rPr lang="en-US" altLang="zh-CN" sz="1200" dirty="0" smtClean="0">
                <a:latin typeface="思源黑体 CN Regular" panose="020B0500000000000000" pitchFamily="34" charset="-122"/>
                <a:ea typeface="思源黑体 CN Regular" panose="020B0500000000000000" pitchFamily="34" charset="-122"/>
                <a:cs typeface="Arial" panose="020B0604020202020204" pitchFamily="34" charset="0"/>
              </a:rPr>
              <a:t>CDC</a:t>
            </a:r>
            <a:r>
              <a:rPr lang="zh-CN" altLang="en-US" sz="1200" dirty="0" smtClean="0">
                <a:latin typeface="思源黑体 CN Regular" panose="020B0500000000000000" pitchFamily="34" charset="-122"/>
                <a:ea typeface="思源黑体 CN Regular" panose="020B0500000000000000" pitchFamily="34" charset="-122"/>
                <a:cs typeface="Arial" panose="020B0604020202020204" pitchFamily="34" charset="0"/>
              </a:rPr>
              <a:t>活性的强弱，已成为抗体药物研发及其质量控制过程中至关重要的一步。</a:t>
            </a:r>
            <a:endParaRPr lang="zh-CN" altLang="en-US" sz="1200" dirty="0">
              <a:latin typeface="思源黑体 CN Regular" panose="020B0500000000000000" pitchFamily="34" charset="-122"/>
              <a:ea typeface="思源黑体 CN Regular" panose="020B0500000000000000" pitchFamily="34" charset="-122"/>
            </a:endParaRPr>
          </a:p>
        </p:txBody>
      </p:sp>
      <p:sp>
        <p:nvSpPr>
          <p:cNvPr id="14" name="矩形 13"/>
          <p:cNvSpPr/>
          <p:nvPr/>
        </p:nvSpPr>
        <p:spPr>
          <a:xfrm>
            <a:off x="683568" y="987574"/>
            <a:ext cx="6264696" cy="276999"/>
          </a:xfrm>
          <a:prstGeom prst="rect">
            <a:avLst/>
          </a:prstGeom>
        </p:spPr>
        <p:txBody>
          <a:bodyPr wrap="square">
            <a:spAutoFit/>
          </a:bodyPr>
          <a:lstStyle/>
          <a:p>
            <a:r>
              <a:rPr lang="en-US" altLang="zh-CN" sz="1200" b="1" dirty="0" smtClean="0">
                <a:solidFill>
                  <a:srgbClr val="00674B"/>
                </a:solidFill>
                <a:latin typeface="Poppins" panose="02000000000000000000"/>
                <a:ea typeface="思源黑体 CN Normal" panose="020B0400000000000000" pitchFamily="34" charset="-122"/>
              </a:rPr>
              <a:t>CDC</a:t>
            </a:r>
            <a:r>
              <a:rPr lang="zh-CN" altLang="en-US" sz="1200" dirty="0" smtClean="0">
                <a:latin typeface="Poppins" panose="02000000000000000000"/>
                <a:ea typeface="思源黑体 CN Normal" panose="020B0400000000000000" pitchFamily="34" charset="-122"/>
              </a:rPr>
              <a:t>，补体依赖的细胞毒性作用（</a:t>
            </a:r>
            <a:r>
              <a:rPr lang="en-US" altLang="zh-CN" sz="1200" dirty="0" smtClean="0">
                <a:latin typeface="Poppins" panose="02000000000000000000"/>
                <a:ea typeface="思源黑体 CN Normal" panose="020B0400000000000000" pitchFamily="34" charset="-122"/>
              </a:rPr>
              <a:t>Complement Dependent Cytotoxicity</a:t>
            </a:r>
            <a:r>
              <a:rPr lang="zh-CN" altLang="en-US" sz="1200" dirty="0" smtClean="0">
                <a:latin typeface="Poppins" panose="02000000000000000000"/>
                <a:ea typeface="思源黑体 CN Normal" panose="020B0400000000000000" pitchFamily="34" charset="-122"/>
              </a:rPr>
              <a:t>）</a:t>
            </a:r>
            <a:endParaRPr lang="zh-CN" altLang="en-US" sz="1200" dirty="0" smtClean="0">
              <a:latin typeface="Poppins" panose="02000000000000000000"/>
              <a:ea typeface="思源黑体 CN Normal" panose="020B0400000000000000" pitchFamily="34" charset="-122"/>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pic>
        <p:nvPicPr>
          <p:cNvPr id="11" name="Picture 2" descr="D:\桌面\李东PPT\p34-2.jpg"/>
          <p:cNvPicPr>
            <a:picLocks noChangeAspect="1" noChangeArrowheads="1"/>
          </p:cNvPicPr>
          <p:nvPr/>
        </p:nvPicPr>
        <p:blipFill>
          <a:blip r:embed="rId2" cstate="print"/>
          <a:srcRect/>
          <a:stretch>
            <a:fillRect/>
          </a:stretch>
        </p:blipFill>
        <p:spPr bwMode="auto">
          <a:xfrm>
            <a:off x="4788024" y="1566689"/>
            <a:ext cx="3375273" cy="2520000"/>
          </a:xfrm>
          <a:prstGeom prst="rect">
            <a:avLst/>
          </a:prstGeom>
          <a:noFill/>
        </p:spPr>
      </p:pic>
      <p:pic>
        <p:nvPicPr>
          <p:cNvPr id="12" name="Picture 1" descr="D:\桌面\李东PPT\p34-1.jpg"/>
          <p:cNvPicPr>
            <a:picLocks noChangeAspect="1" noChangeArrowheads="1"/>
          </p:cNvPicPr>
          <p:nvPr/>
        </p:nvPicPr>
        <p:blipFill>
          <a:blip r:embed="rId3" cstate="print"/>
          <a:srcRect/>
          <a:stretch>
            <a:fillRect/>
          </a:stretch>
        </p:blipFill>
        <p:spPr bwMode="auto">
          <a:xfrm>
            <a:off x="683568" y="1566689"/>
            <a:ext cx="3375272" cy="2520000"/>
          </a:xfrm>
          <a:prstGeom prst="rect">
            <a:avLst/>
          </a:prstGeom>
          <a:noFill/>
        </p:spPr>
      </p:pic>
      <p:sp>
        <p:nvSpPr>
          <p:cNvPr id="13" name="矩形 12"/>
          <p:cNvSpPr/>
          <p:nvPr/>
        </p:nvSpPr>
        <p:spPr>
          <a:xfrm>
            <a:off x="987590" y="984753"/>
            <a:ext cx="3396342" cy="276999"/>
          </a:xfrm>
          <a:prstGeom prst="rect">
            <a:avLst/>
          </a:prstGeom>
        </p:spPr>
        <p:txBody>
          <a:bodyPr wrap="square">
            <a:spAutoFit/>
          </a:bodyPr>
          <a:lstStyle/>
          <a:p>
            <a:pPr>
              <a:buFont typeface="Arial" panose="020B0604020202020204" pitchFamily="34" charset="0"/>
              <a:buChar char="•"/>
            </a:pPr>
            <a:r>
              <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Anti-EGFR </a:t>
            </a:r>
            <a:r>
              <a:rPr lang="zh-CN" altLang="en-US"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靶细胞：</a:t>
            </a:r>
            <a:r>
              <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A431 </a:t>
            </a:r>
            <a:r>
              <a:rPr lang="zh-CN" altLang="en-US"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细胞 </a:t>
            </a:r>
            <a:endPar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
        <p:nvSpPr>
          <p:cNvPr id="14" name="矩形 13"/>
          <p:cNvSpPr/>
          <p:nvPr/>
        </p:nvSpPr>
        <p:spPr>
          <a:xfrm>
            <a:off x="5111841" y="984753"/>
            <a:ext cx="2440092" cy="276999"/>
          </a:xfrm>
          <a:prstGeom prst="rect">
            <a:avLst/>
          </a:prstGeom>
        </p:spPr>
        <p:txBody>
          <a:bodyPr wrap="none">
            <a:spAutoFit/>
          </a:bodyPr>
          <a:lstStyle/>
          <a:p>
            <a:pPr>
              <a:buFont typeface="Arial" panose="020B0604020202020204" pitchFamily="34" charset="0"/>
              <a:buChar char="•"/>
            </a:pPr>
            <a:r>
              <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Anti-CD20 </a:t>
            </a:r>
            <a:r>
              <a:rPr lang="zh-CN" altLang="en-US"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靶细胞：</a:t>
            </a:r>
            <a:r>
              <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Daudi </a:t>
            </a:r>
            <a:r>
              <a:rPr lang="zh-CN" altLang="en-US"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rPr>
              <a:t>细胞</a:t>
            </a:r>
            <a:endParaRPr lang="en-US" altLang="zh-CN" sz="1200" b="1" dirty="0" smtClean="0">
              <a:solidFill>
                <a:srgbClr val="377D6C"/>
              </a:solidFill>
              <a:latin typeface="思源黑体 CN Bold" panose="020B0800000000000000" pitchFamily="34" charset="-122"/>
              <a:ea typeface="思源黑体 CN Bold" panose="020B0800000000000000" pitchFamily="34" charset="-122"/>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27" name="矩形 26"/>
          <p:cNvSpPr/>
          <p:nvPr/>
        </p:nvSpPr>
        <p:spPr>
          <a:xfrm>
            <a:off x="251520" y="609387"/>
            <a:ext cx="1940275" cy="377026"/>
          </a:xfrm>
          <a:prstGeom prst="rect">
            <a:avLst/>
          </a:prstGeom>
        </p:spPr>
        <p:txBody>
          <a:bodyPr wrap="none" lIns="68580" tIns="34290" rIns="68580" bIns="34290" anchor="ctr">
            <a:spAutoFit/>
          </a:bodyPr>
          <a:lstStyle/>
          <a:p>
            <a:pPr marL="128905" indent="-128905">
              <a:buFont typeface="Wingdings" panose="05000000000000000000" pitchFamily="2" charset="2"/>
              <a:buChar char="u"/>
            </a:pPr>
            <a:r>
              <a:rPr lang="zh-CN" altLang="en-US" sz="2000" dirty="0" smtClean="0">
                <a:solidFill>
                  <a:srgbClr val="377D6C"/>
                </a:solidFill>
                <a:latin typeface="思源黑体 CN Bold" panose="020B0800000000000000" pitchFamily="34" charset="-122"/>
                <a:ea typeface="思源黑体 CN Bold" panose="020B0800000000000000" pitchFamily="34" charset="-122"/>
              </a:rPr>
              <a:t>蛋白生物活性</a:t>
            </a:r>
            <a:endParaRPr lang="zh-CN" altLang="en-US" sz="2000" dirty="0">
              <a:solidFill>
                <a:srgbClr val="377D6C"/>
              </a:solidFill>
              <a:latin typeface="思源黑体 CN Bold" panose="020B0800000000000000" pitchFamily="34" charset="-122"/>
              <a:ea typeface="思源黑体 CN Bold" panose="020B0800000000000000" pitchFamily="34" charset="-122"/>
            </a:endParaRPr>
          </a:p>
        </p:txBody>
      </p:sp>
      <p:sp>
        <p:nvSpPr>
          <p:cNvPr id="34" name="TextBox 33"/>
          <p:cNvSpPr txBox="1"/>
          <p:nvPr/>
        </p:nvSpPr>
        <p:spPr>
          <a:xfrm>
            <a:off x="1187624" y="4443958"/>
            <a:ext cx="2088232" cy="338554"/>
          </a:xfrm>
          <a:prstGeom prst="rect">
            <a:avLst/>
          </a:prstGeom>
          <a:noFill/>
        </p:spPr>
        <p:txBody>
          <a:bodyPr wrap="square" rtlCol="0">
            <a:spAutoFit/>
          </a:bodyPr>
          <a:lstStyle/>
          <a:p>
            <a:pPr algn="ctr"/>
            <a:r>
              <a:rPr lang="zh-CN" altLang="en-US" sz="16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sym typeface="+mn-ea"/>
              </a:rPr>
              <a:t>细胞因子</a:t>
            </a:r>
            <a:endParaRPr lang="zh-CN" altLang="en-US" sz="16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sp>
        <p:nvSpPr>
          <p:cNvPr id="35" name="TextBox 34"/>
          <p:cNvSpPr txBox="1"/>
          <p:nvPr/>
        </p:nvSpPr>
        <p:spPr>
          <a:xfrm>
            <a:off x="5508104" y="4371950"/>
            <a:ext cx="2088232" cy="338554"/>
          </a:xfrm>
          <a:prstGeom prst="rect">
            <a:avLst/>
          </a:prstGeom>
          <a:noFill/>
        </p:spPr>
        <p:txBody>
          <a:bodyPr wrap="square" rtlCol="0">
            <a:spAutoFit/>
          </a:bodyPr>
          <a:lstStyle/>
          <a:p>
            <a:pPr algn="ct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酶、激酶</a:t>
            </a:r>
            <a:endParaRPr lang="zh-CN" altLang="en-US" sz="1600" b="1"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sym typeface="+mn-ea"/>
            </a:endParaRPr>
          </a:p>
        </p:txBody>
      </p:sp>
      <p:pic>
        <p:nvPicPr>
          <p:cNvPr id="6145" name="Picture 1"/>
          <p:cNvPicPr>
            <a:picLocks noChangeAspect="1" noChangeArrowheads="1"/>
          </p:cNvPicPr>
          <p:nvPr/>
        </p:nvPicPr>
        <p:blipFill>
          <a:blip r:embed="rId2" cstate="print"/>
          <a:srcRect/>
          <a:stretch>
            <a:fillRect/>
          </a:stretch>
        </p:blipFill>
        <p:spPr bwMode="auto">
          <a:xfrm>
            <a:off x="683568" y="1203598"/>
            <a:ext cx="3168352" cy="3024337"/>
          </a:xfrm>
          <a:prstGeom prst="rect">
            <a:avLst/>
          </a:prstGeom>
          <a:noFill/>
          <a:ln w="9525">
            <a:noFill/>
            <a:miter lim="800000"/>
            <a:headEnd/>
            <a:tailEnd/>
          </a:ln>
        </p:spPr>
      </p:pic>
      <p:grpSp>
        <p:nvGrpSpPr>
          <p:cNvPr id="3" name="组合 29"/>
          <p:cNvGrpSpPr/>
          <p:nvPr/>
        </p:nvGrpSpPr>
        <p:grpSpPr>
          <a:xfrm>
            <a:off x="4283968" y="1203598"/>
            <a:ext cx="4176464" cy="3024336"/>
            <a:chOff x="1331640" y="1491630"/>
            <a:chExt cx="3744416" cy="2592288"/>
          </a:xfrm>
        </p:grpSpPr>
        <p:pic>
          <p:nvPicPr>
            <p:cNvPr id="110" name="Picture 5"/>
            <p:cNvPicPr>
              <a:picLocks noChangeAspect="1" noChangeArrowheads="1"/>
            </p:cNvPicPr>
            <p:nvPr/>
          </p:nvPicPr>
          <p:blipFill>
            <a:blip r:embed="rId3" cstate="print"/>
            <a:srcRect/>
            <a:stretch>
              <a:fillRect/>
            </a:stretch>
          </p:blipFill>
          <p:spPr bwMode="auto">
            <a:xfrm>
              <a:off x="1331640" y="1491630"/>
              <a:ext cx="3672408" cy="2592288"/>
            </a:xfrm>
            <a:prstGeom prst="rect">
              <a:avLst/>
            </a:prstGeom>
            <a:noFill/>
            <a:ln w="9525">
              <a:noFill/>
              <a:miter lim="800000"/>
              <a:headEnd/>
              <a:tailEnd/>
            </a:ln>
          </p:spPr>
        </p:pic>
        <p:grpSp>
          <p:nvGrpSpPr>
            <p:cNvPr id="4" name="组合 12"/>
            <p:cNvGrpSpPr/>
            <p:nvPr/>
          </p:nvGrpSpPr>
          <p:grpSpPr>
            <a:xfrm>
              <a:off x="1691680" y="1491630"/>
              <a:ext cx="1944216" cy="1368152"/>
              <a:chOff x="4716016" y="627534"/>
              <a:chExt cx="1656184" cy="2160240"/>
            </a:xfrm>
          </p:grpSpPr>
          <p:grpSp>
            <p:nvGrpSpPr>
              <p:cNvPr id="5" name="组合 105"/>
              <p:cNvGrpSpPr/>
              <p:nvPr/>
            </p:nvGrpSpPr>
            <p:grpSpPr>
              <a:xfrm>
                <a:off x="5148064" y="915566"/>
                <a:ext cx="1224136" cy="1872208"/>
                <a:chOff x="5148064" y="915566"/>
                <a:chExt cx="1224136" cy="1872208"/>
              </a:xfrm>
            </p:grpSpPr>
            <p:cxnSp>
              <p:nvCxnSpPr>
                <p:cNvPr id="117" name="直接连接符 116"/>
                <p:cNvCxnSpPr/>
                <p:nvPr/>
              </p:nvCxnSpPr>
              <p:spPr>
                <a:xfrm>
                  <a:off x="5148064" y="915566"/>
                  <a:ext cx="576064" cy="1800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5148064" y="915566"/>
                  <a:ext cx="1224136" cy="18722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6" name="TextBox 115"/>
              <p:cNvSpPr txBox="1"/>
              <p:nvPr/>
            </p:nvSpPr>
            <p:spPr>
              <a:xfrm>
                <a:off x="4716016" y="627534"/>
                <a:ext cx="1008112" cy="485964"/>
              </a:xfrm>
              <a:prstGeom prst="rect">
                <a:avLst/>
              </a:prstGeom>
              <a:noFill/>
            </p:spPr>
            <p:txBody>
              <a:bodyPr wrap="square" rtlCol="0">
                <a:spAutoFit/>
              </a:bodyPr>
              <a:lstStyle/>
              <a:p>
                <a:pPr algn="l"/>
                <a:r>
                  <a:rPr lang="zh-CN" altLang="en-US" sz="1400"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催化中心</a:t>
                </a:r>
                <a:endParaRPr lang="zh-CN" altLang="en-US" sz="1400"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cxnSp>
          <p:nvCxnSpPr>
            <p:cNvPr id="112" name="直接连接符 111"/>
            <p:cNvCxnSpPr/>
            <p:nvPr/>
          </p:nvCxnSpPr>
          <p:spPr>
            <a:xfrm flipV="1">
              <a:off x="3203848" y="1563638"/>
              <a:ext cx="1224136" cy="6480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V="1">
              <a:off x="3203848" y="1563638"/>
              <a:ext cx="1224136" cy="1368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4" name="TextBox 113"/>
            <p:cNvSpPr txBox="1"/>
            <p:nvPr/>
          </p:nvSpPr>
          <p:spPr>
            <a:xfrm>
              <a:off x="4139952" y="1851670"/>
              <a:ext cx="936104" cy="307777"/>
            </a:xfrm>
            <a:prstGeom prst="rect">
              <a:avLst/>
            </a:prstGeom>
            <a:noFill/>
          </p:spPr>
          <p:txBody>
            <a:bodyPr wrap="square" rtlCol="0">
              <a:spAutoFit/>
            </a:bodyPr>
            <a:lstStyle/>
            <a:p>
              <a:pPr algn="l"/>
              <a:r>
                <a:rPr lang="zh-CN" altLang="en-US" sz="1400"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结合中心</a:t>
              </a:r>
              <a:endParaRPr lang="zh-CN" altLang="en-US" sz="1400"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pSp>
        <p:nvGrpSpPr>
          <p:cNvPr id="3" name="组合 153"/>
          <p:cNvGrpSpPr/>
          <p:nvPr/>
        </p:nvGrpSpPr>
        <p:grpSpPr>
          <a:xfrm>
            <a:off x="5748511" y="4443959"/>
            <a:ext cx="751942" cy="1008112"/>
            <a:chOff x="5404234" y="4432627"/>
            <a:chExt cx="751942" cy="1136205"/>
          </a:xfrm>
        </p:grpSpPr>
        <p:sp>
          <p:nvSpPr>
            <p:cNvPr id="138" name="弧形 137"/>
            <p:cNvSpPr/>
            <p:nvPr/>
          </p:nvSpPr>
          <p:spPr>
            <a:xfrm rot="1250766">
              <a:off x="5404234" y="4432627"/>
              <a:ext cx="550021" cy="1136205"/>
            </a:xfrm>
            <a:prstGeom prst="arc">
              <a:avLst>
                <a:gd name="adj1" fmla="val 16497002"/>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9" name="直接连接符 138"/>
            <p:cNvCxnSpPr/>
            <p:nvPr/>
          </p:nvCxnSpPr>
          <p:spPr>
            <a:xfrm>
              <a:off x="6012160" y="4757256"/>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组合 190"/>
          <p:cNvGrpSpPr/>
          <p:nvPr/>
        </p:nvGrpSpPr>
        <p:grpSpPr>
          <a:xfrm>
            <a:off x="467544" y="1059582"/>
            <a:ext cx="7632847" cy="4024121"/>
            <a:chOff x="-34904" y="685609"/>
            <a:chExt cx="7296603" cy="4468764"/>
          </a:xfrm>
        </p:grpSpPr>
        <p:grpSp>
          <p:nvGrpSpPr>
            <p:cNvPr id="5" name="组合 123"/>
            <p:cNvGrpSpPr/>
            <p:nvPr/>
          </p:nvGrpSpPr>
          <p:grpSpPr>
            <a:xfrm>
              <a:off x="-34904" y="685609"/>
              <a:ext cx="7025356" cy="4409859"/>
              <a:chOff x="216965" y="1184903"/>
              <a:chExt cx="6955101" cy="4048391"/>
            </a:xfrm>
          </p:grpSpPr>
          <p:sp>
            <p:nvSpPr>
              <p:cNvPr id="14" name="圆角矩形 13"/>
              <p:cNvSpPr/>
              <p:nvPr/>
            </p:nvSpPr>
            <p:spPr>
              <a:xfrm>
                <a:off x="216965" y="2432871"/>
                <a:ext cx="1152128" cy="288033"/>
              </a:xfrm>
              <a:prstGeom prst="round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细胞因子</a:t>
                </a:r>
                <a:endParaRPr lang="zh-CN" altLang="en-US" sz="14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左中括号 22"/>
              <p:cNvSpPr/>
              <p:nvPr/>
            </p:nvSpPr>
            <p:spPr>
              <a:xfrm>
                <a:off x="1475656" y="1275606"/>
                <a:ext cx="648072" cy="2625463"/>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圆角矩形 23"/>
              <p:cNvSpPr/>
              <p:nvPr/>
            </p:nvSpPr>
            <p:spPr>
              <a:xfrm>
                <a:off x="2125096" y="1203598"/>
                <a:ext cx="576064" cy="21602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本质</a:t>
                </a:r>
                <a:endParaRPr lang="zh-CN" altLang="en-US" sz="12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26" name="直接连接符 25"/>
              <p:cNvCxnSpPr/>
              <p:nvPr/>
            </p:nvCxnSpPr>
            <p:spPr>
              <a:xfrm>
                <a:off x="2819457" y="1301487"/>
                <a:ext cx="36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219277" y="1184903"/>
                <a:ext cx="2016224"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低分子质量蛋白或多肽</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8" name="圆角矩形 27"/>
              <p:cNvSpPr/>
              <p:nvPr/>
            </p:nvSpPr>
            <p:spPr>
              <a:xfrm>
                <a:off x="2125096" y="1707654"/>
                <a:ext cx="576064" cy="21602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产生</a:t>
                </a:r>
                <a:endParaRPr lang="zh-CN" altLang="en-US" sz="12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45" name="直接连接符 44"/>
              <p:cNvCxnSpPr>
                <a:stCxn id="23" idx="1"/>
              </p:cNvCxnSpPr>
              <p:nvPr/>
            </p:nvCxnSpPr>
            <p:spPr>
              <a:xfrm flipV="1">
                <a:off x="1475656" y="1779663"/>
                <a:ext cx="288032" cy="808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763688" y="1779662"/>
                <a:ext cx="36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3" idx="1"/>
              </p:cNvCxnSpPr>
              <p:nvPr/>
            </p:nvCxnSpPr>
            <p:spPr>
              <a:xfrm flipV="1">
                <a:off x="1475656" y="2355726"/>
                <a:ext cx="216024" cy="23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91680" y="2355726"/>
                <a:ext cx="36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圆角矩形 59"/>
              <p:cNvSpPr/>
              <p:nvPr/>
            </p:nvSpPr>
            <p:spPr>
              <a:xfrm>
                <a:off x="2125096" y="2283718"/>
                <a:ext cx="576064" cy="21602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作用</a:t>
                </a:r>
                <a:endParaRPr lang="zh-CN" altLang="en-US" sz="12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1" name="左中括号 60"/>
              <p:cNvSpPr/>
              <p:nvPr/>
            </p:nvSpPr>
            <p:spPr>
              <a:xfrm>
                <a:off x="2878097" y="1617874"/>
                <a:ext cx="144016" cy="432048"/>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2" name="TextBox 61"/>
              <p:cNvSpPr txBox="1"/>
              <p:nvPr/>
            </p:nvSpPr>
            <p:spPr>
              <a:xfrm>
                <a:off x="2995602" y="1534651"/>
                <a:ext cx="4176464"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由免疫原、丝裂原或其它刺激剂诱导多种细胞合成并分泌</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63" name="TextBox 62"/>
              <p:cNvSpPr txBox="1"/>
              <p:nvPr/>
            </p:nvSpPr>
            <p:spPr>
              <a:xfrm>
                <a:off x="2971534" y="1940530"/>
                <a:ext cx="504056"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途径</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6" name="组合 69"/>
              <p:cNvGrpSpPr/>
              <p:nvPr/>
            </p:nvGrpSpPr>
            <p:grpSpPr>
              <a:xfrm>
                <a:off x="3352042" y="1840082"/>
                <a:ext cx="249480" cy="369432"/>
                <a:chOff x="3374314" y="1874259"/>
                <a:chExt cx="166667" cy="263881"/>
              </a:xfrm>
            </p:grpSpPr>
            <p:sp>
              <p:nvSpPr>
                <p:cNvPr id="64" name="左中括号 63"/>
                <p:cNvSpPr/>
                <p:nvPr/>
              </p:nvSpPr>
              <p:spPr>
                <a:xfrm>
                  <a:off x="3375069" y="1874259"/>
                  <a:ext cx="144018" cy="263881"/>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9" name="直接连接符 68"/>
                <p:cNvCxnSpPr/>
                <p:nvPr/>
              </p:nvCxnSpPr>
              <p:spPr>
                <a:xfrm flipH="1" flipV="1">
                  <a:off x="3374314" y="2008227"/>
                  <a:ext cx="166667" cy="4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1" name="TextBox 70"/>
              <p:cNvSpPr txBox="1"/>
              <p:nvPr/>
            </p:nvSpPr>
            <p:spPr>
              <a:xfrm>
                <a:off x="3542896" y="1765679"/>
                <a:ext cx="720080"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自分泌</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72" name="TextBox 71"/>
              <p:cNvSpPr txBox="1"/>
              <p:nvPr/>
            </p:nvSpPr>
            <p:spPr>
              <a:xfrm>
                <a:off x="3542896" y="1923945"/>
                <a:ext cx="720080"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旁分泌</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73" name="TextBox 72"/>
              <p:cNvSpPr txBox="1"/>
              <p:nvPr/>
            </p:nvSpPr>
            <p:spPr>
              <a:xfrm>
                <a:off x="3542896" y="2082210"/>
                <a:ext cx="720080"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内分泌</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79" name="TextBox 78"/>
              <p:cNvSpPr txBox="1"/>
              <p:nvPr/>
            </p:nvSpPr>
            <p:spPr>
              <a:xfrm>
                <a:off x="2843808" y="2283718"/>
                <a:ext cx="4176464"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用于细胞间信号传导和相互作用</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0" name="圆角矩形 79"/>
              <p:cNvSpPr/>
              <p:nvPr/>
            </p:nvSpPr>
            <p:spPr>
              <a:xfrm>
                <a:off x="2125096" y="3827659"/>
                <a:ext cx="576064" cy="21602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分类</a:t>
                </a:r>
                <a:endParaRPr lang="zh-CN" altLang="en-US" sz="1200" b="1"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2" name="TextBox 81"/>
              <p:cNvSpPr txBox="1"/>
              <p:nvPr/>
            </p:nvSpPr>
            <p:spPr>
              <a:xfrm>
                <a:off x="3041804" y="2519810"/>
                <a:ext cx="2016224" cy="236880"/>
              </a:xfrm>
              <a:prstGeom prst="rect">
                <a:avLst/>
              </a:prstGeom>
              <a:noFill/>
            </p:spPr>
            <p:txBody>
              <a:bodyPr wrap="square" rtlCol="0">
                <a:spAutoFit/>
              </a:bodyPr>
              <a:lstStyle/>
              <a:p>
                <a:pPr algn="l">
                  <a:buClr>
                    <a:srgbClr val="FFC000"/>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白细胞介素（</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IL</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3" name="TextBox 82"/>
              <p:cNvSpPr txBox="1"/>
              <p:nvPr/>
            </p:nvSpPr>
            <p:spPr>
              <a:xfrm>
                <a:off x="3041804" y="2860049"/>
                <a:ext cx="1296144" cy="236880"/>
              </a:xfrm>
              <a:prstGeom prst="rect">
                <a:avLst/>
              </a:prstGeom>
              <a:noFill/>
            </p:spPr>
            <p:txBody>
              <a:bodyPr wrap="square" rtlCol="0">
                <a:spAutoFit/>
              </a:bodyPr>
              <a:lstStyle/>
              <a:p>
                <a:pPr algn="l">
                  <a:buClr>
                    <a:srgbClr val="00D2A0"/>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干扰素（</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IFN</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4" name="TextBox 83"/>
              <p:cNvSpPr txBox="1"/>
              <p:nvPr/>
            </p:nvSpPr>
            <p:spPr>
              <a:xfrm>
                <a:off x="3041804" y="3402680"/>
                <a:ext cx="2016224" cy="236880"/>
              </a:xfrm>
              <a:prstGeom prst="rect">
                <a:avLst/>
              </a:prstGeom>
              <a:noFill/>
            </p:spPr>
            <p:txBody>
              <a:bodyPr wrap="square" rtlCol="0">
                <a:spAutoFit/>
              </a:bodyPr>
              <a:lstStyle/>
              <a:p>
                <a:pPr algn="l">
                  <a:buClr>
                    <a:schemeClr val="accent2">
                      <a:lumMod val="75000"/>
                    </a:schemeClr>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肿瘤坏死因子（</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TNF</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5" name="TextBox 84"/>
              <p:cNvSpPr txBox="1"/>
              <p:nvPr/>
            </p:nvSpPr>
            <p:spPr>
              <a:xfrm>
                <a:off x="3041804" y="4050752"/>
                <a:ext cx="2016224" cy="236880"/>
              </a:xfrm>
              <a:prstGeom prst="rect">
                <a:avLst/>
              </a:prstGeom>
              <a:noFill/>
            </p:spPr>
            <p:txBody>
              <a:bodyPr wrap="square" rtlCol="0">
                <a:spAutoFit/>
              </a:bodyPr>
              <a:lstStyle/>
              <a:p>
                <a:pPr algn="l">
                  <a:buClr>
                    <a:schemeClr val="accent4">
                      <a:lumMod val="60000"/>
                      <a:lumOff val="40000"/>
                    </a:schemeClr>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集落刺激因子（</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CSF</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6" name="TextBox 85"/>
              <p:cNvSpPr txBox="1"/>
              <p:nvPr/>
            </p:nvSpPr>
            <p:spPr>
              <a:xfrm>
                <a:off x="3041804" y="4545099"/>
                <a:ext cx="2016224" cy="236880"/>
              </a:xfrm>
              <a:prstGeom prst="rect">
                <a:avLst/>
              </a:prstGeom>
              <a:noFill/>
            </p:spPr>
            <p:txBody>
              <a:bodyPr wrap="square" rtlCol="0">
                <a:spAutoFit/>
              </a:bodyPr>
              <a:lstStyle/>
              <a:p>
                <a:pPr algn="l">
                  <a:buClr>
                    <a:schemeClr val="accent6">
                      <a:lumMod val="60000"/>
                      <a:lumOff val="40000"/>
                    </a:schemeClr>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趋化因子</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7" name="TextBox 86"/>
              <p:cNvSpPr txBox="1"/>
              <p:nvPr/>
            </p:nvSpPr>
            <p:spPr>
              <a:xfrm>
                <a:off x="3041804" y="4974435"/>
                <a:ext cx="2016224" cy="258859"/>
              </a:xfrm>
              <a:prstGeom prst="rect">
                <a:avLst/>
              </a:prstGeom>
              <a:noFill/>
            </p:spPr>
            <p:txBody>
              <a:bodyPr wrap="square" rtlCol="0">
                <a:spAutoFit/>
              </a:bodyPr>
              <a:lstStyle/>
              <a:p>
                <a:pPr algn="l">
                  <a:buClr>
                    <a:srgbClr val="00B0F0"/>
                  </a:buClr>
                  <a:buFont typeface="Wingdings" panose="05000000000000000000" pitchFamily="2" charset="2"/>
                  <a:buChar char="l"/>
                </a:pP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生长因子</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7" name="组合 120"/>
              <p:cNvGrpSpPr/>
              <p:nvPr/>
            </p:nvGrpSpPr>
            <p:grpSpPr>
              <a:xfrm>
                <a:off x="2771800" y="2643758"/>
                <a:ext cx="367819" cy="2448272"/>
                <a:chOff x="2771800" y="2643758"/>
                <a:chExt cx="367819" cy="2448272"/>
              </a:xfrm>
            </p:grpSpPr>
            <p:sp>
              <p:nvSpPr>
                <p:cNvPr id="81" name="左中括号 80"/>
                <p:cNvSpPr/>
                <p:nvPr/>
              </p:nvSpPr>
              <p:spPr>
                <a:xfrm>
                  <a:off x="2771800" y="2643758"/>
                  <a:ext cx="288032" cy="244827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 name="组合 106"/>
                <p:cNvGrpSpPr/>
                <p:nvPr/>
              </p:nvGrpSpPr>
              <p:grpSpPr>
                <a:xfrm>
                  <a:off x="2771800" y="2982549"/>
                  <a:ext cx="360040" cy="885345"/>
                  <a:chOff x="2771800" y="2982549"/>
                  <a:chExt cx="360040" cy="885345"/>
                </a:xfrm>
              </p:grpSpPr>
              <p:cxnSp>
                <p:nvCxnSpPr>
                  <p:cNvPr id="89" name="直接连接符 88"/>
                  <p:cNvCxnSpPr>
                    <a:stCxn id="81" idx="1"/>
                  </p:cNvCxnSpPr>
                  <p:nvPr/>
                </p:nvCxnSpPr>
                <p:spPr>
                  <a:xfrm flipV="1">
                    <a:off x="2771800" y="2982550"/>
                    <a:ext cx="223803" cy="8853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987824" y="2982549"/>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1" name="直接连接符 110"/>
                <p:cNvCxnSpPr/>
                <p:nvPr/>
              </p:nvCxnSpPr>
              <p:spPr>
                <a:xfrm>
                  <a:off x="2987824" y="4659982"/>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81" idx="1"/>
                </p:cNvCxnSpPr>
                <p:nvPr/>
              </p:nvCxnSpPr>
              <p:spPr>
                <a:xfrm>
                  <a:off x="2771800" y="3867894"/>
                  <a:ext cx="216024" cy="7920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995603" y="3511395"/>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87824" y="4155926"/>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stCxn id="81" idx="1"/>
                </p:cNvCxnSpPr>
                <p:nvPr/>
              </p:nvCxnSpPr>
              <p:spPr>
                <a:xfrm flipV="1">
                  <a:off x="2771800" y="3511395"/>
                  <a:ext cx="223803" cy="3564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81" idx="1"/>
                </p:cNvCxnSpPr>
                <p:nvPr/>
              </p:nvCxnSpPr>
              <p:spPr>
                <a:xfrm>
                  <a:off x="2771800" y="3867894"/>
                  <a:ext cx="216024"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2" name="直接连接符 121"/>
              <p:cNvCxnSpPr/>
              <p:nvPr/>
            </p:nvCxnSpPr>
            <p:spPr>
              <a:xfrm>
                <a:off x="4278785" y="2616477"/>
                <a:ext cx="36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35224" y="2506281"/>
                <a:ext cx="2016224" cy="23688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参与免疫细胞的分化与激活</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grpSp>
          <p:nvGrpSpPr>
            <p:cNvPr id="9" name="组合 189"/>
            <p:cNvGrpSpPr/>
            <p:nvPr/>
          </p:nvGrpSpPr>
          <p:grpSpPr>
            <a:xfrm>
              <a:off x="3673128" y="2367839"/>
              <a:ext cx="3588571" cy="2786534"/>
              <a:chOff x="3673128" y="2367839"/>
              <a:chExt cx="3588571" cy="2786534"/>
            </a:xfrm>
          </p:grpSpPr>
          <p:sp>
            <p:nvSpPr>
              <p:cNvPr id="189" name="圆角矩形 188"/>
              <p:cNvSpPr/>
              <p:nvPr/>
            </p:nvSpPr>
            <p:spPr>
              <a:xfrm>
                <a:off x="3824604" y="2394376"/>
                <a:ext cx="3384376" cy="999444"/>
              </a:xfrm>
              <a:prstGeom prst="roundRect">
                <a:avLst/>
              </a:prstGeom>
              <a:solidFill>
                <a:schemeClr val="accent6">
                  <a:lumMod val="20000"/>
                  <a:lumOff val="80000"/>
                </a:schemeClr>
              </a:solidFill>
              <a:ln w="127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147"/>
              <p:cNvSpPr/>
              <p:nvPr/>
            </p:nvSpPr>
            <p:spPr>
              <a:xfrm>
                <a:off x="3916477" y="4490331"/>
                <a:ext cx="1583050" cy="639645"/>
              </a:xfrm>
              <a:prstGeom prst="roundRect">
                <a:avLst/>
              </a:prstGeom>
              <a:solidFill>
                <a:srgbClr val="92EE92"/>
              </a:solidFill>
              <a:ln w="12700">
                <a:solidFill>
                  <a:srgbClr val="00A27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126"/>
              <p:cNvGrpSpPr/>
              <p:nvPr/>
            </p:nvGrpSpPr>
            <p:grpSpPr>
              <a:xfrm>
                <a:off x="3673128" y="4598555"/>
                <a:ext cx="220192" cy="504057"/>
                <a:chOff x="3745136" y="4650025"/>
                <a:chExt cx="220192" cy="504057"/>
              </a:xfrm>
            </p:grpSpPr>
            <p:cxnSp>
              <p:nvCxnSpPr>
                <p:cNvPr id="126" name="直接连接符 125"/>
                <p:cNvCxnSpPr/>
                <p:nvPr/>
              </p:nvCxnSpPr>
              <p:spPr>
                <a:xfrm>
                  <a:off x="3749328" y="4909020"/>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左中括号 124"/>
                <p:cNvSpPr/>
                <p:nvPr/>
              </p:nvSpPr>
              <p:spPr>
                <a:xfrm>
                  <a:off x="3745136" y="4650025"/>
                  <a:ext cx="215578" cy="504057"/>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8" name="TextBox 127"/>
              <p:cNvSpPr txBox="1"/>
              <p:nvPr/>
            </p:nvSpPr>
            <p:spPr>
              <a:xfrm>
                <a:off x="3906952" y="4461293"/>
                <a:ext cx="1675790" cy="281972"/>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类胰岛素生长因子</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(IGF)</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29" name="TextBox 128"/>
              <p:cNvSpPr txBox="1"/>
              <p:nvPr/>
            </p:nvSpPr>
            <p:spPr>
              <a:xfrm>
                <a:off x="3906952" y="4685501"/>
                <a:ext cx="2160243" cy="25803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表皮生长因子</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(EGF)</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30" name="TextBox 129"/>
              <p:cNvSpPr txBox="1"/>
              <p:nvPr/>
            </p:nvSpPr>
            <p:spPr>
              <a:xfrm>
                <a:off x="3906952" y="4896343"/>
                <a:ext cx="2160243" cy="258030"/>
              </a:xfrm>
              <a:prstGeom prst="rect">
                <a:avLst/>
              </a:prstGeom>
              <a:noFill/>
            </p:spPr>
            <p:txBody>
              <a:bodyPr wrap="square" rtlCol="0">
                <a:spAutoFit/>
              </a:bodyPr>
              <a:lstStyle/>
              <a:p>
                <a:pPr algn="l"/>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转化生长因子</a:t>
                </a:r>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-β(TGF-β)</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31" name="圆角矩形 130"/>
              <p:cNvSpPr/>
              <p:nvPr/>
            </p:nvSpPr>
            <p:spPr>
              <a:xfrm>
                <a:off x="5747310" y="4603869"/>
                <a:ext cx="1514389" cy="365875"/>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5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有胰岛素样功能，促进细胞分化和增殖</a:t>
                </a:r>
                <a:endParaRPr lang="zh-CN" altLang="en-US" sz="105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1" name="组合 139"/>
              <p:cNvGrpSpPr/>
              <p:nvPr/>
            </p:nvGrpSpPr>
            <p:grpSpPr>
              <a:xfrm>
                <a:off x="4214705" y="3702723"/>
                <a:ext cx="288000" cy="504056"/>
                <a:chOff x="3782657" y="4618289"/>
                <a:chExt cx="288000" cy="504056"/>
              </a:xfrm>
            </p:grpSpPr>
            <p:sp>
              <p:nvSpPr>
                <p:cNvPr id="141" name="左中括号 140"/>
                <p:cNvSpPr/>
                <p:nvPr/>
              </p:nvSpPr>
              <p:spPr>
                <a:xfrm>
                  <a:off x="3786817" y="4618289"/>
                  <a:ext cx="215578" cy="504056"/>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2" name="直接连接符 141"/>
                <p:cNvCxnSpPr/>
                <p:nvPr/>
              </p:nvCxnSpPr>
              <p:spPr>
                <a:xfrm flipH="1" flipV="1">
                  <a:off x="3782657" y="4866829"/>
                  <a:ext cx="288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组合 170"/>
              <p:cNvGrpSpPr/>
              <p:nvPr/>
            </p:nvGrpSpPr>
            <p:grpSpPr>
              <a:xfrm>
                <a:off x="4434889" y="3654254"/>
                <a:ext cx="2592288" cy="652589"/>
                <a:chOff x="4434889" y="3548130"/>
                <a:chExt cx="2592288" cy="652589"/>
              </a:xfrm>
            </p:grpSpPr>
            <p:sp>
              <p:nvSpPr>
                <p:cNvPr id="149" name="圆角矩形 148"/>
                <p:cNvSpPr/>
                <p:nvPr/>
              </p:nvSpPr>
              <p:spPr>
                <a:xfrm>
                  <a:off x="4434889" y="3569285"/>
                  <a:ext cx="2592000" cy="559688"/>
                </a:xfrm>
                <a:prstGeom prst="roundRect">
                  <a:avLst/>
                </a:prstGeom>
                <a:solidFill>
                  <a:schemeClr val="tx2">
                    <a:lumMod val="20000"/>
                    <a:lumOff val="80000"/>
                  </a:schemeClr>
                </a:solidFill>
                <a:ln w="12700">
                  <a:solidFill>
                    <a:schemeClr val="tx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4434889" y="3548130"/>
                  <a:ext cx="2592288" cy="273427"/>
                </a:xfrm>
                <a:prstGeom prst="rect">
                  <a:avLst/>
                </a:prstGeom>
                <a:noFill/>
              </p:spPr>
              <p:txBody>
                <a:bodyPr wrap="square" rtlCol="0">
                  <a:spAutoFit/>
                </a:bodyPr>
                <a:lstStyle/>
                <a:p>
                  <a:pPr algn="l"/>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rPr>
                    <a:t>粒细胞巨噬细胞集落刺激因子</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sym typeface="+mn-ea"/>
                    </a:rPr>
                    <a:t>(GM-CSF)</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46" name="TextBox 145"/>
                <p:cNvSpPr txBox="1"/>
                <p:nvPr/>
              </p:nvSpPr>
              <p:spPr>
                <a:xfrm>
                  <a:off x="4434889" y="3737710"/>
                  <a:ext cx="2344959" cy="273427"/>
                </a:xfrm>
                <a:prstGeom prst="rect">
                  <a:avLst/>
                </a:prstGeom>
                <a:noFill/>
              </p:spPr>
              <p:txBody>
                <a:bodyPr wrap="square" rtlCol="0">
                  <a:spAutoFit/>
                </a:bodyPr>
                <a:lstStyle/>
                <a:p>
                  <a:pPr algn="l"/>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rPr>
                    <a:t>巨噬细胞集落刺激因子</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sym typeface="+mn-ea"/>
                    </a:rPr>
                    <a:t>(M-CSF)</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47" name="TextBox 146"/>
                <p:cNvSpPr txBox="1"/>
                <p:nvPr/>
              </p:nvSpPr>
              <p:spPr>
                <a:xfrm>
                  <a:off x="4434889" y="3927292"/>
                  <a:ext cx="2592288" cy="273427"/>
                </a:xfrm>
                <a:prstGeom prst="rect">
                  <a:avLst/>
                </a:prstGeom>
                <a:noFill/>
              </p:spPr>
              <p:txBody>
                <a:bodyPr wrap="square" rtlCol="0">
                  <a:spAutoFit/>
                </a:bodyPr>
                <a:lstStyle/>
                <a:p>
                  <a:pPr algn="l"/>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rPr>
                    <a:t>粒细胞集落刺激因子</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sym typeface="+mn-ea"/>
                    </a:rPr>
                    <a:t>(G-CSF)</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sp>
            <p:nvSpPr>
              <p:cNvPr id="150" name="圆角矩形 149"/>
              <p:cNvSpPr/>
              <p:nvPr/>
            </p:nvSpPr>
            <p:spPr>
              <a:xfrm>
                <a:off x="4497791" y="3463206"/>
                <a:ext cx="1872208" cy="216024"/>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5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刺激造血祖细胞增殖、分化</a:t>
                </a:r>
                <a:endParaRPr lang="zh-CN" altLang="en-US" sz="1050"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1" name="左中括号 150"/>
              <p:cNvSpPr/>
              <p:nvPr/>
            </p:nvSpPr>
            <p:spPr>
              <a:xfrm>
                <a:off x="3957572" y="3075806"/>
                <a:ext cx="144016" cy="28803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 name="TextBox 151"/>
              <p:cNvSpPr txBox="1"/>
              <p:nvPr/>
            </p:nvSpPr>
            <p:spPr>
              <a:xfrm>
                <a:off x="4065172" y="2982644"/>
                <a:ext cx="576064" cy="258030"/>
              </a:xfrm>
              <a:prstGeom prst="rect">
                <a:avLst/>
              </a:prstGeom>
              <a:noFill/>
            </p:spPr>
            <p:txBody>
              <a:bodyPr wrap="square" rtlCol="0">
                <a:spAutoFit/>
              </a:bodyPr>
              <a:lstStyle/>
              <a:p>
                <a:pPr algn="l"/>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TNF-α</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53" name="TextBox 152"/>
              <p:cNvSpPr txBox="1"/>
              <p:nvPr/>
            </p:nvSpPr>
            <p:spPr>
              <a:xfrm>
                <a:off x="4065172" y="3183294"/>
                <a:ext cx="576064" cy="258030"/>
              </a:xfrm>
              <a:prstGeom prst="rect">
                <a:avLst/>
              </a:prstGeom>
              <a:noFill/>
            </p:spPr>
            <p:txBody>
              <a:bodyPr wrap="square" rtlCol="0">
                <a:spAutoFit/>
              </a:bodyPr>
              <a:lstStyle/>
              <a:p>
                <a:pPr algn="l"/>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TNF-β</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grpSp>
            <p:nvGrpSpPr>
              <p:cNvPr id="13" name="组合 154"/>
              <p:cNvGrpSpPr/>
              <p:nvPr/>
            </p:nvGrpSpPr>
            <p:grpSpPr>
              <a:xfrm rot="771039">
                <a:off x="4285049" y="3046501"/>
                <a:ext cx="422887" cy="405523"/>
                <a:chOff x="4896952" y="4638301"/>
                <a:chExt cx="673768" cy="1136205"/>
              </a:xfrm>
            </p:grpSpPr>
            <p:sp>
              <p:nvSpPr>
                <p:cNvPr id="156" name="弧形 155"/>
                <p:cNvSpPr/>
                <p:nvPr/>
              </p:nvSpPr>
              <p:spPr>
                <a:xfrm rot="1250766">
                  <a:off x="4896952" y="4638301"/>
                  <a:ext cx="550023" cy="1136205"/>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50"/>
                </a:p>
              </p:txBody>
            </p:sp>
            <p:cxnSp>
              <p:nvCxnSpPr>
                <p:cNvPr id="157" name="直接连接符 156"/>
                <p:cNvCxnSpPr/>
                <p:nvPr/>
              </p:nvCxnSpPr>
              <p:spPr>
                <a:xfrm rot="20828961" flipV="1">
                  <a:off x="5460450" y="4930704"/>
                  <a:ext cx="110270" cy="5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9" name="圆角矩形 158"/>
              <p:cNvSpPr/>
              <p:nvPr/>
            </p:nvSpPr>
            <p:spPr>
              <a:xfrm>
                <a:off x="4749661" y="3075806"/>
                <a:ext cx="1368152" cy="216024"/>
              </a:xfrm>
              <a:prstGeom prst="roundRect">
                <a:avLst/>
              </a:prstGeom>
              <a:noFill/>
              <a:ln w="127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促炎性细胞因子</a:t>
                </a:r>
                <a:endParaRPr lang="zh-CN" altLang="en-US" sz="105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4" name="左中括号 173"/>
              <p:cNvSpPr/>
              <p:nvPr/>
            </p:nvSpPr>
            <p:spPr>
              <a:xfrm>
                <a:off x="3923928" y="2499742"/>
                <a:ext cx="144016" cy="432048"/>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5" name="TextBox 174"/>
              <p:cNvSpPr txBox="1"/>
              <p:nvPr/>
            </p:nvSpPr>
            <p:spPr>
              <a:xfrm>
                <a:off x="3995936" y="2389842"/>
                <a:ext cx="576064" cy="258030"/>
              </a:xfrm>
              <a:prstGeom prst="rect">
                <a:avLst/>
              </a:prstGeom>
              <a:noFill/>
            </p:spPr>
            <p:txBody>
              <a:bodyPr wrap="square" rtlCol="0">
                <a:spAutoFit/>
              </a:bodyPr>
              <a:lstStyle/>
              <a:p>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Ⅰ</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型</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76" name="TextBox 175"/>
              <p:cNvSpPr txBox="1"/>
              <p:nvPr/>
            </p:nvSpPr>
            <p:spPr>
              <a:xfrm>
                <a:off x="3995936" y="2715766"/>
                <a:ext cx="576064" cy="258030"/>
              </a:xfrm>
              <a:prstGeom prst="rect">
                <a:avLst/>
              </a:prstGeom>
              <a:noFill/>
            </p:spPr>
            <p:txBody>
              <a:bodyPr wrap="square" rtlCol="0">
                <a:spAutoFit/>
              </a:bodyPr>
              <a:lstStyle/>
              <a:p>
                <a:r>
                  <a:rPr lang="en-US" altLang="zh-CN" sz="1050" dirty="0" smtClean="0">
                    <a:latin typeface="Poppins" panose="02000000000000000000" pitchFamily="2" charset="0"/>
                    <a:ea typeface="思源黑体 CN Regular" panose="020B0500000000000000" pitchFamily="34" charset="-122"/>
                    <a:cs typeface="Poppins" panose="02000000000000000000" pitchFamily="2" charset="0"/>
                    <a:sym typeface="+mn-ea"/>
                  </a:rPr>
                  <a:t>Ⅱ</a:t>
                </a:r>
                <a:r>
                  <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rPr>
                  <a:t>型</a:t>
                </a:r>
                <a:endParaRPr lang="zh-CN" altLang="en-US" sz="105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78" name="左大括号 177"/>
              <p:cNvSpPr/>
              <p:nvPr/>
            </p:nvSpPr>
            <p:spPr>
              <a:xfrm>
                <a:off x="4382462" y="2427735"/>
                <a:ext cx="103242" cy="28803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9" name="TextBox 178"/>
              <p:cNvSpPr txBox="1"/>
              <p:nvPr/>
            </p:nvSpPr>
            <p:spPr>
              <a:xfrm>
                <a:off x="4768149" y="2726344"/>
                <a:ext cx="576064" cy="250211"/>
              </a:xfrm>
              <a:prstGeom prst="rect">
                <a:avLst/>
              </a:prstGeom>
              <a:noFill/>
            </p:spPr>
            <p:txBody>
              <a:bodyPr wrap="square" rtlCol="0">
                <a:spAutoFit/>
              </a:bodyPr>
              <a:lstStyle/>
              <a:p>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sym typeface="+mn-ea"/>
                  </a:rPr>
                  <a:t>IFN-γ</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80" name="TextBox 179"/>
              <p:cNvSpPr txBox="1"/>
              <p:nvPr/>
            </p:nvSpPr>
            <p:spPr>
              <a:xfrm>
                <a:off x="4472682" y="2367839"/>
                <a:ext cx="576064" cy="250211"/>
              </a:xfrm>
              <a:prstGeom prst="rect">
                <a:avLst/>
              </a:prstGeom>
              <a:noFill/>
            </p:spPr>
            <p:txBody>
              <a:bodyPr wrap="square" rtlCol="0">
                <a:spAutoFit/>
              </a:bodyPr>
              <a:lstStyle/>
              <a:p>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sym typeface="+mn-ea"/>
                  </a:rPr>
                  <a:t>IFN-α</a:t>
                </a:r>
                <a:endPar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81" name="TextBox 180"/>
              <p:cNvSpPr txBox="1"/>
              <p:nvPr/>
            </p:nvSpPr>
            <p:spPr>
              <a:xfrm flipH="1">
                <a:off x="4472682" y="2556943"/>
                <a:ext cx="504057" cy="234572"/>
              </a:xfrm>
              <a:prstGeom prst="rect">
                <a:avLst/>
              </a:prstGeom>
              <a:noFill/>
            </p:spPr>
            <p:txBody>
              <a:bodyPr wrap="square" rtlCol="0">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sym typeface="+mn-ea"/>
                  </a:rPr>
                  <a:t>IFN-β</a:t>
                </a:r>
                <a:endParaRPr lang="zh-CN" altLang="en-US" sz="900"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cxnSp>
            <p:nvCxnSpPr>
              <p:cNvPr id="183" name="直接连接符 182"/>
              <p:cNvCxnSpPr/>
              <p:nvPr/>
            </p:nvCxnSpPr>
            <p:spPr>
              <a:xfrm>
                <a:off x="4427989" y="2840872"/>
                <a:ext cx="36367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组合 183"/>
              <p:cNvGrpSpPr/>
              <p:nvPr/>
            </p:nvGrpSpPr>
            <p:grpSpPr>
              <a:xfrm rot="771039">
                <a:off x="4683788" y="2397887"/>
                <a:ext cx="424785" cy="405523"/>
                <a:chOff x="5404234" y="4432627"/>
                <a:chExt cx="676790" cy="1136205"/>
              </a:xfrm>
            </p:grpSpPr>
            <p:sp>
              <p:nvSpPr>
                <p:cNvPr id="185" name="弧形 184"/>
                <p:cNvSpPr/>
                <p:nvPr/>
              </p:nvSpPr>
              <p:spPr>
                <a:xfrm rot="1250766">
                  <a:off x="5404234" y="4432627"/>
                  <a:ext cx="550021" cy="1136205"/>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50"/>
                </a:p>
              </p:txBody>
            </p:sp>
            <p:cxnSp>
              <p:nvCxnSpPr>
                <p:cNvPr id="186" name="直接连接符 185"/>
                <p:cNvCxnSpPr/>
                <p:nvPr/>
              </p:nvCxnSpPr>
              <p:spPr>
                <a:xfrm rot="20828961" flipV="1">
                  <a:off x="5970754" y="4752080"/>
                  <a:ext cx="110270" cy="5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7" name="圆角矩形 186"/>
              <p:cNvSpPr/>
              <p:nvPr/>
            </p:nvSpPr>
            <p:spPr>
              <a:xfrm>
                <a:off x="5148064" y="2459466"/>
                <a:ext cx="1927188" cy="216024"/>
              </a:xfrm>
              <a:prstGeom prst="roundRect">
                <a:avLst/>
              </a:prstGeom>
              <a:noFill/>
              <a:ln w="12700">
                <a:solidFill>
                  <a:srgbClr val="00F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巨噬细胞、</a:t>
                </a:r>
                <a:r>
                  <a:rPr lang="en-US" altLang="zh-CN"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DC</a:t>
                </a: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、骨髓单核细胞</a:t>
                </a:r>
                <a:endParaRPr lang="zh-CN" altLang="en-US" sz="105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88" name="圆角矩形 187"/>
              <p:cNvSpPr/>
              <p:nvPr/>
            </p:nvSpPr>
            <p:spPr>
              <a:xfrm>
                <a:off x="5218407" y="2740928"/>
                <a:ext cx="1101251" cy="199889"/>
              </a:xfrm>
              <a:prstGeom prst="roundRect">
                <a:avLst/>
              </a:prstGeom>
              <a:noFill/>
              <a:ln w="12700">
                <a:solidFill>
                  <a:srgbClr val="00F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NK</a:t>
                </a: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Th1</a:t>
                </a: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T</a:t>
                </a:r>
                <a:r>
                  <a:rPr lang="zh-CN" altLang="en-US"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5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B</a:t>
                </a:r>
                <a:endParaRPr lang="zh-CN" altLang="en-US" sz="105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192" name="矩形 191"/>
          <p:cNvSpPr/>
          <p:nvPr/>
        </p:nvSpPr>
        <p:spPr>
          <a:xfrm>
            <a:off x="395536" y="627534"/>
            <a:ext cx="1665841" cy="369332"/>
          </a:xfrm>
          <a:prstGeom prst="rect">
            <a:avLst/>
          </a:prstGeom>
        </p:spPr>
        <p:txBody>
          <a:bodyPr wrap="none">
            <a:spAutoFit/>
          </a:bodyPr>
          <a:lstStyle/>
          <a:p>
            <a:r>
              <a:rPr lang="en-US" altLang="zh-CN" b="1" dirty="0" smtClean="0">
                <a:solidFill>
                  <a:srgbClr val="007E66"/>
                </a:solidFill>
                <a:latin typeface="思源黑体 CN Bold" panose="020B0800000000000000" pitchFamily="34" charset="-122"/>
                <a:ea typeface="思源黑体 CN Bold" panose="020B0800000000000000" pitchFamily="34" charset="-122"/>
              </a:rPr>
              <a:t>1</a:t>
            </a:r>
            <a:r>
              <a:rPr lang="zh-CN" altLang="en-US" b="1" dirty="0" smtClean="0">
                <a:solidFill>
                  <a:srgbClr val="007E66"/>
                </a:solidFill>
                <a:latin typeface="思源黑体 CN Bold" panose="020B0800000000000000" pitchFamily="34" charset="-122"/>
                <a:ea typeface="思源黑体 CN Bold" panose="020B0800000000000000" pitchFamily="34" charset="-122"/>
              </a:rPr>
              <a:t>、细胞因子类</a:t>
            </a:r>
            <a:endParaRPr lang="zh-CN" altLang="en-US" b="1" dirty="0">
              <a:solidFill>
                <a:srgbClr val="007E66"/>
              </a:solidFill>
              <a:latin typeface="思源黑体 CN Bold" panose="020B0800000000000000" pitchFamily="34" charset="-122"/>
              <a:ea typeface="思源黑体 CN Bold" panose="020B0800000000000000" pitchFamily="34" charset="-122"/>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4" name="矩形 8"/>
          <p:cNvSpPr>
            <a:spLocks noChangeArrowheads="1"/>
          </p:cNvSpPr>
          <p:nvPr/>
        </p:nvSpPr>
        <p:spPr bwMode="auto">
          <a:xfrm>
            <a:off x="5508104" y="699542"/>
            <a:ext cx="1521570" cy="276999"/>
          </a:xfrm>
          <a:prstGeom prst="rect">
            <a:avLst/>
          </a:prstGeom>
          <a:noFill/>
          <a:ln w="9525">
            <a:noFill/>
            <a:miter lim="800000"/>
          </a:ln>
        </p:spPr>
        <p:txBody>
          <a:bodyPr wrap="none">
            <a:spAutoFit/>
          </a:bodyPr>
          <a:lstStyle/>
          <a:p>
            <a:pPr>
              <a:buFont typeface="Arial" panose="020B0604020202020204" pitchFamily="34" charset="0"/>
              <a:buChar char="•"/>
            </a:pPr>
            <a:r>
              <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IL4R</a:t>
            </a:r>
            <a:r>
              <a:rPr lang="zh-CN" altLang="en-US"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增殖抑制实验</a:t>
            </a:r>
            <a:endPar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矩形 8"/>
          <p:cNvSpPr>
            <a:spLocks noChangeArrowheads="1"/>
          </p:cNvSpPr>
          <p:nvPr/>
        </p:nvSpPr>
        <p:spPr bwMode="auto">
          <a:xfrm>
            <a:off x="1475656" y="2955032"/>
            <a:ext cx="1301959" cy="276999"/>
          </a:xfrm>
          <a:prstGeom prst="rect">
            <a:avLst/>
          </a:prstGeom>
          <a:noFill/>
          <a:ln w="9525">
            <a:noFill/>
            <a:miter lim="800000"/>
          </a:ln>
        </p:spPr>
        <p:txBody>
          <a:bodyPr wrap="none">
            <a:spAutoFit/>
          </a:bodyPr>
          <a:lstStyle/>
          <a:p>
            <a:pPr>
              <a:buFont typeface="Arial" panose="020B0604020202020204" pitchFamily="34" charset="0"/>
              <a:buChar char="•"/>
            </a:pPr>
            <a:r>
              <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IL1β</a:t>
            </a:r>
            <a:r>
              <a:rPr lang="zh-CN" altLang="en-US"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促因子分泌</a:t>
            </a:r>
            <a:endPar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3"/>
          <p:cNvSpPr>
            <a:spLocks noChangeArrowheads="1"/>
          </p:cNvSpPr>
          <p:nvPr/>
        </p:nvSpPr>
        <p:spPr bwMode="auto">
          <a:xfrm>
            <a:off x="5652120" y="2950840"/>
            <a:ext cx="1515158" cy="276999"/>
          </a:xfrm>
          <a:prstGeom prst="rect">
            <a:avLst/>
          </a:prstGeom>
          <a:noFill/>
          <a:ln w="9525">
            <a:noFill/>
            <a:miter lim="800000"/>
          </a:ln>
        </p:spPr>
        <p:txBody>
          <a:bodyPr wrap="none">
            <a:spAutoFit/>
          </a:bodyPr>
          <a:lstStyle/>
          <a:p>
            <a:pPr>
              <a:buFont typeface="Arial" panose="020B0604020202020204" pitchFamily="34" charset="0"/>
              <a:buChar char="•"/>
            </a:pPr>
            <a:r>
              <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C5a</a:t>
            </a:r>
            <a:r>
              <a:rPr lang="zh-CN" altLang="en-US"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因子促酶释放</a:t>
            </a:r>
            <a:endParaRPr lang="zh-CN" altLang="en-US"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6"/>
          <p:cNvSpPr>
            <a:spLocks noChangeArrowheads="1"/>
          </p:cNvSpPr>
          <p:nvPr/>
        </p:nvSpPr>
        <p:spPr bwMode="auto">
          <a:xfrm>
            <a:off x="1394123" y="717451"/>
            <a:ext cx="2305819" cy="492443"/>
          </a:xfrm>
          <a:prstGeom prst="rect">
            <a:avLst/>
          </a:prstGeom>
          <a:noFill/>
          <a:ln w="9525">
            <a:noFill/>
            <a:miter lim="800000"/>
          </a:ln>
        </p:spPr>
        <p:txBody>
          <a:bodyPr wrap="square">
            <a:spAutoFit/>
          </a:bodyPr>
          <a:lstStyle/>
          <a:p>
            <a:pPr>
              <a:buFont typeface="Arial" panose="020B0604020202020204" pitchFamily="34" charset="0"/>
              <a:buChar char="•"/>
            </a:pPr>
            <a:r>
              <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IL4</a:t>
            </a:r>
            <a:r>
              <a:rPr lang="zh-CN" altLang="en-US"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rPr>
              <a:t>细胞增殖活性</a:t>
            </a:r>
            <a:endParaRPr lang="en-US" altLang="zh-CN" sz="12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pPr>
            <a:endParaRPr lang="en-US" altLang="zh-CN" sz="1400" b="1"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6" name="Picture 1"/>
          <p:cNvPicPr>
            <a:picLocks noChangeAspect="1" noChangeArrowheads="1"/>
          </p:cNvPicPr>
          <p:nvPr/>
        </p:nvPicPr>
        <p:blipFill>
          <a:blip r:embed="rId2" cstate="print"/>
          <a:srcRect/>
          <a:stretch>
            <a:fillRect/>
          </a:stretch>
        </p:blipFill>
        <p:spPr bwMode="auto">
          <a:xfrm>
            <a:off x="5508104" y="3219822"/>
            <a:ext cx="2257474" cy="1764000"/>
          </a:xfrm>
          <a:prstGeom prst="rect">
            <a:avLst/>
          </a:prstGeom>
          <a:noFill/>
          <a:ln w="9525">
            <a:noFill/>
            <a:miter lim="800000"/>
            <a:headEnd/>
            <a:tailEnd/>
          </a:ln>
          <a:effectLst/>
        </p:spPr>
      </p:pic>
      <p:pic>
        <p:nvPicPr>
          <p:cNvPr id="27" name="Picture 2"/>
          <p:cNvPicPr>
            <a:picLocks noChangeAspect="1" noChangeArrowheads="1"/>
          </p:cNvPicPr>
          <p:nvPr/>
        </p:nvPicPr>
        <p:blipFill>
          <a:blip r:embed="rId3" cstate="print"/>
          <a:srcRect/>
          <a:stretch>
            <a:fillRect/>
          </a:stretch>
        </p:blipFill>
        <p:spPr bwMode="auto">
          <a:xfrm>
            <a:off x="1214414" y="3264728"/>
            <a:ext cx="2205458" cy="1714525"/>
          </a:xfrm>
          <a:prstGeom prst="rect">
            <a:avLst/>
          </a:prstGeom>
          <a:noFill/>
          <a:ln w="9525">
            <a:noFill/>
            <a:miter lim="800000"/>
            <a:headEnd/>
            <a:tailEnd/>
          </a:ln>
          <a:effectLst/>
        </p:spPr>
      </p:pic>
      <p:pic>
        <p:nvPicPr>
          <p:cNvPr id="28" name="Picture 3"/>
          <p:cNvPicPr>
            <a:picLocks noChangeAspect="1" noChangeArrowheads="1"/>
          </p:cNvPicPr>
          <p:nvPr/>
        </p:nvPicPr>
        <p:blipFill>
          <a:blip r:embed="rId4" cstate="print"/>
          <a:srcRect/>
          <a:stretch>
            <a:fillRect/>
          </a:stretch>
        </p:blipFill>
        <p:spPr bwMode="auto">
          <a:xfrm>
            <a:off x="5292080" y="1025674"/>
            <a:ext cx="2312286" cy="1800000"/>
          </a:xfrm>
          <a:prstGeom prst="rect">
            <a:avLst/>
          </a:prstGeom>
          <a:noFill/>
          <a:ln w="9525">
            <a:noFill/>
            <a:miter lim="800000"/>
            <a:headEnd/>
            <a:tailEnd/>
          </a:ln>
          <a:effectLst/>
        </p:spPr>
      </p:pic>
      <p:pic>
        <p:nvPicPr>
          <p:cNvPr id="30" name="Picture 4"/>
          <p:cNvPicPr>
            <a:picLocks noChangeAspect="1" noChangeArrowheads="1"/>
          </p:cNvPicPr>
          <p:nvPr/>
        </p:nvPicPr>
        <p:blipFill>
          <a:blip r:embed="rId5" cstate="print"/>
          <a:srcRect/>
          <a:stretch>
            <a:fillRect/>
          </a:stretch>
        </p:blipFill>
        <p:spPr bwMode="auto">
          <a:xfrm>
            <a:off x="1187624" y="1025674"/>
            <a:ext cx="2465237" cy="1800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1"/>
          <p:cNvPicPr>
            <a:picLocks noChangeAspect="1" noChangeArrowheads="1"/>
          </p:cNvPicPr>
          <p:nvPr/>
        </p:nvPicPr>
        <p:blipFill>
          <a:blip r:embed="rId1" cstate="print"/>
          <a:srcRect/>
          <a:stretch>
            <a:fillRect/>
          </a:stretch>
        </p:blipFill>
        <p:spPr bwMode="auto">
          <a:xfrm>
            <a:off x="4589164" y="843558"/>
            <a:ext cx="3768479" cy="3043068"/>
          </a:xfrm>
          <a:prstGeom prst="rect">
            <a:avLst/>
          </a:prstGeom>
          <a:noFill/>
          <a:ln w="9525">
            <a:noFill/>
            <a:miter lim="800000"/>
            <a:headEnd/>
            <a:tailEnd/>
          </a:ln>
          <a:effectLst/>
        </p:spPr>
      </p:pic>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2"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2" name="矩形 11"/>
          <p:cNvSpPr/>
          <p:nvPr/>
        </p:nvSpPr>
        <p:spPr>
          <a:xfrm>
            <a:off x="179512" y="627534"/>
            <a:ext cx="1505540" cy="369332"/>
          </a:xfrm>
          <a:prstGeom prst="rect">
            <a:avLst/>
          </a:prstGeom>
        </p:spPr>
        <p:txBody>
          <a:bodyPr wrap="none">
            <a:spAutoFit/>
          </a:bodyPr>
          <a:lstStyle/>
          <a:p>
            <a:r>
              <a:rPr lang="en-US" altLang="zh-CN" b="1" dirty="0" smtClean="0">
                <a:solidFill>
                  <a:srgbClr val="007E66"/>
                </a:solidFill>
                <a:latin typeface="思源黑体 CN Bold" panose="020B0800000000000000" pitchFamily="34" charset="-122"/>
                <a:ea typeface="思源黑体 CN Bold" panose="020B0800000000000000" pitchFamily="34" charset="-122"/>
              </a:rPr>
              <a:t>2</a:t>
            </a:r>
            <a:r>
              <a:rPr lang="zh-CN" altLang="en-US" b="1" dirty="0" smtClean="0">
                <a:solidFill>
                  <a:srgbClr val="007E66"/>
                </a:solidFill>
                <a:latin typeface="思源黑体 CN Bold" panose="020B0800000000000000" pitchFamily="34" charset="-122"/>
                <a:ea typeface="思源黑体 CN Bold" panose="020B0800000000000000" pitchFamily="34" charset="-122"/>
              </a:rPr>
              <a:t>、酶、激酶</a:t>
            </a:r>
            <a:endParaRPr lang="zh-CN" altLang="en-US"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sym typeface="+mn-ea"/>
            </a:endParaRPr>
          </a:p>
        </p:txBody>
      </p:sp>
      <p:grpSp>
        <p:nvGrpSpPr>
          <p:cNvPr id="3" name="组合 14"/>
          <p:cNvGrpSpPr/>
          <p:nvPr/>
        </p:nvGrpSpPr>
        <p:grpSpPr>
          <a:xfrm>
            <a:off x="755576" y="1261889"/>
            <a:ext cx="3240360" cy="3402378"/>
            <a:chOff x="4427984" y="555526"/>
            <a:chExt cx="3528392" cy="3834426"/>
          </a:xfrm>
        </p:grpSpPr>
        <p:grpSp>
          <p:nvGrpSpPr>
            <p:cNvPr id="4" name="组合 58"/>
            <p:cNvGrpSpPr/>
            <p:nvPr/>
          </p:nvGrpSpPr>
          <p:grpSpPr>
            <a:xfrm>
              <a:off x="7236296" y="915568"/>
              <a:ext cx="576064" cy="720079"/>
              <a:chOff x="6804248" y="1491632"/>
              <a:chExt cx="576064" cy="720079"/>
            </a:xfrm>
          </p:grpSpPr>
          <p:grpSp>
            <p:nvGrpSpPr>
              <p:cNvPr id="5" name="组合 42"/>
              <p:cNvGrpSpPr/>
              <p:nvPr/>
            </p:nvGrpSpPr>
            <p:grpSpPr>
              <a:xfrm>
                <a:off x="6804248" y="1491632"/>
                <a:ext cx="576064" cy="720079"/>
                <a:chOff x="6804248" y="1491632"/>
                <a:chExt cx="576064" cy="720079"/>
              </a:xfrm>
            </p:grpSpPr>
            <p:grpSp>
              <p:nvGrpSpPr>
                <p:cNvPr id="6" name="组合 39"/>
                <p:cNvGrpSpPr/>
                <p:nvPr/>
              </p:nvGrpSpPr>
              <p:grpSpPr>
                <a:xfrm>
                  <a:off x="6804248" y="1491632"/>
                  <a:ext cx="576064" cy="720079"/>
                  <a:chOff x="6156176" y="1635646"/>
                  <a:chExt cx="360040" cy="576063"/>
                </a:xfrm>
              </p:grpSpPr>
              <p:sp>
                <p:nvSpPr>
                  <p:cNvPr id="57" name="流程图: 决策 56"/>
                  <p:cNvSpPr/>
                  <p:nvPr/>
                </p:nvSpPr>
                <p:spPr>
                  <a:xfrm>
                    <a:off x="6156176" y="1851669"/>
                    <a:ext cx="360040" cy="360040"/>
                  </a:xfrm>
                  <a:prstGeom prst="flowChartDecision">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流程图: 联系 57"/>
                  <p:cNvSpPr/>
                  <p:nvPr/>
                </p:nvSpPr>
                <p:spPr>
                  <a:xfrm>
                    <a:off x="6156176" y="1635646"/>
                    <a:ext cx="360040" cy="288032"/>
                  </a:xfrm>
                  <a:prstGeom prst="flowChartConnector">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等腰三角形 55"/>
                <p:cNvSpPr/>
                <p:nvPr/>
              </p:nvSpPr>
              <p:spPr>
                <a:xfrm>
                  <a:off x="6948264" y="1707654"/>
                  <a:ext cx="288032" cy="216024"/>
                </a:xfrm>
                <a:prstGeom prst="triangle">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TextBox 53"/>
              <p:cNvSpPr txBox="1"/>
              <p:nvPr/>
            </p:nvSpPr>
            <p:spPr>
              <a:xfrm>
                <a:off x="6948264" y="1707654"/>
                <a:ext cx="216024"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S</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grpSp>
          <p:nvGrpSpPr>
            <p:cNvPr id="7" name="组合 79"/>
            <p:cNvGrpSpPr/>
            <p:nvPr/>
          </p:nvGrpSpPr>
          <p:grpSpPr>
            <a:xfrm>
              <a:off x="4427984" y="555526"/>
              <a:ext cx="1872208" cy="1245352"/>
              <a:chOff x="4427984" y="1059582"/>
              <a:chExt cx="1872208" cy="1245352"/>
            </a:xfrm>
          </p:grpSpPr>
          <p:pic>
            <p:nvPicPr>
              <p:cNvPr id="47" name="图片 46" descr="1.png"/>
              <p:cNvPicPr>
                <a:picLocks noChangeAspect="1"/>
              </p:cNvPicPr>
              <p:nvPr/>
            </p:nvPicPr>
            <p:blipFill>
              <a:blip r:embed="rId3" cstate="print"/>
              <a:stretch>
                <a:fillRect/>
              </a:stretch>
            </p:blipFill>
            <p:spPr>
              <a:xfrm>
                <a:off x="4427984" y="1059582"/>
                <a:ext cx="936104" cy="1245352"/>
              </a:xfrm>
              <a:prstGeom prst="rect">
                <a:avLst/>
              </a:prstGeom>
            </p:spPr>
          </p:pic>
          <p:sp>
            <p:nvSpPr>
              <p:cNvPr id="48" name="TextBox 47"/>
              <p:cNvSpPr txBox="1"/>
              <p:nvPr/>
            </p:nvSpPr>
            <p:spPr>
              <a:xfrm>
                <a:off x="4563616" y="1563638"/>
                <a:ext cx="224408"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E</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nvGrpSpPr>
              <p:cNvPr id="8" name="组合 49"/>
              <p:cNvGrpSpPr/>
              <p:nvPr/>
            </p:nvGrpSpPr>
            <p:grpSpPr>
              <a:xfrm>
                <a:off x="4932040" y="1563638"/>
                <a:ext cx="360040" cy="360040"/>
                <a:chOff x="4932040" y="1563638"/>
                <a:chExt cx="360040" cy="360040"/>
              </a:xfrm>
            </p:grpSpPr>
            <p:cxnSp>
              <p:nvCxnSpPr>
                <p:cNvPr id="51" name="直接连接符 50"/>
                <p:cNvCxnSpPr/>
                <p:nvPr/>
              </p:nvCxnSpPr>
              <p:spPr>
                <a:xfrm>
                  <a:off x="4932040" y="1563638"/>
                  <a:ext cx="36004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5004048" y="1707654"/>
                  <a:ext cx="288032"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5364088" y="1563638"/>
                <a:ext cx="936104"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Active  site</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grpSp>
          <p:nvGrpSpPr>
            <p:cNvPr id="9" name="组合 66"/>
            <p:cNvGrpSpPr/>
            <p:nvPr/>
          </p:nvGrpSpPr>
          <p:grpSpPr>
            <a:xfrm>
              <a:off x="5796136" y="1923678"/>
              <a:ext cx="1066949" cy="1419423"/>
              <a:chOff x="4860032" y="2211710"/>
              <a:chExt cx="1066949" cy="1419423"/>
            </a:xfrm>
          </p:grpSpPr>
          <p:pic>
            <p:nvPicPr>
              <p:cNvPr id="38" name="图片 37" descr="1.png"/>
              <p:cNvPicPr>
                <a:picLocks noChangeAspect="1"/>
              </p:cNvPicPr>
              <p:nvPr/>
            </p:nvPicPr>
            <p:blipFill>
              <a:blip r:embed="rId3" cstate="print"/>
              <a:stretch>
                <a:fillRect/>
              </a:stretch>
            </p:blipFill>
            <p:spPr>
              <a:xfrm>
                <a:off x="4860032" y="2211710"/>
                <a:ext cx="1066949" cy="1419423"/>
              </a:xfrm>
              <a:prstGeom prst="rect">
                <a:avLst/>
              </a:prstGeom>
            </p:spPr>
          </p:pic>
          <p:sp>
            <p:nvSpPr>
              <p:cNvPr id="39" name="TextBox 38"/>
              <p:cNvSpPr txBox="1"/>
              <p:nvPr/>
            </p:nvSpPr>
            <p:spPr>
              <a:xfrm>
                <a:off x="5076056" y="2859782"/>
                <a:ext cx="224408"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E</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nvGrpSpPr>
              <p:cNvPr id="10" name="组合 59"/>
              <p:cNvGrpSpPr/>
              <p:nvPr/>
            </p:nvGrpSpPr>
            <p:grpSpPr>
              <a:xfrm>
                <a:off x="5292080" y="2643756"/>
                <a:ext cx="576064" cy="648073"/>
                <a:chOff x="6804248" y="1491627"/>
                <a:chExt cx="576064" cy="720080"/>
              </a:xfrm>
            </p:grpSpPr>
            <p:grpSp>
              <p:nvGrpSpPr>
                <p:cNvPr id="11" name="组合 42"/>
                <p:cNvGrpSpPr/>
                <p:nvPr/>
              </p:nvGrpSpPr>
              <p:grpSpPr>
                <a:xfrm>
                  <a:off x="6804248" y="1491627"/>
                  <a:ext cx="576064" cy="720080"/>
                  <a:chOff x="6804248" y="1491627"/>
                  <a:chExt cx="576064" cy="720080"/>
                </a:xfrm>
              </p:grpSpPr>
              <p:grpSp>
                <p:nvGrpSpPr>
                  <p:cNvPr id="13" name="组合 39"/>
                  <p:cNvGrpSpPr/>
                  <p:nvPr/>
                </p:nvGrpSpPr>
                <p:grpSpPr>
                  <a:xfrm>
                    <a:off x="6804248" y="1491627"/>
                    <a:ext cx="576064" cy="720080"/>
                    <a:chOff x="6156176" y="1635643"/>
                    <a:chExt cx="360040" cy="576064"/>
                  </a:xfrm>
                </p:grpSpPr>
                <p:sp>
                  <p:nvSpPr>
                    <p:cNvPr id="45" name="流程图: 决策 44"/>
                    <p:cNvSpPr/>
                    <p:nvPr/>
                  </p:nvSpPr>
                  <p:spPr>
                    <a:xfrm>
                      <a:off x="6156176" y="1851668"/>
                      <a:ext cx="360040" cy="360039"/>
                    </a:xfrm>
                    <a:prstGeom prst="flowChartDecision">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流程图: 联系 45"/>
                    <p:cNvSpPr/>
                    <p:nvPr/>
                  </p:nvSpPr>
                  <p:spPr>
                    <a:xfrm>
                      <a:off x="6156176" y="1635643"/>
                      <a:ext cx="360040" cy="288031"/>
                    </a:xfrm>
                    <a:prstGeom prst="flowChartConnector">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等腰三角形 43"/>
                  <p:cNvSpPr/>
                  <p:nvPr/>
                </p:nvSpPr>
                <p:spPr>
                  <a:xfrm>
                    <a:off x="6948264" y="1707654"/>
                    <a:ext cx="288032" cy="216024"/>
                  </a:xfrm>
                  <a:prstGeom prst="triangle">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6948264" y="1707654"/>
                  <a:ext cx="216024"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S</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grpSp>
        <p:grpSp>
          <p:nvGrpSpPr>
            <p:cNvPr id="14" name="组合 77"/>
            <p:cNvGrpSpPr/>
            <p:nvPr/>
          </p:nvGrpSpPr>
          <p:grpSpPr>
            <a:xfrm>
              <a:off x="7380312" y="3291830"/>
              <a:ext cx="576064" cy="384182"/>
              <a:chOff x="7956376" y="3363838"/>
              <a:chExt cx="576064" cy="384182"/>
            </a:xfrm>
          </p:grpSpPr>
          <p:sp>
            <p:nvSpPr>
              <p:cNvPr id="34" name="流程图: 联系 33"/>
              <p:cNvSpPr/>
              <p:nvPr/>
            </p:nvSpPr>
            <p:spPr>
              <a:xfrm>
                <a:off x="7956376" y="3363838"/>
                <a:ext cx="576064" cy="360040"/>
              </a:xfrm>
              <a:prstGeom prst="flowChartConnector">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8028384" y="3435846"/>
                <a:ext cx="425647" cy="312174"/>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P1</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grpSp>
          <p:nvGrpSpPr>
            <p:cNvPr id="15" name="组合 78"/>
            <p:cNvGrpSpPr/>
            <p:nvPr/>
          </p:nvGrpSpPr>
          <p:grpSpPr>
            <a:xfrm>
              <a:off x="7380312" y="3939902"/>
              <a:ext cx="576064" cy="450050"/>
              <a:chOff x="7956376" y="3723878"/>
              <a:chExt cx="576064" cy="450050"/>
            </a:xfrm>
          </p:grpSpPr>
          <p:sp>
            <p:nvSpPr>
              <p:cNvPr id="28" name="流程图: 决策 27"/>
              <p:cNvSpPr/>
              <p:nvPr/>
            </p:nvSpPr>
            <p:spPr>
              <a:xfrm>
                <a:off x="7956376" y="3723878"/>
                <a:ext cx="576064" cy="450050"/>
              </a:xfrm>
              <a:prstGeom prst="flowChartDecision">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8100393" y="3795886"/>
                <a:ext cx="432047" cy="312174"/>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P2</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grpSp>
          <p:nvGrpSpPr>
            <p:cNvPr id="16" name="组合 76"/>
            <p:cNvGrpSpPr/>
            <p:nvPr/>
          </p:nvGrpSpPr>
          <p:grpSpPr>
            <a:xfrm>
              <a:off x="4572000" y="3147814"/>
              <a:ext cx="920156" cy="1224136"/>
              <a:chOff x="4788024" y="3363838"/>
              <a:chExt cx="920156" cy="1224136"/>
            </a:xfrm>
          </p:grpSpPr>
          <p:pic>
            <p:nvPicPr>
              <p:cNvPr id="26" name="图片 25" descr="1.png"/>
              <p:cNvPicPr>
                <a:picLocks noChangeAspect="1"/>
              </p:cNvPicPr>
              <p:nvPr/>
            </p:nvPicPr>
            <p:blipFill>
              <a:blip r:embed="rId3" cstate="print"/>
              <a:stretch>
                <a:fillRect/>
              </a:stretch>
            </p:blipFill>
            <p:spPr>
              <a:xfrm>
                <a:off x="4788024" y="3363838"/>
                <a:ext cx="920156" cy="1224136"/>
              </a:xfrm>
              <a:prstGeom prst="rect">
                <a:avLst/>
              </a:prstGeom>
            </p:spPr>
          </p:pic>
          <p:sp>
            <p:nvSpPr>
              <p:cNvPr id="27" name="TextBox 26"/>
              <p:cNvSpPr txBox="1"/>
              <p:nvPr/>
            </p:nvSpPr>
            <p:spPr>
              <a:xfrm>
                <a:off x="4968461" y="3936473"/>
                <a:ext cx="224408" cy="276999"/>
              </a:xfrm>
              <a:prstGeom prst="rect">
                <a:avLst/>
              </a:prstGeom>
              <a:noFill/>
            </p:spPr>
            <p:txBody>
              <a:bodyPr wrap="square" rtlCol="0">
                <a:spAutoFit/>
              </a:bodyPr>
              <a:lstStyle/>
              <a:p>
                <a:pPr algn="l"/>
                <a:r>
                  <a:rPr lang="en-US" altLang="zh-CN" sz="1200" dirty="0" smtClean="0">
                    <a:latin typeface="Poppins" panose="02000000000000000000"/>
                    <a:ea typeface="思源黑体 CN Normal" panose="020B0400000000000000" pitchFamily="34" charset="-122"/>
                    <a:cs typeface="Poppins" panose="02000000000000000000" pitchFamily="2" charset="0"/>
                    <a:sym typeface="+mn-ea"/>
                  </a:rPr>
                  <a:t>E</a:t>
                </a:r>
                <a:endParaRPr lang="zh-CN" altLang="en-US" sz="1200" dirty="0" smtClean="0">
                  <a:latin typeface="Poppins" panose="02000000000000000000"/>
                  <a:ea typeface="思源黑体 CN Normal" panose="020B0400000000000000" pitchFamily="34" charset="-122"/>
                  <a:cs typeface="Poppins" panose="02000000000000000000" pitchFamily="2" charset="0"/>
                  <a:sym typeface="+mn-ea"/>
                </a:endParaRPr>
              </a:p>
            </p:txBody>
          </p:sp>
        </p:grpSp>
        <p:sp>
          <p:nvSpPr>
            <p:cNvPr id="22" name="矩形 21"/>
            <p:cNvSpPr/>
            <p:nvPr/>
          </p:nvSpPr>
          <p:spPr>
            <a:xfrm>
              <a:off x="6228184" y="1059582"/>
              <a:ext cx="415498" cy="369332"/>
            </a:xfrm>
            <a:prstGeom prst="rect">
              <a:avLst/>
            </a:prstGeom>
          </p:spPr>
          <p:txBody>
            <a:bodyPr wrap="none">
              <a:spAutoFit/>
            </a:bodyPr>
            <a:lstStyle/>
            <a:p>
              <a:r>
                <a:rPr lang="zh-CN" altLang="en-US" dirty="0" smtClean="0"/>
                <a:t>＋</a:t>
              </a:r>
              <a:endParaRPr lang="zh-CN" altLang="en-US" dirty="0"/>
            </a:p>
          </p:txBody>
        </p:sp>
        <p:cxnSp>
          <p:nvCxnSpPr>
            <p:cNvPr id="23" name="直接箭头连接符 22"/>
            <p:cNvCxnSpPr/>
            <p:nvPr/>
          </p:nvCxnSpPr>
          <p:spPr>
            <a:xfrm>
              <a:off x="6444208" y="1563638"/>
              <a:ext cx="0" cy="36004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084168" y="3867894"/>
              <a:ext cx="415498" cy="369332"/>
            </a:xfrm>
            <a:prstGeom prst="rect">
              <a:avLst/>
            </a:prstGeom>
          </p:spPr>
          <p:txBody>
            <a:bodyPr wrap="none">
              <a:spAutoFit/>
            </a:bodyPr>
            <a:lstStyle/>
            <a:p>
              <a:r>
                <a:rPr lang="zh-CN" altLang="en-US" dirty="0" smtClean="0"/>
                <a:t>＋</a:t>
              </a:r>
              <a:endParaRPr lang="zh-CN" altLang="en-US" dirty="0"/>
            </a:p>
          </p:txBody>
        </p:sp>
        <p:cxnSp>
          <p:nvCxnSpPr>
            <p:cNvPr id="25" name="直接箭头连接符 24"/>
            <p:cNvCxnSpPr/>
            <p:nvPr/>
          </p:nvCxnSpPr>
          <p:spPr>
            <a:xfrm>
              <a:off x="6300192" y="3291830"/>
              <a:ext cx="0" cy="36004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9" name="矩形 6"/>
          <p:cNvSpPr>
            <a:spLocks noChangeArrowheads="1"/>
          </p:cNvSpPr>
          <p:nvPr/>
        </p:nvSpPr>
        <p:spPr bwMode="auto">
          <a:xfrm>
            <a:off x="5004048" y="4011910"/>
            <a:ext cx="2590774" cy="600164"/>
          </a:xfrm>
          <a:prstGeom prst="rect">
            <a:avLst/>
          </a:prstGeom>
          <a:noFill/>
          <a:ln w="9525">
            <a:noFill/>
            <a:miter lim="800000"/>
          </a:ln>
        </p:spPr>
        <p:txBody>
          <a:bodyPr wrap="none">
            <a:spAutoFit/>
          </a:bodyPr>
          <a:lstStyle/>
          <a:p>
            <a:pPr>
              <a:buFont typeface="Arial" panose="020B0604020202020204" pitchFamily="34" charset="0"/>
              <a:buNone/>
            </a:pP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MMP2</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酶活性，</a:t>
            </a: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work </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Conc:0.2μg/</a:t>
            </a:r>
            <a:r>
              <a:rPr lang="en-US" altLang="zh-CN" sz="1100" dirty="0" err="1" smtClean="0">
                <a:latin typeface="Poppins" panose="02000000000000000000" pitchFamily="2" charset="0"/>
                <a:ea typeface="思源黑体 CN Regular" panose="020B0500000000000000" pitchFamily="34" charset="-122"/>
                <a:cs typeface="Poppins" panose="02000000000000000000" pitchFamily="2" charset="0"/>
              </a:rPr>
              <a:t>mL</a:t>
            </a:r>
            <a:endParaRPr lang="en-US" altLang="zh-CN" sz="1100" dirty="0">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None/>
            </a:pPr>
            <a:endParaRPr lang="en-US" altLang="zh-CN" sz="1100" dirty="0">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None/>
            </a:pP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备注：</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E4</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F4</a:t>
            </a:r>
            <a:r>
              <a:rPr lang="zh-CN" altLang="en-US" sz="1100" dirty="0">
                <a:latin typeface="Poppins" panose="02000000000000000000" pitchFamily="2" charset="0"/>
                <a:ea typeface="思源黑体 CN Regular" panose="020B0500000000000000" pitchFamily="34" charset="-122"/>
                <a:cs typeface="Poppins" panose="02000000000000000000" pitchFamily="2" charset="0"/>
              </a:rPr>
              <a:t>是复孔；</a:t>
            </a:r>
            <a:r>
              <a:rPr lang="en-US" altLang="zh-CN" sz="1100" dirty="0">
                <a:latin typeface="Poppins" panose="02000000000000000000" pitchFamily="2" charset="0"/>
                <a:ea typeface="思源黑体 CN Regular" panose="020B0500000000000000" pitchFamily="34" charset="-122"/>
                <a:cs typeface="Poppins" panose="02000000000000000000" pitchFamily="2" charset="0"/>
              </a:rPr>
              <a:t>G4</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是空白对照</a:t>
            </a:r>
            <a:endParaRPr lang="zh-CN" altLang="en-US" sz="1100"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pSp>
        <p:nvGrpSpPr>
          <p:cNvPr id="3" name="组合 37"/>
          <p:cNvGrpSpPr/>
          <p:nvPr/>
        </p:nvGrpSpPr>
        <p:grpSpPr>
          <a:xfrm>
            <a:off x="611560" y="866800"/>
            <a:ext cx="3850734" cy="3645986"/>
            <a:chOff x="539552" y="1203598"/>
            <a:chExt cx="3850734" cy="3645986"/>
          </a:xfrm>
        </p:grpSpPr>
        <p:pic>
          <p:nvPicPr>
            <p:cNvPr id="39" name="Picture 1"/>
            <p:cNvPicPr>
              <a:picLocks noChangeAspect="1" noChangeArrowheads="1"/>
            </p:cNvPicPr>
            <p:nvPr/>
          </p:nvPicPr>
          <p:blipFill>
            <a:blip r:embed="rId2" cstate="print"/>
            <a:srcRect/>
            <a:stretch>
              <a:fillRect/>
            </a:stretch>
          </p:blipFill>
          <p:spPr bwMode="auto">
            <a:xfrm>
              <a:off x="1115616" y="1203598"/>
              <a:ext cx="1872208" cy="3246970"/>
            </a:xfrm>
            <a:prstGeom prst="rect">
              <a:avLst/>
            </a:prstGeom>
            <a:noFill/>
            <a:ln w="9525">
              <a:noFill/>
              <a:miter lim="800000"/>
              <a:headEnd/>
              <a:tailEnd/>
            </a:ln>
          </p:spPr>
        </p:pic>
        <p:sp>
          <p:nvSpPr>
            <p:cNvPr id="40" name="矩形 39"/>
            <p:cNvSpPr/>
            <p:nvPr/>
          </p:nvSpPr>
          <p:spPr>
            <a:xfrm>
              <a:off x="539552" y="4587974"/>
              <a:ext cx="3850734" cy="261610"/>
            </a:xfrm>
            <a:prstGeom prst="rect">
              <a:avLst/>
            </a:prstGeom>
          </p:spPr>
          <p:txBody>
            <a:bodyPr wrap="none">
              <a:spAutoFit/>
            </a:bodyPr>
            <a:lstStyle/>
            <a:p>
              <a:r>
                <a:rPr lang="en-US" altLang="zh-CN" sz="1100" dirty="0" smtClean="0">
                  <a:latin typeface="Poppins" panose="02000000000000000000"/>
                </a:rPr>
                <a:t>Principle of the ADP-Glo™ Kinase Assay</a:t>
              </a:r>
              <a:r>
                <a:rPr lang="zh-CN" altLang="en-US" sz="1100" dirty="0" smtClean="0">
                  <a:latin typeface="Poppins" panose="02000000000000000000"/>
                </a:rPr>
                <a:t>（</a:t>
              </a:r>
              <a:r>
                <a:rPr lang="en-US" altLang="zh-CN" sz="1100" dirty="0" smtClean="0">
                  <a:latin typeface="Poppins" panose="02000000000000000000"/>
                </a:rPr>
                <a:t>Promega</a:t>
              </a:r>
              <a:r>
                <a:rPr lang="zh-CN" altLang="en-US" sz="1100" dirty="0" smtClean="0">
                  <a:latin typeface="Poppins" panose="02000000000000000000"/>
                </a:rPr>
                <a:t>）</a:t>
              </a:r>
              <a:endParaRPr lang="zh-CN" altLang="en-US" sz="1100" dirty="0">
                <a:latin typeface="Poppins" panose="02000000000000000000"/>
              </a:endParaRPr>
            </a:p>
          </p:txBody>
        </p:sp>
      </p:grpSp>
      <p:sp>
        <p:nvSpPr>
          <p:cNvPr id="14" name="矩形 6"/>
          <p:cNvSpPr>
            <a:spLocks noChangeArrowheads="1"/>
          </p:cNvSpPr>
          <p:nvPr/>
        </p:nvSpPr>
        <p:spPr bwMode="auto">
          <a:xfrm>
            <a:off x="5940876" y="4038332"/>
            <a:ext cx="1223412" cy="261610"/>
          </a:xfrm>
          <a:prstGeom prst="rect">
            <a:avLst/>
          </a:prstGeom>
          <a:noFill/>
          <a:ln w="9525">
            <a:noFill/>
            <a:miter lim="800000"/>
          </a:ln>
        </p:spPr>
        <p:txBody>
          <a:bodyPr wrap="none">
            <a:spAutoFit/>
          </a:bodyPr>
          <a:lstStyle/>
          <a:p>
            <a:pPr>
              <a:buFont typeface="Arial" panose="020B0604020202020204" pitchFamily="34" charset="0"/>
              <a:buNone/>
            </a:pP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GSK3β </a:t>
            </a: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激酶活性</a:t>
            </a:r>
            <a:endParaRPr lang="en-US" altLang="zh-CN" sz="11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6" name="Picture 4"/>
          <p:cNvPicPr>
            <a:picLocks noChangeAspect="1" noChangeArrowheads="1"/>
          </p:cNvPicPr>
          <p:nvPr/>
        </p:nvPicPr>
        <p:blipFill>
          <a:blip r:embed="rId3" cstate="print"/>
          <a:srcRect/>
          <a:stretch>
            <a:fillRect/>
          </a:stretch>
        </p:blipFill>
        <p:spPr bwMode="auto">
          <a:xfrm>
            <a:off x="4283968" y="1442864"/>
            <a:ext cx="3786799" cy="253144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04</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0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8" name="TextBox 7"/>
          <p:cNvSpPr txBox="1"/>
          <p:nvPr/>
        </p:nvSpPr>
        <p:spPr>
          <a:xfrm>
            <a:off x="1475656" y="2427734"/>
            <a:ext cx="6408712" cy="1754326"/>
          </a:xfrm>
          <a:prstGeom prst="rect">
            <a:avLst/>
          </a:prstGeom>
          <a:noFill/>
        </p:spPr>
        <p:txBody>
          <a:bodyPr wrap="square" rtlCol="0">
            <a:spAutoFit/>
          </a:bodyPr>
          <a:lstStyle/>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生物大分子开发中的质量</a:t>
            </a:r>
            <a:endParaRPr lang="en-US"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a:p>
            <a:pPr algn="ctr"/>
            <a:r>
              <a:rPr lang="zh-CN" altLang="en-US"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rPr>
              <a:t>表征及应用案例</a:t>
            </a: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a:p>
            <a:pPr algn="ctr"/>
            <a:endParaRPr lang="zh-CN" altLang="zh-CN" sz="36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1" name="TextBox 10"/>
          <p:cNvSpPr txBox="1"/>
          <p:nvPr/>
        </p:nvSpPr>
        <p:spPr>
          <a:xfrm>
            <a:off x="179512" y="650776"/>
            <a:ext cx="7416824" cy="461665"/>
          </a:xfrm>
          <a:prstGeom prst="rect">
            <a:avLst/>
          </a:prstGeom>
          <a:noFill/>
        </p:spPr>
        <p:txBody>
          <a:bodyPr wrap="square" rtlCol="0">
            <a:spAutoFit/>
          </a:bodyPr>
          <a:lstStyle/>
          <a:p>
            <a:pPr lvl="0"/>
            <a:r>
              <a:rPr lang="zh-CN" altLang="en-US" sz="2400" b="1" dirty="0" smtClean="0">
                <a:solidFill>
                  <a:srgbClr val="007E66"/>
                </a:solidFill>
                <a:latin typeface="思源黑体 CN Bold" panose="020B0800000000000000" pitchFamily="34" charset="-122"/>
                <a:ea typeface="思源黑体 CN Bold" panose="020B0800000000000000" pitchFamily="34" charset="-122"/>
              </a:rPr>
              <a:t>案例</a:t>
            </a:r>
            <a:r>
              <a:rPr lang="en-US" altLang="zh-CN" sz="2400" b="1" dirty="0" smtClean="0">
                <a:solidFill>
                  <a:srgbClr val="007E66"/>
                </a:solidFill>
                <a:latin typeface="思源黑体 CN Bold" panose="020B0800000000000000" pitchFamily="34" charset="-122"/>
                <a:ea typeface="思源黑体 CN Bold" panose="020B0800000000000000" pitchFamily="34" charset="-122"/>
              </a:rPr>
              <a:t>01</a:t>
            </a:r>
            <a:r>
              <a:rPr lang="zh-CN" altLang="en-US" sz="2400" b="1" dirty="0" smtClean="0">
                <a:solidFill>
                  <a:srgbClr val="007E66"/>
                </a:solidFill>
                <a:latin typeface="思源黑体 CN Bold" panose="020B0800000000000000" pitchFamily="34" charset="-122"/>
                <a:ea typeface="思源黑体 CN Bold" panose="020B0800000000000000" pitchFamily="34" charset="-122"/>
              </a:rPr>
              <a:t>：针对新冠</a:t>
            </a:r>
            <a:r>
              <a:rPr lang="en-US" altLang="zh-CN" sz="2400" dirty="0" smtClean="0">
                <a:solidFill>
                  <a:srgbClr val="007E66"/>
                </a:solidFill>
                <a:latin typeface="Poppins" panose="02000000000000000000"/>
                <a:ea typeface="思源黑体 CN Bold" panose="020B0800000000000000" pitchFamily="34" charset="-122"/>
              </a:rPr>
              <a:t>Spike </a:t>
            </a:r>
            <a:r>
              <a:rPr lang="en-US" altLang="zh-CN" sz="2400" dirty="0" smtClean="0">
                <a:solidFill>
                  <a:srgbClr val="007E66"/>
                </a:solidFill>
                <a:latin typeface="Poppins" panose="02000000000000000000"/>
              </a:rPr>
              <a:t>S1</a:t>
            </a:r>
            <a:r>
              <a:rPr lang="zh-CN" altLang="en-US" sz="2400" b="1" dirty="0" smtClean="0">
                <a:solidFill>
                  <a:srgbClr val="007E66"/>
                </a:solidFill>
                <a:latin typeface="思源黑体 CN Bold" panose="020B0800000000000000" pitchFamily="34" charset="-122"/>
                <a:ea typeface="思源黑体 CN Bold" panose="020B0800000000000000" pitchFamily="34" charset="-122"/>
              </a:rPr>
              <a:t>蛋白中和抗体的开发</a:t>
            </a:r>
            <a:endParaRPr lang="zh-CN" altLang="en-US" sz="2400" b="1" dirty="0" smtClean="0">
              <a:solidFill>
                <a:srgbClr val="007E66"/>
              </a:solidFill>
              <a:latin typeface="思源黑体 CN Bold" panose="020B0800000000000000" pitchFamily="34" charset="-122"/>
              <a:ea typeface="思源黑体 CN Bold" panose="020B0800000000000000" pitchFamily="34" charset="-122"/>
            </a:endParaRPr>
          </a:p>
        </p:txBody>
      </p:sp>
      <p:pic>
        <p:nvPicPr>
          <p:cNvPr id="12" name="Picture 2"/>
          <p:cNvPicPr>
            <a:picLocks noChangeAspect="1" noChangeArrowheads="1"/>
          </p:cNvPicPr>
          <p:nvPr/>
        </p:nvPicPr>
        <p:blipFill>
          <a:blip r:embed="rId2" cstate="print"/>
          <a:srcRect/>
          <a:stretch>
            <a:fillRect/>
          </a:stretch>
        </p:blipFill>
        <p:spPr bwMode="auto">
          <a:xfrm>
            <a:off x="323528" y="1275606"/>
            <a:ext cx="4536504" cy="3208039"/>
          </a:xfrm>
          <a:prstGeom prst="rect">
            <a:avLst/>
          </a:prstGeom>
          <a:noFill/>
          <a:ln w="9525">
            <a:noFill/>
            <a:miter lim="800000"/>
            <a:headEnd/>
            <a:tailEnd/>
          </a:ln>
        </p:spPr>
      </p:pic>
      <p:grpSp>
        <p:nvGrpSpPr>
          <p:cNvPr id="3" name="组合 16"/>
          <p:cNvGrpSpPr/>
          <p:nvPr/>
        </p:nvGrpSpPr>
        <p:grpSpPr>
          <a:xfrm>
            <a:off x="4932040" y="1347614"/>
            <a:ext cx="4063753" cy="3456384"/>
            <a:chOff x="251518" y="2067694"/>
            <a:chExt cx="3220334" cy="2824744"/>
          </a:xfrm>
        </p:grpSpPr>
        <p:grpSp>
          <p:nvGrpSpPr>
            <p:cNvPr id="4" name="组合 115"/>
            <p:cNvGrpSpPr/>
            <p:nvPr/>
          </p:nvGrpSpPr>
          <p:grpSpPr>
            <a:xfrm>
              <a:off x="251518" y="2067694"/>
              <a:ext cx="3220334" cy="2824744"/>
              <a:chOff x="6802578" y="1256806"/>
              <a:chExt cx="4233942" cy="4715752"/>
            </a:xfrm>
          </p:grpSpPr>
          <p:grpSp>
            <p:nvGrpSpPr>
              <p:cNvPr id="5" name="组合 8"/>
              <p:cNvGrpSpPr/>
              <p:nvPr/>
            </p:nvGrpSpPr>
            <p:grpSpPr>
              <a:xfrm>
                <a:off x="6802578" y="1256806"/>
                <a:ext cx="3976255" cy="4715752"/>
                <a:chOff x="8020626" y="1480458"/>
                <a:chExt cx="2840688" cy="4715752"/>
              </a:xfrm>
            </p:grpSpPr>
            <p:grpSp>
              <p:nvGrpSpPr>
                <p:cNvPr id="6" name="Group 4"/>
                <p:cNvGrpSpPr/>
                <p:nvPr/>
              </p:nvGrpSpPr>
              <p:grpSpPr>
                <a:xfrm>
                  <a:off x="8074743" y="1480458"/>
                  <a:ext cx="265544" cy="4715752"/>
                  <a:chOff x="1374773" y="1213680"/>
                  <a:chExt cx="274321" cy="5187394"/>
                </a:xfrm>
              </p:grpSpPr>
              <p:sp>
                <p:nvSpPr>
                  <p:cNvPr id="40" name="Pentagon 21"/>
                  <p:cNvSpPr/>
                  <p:nvPr/>
                </p:nvSpPr>
                <p:spPr>
                  <a:xfrm rot="5400000">
                    <a:off x="1103753" y="5746440"/>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41" name="Rectangle 5"/>
                  <p:cNvSpPr/>
                  <p:nvPr/>
                </p:nvSpPr>
                <p:spPr>
                  <a:xfrm>
                    <a:off x="1388739" y="2007666"/>
                    <a:ext cx="259880" cy="3599990"/>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solidFill>
                    <a:srgbClr val="00B68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42"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43" name="Rectangle 24"/>
                  <p:cNvSpPr/>
                  <p:nvPr/>
                </p:nvSpPr>
                <p:spPr>
                  <a:xfrm>
                    <a:off x="1404710" y="1213680"/>
                    <a:ext cx="212954" cy="203438"/>
                  </a:xfrm>
                  <a:prstGeom prst="rect">
                    <a:avLst/>
                  </a:prstGeom>
                  <a:solidFill>
                    <a:srgbClr val="00B68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45"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cxnSp>
                <p:nvCxnSpPr>
                  <p:cNvPr id="46"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8"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9"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50"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51"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52"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25" name="Trapezoid 6"/>
                <p:cNvSpPr/>
                <p:nvPr/>
              </p:nvSpPr>
              <p:spPr>
                <a:xfrm rot="16200000">
                  <a:off x="7731631" y="4774787"/>
                  <a:ext cx="632107" cy="54117"/>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26" name="Trapezoid 7"/>
                <p:cNvSpPr/>
                <p:nvPr/>
              </p:nvSpPr>
              <p:spPr>
                <a:xfrm rot="16200000">
                  <a:off x="7731633" y="3692867"/>
                  <a:ext cx="632107" cy="54117"/>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27" name="Trapezoid 8"/>
                <p:cNvSpPr/>
                <p:nvPr/>
              </p:nvSpPr>
              <p:spPr>
                <a:xfrm rot="16200000">
                  <a:off x="7731633" y="2549696"/>
                  <a:ext cx="632106" cy="54117"/>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28" name="Pentagon 9"/>
                <p:cNvSpPr/>
                <p:nvPr/>
              </p:nvSpPr>
              <p:spPr>
                <a:xfrm>
                  <a:off x="8020627" y="2299667"/>
                  <a:ext cx="2840687" cy="552010"/>
                </a:xfrm>
                <a:prstGeom prst="homePlate">
                  <a:avLst>
                    <a:gd name="adj" fmla="val 36274"/>
                  </a:avLst>
                </a:prstGeom>
                <a:solidFill>
                  <a:srgbClr val="007E6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dirty="0">
                    <a:latin typeface="Arial" panose="020B0604020202020204" pitchFamily="34" charset="0"/>
                    <a:cs typeface="Arial" panose="020B0604020202020204" pitchFamily="34" charset="0"/>
                  </a:endParaRPr>
                </a:p>
              </p:txBody>
            </p:sp>
            <p:sp>
              <p:nvSpPr>
                <p:cNvPr id="30" name="Pentagon 10"/>
                <p:cNvSpPr/>
                <p:nvPr/>
              </p:nvSpPr>
              <p:spPr>
                <a:xfrm>
                  <a:off x="8020627" y="3458569"/>
                  <a:ext cx="2840687" cy="552010"/>
                </a:xfrm>
                <a:prstGeom prst="homePlate">
                  <a:avLst>
                    <a:gd name="adj" fmla="val 36274"/>
                  </a:avLst>
                </a:prstGeom>
                <a:solidFill>
                  <a:srgbClr val="007E6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cs typeface="Arial" panose="020B0604020202020204" pitchFamily="34" charset="0"/>
                  </a:endParaRPr>
                </a:p>
              </p:txBody>
            </p:sp>
            <p:sp>
              <p:nvSpPr>
                <p:cNvPr id="34" name="Pentagon 11"/>
                <p:cNvSpPr/>
                <p:nvPr/>
              </p:nvSpPr>
              <p:spPr>
                <a:xfrm>
                  <a:off x="8020627" y="4534848"/>
                  <a:ext cx="2840687" cy="552010"/>
                </a:xfrm>
                <a:prstGeom prst="homePlate">
                  <a:avLst>
                    <a:gd name="adj" fmla="val 36274"/>
                  </a:avLst>
                </a:prstGeom>
                <a:solidFill>
                  <a:srgbClr val="007E6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dirty="0">
                    <a:latin typeface="Arial" panose="020B0604020202020204" pitchFamily="34" charset="0"/>
                    <a:cs typeface="Arial" panose="020B0604020202020204" pitchFamily="34" charset="0"/>
                  </a:endParaRPr>
                </a:p>
              </p:txBody>
            </p:sp>
            <p:sp>
              <p:nvSpPr>
                <p:cNvPr id="35" name="TextBox 38"/>
                <p:cNvSpPr txBox="1"/>
                <p:nvPr/>
              </p:nvSpPr>
              <p:spPr>
                <a:xfrm>
                  <a:off x="8031774" y="2337390"/>
                  <a:ext cx="280355" cy="56519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1</a:t>
                  </a:r>
                  <a:endParaRPr lang="en-US" sz="1600" b="1" dirty="0">
                    <a:solidFill>
                      <a:schemeClr val="bg1"/>
                    </a:solidFill>
                    <a:latin typeface="Arial" panose="020B0604020202020204" pitchFamily="34" charset="0"/>
                    <a:cs typeface="Arial" panose="020B0604020202020204" pitchFamily="34" charset="0"/>
                  </a:endParaRPr>
                </a:p>
              </p:txBody>
            </p:sp>
            <p:sp>
              <p:nvSpPr>
                <p:cNvPr id="38" name="TextBox 191"/>
                <p:cNvSpPr txBox="1"/>
                <p:nvPr/>
              </p:nvSpPr>
              <p:spPr>
                <a:xfrm>
                  <a:off x="8020626" y="3543599"/>
                  <a:ext cx="280355" cy="56519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2</a:t>
                  </a:r>
                  <a:endParaRPr lang="en-US" sz="1600" b="1" dirty="0">
                    <a:solidFill>
                      <a:schemeClr val="bg1"/>
                    </a:solidFill>
                    <a:latin typeface="Arial" panose="020B0604020202020204" pitchFamily="34" charset="0"/>
                    <a:cs typeface="Arial" panose="020B0604020202020204" pitchFamily="34" charset="0"/>
                  </a:endParaRPr>
                </a:p>
              </p:txBody>
            </p:sp>
            <p:sp>
              <p:nvSpPr>
                <p:cNvPr id="39" name="TextBox 192"/>
                <p:cNvSpPr txBox="1"/>
                <p:nvPr/>
              </p:nvSpPr>
              <p:spPr>
                <a:xfrm>
                  <a:off x="8020626" y="4624293"/>
                  <a:ext cx="280355" cy="56519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3</a:t>
                  </a:r>
                  <a:endParaRPr lang="en-US" sz="1600" b="1" dirty="0">
                    <a:solidFill>
                      <a:schemeClr val="bg1"/>
                    </a:solidFill>
                    <a:latin typeface="Arial" panose="020B0604020202020204" pitchFamily="34" charset="0"/>
                    <a:cs typeface="Arial" panose="020B0604020202020204" pitchFamily="34" charset="0"/>
                  </a:endParaRPr>
                </a:p>
              </p:txBody>
            </p:sp>
          </p:grpSp>
          <p:sp>
            <p:nvSpPr>
              <p:cNvPr id="21" name="TextBox 69"/>
              <p:cNvSpPr txBox="1"/>
              <p:nvPr/>
            </p:nvSpPr>
            <p:spPr>
              <a:xfrm>
                <a:off x="7749308" y="4408342"/>
                <a:ext cx="2779728" cy="377926"/>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a:defRPr/>
                </a:pPr>
                <a:r>
                  <a:rPr lang="zh-CN" altLang="en-US" sz="1200" b="1" dirty="0" smtClean="0">
                    <a:solidFill>
                      <a:srgbClr val="FFC000"/>
                    </a:solidFill>
                    <a:latin typeface="Poppins" panose="02000000000000000000" pitchFamily="2" charset="0"/>
                    <a:ea typeface="思源黑体 CN Regular" panose="020B0500000000000000" pitchFamily="34" charset="-122"/>
                    <a:cs typeface="Poppins" panose="02000000000000000000" pitchFamily="2" charset="0"/>
                    <a:sym typeface="+mn-ea"/>
                  </a:rPr>
                  <a:t>抗体质量分析及鉴定</a:t>
                </a:r>
                <a:endParaRPr lang="zh-CN" altLang="en-US" sz="1200" b="1" dirty="0">
                  <a:solidFill>
                    <a:srgbClr val="FFC000"/>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2" name="TextBox 65"/>
              <p:cNvSpPr txBox="1"/>
              <p:nvPr/>
            </p:nvSpPr>
            <p:spPr>
              <a:xfrm>
                <a:off x="7196551" y="2179996"/>
                <a:ext cx="3839969" cy="377926"/>
              </a:xfrm>
              <a:prstGeom prst="rect">
                <a:avLst/>
              </a:prstGeom>
              <a:noFill/>
            </p:spPr>
            <p:txBody>
              <a:bodyPr wrap="square" rtlCol="0">
                <a:spAutoFit/>
              </a:bodyPr>
              <a:lstStyle/>
              <a:p>
                <a:r>
                  <a:rPr lang="zh-CN" altLang="en-US" sz="1200" b="1" dirty="0" smtClean="0">
                    <a:solidFill>
                      <a:srgbClr val="FFC000"/>
                    </a:solidFill>
                    <a:latin typeface="Poppins" panose="02000000000000000000"/>
                    <a:ea typeface="思源黑体 CN Normal" panose="020B0400000000000000" pitchFamily="34" charset="-122"/>
                  </a:rPr>
                  <a:t>免疫原</a:t>
                </a:r>
                <a:r>
                  <a:rPr lang="en-US" altLang="zh-CN" sz="1200" b="1" dirty="0" smtClean="0">
                    <a:solidFill>
                      <a:srgbClr val="FFC000"/>
                    </a:solidFill>
                    <a:latin typeface="Poppins" panose="02000000000000000000"/>
                  </a:rPr>
                  <a:t>SARS-CoV-2 Spike S1</a:t>
                </a:r>
                <a:r>
                  <a:rPr lang="zh-CN" altLang="en-US" sz="1200" b="1" dirty="0" smtClean="0">
                    <a:solidFill>
                      <a:srgbClr val="FFC000"/>
                    </a:solidFill>
                    <a:latin typeface="Poppins" panose="02000000000000000000"/>
                    <a:ea typeface="思源黑体 CN Normal" panose="020B0400000000000000" pitchFamily="34" charset="-122"/>
                  </a:rPr>
                  <a:t>的理化性质分析</a:t>
                </a:r>
                <a:r>
                  <a:rPr lang="en-US" altLang="zh-CN" sz="1200" b="1" dirty="0" smtClean="0">
                    <a:solidFill>
                      <a:srgbClr val="FFC000"/>
                    </a:solidFill>
                    <a:latin typeface="Poppins" panose="02000000000000000000"/>
                    <a:ea typeface="思源黑体 CN Normal" panose="020B0400000000000000" pitchFamily="34" charset="-122"/>
                  </a:rPr>
                  <a:t> </a:t>
                </a:r>
                <a:endParaRPr lang="zh-CN" altLang="en-US" sz="1200" b="1" dirty="0">
                  <a:solidFill>
                    <a:srgbClr val="FFC000"/>
                  </a:solidFill>
                  <a:latin typeface="Poppins" panose="02000000000000000000"/>
                  <a:ea typeface="思源黑体 CN Normal" panose="020B0400000000000000" pitchFamily="34" charset="-122"/>
                </a:endParaRPr>
              </a:p>
            </p:txBody>
          </p:sp>
          <p:sp>
            <p:nvSpPr>
              <p:cNvPr id="23" name="TextBox 66"/>
              <p:cNvSpPr txBox="1"/>
              <p:nvPr/>
            </p:nvSpPr>
            <p:spPr>
              <a:xfrm>
                <a:off x="7702862" y="3319948"/>
                <a:ext cx="2502854" cy="377926"/>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a:defRPr/>
                </a:pPr>
                <a:r>
                  <a:rPr lang="zh-CN" altLang="en-US" sz="12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动物免疫及抗体制备筛选</a:t>
                </a:r>
                <a:endParaRPr lang="zh-CN" altLang="en-US" sz="12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9" name="矩形 18"/>
            <p:cNvSpPr/>
            <p:nvPr/>
          </p:nvSpPr>
          <p:spPr>
            <a:xfrm>
              <a:off x="611560" y="2202951"/>
              <a:ext cx="474078" cy="276685"/>
            </a:xfrm>
            <a:prstGeom prst="rect">
              <a:avLst/>
            </a:prstGeom>
          </p:spPr>
          <p:txBody>
            <a:bodyPr wrap="none">
              <a:spAutoFit/>
            </a:bodyPr>
            <a:lstStyle/>
            <a:p>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流程</a:t>
              </a:r>
              <a:endParaRPr lang="zh-CN" altLang="en-US" sz="16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11" name="TextBox 10"/>
          <p:cNvSpPr txBox="1"/>
          <p:nvPr/>
        </p:nvSpPr>
        <p:spPr>
          <a:xfrm>
            <a:off x="35496" y="578768"/>
            <a:ext cx="6840760" cy="338554"/>
          </a:xfrm>
          <a:prstGeom prst="rect">
            <a:avLst/>
          </a:prstGeom>
          <a:noFill/>
        </p:spPr>
        <p:txBody>
          <a:bodyPr wrap="square" rtlCol="0">
            <a:spAutoFit/>
          </a:bodyPr>
          <a:lstStyle/>
          <a:p>
            <a:pPr>
              <a:buFont typeface="Wingdings" panose="05000000000000000000" pitchFamily="2" charset="2"/>
              <a:buChar char="u"/>
            </a:pPr>
            <a:r>
              <a:rPr lang="zh-CN" altLang="en-US" sz="1600" b="1" dirty="0" smtClean="0">
                <a:solidFill>
                  <a:srgbClr val="007E66"/>
                </a:solidFill>
                <a:latin typeface="Poppins" panose="02000000000000000000"/>
                <a:ea typeface="思源黑体 CN Normal" panose="020B0400000000000000" pitchFamily="34" charset="-122"/>
              </a:rPr>
              <a:t>免疫原</a:t>
            </a:r>
            <a:r>
              <a:rPr lang="en-US" altLang="zh-CN" sz="1600" dirty="0" smtClean="0">
                <a:solidFill>
                  <a:srgbClr val="007E66"/>
                </a:solidFill>
                <a:latin typeface="Poppins" panose="02000000000000000000"/>
              </a:rPr>
              <a:t>SARS-CoV-2 Spike S1</a:t>
            </a:r>
            <a:r>
              <a:rPr lang="zh-CN" altLang="en-US" sz="1600" b="1" dirty="0" smtClean="0">
                <a:solidFill>
                  <a:srgbClr val="007E66"/>
                </a:solidFill>
                <a:latin typeface="Poppins" panose="02000000000000000000"/>
                <a:ea typeface="思源黑体 CN Normal" panose="020B0400000000000000" pitchFamily="34" charset="-122"/>
              </a:rPr>
              <a:t>的理化性质分析</a:t>
            </a:r>
            <a:r>
              <a:rPr lang="en-US" altLang="zh-CN" sz="1600" b="1" dirty="0" smtClean="0">
                <a:solidFill>
                  <a:srgbClr val="007E66"/>
                </a:solidFill>
                <a:latin typeface="Poppins" panose="02000000000000000000"/>
                <a:ea typeface="思源黑体 CN Normal" panose="020B0400000000000000" pitchFamily="34" charset="-122"/>
              </a:rPr>
              <a:t> </a:t>
            </a:r>
            <a:endParaRPr lang="zh-CN" altLang="en-US" sz="1600" b="1" dirty="0" smtClean="0">
              <a:solidFill>
                <a:srgbClr val="007E66"/>
              </a:solidFill>
              <a:latin typeface="Poppins" panose="02000000000000000000"/>
              <a:ea typeface="思源黑体 CN Normal" panose="020B0400000000000000" pitchFamily="34" charset="-122"/>
            </a:endParaRPr>
          </a:p>
        </p:txBody>
      </p:sp>
      <p:sp>
        <p:nvSpPr>
          <p:cNvPr id="13" name="矩形 12"/>
          <p:cNvSpPr/>
          <p:nvPr/>
        </p:nvSpPr>
        <p:spPr>
          <a:xfrm>
            <a:off x="171450" y="3507854"/>
            <a:ext cx="2195736" cy="6463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SARS-CoV-2 S1 protein, His Tag on SDS-PAGE under reducing (R) condition. The purity of the protein is greater than 90%</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18" name="表格 17"/>
          <p:cNvGraphicFramePr>
            <a:graphicFrameLocks noGrp="1"/>
          </p:cNvGraphicFramePr>
          <p:nvPr/>
        </p:nvGraphicFramePr>
        <p:xfrm>
          <a:off x="5681836" y="3579862"/>
          <a:ext cx="3168351" cy="504056"/>
        </p:xfrm>
        <a:graphic>
          <a:graphicData uri="http://schemas.openxmlformats.org/drawingml/2006/table">
            <a:tbl>
              <a:tblPr/>
              <a:tblGrid>
                <a:gridCol w="633671"/>
                <a:gridCol w="570303"/>
                <a:gridCol w="443570"/>
                <a:gridCol w="506935"/>
                <a:gridCol w="485814"/>
                <a:gridCol w="528058"/>
              </a:tblGrid>
              <a:tr h="216024">
                <a:tc>
                  <a:txBody>
                    <a:bodyPr/>
                    <a:lstStyle/>
                    <a:p>
                      <a:pPr algn="ctr" fontAlgn="ctr"/>
                      <a:r>
                        <a:rPr lang="en-US" sz="700" b="0" i="0" u="none" strike="noStrike" dirty="0">
                          <a:solidFill>
                            <a:schemeClr val="bg1"/>
                          </a:solidFill>
                          <a:latin typeface="Poppins" panose="02000000000000000000"/>
                        </a:rPr>
                        <a:t>Peak</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a:rPr>
                        <a:t>Radius (nm)</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a:rPr>
                        <a:t>%Pd</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a:rPr>
                        <a:t>%Intensity</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a:rPr>
                        <a:t>%Mass</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a:rPr>
                        <a:t>%Number</a:t>
                      </a:r>
                      <a:endParaRPr lang="en-US" sz="7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144016">
                <a:tc>
                  <a:txBody>
                    <a:bodyPr/>
                    <a:lstStyle/>
                    <a:p>
                      <a:pPr algn="ctr" fontAlgn="ctr"/>
                      <a:r>
                        <a:rPr lang="en-US" sz="700" b="0" i="0" u="none" strike="noStrike" dirty="0">
                          <a:solidFill>
                            <a:srgbClr val="000000"/>
                          </a:solidFill>
                          <a:latin typeface="Poppins" panose="02000000000000000000"/>
                        </a:rPr>
                        <a:t>Peak 1 (True)</a:t>
                      </a:r>
                      <a:endParaRPr lang="en-US"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a:rPr>
                        <a:t>5.3</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a:rPr>
                        <a:t>10.8</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a:rPr>
                        <a:t>90</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a:rPr>
                        <a:t>99.8</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a:rPr>
                        <a:t>100</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016">
                <a:tc>
                  <a:txBody>
                    <a:bodyPr/>
                    <a:lstStyle/>
                    <a:p>
                      <a:pPr algn="ctr" fontAlgn="ctr"/>
                      <a:r>
                        <a:rPr lang="en-US" sz="700" b="0" i="0" u="none" strike="noStrike" dirty="0">
                          <a:solidFill>
                            <a:srgbClr val="000000"/>
                          </a:solidFill>
                          <a:latin typeface="Poppins" panose="02000000000000000000"/>
                        </a:rPr>
                        <a:t>Peak 2 (True)</a:t>
                      </a:r>
                      <a:endParaRPr lang="en-US"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700" b="0" i="0" u="none" strike="noStrike" dirty="0">
                          <a:solidFill>
                            <a:srgbClr val="000000"/>
                          </a:solidFill>
                          <a:latin typeface="Poppins" panose="02000000000000000000"/>
                        </a:rPr>
                        <a:t>324.4</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700" b="0" i="0" u="none" strike="noStrike" dirty="0">
                          <a:solidFill>
                            <a:srgbClr val="000000"/>
                          </a:solidFill>
                          <a:latin typeface="Poppins" panose="02000000000000000000"/>
                        </a:rPr>
                        <a:t>13.3</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700" b="0" i="0" u="none" strike="noStrike" dirty="0">
                          <a:solidFill>
                            <a:srgbClr val="000000"/>
                          </a:solidFill>
                          <a:latin typeface="Poppins" panose="02000000000000000000"/>
                        </a:rPr>
                        <a:t>10</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700" b="0" i="0" u="none" strike="noStrike" dirty="0">
                          <a:solidFill>
                            <a:srgbClr val="000000"/>
                          </a:solidFill>
                          <a:latin typeface="Poppins" panose="02000000000000000000"/>
                        </a:rPr>
                        <a:t>0.2</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700" b="0" i="0" u="none" strike="noStrike" dirty="0">
                          <a:solidFill>
                            <a:srgbClr val="000000"/>
                          </a:solidFill>
                          <a:latin typeface="Poppins" panose="02000000000000000000"/>
                        </a:rPr>
                        <a:t>0</a:t>
                      </a:r>
                      <a:endParaRPr lang="en-US" altLang="zh-CN" sz="7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graphicFrame>
        <p:nvGraphicFramePr>
          <p:cNvPr id="20" name="表格 19"/>
          <p:cNvGraphicFramePr>
            <a:graphicFrameLocks noGrp="1"/>
          </p:cNvGraphicFramePr>
          <p:nvPr/>
        </p:nvGraphicFramePr>
        <p:xfrm>
          <a:off x="2387377" y="3579862"/>
          <a:ext cx="3024336" cy="504056"/>
        </p:xfrm>
        <a:graphic>
          <a:graphicData uri="http://schemas.openxmlformats.org/drawingml/2006/table">
            <a:tbl>
              <a:tblPr/>
              <a:tblGrid>
                <a:gridCol w="277984"/>
                <a:gridCol w="411953"/>
                <a:gridCol w="489194"/>
                <a:gridCol w="369041"/>
                <a:gridCol w="369041"/>
                <a:gridCol w="369041"/>
                <a:gridCol w="369041"/>
                <a:gridCol w="369041"/>
              </a:tblGrid>
              <a:tr h="285368">
                <a:tc>
                  <a:txBody>
                    <a:bodyPr/>
                    <a:lstStyle/>
                    <a:p>
                      <a:pPr algn="ctr" fontAlgn="ctr"/>
                      <a:r>
                        <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RT (min)</a:t>
                      </a:r>
                      <a:endPar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峰面积 </a:t>
                      </a:r>
                      <a:r>
                        <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mAU·s)</a:t>
                      </a:r>
                      <a:endPar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峰面积</a:t>
                      </a:r>
                      <a:r>
                        <a:rPr lang="en-US" altLang="zh-CN" sz="700" b="0" i="0" u="none" strike="noStrike"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峰高 </a:t>
                      </a:r>
                      <a:r>
                        <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mAU)</a:t>
                      </a:r>
                      <a:endPar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对称性</a:t>
                      </a:r>
                      <a:endPar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峰宽 </a:t>
                      </a:r>
                      <a:r>
                        <a:rPr lang="en-US" altLang="zh-CN"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min)</a:t>
                      </a:r>
                      <a:endParaRPr 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信号</a:t>
                      </a:r>
                      <a:endParaRPr lang="zh-CN" altLang="en-US" sz="700" b="0"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218688">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14.497</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20127.15</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100</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305.006</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1.2793</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9.483</a:t>
                      </a:r>
                      <a:endParaRPr lang="en-US" altLang="zh-CN"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rPr>
                        <a:t>DAD1A</a:t>
                      </a:r>
                      <a:endParaRPr lang="en-US" sz="700" b="0" i="0" u="none" strike="noStrike"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3" name="组合 24"/>
          <p:cNvGrpSpPr/>
          <p:nvPr/>
        </p:nvGrpSpPr>
        <p:grpSpPr>
          <a:xfrm>
            <a:off x="528886" y="1525538"/>
            <a:ext cx="1512168" cy="1884914"/>
            <a:chOff x="179512" y="1597546"/>
            <a:chExt cx="1512168" cy="1884914"/>
          </a:xfrm>
        </p:grpSpPr>
        <p:pic>
          <p:nvPicPr>
            <p:cNvPr id="31746" name="Picture 2"/>
            <p:cNvPicPr>
              <a:picLocks noChangeAspect="1" noChangeArrowheads="1"/>
            </p:cNvPicPr>
            <p:nvPr/>
          </p:nvPicPr>
          <p:blipFill>
            <a:blip r:embed="rId2" cstate="print"/>
            <a:srcRect/>
            <a:stretch>
              <a:fillRect/>
            </a:stretch>
          </p:blipFill>
          <p:spPr bwMode="auto">
            <a:xfrm>
              <a:off x="179512" y="1779662"/>
              <a:ext cx="1224136" cy="1702798"/>
            </a:xfrm>
            <a:prstGeom prst="rect">
              <a:avLst/>
            </a:prstGeom>
            <a:noFill/>
            <a:ln w="9525">
              <a:noFill/>
              <a:miter lim="800000"/>
              <a:headEnd/>
              <a:tailEnd/>
            </a:ln>
          </p:spPr>
        </p:pic>
        <p:sp>
          <p:nvSpPr>
            <p:cNvPr id="24" name="TextBox 23"/>
            <p:cNvSpPr txBox="1"/>
            <p:nvPr/>
          </p:nvSpPr>
          <p:spPr>
            <a:xfrm>
              <a:off x="323528" y="1597546"/>
              <a:ext cx="1368152" cy="215444"/>
            </a:xfrm>
            <a:prstGeom prst="rect">
              <a:avLst/>
            </a:prstGeom>
            <a:noFill/>
          </p:spPr>
          <p:txBody>
            <a:bodyPr wrap="square" rtlCol="0">
              <a:spAutoFit/>
            </a:bodyPr>
            <a:lstStyle/>
            <a:p>
              <a:r>
                <a:rPr lang="en-US" altLang="zh-CN" sz="800" dirty="0" smtClean="0">
                  <a:latin typeface="Poppins" panose="02000000000000000000"/>
                  <a:ea typeface="思源黑体 CN Normal" panose="020B0400000000000000" pitchFamily="34" charset="-122"/>
                  <a:cs typeface="Poppins" panose="02000000000000000000" pitchFamily="2" charset="0"/>
                  <a:sym typeface="+mn-ea"/>
                </a:rPr>
                <a:t>Maker  </a:t>
              </a:r>
              <a:r>
                <a:rPr lang="en-US" altLang="zh-CN" sz="800" dirty="0" smtClean="0">
                  <a:latin typeface="Poppins" panose="02000000000000000000"/>
                </a:rPr>
                <a:t>SARS-CoV-2 S1</a:t>
              </a:r>
              <a:r>
                <a:rPr lang="en-US" altLang="zh-CN" sz="800" dirty="0" smtClean="0">
                  <a:latin typeface="Poppins" panose="02000000000000000000"/>
                  <a:ea typeface="思源黑体 CN Normal" panose="020B0400000000000000" pitchFamily="34" charset="-122"/>
                  <a:cs typeface="Poppins" panose="02000000000000000000" pitchFamily="2" charset="0"/>
                  <a:sym typeface="+mn-ea"/>
                </a:rPr>
                <a:t>    </a:t>
              </a:r>
              <a:endParaRPr lang="zh-CN" altLang="en-US" sz="800" dirty="0" smtClean="0">
                <a:latin typeface="Poppins" panose="02000000000000000000"/>
                <a:ea typeface="思源黑体 CN Normal" panose="020B0400000000000000" pitchFamily="34" charset="-122"/>
                <a:cs typeface="Poppins" panose="02000000000000000000" pitchFamily="2" charset="0"/>
                <a:sym typeface="+mn-ea"/>
              </a:endParaRPr>
            </a:p>
          </p:txBody>
        </p:sp>
      </p:grpSp>
      <p:sp>
        <p:nvSpPr>
          <p:cNvPr id="26" name="TextBox 25"/>
          <p:cNvSpPr txBox="1"/>
          <p:nvPr/>
        </p:nvSpPr>
        <p:spPr>
          <a:xfrm>
            <a:off x="505644" y="1131590"/>
            <a:ext cx="1800200" cy="253916"/>
          </a:xfrm>
          <a:prstGeom prst="rect">
            <a:avLst/>
          </a:prstGeom>
          <a:noFill/>
          <a:ln>
            <a:noFill/>
          </a:ln>
        </p:spPr>
        <p:txBody>
          <a:bodyPr wrap="square" rtlCol="0">
            <a:spAutoFit/>
          </a:bodyPr>
          <a:lstStyle/>
          <a:p>
            <a:pPr>
              <a:buFont typeface="Arial" panose="020B0604020202020204" pitchFamily="34" charset="0"/>
              <a:buChar char="•"/>
            </a:pPr>
            <a:r>
              <a:rPr lang="en-US" altLang="zh-CN"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SDS-PAGE</a:t>
            </a:r>
            <a:r>
              <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纯度结果</a:t>
            </a:r>
            <a:endPar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7" name="TextBox 26"/>
          <p:cNvSpPr txBox="1"/>
          <p:nvPr/>
        </p:nvSpPr>
        <p:spPr>
          <a:xfrm>
            <a:off x="2818656" y="1131590"/>
            <a:ext cx="1800200" cy="253916"/>
          </a:xfrm>
          <a:prstGeom prst="rect">
            <a:avLst/>
          </a:prstGeom>
          <a:noFill/>
          <a:ln>
            <a:noFill/>
          </a:ln>
        </p:spPr>
        <p:txBody>
          <a:bodyPr wrap="square" rtlCol="0">
            <a:spAutoFit/>
          </a:bodyPr>
          <a:lstStyle/>
          <a:p>
            <a:pPr>
              <a:buFont typeface="Arial" panose="020B0604020202020204" pitchFamily="34" charset="0"/>
              <a:buChar char="•"/>
            </a:pPr>
            <a:r>
              <a:rPr lang="en-US" altLang="zh-CN"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HPLC-SEC</a:t>
            </a:r>
            <a:r>
              <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纯度结果</a:t>
            </a:r>
            <a:endPar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8" name="TextBox 27"/>
          <p:cNvSpPr txBox="1"/>
          <p:nvPr/>
        </p:nvSpPr>
        <p:spPr>
          <a:xfrm>
            <a:off x="6016724" y="1131590"/>
            <a:ext cx="1800200" cy="253916"/>
          </a:xfrm>
          <a:prstGeom prst="rect">
            <a:avLst/>
          </a:prstGeom>
          <a:noFill/>
          <a:ln>
            <a:noFill/>
          </a:ln>
        </p:spPr>
        <p:txBody>
          <a:bodyPr wrap="square" rtlCol="0">
            <a:spAutoFit/>
          </a:bodyPr>
          <a:lstStyle/>
          <a:p>
            <a:pPr>
              <a:buFont typeface="Arial" panose="020B0604020202020204" pitchFamily="34" charset="0"/>
              <a:buChar char="•"/>
            </a:pPr>
            <a:r>
              <a:rPr lang="en-US" altLang="zh-CN"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DLS</a:t>
            </a:r>
            <a:r>
              <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粒径检测结果</a:t>
            </a:r>
            <a:endParaRPr lang="zh-CN" altLang="en-US" sz="105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22" name="Picture 2"/>
          <p:cNvPicPr>
            <a:picLocks noChangeAspect="1" noChangeArrowheads="1"/>
          </p:cNvPicPr>
          <p:nvPr/>
        </p:nvPicPr>
        <p:blipFill>
          <a:blip r:embed="rId3" cstate="print"/>
          <a:srcRect/>
          <a:stretch>
            <a:fillRect/>
          </a:stretch>
        </p:blipFill>
        <p:spPr bwMode="auto">
          <a:xfrm>
            <a:off x="2361113" y="1632348"/>
            <a:ext cx="3122608" cy="1795352"/>
          </a:xfrm>
          <a:prstGeom prst="rect">
            <a:avLst/>
          </a:prstGeom>
          <a:noFill/>
          <a:ln w="9525">
            <a:noFill/>
            <a:miter lim="800000"/>
            <a:headEnd/>
            <a:tailEnd/>
          </a:ln>
          <a:effectLst/>
        </p:spPr>
      </p:pic>
      <p:pic>
        <p:nvPicPr>
          <p:cNvPr id="23" name="Picture 3"/>
          <p:cNvPicPr>
            <a:picLocks noChangeAspect="1" noChangeArrowheads="1"/>
          </p:cNvPicPr>
          <p:nvPr/>
        </p:nvPicPr>
        <p:blipFill>
          <a:blip r:embed="rId4" cstate="print"/>
          <a:srcRect/>
          <a:stretch>
            <a:fillRect/>
          </a:stretch>
        </p:blipFill>
        <p:spPr bwMode="auto">
          <a:xfrm>
            <a:off x="5516301" y="1634055"/>
            <a:ext cx="3333887" cy="1758023"/>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pic>
        <p:nvPicPr>
          <p:cNvPr id="14" name="Picture 15"/>
          <p:cNvPicPr>
            <a:picLocks noChangeAspect="1" noChangeArrowheads="1"/>
          </p:cNvPicPr>
          <p:nvPr/>
        </p:nvPicPr>
        <p:blipFill>
          <a:blip r:embed="rId2" cstate="print"/>
          <a:srcRect/>
          <a:stretch>
            <a:fillRect/>
          </a:stretch>
        </p:blipFill>
        <p:spPr bwMode="auto">
          <a:xfrm>
            <a:off x="467543" y="972716"/>
            <a:ext cx="3744734" cy="2088232"/>
          </a:xfrm>
          <a:prstGeom prst="rect">
            <a:avLst/>
          </a:prstGeom>
          <a:noFill/>
        </p:spPr>
      </p:pic>
      <p:sp>
        <p:nvSpPr>
          <p:cNvPr id="22" name="TextBox 21"/>
          <p:cNvSpPr txBox="1"/>
          <p:nvPr/>
        </p:nvSpPr>
        <p:spPr>
          <a:xfrm>
            <a:off x="1475656" y="703942"/>
            <a:ext cx="1872208" cy="253916"/>
          </a:xfrm>
          <a:prstGeom prst="rect">
            <a:avLst/>
          </a:prstGeom>
          <a:noFill/>
          <a:ln>
            <a:noFill/>
          </a:ln>
        </p:spPr>
        <p:txBody>
          <a:bodyPr wrap="square" rtlCol="0">
            <a:spAutoFit/>
          </a:bodyPr>
          <a:lstStyle/>
          <a:p>
            <a:pPr>
              <a:buFont typeface="Arial" panose="020B0604020202020204" pitchFamily="34" charset="0"/>
              <a:buChar char="•"/>
            </a:pPr>
            <a:r>
              <a:rPr lang="en-US" altLang="zh-CN"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rPr>
              <a:t>SEC-MALS</a:t>
            </a:r>
            <a:r>
              <a:rPr lang="zh-CN" altLang="en-US"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rPr>
              <a:t>检测结果</a:t>
            </a:r>
            <a:endParaRPr lang="zh-CN" altLang="en-US"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endParaRPr>
          </a:p>
        </p:txBody>
      </p:sp>
      <p:sp>
        <p:nvSpPr>
          <p:cNvPr id="23" name="TextBox 22"/>
          <p:cNvSpPr txBox="1"/>
          <p:nvPr/>
        </p:nvSpPr>
        <p:spPr>
          <a:xfrm>
            <a:off x="5724128" y="703942"/>
            <a:ext cx="1872208" cy="253916"/>
          </a:xfrm>
          <a:prstGeom prst="rect">
            <a:avLst/>
          </a:prstGeom>
          <a:noFill/>
          <a:ln>
            <a:noFill/>
          </a:ln>
        </p:spPr>
        <p:txBody>
          <a:bodyPr wrap="square" rtlCol="0">
            <a:spAutoFit/>
          </a:bodyPr>
          <a:lstStyle/>
          <a:p>
            <a:pPr>
              <a:buFont typeface="Arial" panose="020B0604020202020204" pitchFamily="34" charset="0"/>
              <a:buChar char="•"/>
            </a:pPr>
            <a:r>
              <a:rPr lang="en-US" altLang="zh-CN"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rPr>
              <a:t>ELISA</a:t>
            </a:r>
            <a:r>
              <a:rPr lang="zh-CN" altLang="en-US"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rPr>
              <a:t>结合活性检测结果</a:t>
            </a:r>
            <a:endParaRPr lang="zh-CN" altLang="en-US" sz="1050" b="1" dirty="0" smtClean="0">
              <a:solidFill>
                <a:srgbClr val="00674B"/>
              </a:solidFill>
              <a:latin typeface="Poppins" panose="02000000000000000000"/>
              <a:ea typeface="思源黑体 CN Normal" panose="020B0400000000000000" pitchFamily="34" charset="-122"/>
              <a:cs typeface="Poppins" panose="02000000000000000000" pitchFamily="2" charset="0"/>
              <a:sym typeface="+mn-ea"/>
            </a:endParaRPr>
          </a:p>
        </p:txBody>
      </p:sp>
      <p:grpSp>
        <p:nvGrpSpPr>
          <p:cNvPr id="3" name="组合 25"/>
          <p:cNvGrpSpPr/>
          <p:nvPr/>
        </p:nvGrpSpPr>
        <p:grpSpPr>
          <a:xfrm>
            <a:off x="5004048" y="1303040"/>
            <a:ext cx="3096344" cy="2304256"/>
            <a:chOff x="5292080" y="1203598"/>
            <a:chExt cx="2722134" cy="2189789"/>
          </a:xfrm>
        </p:grpSpPr>
        <p:pic>
          <p:nvPicPr>
            <p:cNvPr id="24" name="Picture 3"/>
            <p:cNvPicPr>
              <a:picLocks noChangeAspect="1" noChangeArrowheads="1"/>
            </p:cNvPicPr>
            <p:nvPr/>
          </p:nvPicPr>
          <p:blipFill>
            <a:blip r:embed="rId3" cstate="print"/>
            <a:srcRect/>
            <a:stretch>
              <a:fillRect/>
            </a:stretch>
          </p:blipFill>
          <p:spPr bwMode="auto">
            <a:xfrm>
              <a:off x="5292080" y="1203598"/>
              <a:ext cx="2722134" cy="2189789"/>
            </a:xfrm>
            <a:prstGeom prst="rect">
              <a:avLst/>
            </a:prstGeom>
            <a:noFill/>
          </p:spPr>
        </p:pic>
        <p:sp>
          <p:nvSpPr>
            <p:cNvPr id="25" name="TextBox 24"/>
            <p:cNvSpPr txBox="1"/>
            <p:nvPr/>
          </p:nvSpPr>
          <p:spPr>
            <a:xfrm>
              <a:off x="5861829" y="1272029"/>
              <a:ext cx="1944216" cy="204742"/>
            </a:xfrm>
            <a:prstGeom prst="rect">
              <a:avLst/>
            </a:prstGeom>
            <a:noFill/>
          </p:spPr>
          <p:txBody>
            <a:bodyPr wrap="square" rtlCol="0">
              <a:spAutoFit/>
            </a:bodyPr>
            <a:lstStyle/>
            <a:p>
              <a:pPr algn="ctr"/>
              <a:r>
                <a:rPr lang="en-US" altLang="zh-CN" sz="800" b="1" dirty="0" smtClean="0">
                  <a:solidFill>
                    <a:srgbClr val="007E66"/>
                  </a:solidFill>
                  <a:latin typeface="Poppins" panose="02000000000000000000"/>
                  <a:ea typeface="思源黑体 CN Normal" panose="020B0400000000000000" pitchFamily="34" charset="-122"/>
                  <a:cs typeface="Poppins" panose="02000000000000000000" pitchFamily="2" charset="0"/>
                  <a:sym typeface="+mn-ea"/>
                </a:rPr>
                <a:t>SARS-CoV-2 S1 protein, His tag ELISA</a:t>
              </a:r>
              <a:endParaRPr lang="zh-CN" altLang="en-US" sz="800" b="1" dirty="0" smtClean="0">
                <a:solidFill>
                  <a:srgbClr val="007E66"/>
                </a:solidFill>
                <a:latin typeface="Poppins" panose="02000000000000000000"/>
                <a:ea typeface="思源黑体 CN Normal" panose="020B0400000000000000" pitchFamily="34" charset="-122"/>
                <a:cs typeface="Poppins" panose="02000000000000000000" pitchFamily="2" charset="0"/>
                <a:sym typeface="+mn-ea"/>
              </a:endParaRPr>
            </a:p>
          </p:txBody>
        </p:sp>
      </p:grpSp>
      <p:sp>
        <p:nvSpPr>
          <p:cNvPr id="27" name="矩形 26"/>
          <p:cNvSpPr/>
          <p:nvPr/>
        </p:nvSpPr>
        <p:spPr>
          <a:xfrm>
            <a:off x="5004048" y="3679304"/>
            <a:ext cx="3816424" cy="507831"/>
          </a:xfrm>
          <a:prstGeom prst="rect">
            <a:avLst/>
          </a:prstGeom>
        </p:spPr>
        <p:txBody>
          <a:bodyPr wrap="square">
            <a:spAutoFit/>
          </a:bodyPr>
          <a:lstStyle/>
          <a:p>
            <a:r>
              <a:rPr lang="en-US" altLang="zh-CN" sz="900" dirty="0" smtClean="0">
                <a:latin typeface="Poppins" panose="02000000000000000000"/>
              </a:rPr>
              <a:t>Immobilized Human ACE2, </a:t>
            </a:r>
            <a:r>
              <a:rPr lang="en-US" altLang="zh-CN" sz="900" dirty="0" err="1" smtClean="0">
                <a:latin typeface="Poppins" panose="02000000000000000000"/>
              </a:rPr>
              <a:t>Fc</a:t>
            </a:r>
            <a:r>
              <a:rPr lang="en-US" altLang="zh-CN" sz="900" dirty="0" smtClean="0">
                <a:latin typeface="Poppins" panose="02000000000000000000"/>
              </a:rPr>
              <a:t> Tag (</a:t>
            </a:r>
            <a:r>
              <a:rPr lang="en-US" altLang="zh-CN" sz="900" dirty="0" smtClean="0">
                <a:solidFill>
                  <a:srgbClr val="00674B"/>
                </a:solidFill>
                <a:latin typeface="Poppins" panose="02000000000000000000"/>
              </a:rPr>
              <a:t>Cat: 10108-H05H</a:t>
            </a:r>
            <a:r>
              <a:rPr lang="en-US" altLang="zh-CN" sz="900" dirty="0" smtClean="0">
                <a:latin typeface="Poppins" panose="02000000000000000000"/>
              </a:rPr>
              <a:t>) at 2 </a:t>
            </a:r>
            <a:r>
              <a:rPr lang="en-US" altLang="zh-CN" sz="900" dirty="0" err="1" smtClean="0">
                <a:latin typeface="Poppins" panose="02000000000000000000"/>
              </a:rPr>
              <a:t>μg</a:t>
            </a:r>
            <a:r>
              <a:rPr lang="en-US" altLang="zh-CN" sz="900" dirty="0" smtClean="0">
                <a:latin typeface="Poppins" panose="02000000000000000000"/>
              </a:rPr>
              <a:t>/</a:t>
            </a:r>
            <a:r>
              <a:rPr lang="en-US" altLang="zh-CN" sz="900" dirty="0" err="1" smtClean="0">
                <a:latin typeface="Poppins" panose="02000000000000000000"/>
              </a:rPr>
              <a:t>mL</a:t>
            </a:r>
            <a:r>
              <a:rPr lang="en-US" altLang="zh-CN" sz="900" dirty="0" smtClean="0">
                <a:latin typeface="Poppins" panose="02000000000000000000"/>
              </a:rPr>
              <a:t> (100 </a:t>
            </a:r>
            <a:r>
              <a:rPr lang="en-US" altLang="zh-CN" sz="900" dirty="0" err="1" smtClean="0">
                <a:latin typeface="Poppins" panose="02000000000000000000"/>
              </a:rPr>
              <a:t>μL</a:t>
            </a:r>
            <a:r>
              <a:rPr lang="en-US" altLang="zh-CN" sz="900" dirty="0" smtClean="0">
                <a:latin typeface="Poppins" panose="02000000000000000000"/>
              </a:rPr>
              <a:t>/well) can bind SARS-CoV-2 S1 protein, His Tag (</a:t>
            </a:r>
            <a:r>
              <a:rPr lang="en-US" altLang="zh-CN" sz="900" dirty="0" smtClean="0">
                <a:solidFill>
                  <a:srgbClr val="00674B"/>
                </a:solidFill>
                <a:latin typeface="Poppins" panose="02000000000000000000"/>
              </a:rPr>
              <a:t>Cat: 40591-V08H</a:t>
            </a:r>
            <a:r>
              <a:rPr lang="en-US" altLang="zh-CN" sz="900" dirty="0" smtClean="0">
                <a:latin typeface="Poppins" panose="02000000000000000000"/>
              </a:rPr>
              <a:t>) , the EC</a:t>
            </a:r>
            <a:r>
              <a:rPr lang="en-US" altLang="zh-CN" sz="900" baseline="-25000" dirty="0" smtClean="0">
                <a:latin typeface="Poppins" panose="02000000000000000000"/>
              </a:rPr>
              <a:t>50</a:t>
            </a:r>
            <a:r>
              <a:rPr lang="en-US" altLang="zh-CN" sz="900" dirty="0" smtClean="0">
                <a:latin typeface="Poppins" panose="02000000000000000000"/>
              </a:rPr>
              <a:t> is 330 </a:t>
            </a:r>
            <a:r>
              <a:rPr lang="en-US" altLang="zh-CN" sz="900" dirty="0" err="1" smtClean="0">
                <a:latin typeface="Poppins" panose="02000000000000000000"/>
              </a:rPr>
              <a:t>ng</a:t>
            </a:r>
            <a:r>
              <a:rPr lang="en-US" altLang="zh-CN" sz="900" dirty="0" smtClean="0">
                <a:latin typeface="Poppins" panose="02000000000000000000"/>
              </a:rPr>
              <a:t>/</a:t>
            </a:r>
            <a:r>
              <a:rPr lang="en-US" altLang="zh-CN" sz="900" dirty="0" err="1" smtClean="0">
                <a:latin typeface="Poppins" panose="02000000000000000000"/>
              </a:rPr>
              <a:t>mL.</a:t>
            </a:r>
            <a:endParaRPr lang="zh-CN" altLang="en-US" sz="900" dirty="0">
              <a:latin typeface="Poppins" panose="02000000000000000000"/>
            </a:endParaRPr>
          </a:p>
        </p:txBody>
      </p:sp>
      <p:graphicFrame>
        <p:nvGraphicFramePr>
          <p:cNvPr id="18" name="表格 17"/>
          <p:cNvGraphicFramePr>
            <a:graphicFrameLocks noGrp="1"/>
          </p:cNvGraphicFramePr>
          <p:nvPr/>
        </p:nvGraphicFramePr>
        <p:xfrm>
          <a:off x="1043608" y="3060944"/>
          <a:ext cx="2952328" cy="1556310"/>
        </p:xfrm>
        <a:graphic>
          <a:graphicData uri="http://schemas.openxmlformats.org/drawingml/2006/table">
            <a:tbl>
              <a:tblPr/>
              <a:tblGrid>
                <a:gridCol w="1476164"/>
                <a:gridCol w="1476164"/>
              </a:tblGrid>
              <a:tr h="0">
                <a:tc gridSpan="2">
                  <a:txBody>
                    <a:bodyPr/>
                    <a:lstStyle/>
                    <a:p>
                      <a:pPr algn="l" rtl="0" fontAlgn="ctr"/>
                      <a:r>
                        <a:rPr lang="en-US" sz="500" b="1" i="0" u="none" strike="noStrike" dirty="0">
                          <a:solidFill>
                            <a:srgbClr val="000000"/>
                          </a:solidFill>
                          <a:latin typeface="Poppins" panose="02000000000000000000"/>
                        </a:rPr>
                        <a:t>Molar mass moments (g/mol)</a:t>
                      </a:r>
                      <a:endParaRPr lang="en-US" sz="500" b="1" i="0" u="none" strike="noStrike" dirty="0">
                        <a:solidFill>
                          <a:srgbClr val="000000"/>
                        </a:solidFill>
                        <a:latin typeface="Poppins" panose="02000000000000000000"/>
                      </a:endParaRPr>
                    </a:p>
                  </a:txBody>
                  <a:tcPr marL="9525" marR="9525" marT="9525" marB="0" anchor="ctr">
                    <a:lnL>
                      <a:noFill/>
                    </a:lnL>
                    <a:lnR>
                      <a:noFill/>
                    </a:lnR>
                    <a:lnT>
                      <a:noFill/>
                    </a:lnT>
                    <a:lnB>
                      <a:noFill/>
                    </a:lnB>
                  </a:tcPr>
                </a:tc>
                <a:tc hMerge="1">
                  <a:tcPr/>
                </a:tc>
              </a:tr>
              <a:tr h="0">
                <a:tc>
                  <a:txBody>
                    <a:bodyPr/>
                    <a:lstStyle/>
                    <a:p>
                      <a:pPr algn="l" fontAlgn="ct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1.075×10</a:t>
                      </a:r>
                      <a:r>
                        <a:rPr lang="en-US" altLang="zh-CN" sz="500" b="0" i="0" u="none" strike="noStrike" baseline="30000">
                          <a:solidFill>
                            <a:srgbClr val="000000"/>
                          </a:solidFill>
                          <a:latin typeface="Poppins" panose="02000000000000000000"/>
                        </a:rPr>
                        <a:t>5</a:t>
                      </a: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Mn</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(±0.277%)</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fontAlgn="ct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1.080×10</a:t>
                      </a:r>
                      <a:r>
                        <a:rPr lang="en-US" altLang="zh-CN" sz="500" b="0" i="0" u="none" strike="noStrike" baseline="30000">
                          <a:solidFill>
                            <a:srgbClr val="000000"/>
                          </a:solidFill>
                          <a:latin typeface="Poppins" panose="02000000000000000000"/>
                        </a:rPr>
                        <a:t>5</a:t>
                      </a: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Mp</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(±0.276%)</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Mv</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sz="500" b="0" i="0" u="none" strike="noStrike">
                          <a:solidFill>
                            <a:srgbClr val="000000"/>
                          </a:solidFill>
                          <a:latin typeface="Poppins" panose="02000000000000000000"/>
                        </a:rPr>
                        <a:t>n/a</a:t>
                      </a:r>
                      <a:endParaRPr 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rowSpan="2">
                  <a:txBody>
                    <a:bodyPr/>
                    <a:lstStyle/>
                    <a:p>
                      <a:pPr algn="ctr" fontAlgn="ctr"/>
                      <a:r>
                        <a:rPr lang="en-US" sz="500" b="1" i="0" u="none" strike="noStrike">
                          <a:solidFill>
                            <a:srgbClr val="000000"/>
                          </a:solidFill>
                          <a:latin typeface="Poppins" panose="02000000000000000000"/>
                        </a:rPr>
                        <a:t>Mw</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solidFill>
                      <a:srgbClr val="FDEADA"/>
                    </a:solidFill>
                  </a:tcPr>
                </a:tc>
                <a:tc>
                  <a:txBody>
                    <a:bodyPr/>
                    <a:lstStyle/>
                    <a:p>
                      <a:pPr algn="l" rtl="0" fontAlgn="ctr"/>
                      <a:r>
                        <a:rPr lang="en-US" altLang="zh-CN" sz="500" b="0" i="0" u="none" strike="noStrike">
                          <a:solidFill>
                            <a:srgbClr val="000000"/>
                          </a:solidFill>
                          <a:latin typeface="Poppins" panose="02000000000000000000"/>
                        </a:rPr>
                        <a:t>1.076×10</a:t>
                      </a:r>
                      <a:r>
                        <a:rPr lang="en-US" altLang="zh-CN" sz="500" b="0" i="0" u="none" strike="noStrike" baseline="30000">
                          <a:solidFill>
                            <a:srgbClr val="000000"/>
                          </a:solidFill>
                          <a:latin typeface="Poppins" panose="02000000000000000000"/>
                        </a:rPr>
                        <a:t>5 </a:t>
                      </a: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solidFill>
                      <a:srgbClr val="FDEADA"/>
                    </a:solidFill>
                  </a:tcPr>
                </a:tc>
              </a:tr>
              <a:tr h="0">
                <a:tc vMerge="1">
                  <a:tcPr/>
                </a:tc>
                <a:tc>
                  <a:txBody>
                    <a:bodyPr/>
                    <a:lstStyle/>
                    <a:p>
                      <a:pPr algn="l" rtl="0" fontAlgn="ctr"/>
                      <a:r>
                        <a:rPr lang="en-US" altLang="zh-CN" sz="500" b="0" i="0" u="none" strike="noStrike">
                          <a:solidFill>
                            <a:srgbClr val="000000"/>
                          </a:solidFill>
                          <a:latin typeface="Poppins" panose="02000000000000000000"/>
                        </a:rPr>
                        <a:t>(±0.276%)</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solidFill>
                      <a:srgbClr val="FDEADA"/>
                    </a:solidFill>
                  </a:tcPr>
                </a:tc>
              </a:tr>
              <a:tr h="0">
                <a:tc rowSpan="2">
                  <a:txBody>
                    <a:bodyPr/>
                    <a:lstStyle/>
                    <a:p>
                      <a:pPr algn="ctr" fontAlgn="ctr"/>
                      <a:r>
                        <a:rPr lang="en-US" sz="500" b="1" i="0" u="none" strike="noStrike" dirty="0" err="1">
                          <a:solidFill>
                            <a:srgbClr val="000000"/>
                          </a:solidFill>
                          <a:latin typeface="Poppins" panose="02000000000000000000"/>
                        </a:rPr>
                        <a:t>Mz</a:t>
                      </a:r>
                      <a:endParaRPr lang="en-US" sz="500" b="1" i="0" u="none" strike="noStrike" dirty="0">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1.076×10</a:t>
                      </a:r>
                      <a:r>
                        <a:rPr lang="en-US" altLang="zh-CN" sz="500" b="0" i="0" u="none" strike="noStrike" baseline="30000">
                          <a:solidFill>
                            <a:srgbClr val="000000"/>
                          </a:solidFill>
                          <a:latin typeface="Poppins" panose="02000000000000000000"/>
                        </a:rPr>
                        <a:t>5</a:t>
                      </a: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vMerge="1">
                  <a:tcPr/>
                </a:tc>
                <a:tc>
                  <a:txBody>
                    <a:bodyPr/>
                    <a:lstStyle/>
                    <a:p>
                      <a:pPr algn="l" rtl="0" fontAlgn="ctr"/>
                      <a:r>
                        <a:rPr lang="en-US" altLang="zh-CN" sz="500" b="0" i="0" u="none" strike="noStrike">
                          <a:solidFill>
                            <a:srgbClr val="000000"/>
                          </a:solidFill>
                          <a:latin typeface="Poppins" panose="02000000000000000000"/>
                        </a:rPr>
                        <a:t>(±0.616%)</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l" rtl="0" fontAlgn="ctr"/>
                      <a:r>
                        <a:rPr lang="en-US" sz="500" b="1" i="0" u="none" strike="noStrike">
                          <a:solidFill>
                            <a:srgbClr val="000000"/>
                          </a:solidFill>
                          <a:latin typeface="Poppins" panose="02000000000000000000"/>
                        </a:rPr>
                        <a:t>Polydispersity</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fontAlgn="ctr"/>
                      <a:endParaRPr lang="zh-CN" altLang="en-US" sz="500" b="0" i="0" u="none" strike="noStrike" dirty="0">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Mw/Mn </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solidFill>
                      <a:srgbClr val="FDEADA"/>
                    </a:solidFill>
                  </a:tcPr>
                </a:tc>
                <a:tc>
                  <a:txBody>
                    <a:bodyPr/>
                    <a:lstStyle/>
                    <a:p>
                      <a:pPr algn="l" rtl="0" fontAlgn="ctr"/>
                      <a:r>
                        <a:rPr lang="en-US" altLang="zh-CN" sz="500" b="0" i="0" u="none" strike="noStrike">
                          <a:solidFill>
                            <a:srgbClr val="000000"/>
                          </a:solidFill>
                          <a:latin typeface="Poppins" panose="02000000000000000000"/>
                        </a:rPr>
                        <a:t>1.000 (±0.391%)</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solidFill>
                      <a:srgbClr val="FDEADA"/>
                    </a:solidFill>
                  </a:tcPr>
                </a:tc>
              </a:tr>
              <a:tr h="0">
                <a:tc>
                  <a:txBody>
                    <a:bodyPr/>
                    <a:lstStyle/>
                    <a:p>
                      <a:pPr algn="ctr" rtl="0" fontAlgn="ctr"/>
                      <a:r>
                        <a:rPr lang="en-US" sz="500" b="1" i="0" u="none" strike="noStrike">
                          <a:solidFill>
                            <a:srgbClr val="000000"/>
                          </a:solidFill>
                          <a:latin typeface="Poppins" panose="02000000000000000000"/>
                        </a:rPr>
                        <a:t>Mz/Mn</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1.001 (±0.676%)</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129338">
                <a:tc>
                  <a:txBody>
                    <a:bodyPr/>
                    <a:lstStyle/>
                    <a:p>
                      <a:pPr algn="l" rtl="0" fontAlgn="ctr"/>
                      <a:r>
                        <a:rPr lang="en-US" sz="500" b="1" i="0" u="none" strike="noStrike">
                          <a:solidFill>
                            <a:srgbClr val="000000"/>
                          </a:solidFill>
                          <a:latin typeface="Poppins" panose="02000000000000000000"/>
                        </a:rPr>
                        <a:t>rms radius moments (nm)</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fontAlgn="ct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141097">
                <a:tc>
                  <a:txBody>
                    <a:bodyPr/>
                    <a:lstStyle/>
                    <a:p>
                      <a:pPr algn="ctr" rtl="0" fontAlgn="ctr"/>
                      <a:r>
                        <a:rPr lang="en-US" sz="500" b="1" i="0" u="none" strike="noStrike">
                          <a:solidFill>
                            <a:srgbClr val="000000"/>
                          </a:solidFill>
                          <a:latin typeface="Poppins" panose="02000000000000000000"/>
                        </a:rPr>
                        <a:t>rn</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6.3(±24.9%) 1.076×10</a:t>
                      </a:r>
                      <a:r>
                        <a:rPr lang="en-US" altLang="zh-CN" sz="500" b="0" i="0" u="none" strike="noStrike" baseline="30000">
                          <a:solidFill>
                            <a:srgbClr val="000000"/>
                          </a:solidFill>
                          <a:latin typeface="Poppins" panose="02000000000000000000"/>
                        </a:rPr>
                        <a:t>5</a:t>
                      </a:r>
                      <a:endParaRPr lang="zh-CN" altLang="en-US"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rw</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a:solidFill>
                            <a:srgbClr val="000000"/>
                          </a:solidFill>
                          <a:latin typeface="Poppins" panose="02000000000000000000"/>
                        </a:rPr>
                        <a:t>6.3(±24.8%)</a:t>
                      </a:r>
                      <a:endParaRPr lang="en-US" altLang="zh-CN" sz="500" b="0" i="0" u="none" strike="noStrike">
                        <a:solidFill>
                          <a:srgbClr val="000000"/>
                        </a:solidFill>
                        <a:latin typeface="Poppins" panose="02000000000000000000"/>
                      </a:endParaRPr>
                    </a:p>
                  </a:txBody>
                  <a:tcPr marL="9525" marR="9525" marT="9525" marB="0" anchor="ctr">
                    <a:lnL>
                      <a:noFill/>
                    </a:lnL>
                    <a:lnR>
                      <a:noFill/>
                    </a:lnR>
                    <a:lnT>
                      <a:noFill/>
                    </a:lnT>
                    <a:lnB>
                      <a:noFill/>
                    </a:lnB>
                  </a:tcPr>
                </a:tc>
              </a:tr>
              <a:tr h="0">
                <a:tc>
                  <a:txBody>
                    <a:bodyPr/>
                    <a:lstStyle/>
                    <a:p>
                      <a:pPr algn="ctr" rtl="0" fontAlgn="ctr"/>
                      <a:r>
                        <a:rPr lang="en-US" sz="500" b="1" i="0" u="none" strike="noStrike">
                          <a:solidFill>
                            <a:srgbClr val="000000"/>
                          </a:solidFill>
                          <a:latin typeface="Poppins" panose="02000000000000000000"/>
                        </a:rPr>
                        <a:t>rz </a:t>
                      </a:r>
                      <a:endParaRPr lang="en-US" sz="500" b="1" i="0" u="none" strike="noStrike">
                        <a:solidFill>
                          <a:srgbClr val="000000"/>
                        </a:solidFill>
                        <a:latin typeface="Poppins" panose="02000000000000000000"/>
                      </a:endParaRPr>
                    </a:p>
                  </a:txBody>
                  <a:tcPr marL="9525" marR="9525" marT="9525" marB="0" anchor="ctr">
                    <a:lnL>
                      <a:noFill/>
                    </a:lnL>
                    <a:lnR>
                      <a:noFill/>
                    </a:lnR>
                    <a:lnT>
                      <a:noFill/>
                    </a:lnT>
                    <a:lnB>
                      <a:noFill/>
                    </a:lnB>
                  </a:tcPr>
                </a:tc>
                <a:tc>
                  <a:txBody>
                    <a:bodyPr/>
                    <a:lstStyle/>
                    <a:p>
                      <a:pPr algn="l" rtl="0" fontAlgn="ctr"/>
                      <a:r>
                        <a:rPr lang="en-US" altLang="zh-CN" sz="500" b="0" i="0" u="none" strike="noStrike" dirty="0">
                          <a:solidFill>
                            <a:srgbClr val="000000"/>
                          </a:solidFill>
                          <a:latin typeface="Poppins" panose="02000000000000000000"/>
                        </a:rPr>
                        <a:t>6.3(±24.7%)</a:t>
                      </a:r>
                      <a:endParaRPr lang="en-US" altLang="zh-CN" sz="500" b="0" i="0" u="none" strike="noStrike" dirty="0">
                        <a:solidFill>
                          <a:srgbClr val="000000"/>
                        </a:solidFill>
                        <a:latin typeface="Poppins" panose="02000000000000000000"/>
                      </a:endParaRPr>
                    </a:p>
                  </a:txBody>
                  <a:tcPr marL="9525" marR="9525" marT="9525" marB="0" anchor="ctr">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2" name="TextBox 11"/>
          <p:cNvSpPr txBox="1"/>
          <p:nvPr/>
        </p:nvSpPr>
        <p:spPr>
          <a:xfrm>
            <a:off x="179512" y="915566"/>
            <a:ext cx="5472608" cy="307777"/>
          </a:xfrm>
          <a:prstGeom prst="rect">
            <a:avLst/>
          </a:prstGeom>
          <a:noFill/>
        </p:spPr>
        <p:txBody>
          <a:bodyPr wrap="square" rtlCol="0">
            <a:spAutoFit/>
          </a:bodyPr>
          <a:lstStyle/>
          <a:p>
            <a:pPr>
              <a:buFont typeface="Wingdings" panose="05000000000000000000" pitchFamily="2" charset="2"/>
              <a:buChar char="l"/>
            </a:pPr>
            <a:r>
              <a:rPr lang="en-US" altLang="zh-CN" sz="14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BLI</a:t>
            </a:r>
            <a:r>
              <a:rPr lang="zh-CN" altLang="en-US" sz="14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表征抗体亲和力：</a:t>
            </a:r>
            <a:r>
              <a:rPr lang="en-US" altLang="zh-CN" sz="14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4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SARS-CoV-2 S1</a:t>
            </a:r>
            <a:r>
              <a:rPr lang="en-US" altLang="zh-CN" sz="14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vs  Antibody</a:t>
            </a:r>
            <a:endParaRPr lang="zh-CN" altLang="en-US" sz="14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927026" y="1419622"/>
            <a:ext cx="2486972" cy="253916"/>
          </a:xfrm>
          <a:prstGeom prst="rect">
            <a:avLst/>
          </a:prstGeom>
          <a:noFill/>
        </p:spPr>
        <p:txBody>
          <a:bodyPr wrap="square" rtlCol="0">
            <a:spAutoFit/>
          </a:bodyPr>
          <a:lstStyle/>
          <a:p>
            <a:r>
              <a:rPr lang="en-US" altLang="zh-CN" sz="1050" dirty="0" smtClean="0">
                <a:latin typeface="Poppins" panose="02000000000000000000" pitchFamily="2" charset="0"/>
                <a:ea typeface="思源黑体 CN Bold" panose="020B0800000000000000" pitchFamily="34" charset="-122"/>
                <a:cs typeface="Poppins" panose="02000000000000000000" pitchFamily="2" charset="0"/>
              </a:rPr>
              <a:t>Ab-01   </a:t>
            </a:r>
            <a:r>
              <a:rPr lang="en-US" altLang="zh-CN" sz="1050" dirty="0" smtClean="0">
                <a:solidFill>
                  <a:srgbClr val="000000"/>
                </a:solidFill>
                <a:latin typeface="Poppins" panose="02000000000000000000" pitchFamily="2" charset="0"/>
                <a:ea typeface="思源黑体 CN Bold" panose="020B0800000000000000" pitchFamily="34" charset="-122"/>
                <a:cs typeface="Poppins" panose="02000000000000000000" pitchFamily="2" charset="0"/>
              </a:rPr>
              <a:t>K</a:t>
            </a:r>
            <a:r>
              <a:rPr lang="en-US" altLang="zh-CN" sz="1050" baseline="-25000" dirty="0" smtClean="0">
                <a:solidFill>
                  <a:srgbClr val="000000"/>
                </a:solidFill>
                <a:latin typeface="Poppins" panose="02000000000000000000" pitchFamily="2" charset="0"/>
                <a:ea typeface="思源黑体 CN Bold" panose="020B0800000000000000" pitchFamily="34" charset="-122"/>
                <a:cs typeface="Poppins" panose="02000000000000000000" pitchFamily="2" charset="0"/>
              </a:rPr>
              <a:t>D</a:t>
            </a:r>
            <a:r>
              <a:rPr lang="en-US" altLang="zh-CN" sz="1050" dirty="0" smtClean="0">
                <a:solidFill>
                  <a:srgbClr val="000000"/>
                </a:solidFill>
                <a:latin typeface="Poppins" panose="02000000000000000000" pitchFamily="2" charset="0"/>
                <a:ea typeface="思源黑体 CN Bold" panose="020B0800000000000000" pitchFamily="34" charset="-122"/>
                <a:cs typeface="Poppins" panose="02000000000000000000" pitchFamily="2" charset="0"/>
              </a:rPr>
              <a:t>(M)=</a:t>
            </a:r>
            <a:r>
              <a:rPr lang="en-US" altLang="zh-CN" sz="1050" dirty="0" smtClean="0">
                <a:latin typeface="Poppins" panose="02000000000000000000" pitchFamily="2" charset="0"/>
                <a:cs typeface="Poppins" panose="02000000000000000000" pitchFamily="2" charset="0"/>
              </a:rPr>
              <a:t> </a:t>
            </a:r>
            <a:r>
              <a:rPr lang="en-US" altLang="zh-CN" sz="1050" dirty="0" smtClean="0">
                <a:latin typeface="Poppins" panose="02000000000000000000" pitchFamily="2" charset="0"/>
                <a:ea typeface="思源黑体 CN Bold" panose="020B0800000000000000" pitchFamily="34" charset="-122"/>
                <a:cs typeface="Poppins" panose="02000000000000000000" pitchFamily="2" charset="0"/>
              </a:rPr>
              <a:t>5.15E-11</a:t>
            </a:r>
            <a:endParaRPr lang="en-US" altLang="zh-CN" sz="1050" dirty="0" smtClean="0">
              <a:latin typeface="Poppins" panose="02000000000000000000" pitchFamily="2" charset="0"/>
              <a:ea typeface="思源黑体 CN Bold" panose="020B0800000000000000" pitchFamily="34" charset="-122"/>
              <a:cs typeface="Poppins" panose="02000000000000000000" pitchFamily="2" charset="0"/>
            </a:endParaRPr>
          </a:p>
        </p:txBody>
      </p:sp>
      <p:sp>
        <p:nvSpPr>
          <p:cNvPr id="14" name="TextBox 13"/>
          <p:cNvSpPr txBox="1"/>
          <p:nvPr/>
        </p:nvSpPr>
        <p:spPr>
          <a:xfrm>
            <a:off x="5364088" y="1347614"/>
            <a:ext cx="1802096" cy="253916"/>
          </a:xfrm>
          <a:prstGeom prst="rect">
            <a:avLst/>
          </a:prstGeom>
          <a:noFill/>
        </p:spPr>
        <p:txBody>
          <a:bodyPr wrap="none" rtlCol="0">
            <a:spAutoFit/>
          </a:bodyPr>
          <a:lstStyle/>
          <a:p>
            <a:pPr fontAlgn="ctr"/>
            <a:r>
              <a:rPr lang="en-US" altLang="zh-CN" sz="1050" dirty="0" smtClean="0">
                <a:latin typeface="Poppins" panose="02000000000000000000" pitchFamily="2" charset="0"/>
                <a:ea typeface="思源黑体 CN Bold" panose="020B0800000000000000" pitchFamily="34" charset="-122"/>
                <a:cs typeface="Poppins" panose="02000000000000000000" pitchFamily="2" charset="0"/>
              </a:rPr>
              <a:t>Ab-02   K</a:t>
            </a:r>
            <a:r>
              <a:rPr lang="en-US" altLang="zh-CN" sz="1050" baseline="-25000" dirty="0" smtClean="0">
                <a:latin typeface="Poppins" panose="02000000000000000000" pitchFamily="2" charset="0"/>
                <a:ea typeface="思源黑体 CN Bold" panose="020B0800000000000000" pitchFamily="34" charset="-122"/>
                <a:cs typeface="Poppins" panose="02000000000000000000" pitchFamily="2" charset="0"/>
              </a:rPr>
              <a:t>D</a:t>
            </a:r>
            <a:r>
              <a:rPr lang="en-US" altLang="zh-CN" sz="1050" dirty="0" smtClean="0">
                <a:latin typeface="Poppins" panose="02000000000000000000" pitchFamily="2" charset="0"/>
                <a:ea typeface="思源黑体 CN Bold" panose="020B0800000000000000" pitchFamily="34" charset="-122"/>
                <a:cs typeface="Poppins" panose="02000000000000000000" pitchFamily="2" charset="0"/>
              </a:rPr>
              <a:t>(M)= 6.54E-11</a:t>
            </a:r>
            <a:endParaRPr lang="en-US" altLang="zh-CN" sz="1050" dirty="0" smtClean="0">
              <a:latin typeface="Poppins" panose="02000000000000000000" pitchFamily="2" charset="0"/>
              <a:ea typeface="思源黑体 CN Bold" panose="020B0800000000000000" pitchFamily="34" charset="-122"/>
              <a:cs typeface="Poppins" panose="02000000000000000000" pitchFamily="2" charset="0"/>
            </a:endParaRPr>
          </a:p>
        </p:txBody>
      </p:sp>
      <p:sp>
        <p:nvSpPr>
          <p:cNvPr id="17" name="TextBox 16"/>
          <p:cNvSpPr txBox="1"/>
          <p:nvPr/>
        </p:nvSpPr>
        <p:spPr>
          <a:xfrm>
            <a:off x="467544" y="3939902"/>
            <a:ext cx="3816424" cy="646331"/>
          </a:xfrm>
          <a:prstGeom prst="rect">
            <a:avLst/>
          </a:prstGeom>
          <a:noFill/>
        </p:spPr>
        <p:txBody>
          <a:bodyPr wrap="square">
            <a:spAutoFit/>
          </a:bodyPr>
          <a:lstStyle/>
          <a:p>
            <a:r>
              <a:rPr lang="en-US" sz="900" b="0" i="0" dirty="0">
                <a:solidFill>
                  <a:srgbClr val="333333"/>
                </a:solidFill>
                <a:effectLst/>
                <a:latin typeface="Poppins" panose="02000000000000000000" pitchFamily="2" charset="0"/>
                <a:cs typeface="Poppins" panose="02000000000000000000" pitchFamily="2" charset="0"/>
              </a:rPr>
              <a:t>Loaded Biotinylated Recombinant </a:t>
            </a:r>
            <a:r>
              <a:rPr lang="en-US" altLang="zh-CN" sz="900" dirty="0" smtClean="0">
                <a:latin typeface="Poppins" panose="02000000000000000000" pitchFamily="2" charset="0"/>
                <a:ea typeface="思源黑体 CN Normal" panose="020B0400000000000000" pitchFamily="34" charset="-122"/>
                <a:cs typeface="Poppins" panose="02000000000000000000" pitchFamily="2" charset="0"/>
                <a:sym typeface="+mn-ea"/>
              </a:rPr>
              <a:t>SARS-CoV-2 S1</a:t>
            </a:r>
            <a:r>
              <a:rPr lang="en-US" sz="900" b="0" i="0" dirty="0" smtClean="0">
                <a:effectLst/>
                <a:latin typeface="Poppins" panose="02000000000000000000" pitchFamily="2" charset="0"/>
                <a:cs typeface="Poppins" panose="02000000000000000000" pitchFamily="2" charset="0"/>
              </a:rPr>
              <a:t> </a:t>
            </a:r>
            <a:r>
              <a:rPr lang="en-US" sz="900" b="0" i="0" dirty="0" smtClean="0">
                <a:solidFill>
                  <a:srgbClr val="333333"/>
                </a:solidFill>
                <a:effectLst/>
                <a:latin typeface="Poppins" panose="02000000000000000000" pitchFamily="2" charset="0"/>
                <a:cs typeface="Poppins" panose="02000000000000000000" pitchFamily="2" charset="0"/>
              </a:rPr>
              <a:t>protein, His  </a:t>
            </a:r>
            <a:r>
              <a:rPr lang="en-US" sz="900" b="0" i="0" dirty="0">
                <a:solidFill>
                  <a:srgbClr val="333333"/>
                </a:solidFill>
                <a:effectLst/>
                <a:latin typeface="Poppins" panose="02000000000000000000" pitchFamily="2" charset="0"/>
                <a:cs typeface="Poppins" panose="02000000000000000000" pitchFamily="2" charset="0"/>
              </a:rPr>
              <a:t>Tag </a:t>
            </a:r>
            <a:r>
              <a:rPr lang="en-US" altLang="zh-CN" sz="900" dirty="0" smtClean="0">
                <a:solidFill>
                  <a:srgbClr val="333333"/>
                </a:solidFill>
                <a:latin typeface="Poppins" panose="02000000000000000000" pitchFamily="2" charset="0"/>
                <a:cs typeface="Poppins" panose="02000000000000000000" pitchFamily="2" charset="0"/>
              </a:rPr>
              <a:t>(</a:t>
            </a:r>
            <a:r>
              <a:rPr lang="en-US" altLang="zh-CN" sz="900" dirty="0" smtClean="0">
                <a:solidFill>
                  <a:srgbClr val="00674B"/>
                </a:solidFill>
                <a:latin typeface="Poppins" panose="02000000000000000000" pitchFamily="2" charset="0"/>
                <a:cs typeface="Poppins" panose="02000000000000000000" pitchFamily="2" charset="0"/>
              </a:rPr>
              <a:t>Cat: 40591-V08H-B</a:t>
            </a:r>
            <a:r>
              <a:rPr lang="en-US" altLang="zh-CN" sz="900" dirty="0" smtClean="0">
                <a:solidFill>
                  <a:srgbClr val="333333"/>
                </a:solidFill>
                <a:latin typeface="Poppins" panose="02000000000000000000" pitchFamily="2" charset="0"/>
                <a:cs typeface="Poppins" panose="02000000000000000000" pitchFamily="2" charset="0"/>
              </a:rPr>
              <a:t>) </a:t>
            </a:r>
            <a:r>
              <a:rPr lang="en-US" sz="900" b="0" i="0" dirty="0" smtClean="0">
                <a:solidFill>
                  <a:srgbClr val="333333"/>
                </a:solidFill>
                <a:effectLst/>
                <a:latin typeface="Poppins" panose="02000000000000000000" pitchFamily="2" charset="0"/>
                <a:cs typeface="Poppins" panose="02000000000000000000" pitchFamily="2" charset="0"/>
              </a:rPr>
              <a:t>on </a:t>
            </a:r>
            <a:r>
              <a:rPr lang="en-US" sz="900" b="0" i="0" dirty="0">
                <a:solidFill>
                  <a:srgbClr val="333333"/>
                </a:solidFill>
                <a:effectLst/>
                <a:latin typeface="Poppins" panose="02000000000000000000" pitchFamily="2" charset="0"/>
                <a:cs typeface="Poppins" panose="02000000000000000000" pitchFamily="2" charset="0"/>
              </a:rPr>
              <a:t>SA Biosensor, can bind </a:t>
            </a:r>
            <a:r>
              <a:rPr lang="en-US" altLang="zh-CN" sz="900" dirty="0" smtClean="0">
                <a:latin typeface="Poppins" panose="02000000000000000000" pitchFamily="2" charset="0"/>
                <a:ea typeface="思源黑体 CN Bold" panose="020B0800000000000000" pitchFamily="34" charset="-122"/>
                <a:cs typeface="Poppins" panose="02000000000000000000" pitchFamily="2" charset="0"/>
              </a:rPr>
              <a:t>Ab-01</a:t>
            </a:r>
            <a:r>
              <a:rPr lang="en-US" sz="900" b="0" i="0" dirty="0" smtClean="0">
                <a:solidFill>
                  <a:srgbClr val="333333"/>
                </a:solidFill>
                <a:effectLst/>
                <a:latin typeface="Poppins" panose="02000000000000000000" pitchFamily="2" charset="0"/>
                <a:cs typeface="Poppins" panose="02000000000000000000" pitchFamily="2" charset="0"/>
              </a:rPr>
              <a:t> </a:t>
            </a:r>
            <a:r>
              <a:rPr lang="en-US" sz="900" b="0" i="0" dirty="0">
                <a:solidFill>
                  <a:srgbClr val="333333"/>
                </a:solidFill>
                <a:effectLst/>
                <a:latin typeface="Poppins" panose="02000000000000000000" pitchFamily="2" charset="0"/>
                <a:cs typeface="Poppins" panose="02000000000000000000" pitchFamily="2" charset="0"/>
              </a:rPr>
              <a:t>with an affinity constant of </a:t>
            </a:r>
            <a:r>
              <a:rPr lang="en-US" sz="900" dirty="0" smtClean="0">
                <a:solidFill>
                  <a:srgbClr val="333333"/>
                </a:solidFill>
                <a:latin typeface="Poppins" panose="02000000000000000000" pitchFamily="2" charset="0"/>
                <a:cs typeface="Poppins" panose="02000000000000000000" pitchFamily="2" charset="0"/>
              </a:rPr>
              <a:t>51.5</a:t>
            </a:r>
            <a:r>
              <a:rPr lang="en-US" sz="900" b="0" i="0" dirty="0" smtClean="0">
                <a:solidFill>
                  <a:srgbClr val="333333"/>
                </a:solidFill>
                <a:effectLst/>
                <a:latin typeface="Poppins" panose="02000000000000000000" pitchFamily="2" charset="0"/>
                <a:cs typeface="Poppins" panose="02000000000000000000" pitchFamily="2" charset="0"/>
              </a:rPr>
              <a:t> pM </a:t>
            </a:r>
            <a:r>
              <a:rPr lang="en-US" sz="900" b="0" i="0" dirty="0">
                <a:solidFill>
                  <a:srgbClr val="333333"/>
                </a:solidFill>
                <a:effectLst/>
                <a:latin typeface="Poppins" panose="02000000000000000000" pitchFamily="2" charset="0"/>
                <a:cs typeface="Poppins" panose="02000000000000000000" pitchFamily="2" charset="0"/>
              </a:rPr>
              <a:t>as determined in a BLI assay (Sartorius Octet Red384</a:t>
            </a:r>
            <a:r>
              <a:rPr lang="en-US" sz="900" b="0" i="0" dirty="0" smtClean="0">
                <a:solidFill>
                  <a:srgbClr val="333333"/>
                </a:solidFill>
                <a:effectLst/>
                <a:latin typeface="Poppins" panose="02000000000000000000" pitchFamily="2" charset="0"/>
                <a:cs typeface="Poppins" panose="02000000000000000000" pitchFamily="2" charset="0"/>
              </a:rPr>
              <a:t>).</a:t>
            </a:r>
            <a:endParaRPr lang="en-US" sz="900" dirty="0">
              <a:latin typeface="Poppins" panose="02000000000000000000" pitchFamily="2" charset="0"/>
              <a:cs typeface="Poppins" panose="02000000000000000000" pitchFamily="2" charset="0"/>
            </a:endParaRPr>
          </a:p>
        </p:txBody>
      </p:sp>
      <p:sp>
        <p:nvSpPr>
          <p:cNvPr id="18" name="TextBox 17"/>
          <p:cNvSpPr txBox="1"/>
          <p:nvPr/>
        </p:nvSpPr>
        <p:spPr>
          <a:xfrm>
            <a:off x="5148064" y="3939902"/>
            <a:ext cx="3672408" cy="646331"/>
          </a:xfrm>
          <a:prstGeom prst="rect">
            <a:avLst/>
          </a:prstGeom>
          <a:noFill/>
        </p:spPr>
        <p:txBody>
          <a:bodyPr wrap="square">
            <a:spAutoFit/>
          </a:bodyPr>
          <a:lstStyle/>
          <a:p>
            <a:r>
              <a:rPr lang="en-US" sz="900" b="0" i="0" dirty="0">
                <a:solidFill>
                  <a:srgbClr val="333333"/>
                </a:solidFill>
                <a:effectLst/>
                <a:latin typeface="Poppins" panose="02000000000000000000" pitchFamily="2" charset="0"/>
                <a:cs typeface="Poppins" panose="02000000000000000000" pitchFamily="2" charset="0"/>
              </a:rPr>
              <a:t>Loaded Biotinylated Recombinant </a:t>
            </a:r>
            <a:r>
              <a:rPr lang="en-US" altLang="zh-CN" sz="900" dirty="0" smtClean="0">
                <a:latin typeface="Poppins" panose="02000000000000000000" pitchFamily="2" charset="0"/>
                <a:ea typeface="思源黑体 CN Normal" panose="020B0400000000000000" pitchFamily="34" charset="-122"/>
                <a:cs typeface="Poppins" panose="02000000000000000000" pitchFamily="2" charset="0"/>
                <a:sym typeface="+mn-ea"/>
              </a:rPr>
              <a:t>SARS-CoV-2 S1</a:t>
            </a:r>
            <a:r>
              <a:rPr lang="en-US" sz="900" b="0" i="0" dirty="0" smtClean="0">
                <a:effectLst/>
                <a:latin typeface="Poppins" panose="02000000000000000000" pitchFamily="2" charset="0"/>
                <a:cs typeface="Poppins" panose="02000000000000000000" pitchFamily="2" charset="0"/>
              </a:rPr>
              <a:t> </a:t>
            </a:r>
            <a:r>
              <a:rPr lang="en-US" sz="900" b="0" i="0" dirty="0">
                <a:solidFill>
                  <a:srgbClr val="333333"/>
                </a:solidFill>
                <a:effectLst/>
                <a:latin typeface="Poppins" panose="02000000000000000000" pitchFamily="2" charset="0"/>
                <a:cs typeface="Poppins" panose="02000000000000000000" pitchFamily="2" charset="0"/>
              </a:rPr>
              <a:t>protein </a:t>
            </a:r>
            <a:r>
              <a:rPr lang="en-US" sz="900" b="0" i="0" dirty="0" smtClean="0">
                <a:solidFill>
                  <a:srgbClr val="333333"/>
                </a:solidFill>
                <a:effectLst/>
                <a:latin typeface="Poppins" panose="02000000000000000000" pitchFamily="2" charset="0"/>
                <a:cs typeface="Poppins" panose="02000000000000000000" pitchFamily="2" charset="0"/>
              </a:rPr>
              <a:t>,His  </a:t>
            </a:r>
            <a:r>
              <a:rPr lang="en-US" sz="900" b="0" i="0" dirty="0">
                <a:solidFill>
                  <a:srgbClr val="333333"/>
                </a:solidFill>
                <a:effectLst/>
                <a:latin typeface="Poppins" panose="02000000000000000000" pitchFamily="2" charset="0"/>
                <a:cs typeface="Poppins" panose="02000000000000000000" pitchFamily="2" charset="0"/>
              </a:rPr>
              <a:t>Tag </a:t>
            </a:r>
            <a:r>
              <a:rPr lang="en-US" altLang="zh-CN" sz="900" dirty="0" smtClean="0">
                <a:solidFill>
                  <a:srgbClr val="333333"/>
                </a:solidFill>
                <a:latin typeface="Poppins" panose="02000000000000000000" pitchFamily="2" charset="0"/>
                <a:cs typeface="Poppins" panose="02000000000000000000" pitchFamily="2" charset="0"/>
              </a:rPr>
              <a:t>(</a:t>
            </a:r>
            <a:r>
              <a:rPr lang="en-US" altLang="zh-CN" sz="900" dirty="0" smtClean="0">
                <a:solidFill>
                  <a:srgbClr val="00674B"/>
                </a:solidFill>
                <a:latin typeface="Poppins" panose="02000000000000000000" pitchFamily="2" charset="0"/>
                <a:cs typeface="Poppins" panose="02000000000000000000" pitchFamily="2" charset="0"/>
              </a:rPr>
              <a:t>Cat: 40591-V08H-B</a:t>
            </a:r>
            <a:r>
              <a:rPr lang="en-US" altLang="zh-CN" sz="900" dirty="0" smtClean="0">
                <a:solidFill>
                  <a:srgbClr val="333333"/>
                </a:solidFill>
                <a:latin typeface="Poppins" panose="02000000000000000000" pitchFamily="2" charset="0"/>
                <a:cs typeface="Poppins" panose="02000000000000000000" pitchFamily="2" charset="0"/>
              </a:rPr>
              <a:t>) </a:t>
            </a:r>
            <a:r>
              <a:rPr lang="en-US" sz="900" b="0" i="0" dirty="0" smtClean="0">
                <a:solidFill>
                  <a:srgbClr val="333333"/>
                </a:solidFill>
                <a:effectLst/>
                <a:latin typeface="Poppins" panose="02000000000000000000" pitchFamily="2" charset="0"/>
                <a:cs typeface="Poppins" panose="02000000000000000000" pitchFamily="2" charset="0"/>
              </a:rPr>
              <a:t>on </a:t>
            </a:r>
            <a:r>
              <a:rPr lang="en-US" sz="900" b="0" i="0" dirty="0">
                <a:solidFill>
                  <a:srgbClr val="333333"/>
                </a:solidFill>
                <a:effectLst/>
                <a:latin typeface="Poppins" panose="02000000000000000000" pitchFamily="2" charset="0"/>
                <a:cs typeface="Poppins" panose="02000000000000000000" pitchFamily="2" charset="0"/>
              </a:rPr>
              <a:t>SA Biosensor, can bind </a:t>
            </a:r>
            <a:r>
              <a:rPr lang="en-US" altLang="zh-CN" sz="900" dirty="0" smtClean="0">
                <a:latin typeface="Poppins" panose="02000000000000000000" pitchFamily="2" charset="0"/>
                <a:ea typeface="思源黑体 CN Bold" panose="020B0800000000000000" pitchFamily="34" charset="-122"/>
                <a:cs typeface="Poppins" panose="02000000000000000000" pitchFamily="2" charset="0"/>
              </a:rPr>
              <a:t>Ab-02</a:t>
            </a:r>
            <a:r>
              <a:rPr lang="en-US" altLang="zh-CN" sz="900" dirty="0" smtClean="0">
                <a:solidFill>
                  <a:srgbClr val="333333"/>
                </a:solidFill>
                <a:latin typeface="Poppins" panose="02000000000000000000" pitchFamily="2" charset="0"/>
                <a:cs typeface="Poppins" panose="02000000000000000000" pitchFamily="2" charset="0"/>
              </a:rPr>
              <a:t> </a:t>
            </a:r>
            <a:r>
              <a:rPr lang="en-US" sz="900" b="0" i="0" dirty="0" smtClean="0">
                <a:solidFill>
                  <a:srgbClr val="333333"/>
                </a:solidFill>
                <a:effectLst/>
                <a:latin typeface="Poppins" panose="02000000000000000000" pitchFamily="2" charset="0"/>
                <a:cs typeface="Poppins" panose="02000000000000000000" pitchFamily="2" charset="0"/>
              </a:rPr>
              <a:t>with </a:t>
            </a:r>
            <a:r>
              <a:rPr lang="en-US" sz="900" b="0" i="0" dirty="0">
                <a:solidFill>
                  <a:srgbClr val="333333"/>
                </a:solidFill>
                <a:effectLst/>
                <a:latin typeface="Poppins" panose="02000000000000000000" pitchFamily="2" charset="0"/>
                <a:cs typeface="Poppins" panose="02000000000000000000" pitchFamily="2" charset="0"/>
              </a:rPr>
              <a:t>an affinity constant of </a:t>
            </a:r>
            <a:r>
              <a:rPr lang="en-US" sz="900" dirty="0" smtClean="0">
                <a:solidFill>
                  <a:srgbClr val="333333"/>
                </a:solidFill>
                <a:latin typeface="Poppins" panose="02000000000000000000" pitchFamily="2" charset="0"/>
                <a:cs typeface="Poppins" panose="02000000000000000000" pitchFamily="2" charset="0"/>
              </a:rPr>
              <a:t>65.4</a:t>
            </a:r>
            <a:r>
              <a:rPr lang="en-US" sz="900" b="0" i="0" dirty="0" smtClean="0">
                <a:solidFill>
                  <a:srgbClr val="333333"/>
                </a:solidFill>
                <a:effectLst/>
                <a:latin typeface="Poppins" panose="02000000000000000000" pitchFamily="2" charset="0"/>
                <a:cs typeface="Poppins" panose="02000000000000000000" pitchFamily="2" charset="0"/>
              </a:rPr>
              <a:t> pM </a:t>
            </a:r>
            <a:r>
              <a:rPr lang="en-US" sz="900" b="0" i="0" dirty="0">
                <a:solidFill>
                  <a:srgbClr val="333333"/>
                </a:solidFill>
                <a:effectLst/>
                <a:latin typeface="Poppins" panose="02000000000000000000" pitchFamily="2" charset="0"/>
                <a:cs typeface="Poppins" panose="02000000000000000000" pitchFamily="2" charset="0"/>
              </a:rPr>
              <a:t>as determined in a BLI assay (Sartorius Octet Red384</a:t>
            </a:r>
            <a:r>
              <a:rPr lang="en-US" sz="900" b="0" i="0" dirty="0" smtClean="0">
                <a:solidFill>
                  <a:srgbClr val="333333"/>
                </a:solidFill>
                <a:effectLst/>
                <a:latin typeface="Poppins" panose="02000000000000000000" pitchFamily="2" charset="0"/>
                <a:cs typeface="Poppins" panose="02000000000000000000" pitchFamily="2" charset="0"/>
              </a:rPr>
              <a:t>).</a:t>
            </a:r>
            <a:endParaRPr lang="en-US" sz="900" dirty="0">
              <a:latin typeface="Poppins" panose="02000000000000000000" pitchFamily="2" charset="0"/>
              <a:cs typeface="Poppins" panose="02000000000000000000" pitchFamily="2" charset="0"/>
            </a:endParaRPr>
          </a:p>
        </p:txBody>
      </p:sp>
      <p:sp>
        <p:nvSpPr>
          <p:cNvPr id="19" name="矩形 18"/>
          <p:cNvSpPr/>
          <p:nvPr/>
        </p:nvSpPr>
        <p:spPr>
          <a:xfrm>
            <a:off x="179512" y="531143"/>
            <a:ext cx="2276585" cy="338554"/>
          </a:xfrm>
          <a:prstGeom prst="rect">
            <a:avLst/>
          </a:prstGeom>
        </p:spPr>
        <p:txBody>
          <a:bodyPr wrap="none">
            <a:spAutoFit/>
          </a:bodyPr>
          <a:lstStyle/>
          <a:p>
            <a:pPr>
              <a:buFont typeface="Wingdings" panose="05000000000000000000" pitchFamily="2" charset="2"/>
              <a:buChar char="u"/>
              <a:defRPr/>
            </a:pPr>
            <a:r>
              <a:rPr lang="zh-CN" altLang="en-US" sz="1600" b="1" dirty="0" smtClean="0">
                <a:solidFill>
                  <a:srgbClr val="007E66"/>
                </a:solidFill>
                <a:latin typeface="Poppins" panose="02000000000000000000"/>
                <a:ea typeface="思源黑体 CN Normal" panose="020B0400000000000000" pitchFamily="34" charset="-122"/>
                <a:sym typeface="+mn-ea"/>
              </a:rPr>
              <a:t>抗体质量分析及鉴定</a:t>
            </a:r>
            <a:endParaRPr lang="zh-CN" altLang="en-US" sz="1600" b="1" dirty="0" smtClean="0">
              <a:solidFill>
                <a:srgbClr val="007E66"/>
              </a:solidFill>
              <a:latin typeface="Poppins" panose="02000000000000000000"/>
              <a:ea typeface="思源黑体 CN Normal" panose="020B0400000000000000" pitchFamily="34" charset="-122"/>
              <a:sym typeface="+mn-ea"/>
            </a:endParaRPr>
          </a:p>
        </p:txBody>
      </p:sp>
      <p:pic>
        <p:nvPicPr>
          <p:cNvPr id="20" name="Picture 5"/>
          <p:cNvPicPr>
            <a:picLocks noChangeAspect="1" noChangeArrowheads="1"/>
          </p:cNvPicPr>
          <p:nvPr/>
        </p:nvPicPr>
        <p:blipFill>
          <a:blip r:embed="rId2" cstate="print"/>
          <a:srcRect/>
          <a:stretch>
            <a:fillRect/>
          </a:stretch>
        </p:blipFill>
        <p:spPr bwMode="auto">
          <a:xfrm>
            <a:off x="457170" y="1714494"/>
            <a:ext cx="3571900" cy="2163875"/>
          </a:xfrm>
          <a:prstGeom prst="rect">
            <a:avLst/>
          </a:prstGeom>
          <a:noFill/>
          <a:ln w="9525">
            <a:noFill/>
            <a:miter lim="800000"/>
            <a:headEnd/>
            <a:tailEnd/>
          </a:ln>
          <a:effectLst/>
        </p:spPr>
      </p:pic>
      <p:pic>
        <p:nvPicPr>
          <p:cNvPr id="21" name="Picture 6"/>
          <p:cNvPicPr>
            <a:picLocks noChangeAspect="1" noChangeArrowheads="1"/>
          </p:cNvPicPr>
          <p:nvPr/>
        </p:nvPicPr>
        <p:blipFill>
          <a:blip r:embed="rId3" cstate="print"/>
          <a:srcRect/>
          <a:stretch>
            <a:fillRect/>
          </a:stretch>
        </p:blipFill>
        <p:spPr bwMode="auto">
          <a:xfrm>
            <a:off x="4929190" y="1643056"/>
            <a:ext cx="3656647" cy="2214578"/>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pic>
        <p:nvPicPr>
          <p:cNvPr id="53250" name="Picture 2"/>
          <p:cNvPicPr>
            <a:picLocks noChangeAspect="1" noChangeArrowheads="1"/>
          </p:cNvPicPr>
          <p:nvPr/>
        </p:nvPicPr>
        <p:blipFill>
          <a:blip r:embed="rId2" cstate="print"/>
          <a:srcRect/>
          <a:stretch>
            <a:fillRect/>
          </a:stretch>
        </p:blipFill>
        <p:spPr bwMode="auto">
          <a:xfrm>
            <a:off x="4767766" y="1275605"/>
            <a:ext cx="1892466" cy="1809725"/>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6948264" y="1429146"/>
            <a:ext cx="1656184" cy="1656184"/>
          </a:xfrm>
          <a:prstGeom prst="rect">
            <a:avLst/>
          </a:prstGeom>
          <a:noFill/>
          <a:ln w="9525">
            <a:noFill/>
            <a:miter lim="800000"/>
            <a:headEnd/>
            <a:tailEnd/>
          </a:ln>
        </p:spPr>
      </p:pic>
      <p:sp>
        <p:nvSpPr>
          <p:cNvPr id="13" name="TextBox 12"/>
          <p:cNvSpPr txBox="1"/>
          <p:nvPr/>
        </p:nvSpPr>
        <p:spPr>
          <a:xfrm>
            <a:off x="4860032" y="3157339"/>
            <a:ext cx="2088232" cy="246221"/>
          </a:xfrm>
          <a:prstGeom prst="rect">
            <a:avLst/>
          </a:prstGeom>
          <a:noFill/>
        </p:spPr>
        <p:txBody>
          <a:bodyPr wrap="square" rtlCol="0">
            <a:spAutoFit/>
          </a:bodyPr>
          <a:lstStyle/>
          <a:p>
            <a:pPr algn="l"/>
            <a:r>
              <a:rPr lang="en-US" altLang="zh-CN" sz="1000" dirty="0" smtClean="0">
                <a:latin typeface="Poppins" panose="02000000000000000000"/>
                <a:ea typeface="思源黑体 CN Normal" panose="020B0400000000000000" pitchFamily="34" charset="-122"/>
                <a:cs typeface="Poppins" panose="02000000000000000000" pitchFamily="2" charset="0"/>
                <a:sym typeface="+mn-ea"/>
              </a:rPr>
              <a:t>Ab-01, with negative control</a:t>
            </a:r>
            <a:endParaRPr lang="zh-CN" altLang="en-US" sz="1000"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14" name="TextBox 13"/>
          <p:cNvSpPr txBox="1"/>
          <p:nvPr/>
        </p:nvSpPr>
        <p:spPr>
          <a:xfrm>
            <a:off x="7020272" y="3157339"/>
            <a:ext cx="2016224" cy="246221"/>
          </a:xfrm>
          <a:prstGeom prst="rect">
            <a:avLst/>
          </a:prstGeom>
          <a:noFill/>
        </p:spPr>
        <p:txBody>
          <a:bodyPr wrap="square" rtlCol="0">
            <a:spAutoFit/>
          </a:bodyPr>
          <a:lstStyle/>
          <a:p>
            <a:pPr algn="l"/>
            <a:r>
              <a:rPr lang="en-US" altLang="zh-CN" sz="1000" dirty="0" smtClean="0">
                <a:latin typeface="Poppins" panose="02000000000000000000"/>
                <a:ea typeface="思源黑体 CN Normal" panose="020B0400000000000000" pitchFamily="34" charset="-122"/>
                <a:cs typeface="Poppins" panose="02000000000000000000" pitchFamily="2" charset="0"/>
                <a:sym typeface="+mn-ea"/>
              </a:rPr>
              <a:t>Ab-02, with negative control</a:t>
            </a:r>
            <a:endParaRPr lang="zh-CN" altLang="en-US" sz="1000"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15" name="矩形 14"/>
          <p:cNvSpPr/>
          <p:nvPr/>
        </p:nvSpPr>
        <p:spPr>
          <a:xfrm>
            <a:off x="4788024" y="3589387"/>
            <a:ext cx="4176464" cy="707886"/>
          </a:xfrm>
          <a:prstGeom prst="rect">
            <a:avLst/>
          </a:prstGeom>
        </p:spPr>
        <p:txBody>
          <a:bodyPr wrap="square">
            <a:spAutoFit/>
          </a:bodyPr>
          <a:lstStyle/>
          <a:p>
            <a:r>
              <a:rPr lang="en-US" altLang="zh-CN" sz="800" dirty="0" smtClean="0">
                <a:latin typeface="Poppins" panose="02000000000000000000"/>
              </a:rPr>
              <a:t>Flow cytometric analysis of SARS-COV-2 Spike overexpressed HEK293 Cells  and negative control were stained with purified anti-SARS-COV-2 Spike Neutralizing MAb, then a FITC-conjugated second step antibody. The fluorescence histograms were derived from gated events with the forward and side light-scatter characteristics of intact cells.</a:t>
            </a:r>
            <a:endParaRPr lang="zh-CN" altLang="en-US" sz="800" dirty="0">
              <a:latin typeface="Poppins" panose="02000000000000000000"/>
            </a:endParaRPr>
          </a:p>
        </p:txBody>
      </p:sp>
      <p:sp>
        <p:nvSpPr>
          <p:cNvPr id="16" name="TextBox 15"/>
          <p:cNvSpPr txBox="1"/>
          <p:nvPr/>
        </p:nvSpPr>
        <p:spPr>
          <a:xfrm>
            <a:off x="4499992" y="894234"/>
            <a:ext cx="4644008" cy="292388"/>
          </a:xfrm>
          <a:prstGeom prst="rect">
            <a:avLst/>
          </a:prstGeom>
          <a:noFill/>
        </p:spPr>
        <p:txBody>
          <a:bodyPr wrap="square" rtlCol="0">
            <a:spAutoFit/>
          </a:bodyPr>
          <a:lstStyle/>
          <a:p>
            <a:pPr>
              <a:buFont typeface="Wingdings" panose="05000000000000000000" pitchFamily="2" charset="2"/>
              <a:buChar char="l"/>
            </a:pPr>
            <a:r>
              <a:rPr lang="en-US" altLang="zh-CN"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FACS</a:t>
            </a:r>
            <a:r>
              <a:rPr lang="zh-CN" altLang="en-US"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检测抗体与过表达</a:t>
            </a:r>
            <a:r>
              <a:rPr lang="en-US" altLang="zh-CN" sz="13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SARS-CoV-2 Spike</a:t>
            </a:r>
            <a:r>
              <a:rPr lang="zh-CN" altLang="en-US"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细胞的结合</a:t>
            </a:r>
            <a:endParaRPr lang="zh-CN" altLang="en-US" sz="13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25"/>
          <p:cNvGrpSpPr/>
          <p:nvPr/>
        </p:nvGrpSpPr>
        <p:grpSpPr>
          <a:xfrm>
            <a:off x="611560" y="1332989"/>
            <a:ext cx="3699092" cy="1598801"/>
            <a:chOff x="107505" y="1059582"/>
            <a:chExt cx="3699092" cy="1598801"/>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5" y="1059582"/>
              <a:ext cx="1826886" cy="1224136"/>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059582"/>
              <a:ext cx="1826885" cy="1224136"/>
            </a:xfrm>
            <a:prstGeom prst="rect">
              <a:avLst/>
            </a:prstGeom>
          </p:spPr>
        </p:pic>
        <p:sp>
          <p:nvSpPr>
            <p:cNvPr id="22" name="矩形 21"/>
            <p:cNvSpPr/>
            <p:nvPr/>
          </p:nvSpPr>
          <p:spPr>
            <a:xfrm>
              <a:off x="2267744" y="2289051"/>
              <a:ext cx="1127232" cy="230832"/>
            </a:xfrm>
            <a:prstGeom prst="rect">
              <a:avLst/>
            </a:prstGeom>
          </p:spPr>
          <p:txBody>
            <a:bodyPr wrap="none">
              <a:spAutoFit/>
            </a:bodyPr>
            <a:lstStyle/>
            <a:p>
              <a:r>
                <a:rPr lang="en-US" altLang="zh-CN" sz="900" dirty="0" smtClean="0">
                  <a:latin typeface="Poppins" panose="02000000000000000000"/>
                </a:rPr>
                <a:t>Negative control</a:t>
              </a:r>
              <a:endParaRPr lang="zh-CN" altLang="en-US" sz="900" dirty="0">
                <a:latin typeface="Poppins" panose="02000000000000000000"/>
              </a:endParaRPr>
            </a:p>
          </p:txBody>
        </p:sp>
        <p:sp>
          <p:nvSpPr>
            <p:cNvPr id="24" name="矩形 23"/>
            <p:cNvSpPr/>
            <p:nvPr/>
          </p:nvSpPr>
          <p:spPr>
            <a:xfrm>
              <a:off x="174703" y="2289051"/>
              <a:ext cx="1778051" cy="369332"/>
            </a:xfrm>
            <a:prstGeom prst="rect">
              <a:avLst/>
            </a:prstGeom>
          </p:spPr>
          <p:txBody>
            <a:bodyPr wrap="none">
              <a:spAutoFit/>
            </a:bodyPr>
            <a:lstStyle/>
            <a:p>
              <a:pPr algn="ctr"/>
              <a:r>
                <a:rPr lang="en-US" altLang="zh-CN" sz="900" dirty="0" smtClean="0">
                  <a:latin typeface="Poppins" panose="02000000000000000000"/>
                </a:rPr>
                <a:t>SARS-COV-2 Spike </a:t>
              </a:r>
              <a:endParaRPr lang="en-US" altLang="zh-CN" sz="900" dirty="0" smtClean="0">
                <a:latin typeface="Poppins" panose="02000000000000000000"/>
              </a:endParaRPr>
            </a:p>
            <a:p>
              <a:pPr algn="ctr"/>
              <a:r>
                <a:rPr lang="en-US" altLang="zh-CN" sz="900" dirty="0" smtClean="0">
                  <a:latin typeface="Poppins" panose="02000000000000000000"/>
                </a:rPr>
                <a:t>overexpressed HEK293 Cells</a:t>
              </a:r>
              <a:endParaRPr lang="zh-CN" altLang="en-US" sz="900" dirty="0">
                <a:latin typeface="Poppins" panose="02000000000000000000"/>
              </a:endParaRPr>
            </a:p>
          </p:txBody>
        </p:sp>
      </p:grpSp>
      <p:grpSp>
        <p:nvGrpSpPr>
          <p:cNvPr id="4" name="组合 26"/>
          <p:cNvGrpSpPr/>
          <p:nvPr/>
        </p:nvGrpSpPr>
        <p:grpSpPr>
          <a:xfrm>
            <a:off x="611560" y="2903448"/>
            <a:ext cx="3744416" cy="1593468"/>
            <a:chOff x="107504" y="2787774"/>
            <a:chExt cx="3744416" cy="1593468"/>
          </a:xfrm>
        </p:grpSpPr>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04" y="2787774"/>
              <a:ext cx="1800200" cy="1206255"/>
            </a:xfrm>
            <a:prstGeom prst="rect">
              <a:avLst/>
            </a:prstGeom>
          </p:spPr>
        </p:pic>
        <p:pic>
          <p:nvPicPr>
            <p:cNvPr id="53252" name="Picture 4"/>
            <p:cNvPicPr>
              <a:picLocks noChangeAspect="1" noChangeArrowheads="1"/>
            </p:cNvPicPr>
            <p:nvPr/>
          </p:nvPicPr>
          <p:blipFill>
            <a:blip r:embed="rId7" cstate="print"/>
            <a:srcRect/>
            <a:stretch>
              <a:fillRect/>
            </a:stretch>
          </p:blipFill>
          <p:spPr bwMode="auto">
            <a:xfrm>
              <a:off x="1979712" y="2787774"/>
              <a:ext cx="1872208" cy="1224136"/>
            </a:xfrm>
            <a:prstGeom prst="rect">
              <a:avLst/>
            </a:prstGeom>
            <a:noFill/>
            <a:ln w="9525">
              <a:noFill/>
              <a:miter lim="800000"/>
              <a:headEnd/>
              <a:tailEnd/>
            </a:ln>
          </p:spPr>
        </p:pic>
        <p:sp>
          <p:nvSpPr>
            <p:cNvPr id="23" name="矩形 22"/>
            <p:cNvSpPr/>
            <p:nvPr/>
          </p:nvSpPr>
          <p:spPr>
            <a:xfrm>
              <a:off x="2339752" y="4011910"/>
              <a:ext cx="1127232" cy="230832"/>
            </a:xfrm>
            <a:prstGeom prst="rect">
              <a:avLst/>
            </a:prstGeom>
          </p:spPr>
          <p:txBody>
            <a:bodyPr wrap="none">
              <a:spAutoFit/>
            </a:bodyPr>
            <a:lstStyle/>
            <a:p>
              <a:r>
                <a:rPr lang="en-US" altLang="zh-CN" sz="900" dirty="0" smtClean="0">
                  <a:latin typeface="Poppins" panose="02000000000000000000"/>
                </a:rPr>
                <a:t>Negative control</a:t>
              </a:r>
              <a:endParaRPr lang="zh-CN" altLang="en-US" sz="900" dirty="0">
                <a:latin typeface="Poppins" panose="02000000000000000000"/>
              </a:endParaRPr>
            </a:p>
          </p:txBody>
        </p:sp>
        <p:sp>
          <p:nvSpPr>
            <p:cNvPr id="25" name="矩形 24"/>
            <p:cNvSpPr/>
            <p:nvPr/>
          </p:nvSpPr>
          <p:spPr>
            <a:xfrm>
              <a:off x="174703" y="4011910"/>
              <a:ext cx="1778051" cy="369332"/>
            </a:xfrm>
            <a:prstGeom prst="rect">
              <a:avLst/>
            </a:prstGeom>
          </p:spPr>
          <p:txBody>
            <a:bodyPr wrap="none">
              <a:spAutoFit/>
            </a:bodyPr>
            <a:lstStyle/>
            <a:p>
              <a:pPr algn="ctr"/>
              <a:r>
                <a:rPr lang="en-US" altLang="zh-CN" sz="900" dirty="0" smtClean="0">
                  <a:latin typeface="Poppins" panose="02000000000000000000"/>
                </a:rPr>
                <a:t>SARS-COV-2 Spike </a:t>
              </a:r>
              <a:endParaRPr lang="en-US" altLang="zh-CN" sz="900" dirty="0" smtClean="0">
                <a:latin typeface="Poppins" panose="02000000000000000000"/>
              </a:endParaRPr>
            </a:p>
            <a:p>
              <a:pPr algn="ctr"/>
              <a:r>
                <a:rPr lang="en-US" altLang="zh-CN" sz="900" dirty="0" smtClean="0">
                  <a:latin typeface="Poppins" panose="02000000000000000000"/>
                </a:rPr>
                <a:t>overexpressed HEK293 Cells</a:t>
              </a:r>
              <a:endParaRPr lang="zh-CN" altLang="en-US" sz="900" dirty="0">
                <a:latin typeface="Poppins" panose="02000000000000000000"/>
              </a:endParaRPr>
            </a:p>
          </p:txBody>
        </p:sp>
      </p:grpSp>
      <p:sp>
        <p:nvSpPr>
          <p:cNvPr id="28" name="TextBox 27"/>
          <p:cNvSpPr txBox="1"/>
          <p:nvPr/>
        </p:nvSpPr>
        <p:spPr>
          <a:xfrm>
            <a:off x="0" y="1326282"/>
            <a:ext cx="611560" cy="246221"/>
          </a:xfrm>
          <a:prstGeom prst="rect">
            <a:avLst/>
          </a:prstGeom>
          <a:noFill/>
        </p:spPr>
        <p:txBody>
          <a:bodyPr wrap="square" rtlCol="0">
            <a:spAutoFit/>
          </a:bodyPr>
          <a:lstStyle/>
          <a:p>
            <a:pPr algn="l"/>
            <a:r>
              <a:rPr lang="en-US" altLang="zh-CN" sz="1000" dirty="0" smtClean="0">
                <a:latin typeface="Poppins" panose="02000000000000000000"/>
                <a:ea typeface="思源黑体 CN Normal" panose="020B0400000000000000" pitchFamily="34" charset="-122"/>
                <a:cs typeface="Poppins" panose="02000000000000000000" pitchFamily="2" charset="0"/>
                <a:sym typeface="+mn-ea"/>
              </a:rPr>
              <a:t>Ab-01:</a:t>
            </a:r>
            <a:endParaRPr lang="zh-CN" altLang="en-US" sz="1000"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30" name="TextBox 29"/>
          <p:cNvSpPr txBox="1"/>
          <p:nvPr/>
        </p:nvSpPr>
        <p:spPr>
          <a:xfrm>
            <a:off x="0" y="2893923"/>
            <a:ext cx="611560" cy="246221"/>
          </a:xfrm>
          <a:prstGeom prst="rect">
            <a:avLst/>
          </a:prstGeom>
          <a:noFill/>
        </p:spPr>
        <p:txBody>
          <a:bodyPr wrap="square" rtlCol="0">
            <a:spAutoFit/>
          </a:bodyPr>
          <a:lstStyle/>
          <a:p>
            <a:pPr algn="l"/>
            <a:r>
              <a:rPr lang="en-US" altLang="zh-CN" sz="1000" dirty="0" smtClean="0">
                <a:latin typeface="Poppins" panose="02000000000000000000"/>
                <a:ea typeface="思源黑体 CN Normal" panose="020B0400000000000000" pitchFamily="34" charset="-122"/>
                <a:cs typeface="Poppins" panose="02000000000000000000" pitchFamily="2" charset="0"/>
                <a:sym typeface="+mn-ea"/>
              </a:rPr>
              <a:t>Ab-02:</a:t>
            </a:r>
            <a:endParaRPr lang="zh-CN" altLang="en-US" sz="1000"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34" name="文本框 8"/>
          <p:cNvSpPr txBox="1"/>
          <p:nvPr/>
        </p:nvSpPr>
        <p:spPr>
          <a:xfrm>
            <a:off x="467544" y="4482058"/>
            <a:ext cx="4392488" cy="461665"/>
          </a:xfrm>
          <a:prstGeom prst="rect">
            <a:avLst/>
          </a:prstGeom>
          <a:noFill/>
        </p:spPr>
        <p:txBody>
          <a:bodyPr wrap="square">
            <a:spAutoFit/>
          </a:bodyPr>
          <a:lstStyle/>
          <a:p>
            <a:r>
              <a:rPr lang="zh-CN" altLang="en-US" sz="800" dirty="0">
                <a:latin typeface="Poppins" panose="02000000000000000000" pitchFamily="2" charset="0"/>
                <a:cs typeface="Poppins" panose="02000000000000000000" pitchFamily="2" charset="0"/>
              </a:rPr>
              <a:t>Immunochemical analysis of Spike overexpresssed </a:t>
            </a:r>
            <a:r>
              <a:rPr lang="zh-CN" altLang="en-US" sz="800" dirty="0" smtClean="0">
                <a:latin typeface="Poppins" panose="02000000000000000000" pitchFamily="2" charset="0"/>
                <a:cs typeface="Poppins" panose="02000000000000000000" pitchFamily="2" charset="0"/>
              </a:rPr>
              <a:t>H</a:t>
            </a:r>
            <a:r>
              <a:rPr lang="en-US" altLang="zh-CN" sz="800" dirty="0" smtClean="0">
                <a:latin typeface="Poppins" panose="02000000000000000000" pitchFamily="2" charset="0"/>
                <a:cs typeface="Poppins" panose="02000000000000000000" pitchFamily="2" charset="0"/>
              </a:rPr>
              <a:t>EK</a:t>
            </a:r>
            <a:r>
              <a:rPr lang="zh-CN" altLang="en-US" sz="800" dirty="0" smtClean="0">
                <a:latin typeface="Poppins" panose="02000000000000000000" pitchFamily="2" charset="0"/>
                <a:cs typeface="Poppins" panose="02000000000000000000" pitchFamily="2" charset="0"/>
              </a:rPr>
              <a:t>293 </a:t>
            </a:r>
            <a:r>
              <a:rPr lang="zh-CN" altLang="en-US" sz="800" dirty="0">
                <a:latin typeface="Poppins" panose="02000000000000000000" pitchFamily="2" charset="0"/>
                <a:cs typeface="Poppins" panose="02000000000000000000" pitchFamily="2" charset="0"/>
              </a:rPr>
              <a:t>Cells </a:t>
            </a:r>
            <a:r>
              <a:rPr lang="en-US" altLang="zh-CN" sz="800" dirty="0" smtClean="0">
                <a:latin typeface="Poppins" panose="02000000000000000000" pitchFamily="2" charset="0"/>
                <a:cs typeface="Poppins" panose="02000000000000000000" pitchFamily="2" charset="0"/>
              </a:rPr>
              <a:t>and negative control </a:t>
            </a:r>
            <a:r>
              <a:rPr lang="zh-CN" altLang="en-US" sz="800" dirty="0" smtClean="0">
                <a:latin typeface="Poppins" panose="02000000000000000000" pitchFamily="2" charset="0"/>
                <a:cs typeface="Poppins" panose="02000000000000000000" pitchFamily="2" charset="0"/>
              </a:rPr>
              <a:t>were </a:t>
            </a:r>
            <a:r>
              <a:rPr lang="zh-CN" altLang="en-US" sz="800" dirty="0">
                <a:latin typeface="Poppins" panose="02000000000000000000" pitchFamily="2" charset="0"/>
                <a:cs typeface="Poppins" panose="02000000000000000000" pitchFamily="2" charset="0"/>
              </a:rPr>
              <a:t>stained with purified anti-SARS-CoV-2 Spike </a:t>
            </a:r>
            <a:r>
              <a:rPr lang="zh-CN" altLang="en-US" sz="800" dirty="0" smtClean="0">
                <a:latin typeface="Poppins" panose="02000000000000000000" pitchFamily="2" charset="0"/>
                <a:cs typeface="Poppins" panose="02000000000000000000" pitchFamily="2" charset="0"/>
              </a:rPr>
              <a:t>Mab</a:t>
            </a:r>
            <a:r>
              <a:rPr lang="en-US" altLang="zh-CN" sz="800" dirty="0" smtClean="0">
                <a:latin typeface="Poppins" panose="02000000000000000000" pitchFamily="2" charset="0"/>
                <a:cs typeface="Poppins" panose="02000000000000000000" pitchFamily="2" charset="0"/>
              </a:rPr>
              <a:t>, </a:t>
            </a:r>
            <a:r>
              <a:rPr lang="zh-CN" altLang="en-US" sz="800" dirty="0" smtClean="0">
                <a:latin typeface="Poppins" panose="02000000000000000000" pitchFamily="2" charset="0"/>
                <a:cs typeface="Poppins" panose="02000000000000000000" pitchFamily="2" charset="0"/>
              </a:rPr>
              <a:t>then </a:t>
            </a:r>
            <a:r>
              <a:rPr lang="zh-CN" altLang="en-US" sz="800" dirty="0">
                <a:latin typeface="Poppins" panose="02000000000000000000" pitchFamily="2" charset="0"/>
                <a:cs typeface="Poppins" panose="02000000000000000000" pitchFamily="2" charset="0"/>
              </a:rPr>
              <a:t>a HRP-conjugated second step antibody.</a:t>
            </a:r>
            <a:endParaRPr lang="zh-CN" altLang="en-US" sz="800" dirty="0">
              <a:latin typeface="Poppins" panose="02000000000000000000" pitchFamily="2" charset="0"/>
              <a:cs typeface="Poppins" panose="02000000000000000000" pitchFamily="2" charset="0"/>
            </a:endParaRPr>
          </a:p>
        </p:txBody>
      </p:sp>
      <p:sp>
        <p:nvSpPr>
          <p:cNvPr id="35" name="TextBox 34"/>
          <p:cNvSpPr txBox="1"/>
          <p:nvPr/>
        </p:nvSpPr>
        <p:spPr>
          <a:xfrm>
            <a:off x="76200" y="894234"/>
            <a:ext cx="4716016" cy="292388"/>
          </a:xfrm>
          <a:prstGeom prst="rect">
            <a:avLst/>
          </a:prstGeom>
          <a:noFill/>
        </p:spPr>
        <p:txBody>
          <a:bodyPr wrap="square" rtlCol="0">
            <a:spAutoFit/>
          </a:bodyPr>
          <a:lstStyle/>
          <a:p>
            <a:pPr>
              <a:buFont typeface="Wingdings" panose="05000000000000000000" pitchFamily="2" charset="2"/>
              <a:buChar char="l"/>
            </a:pPr>
            <a:r>
              <a:rPr lang="en-US" altLang="zh-CN"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IHC</a:t>
            </a:r>
            <a:r>
              <a:rPr lang="zh-CN" altLang="en-US"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检测抗体与过表达</a:t>
            </a:r>
            <a:r>
              <a:rPr lang="en-US" altLang="zh-CN" sz="13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SARS-CoV-2 Spike</a:t>
            </a:r>
            <a:r>
              <a:rPr lang="zh-CN" altLang="en-US" sz="13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细胞的结合</a:t>
            </a:r>
            <a:endParaRPr lang="zh-CN" altLang="en-US" sz="13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57" name="TextBox 56"/>
          <p:cNvSpPr txBox="1"/>
          <p:nvPr/>
        </p:nvSpPr>
        <p:spPr>
          <a:xfrm>
            <a:off x="1187624" y="4264237"/>
            <a:ext cx="723275" cy="307777"/>
          </a:xfrm>
          <a:prstGeom prst="rect">
            <a:avLst/>
          </a:prstGeom>
          <a:noFill/>
        </p:spPr>
        <p:txBody>
          <a:bodyPr wrap="none" rtlCol="0">
            <a:spAutoFit/>
          </a:bodyPr>
          <a:lstStyle/>
          <a:p>
            <a:r>
              <a:rPr lang="zh-CN" altLang="en-US" sz="1400" dirty="0" smtClean="0">
                <a:latin typeface="思源黑体 CN Bold" panose="020B0800000000000000" pitchFamily="34" charset="-122"/>
                <a:ea typeface="思源黑体 CN Bold" panose="020B0800000000000000" pitchFamily="34" charset="-122"/>
              </a:rPr>
              <a:t>非竞争</a:t>
            </a:r>
            <a:endParaRPr lang="zh-CN" altLang="en-US" sz="1400" dirty="0">
              <a:latin typeface="思源黑体 CN Bold" panose="020B0800000000000000" pitchFamily="34" charset="-122"/>
              <a:ea typeface="思源黑体 CN Bold" panose="020B0800000000000000" pitchFamily="34" charset="-122"/>
            </a:endParaRPr>
          </a:p>
        </p:txBody>
      </p:sp>
      <p:sp>
        <p:nvSpPr>
          <p:cNvPr id="58" name="TextBox 57"/>
          <p:cNvSpPr txBox="1"/>
          <p:nvPr/>
        </p:nvSpPr>
        <p:spPr>
          <a:xfrm>
            <a:off x="3995936" y="4264237"/>
            <a:ext cx="543739" cy="307777"/>
          </a:xfrm>
          <a:prstGeom prst="rect">
            <a:avLst/>
          </a:prstGeom>
          <a:noFill/>
        </p:spPr>
        <p:txBody>
          <a:bodyPr wrap="none" rtlCol="0">
            <a:spAutoFit/>
          </a:bodyPr>
          <a:lstStyle/>
          <a:p>
            <a:r>
              <a:rPr lang="zh-CN" altLang="en-US" sz="1400" dirty="0" smtClean="0">
                <a:latin typeface="思源黑体 CN Bold" panose="020B0800000000000000" pitchFamily="34" charset="-122"/>
                <a:ea typeface="思源黑体 CN Bold" panose="020B0800000000000000" pitchFamily="34" charset="-122"/>
              </a:rPr>
              <a:t>竞争</a:t>
            </a:r>
            <a:endParaRPr lang="zh-CN" altLang="en-US" sz="1400" dirty="0">
              <a:latin typeface="思源黑体 CN Bold" panose="020B0800000000000000" pitchFamily="34" charset="-122"/>
              <a:ea typeface="思源黑体 CN Bold" panose="020B0800000000000000" pitchFamily="34" charset="-122"/>
            </a:endParaRPr>
          </a:p>
        </p:txBody>
      </p:sp>
      <p:grpSp>
        <p:nvGrpSpPr>
          <p:cNvPr id="3" name="组合 121"/>
          <p:cNvGrpSpPr/>
          <p:nvPr/>
        </p:nvGrpSpPr>
        <p:grpSpPr>
          <a:xfrm>
            <a:off x="336731" y="1408222"/>
            <a:ext cx="5099365" cy="2592288"/>
            <a:chOff x="323528" y="1203598"/>
            <a:chExt cx="5688632" cy="2766312"/>
          </a:xfrm>
        </p:grpSpPr>
        <p:sp>
          <p:nvSpPr>
            <p:cNvPr id="11" name="矩形 10"/>
            <p:cNvSpPr/>
            <p:nvPr/>
          </p:nvSpPr>
          <p:spPr>
            <a:xfrm>
              <a:off x="323528" y="1203598"/>
              <a:ext cx="5688632" cy="2766312"/>
            </a:xfrm>
            <a:prstGeom prst="rect">
              <a:avLst/>
            </a:prstGeom>
            <a:noFill/>
            <a:ln>
              <a:solidFill>
                <a:srgbClr val="377D6C"/>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Bold" panose="020B0800000000000000" pitchFamily="34" charset="-122"/>
                <a:ea typeface="思源黑体 CN Bold" panose="020B0800000000000000" pitchFamily="34" charset="-122"/>
              </a:endParaRPr>
            </a:p>
          </p:txBody>
        </p:sp>
        <p:sp>
          <p:nvSpPr>
            <p:cNvPr id="18" name="圆角矩形 17"/>
            <p:cNvSpPr/>
            <p:nvPr/>
          </p:nvSpPr>
          <p:spPr bwMode="auto">
            <a:xfrm>
              <a:off x="3478676" y="3549032"/>
              <a:ext cx="2471351" cy="102838"/>
            </a:xfrm>
            <a:prstGeom prst="roundRect">
              <a:avLst/>
            </a:prstGeom>
            <a:solidFill>
              <a:srgbClr val="CFE9E2"/>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Bold" panose="020B0800000000000000" pitchFamily="34" charset="-122"/>
                <a:ea typeface="思源黑体 CN Bold" panose="020B0800000000000000" pitchFamily="34" charset="-122"/>
              </a:endParaRPr>
            </a:p>
          </p:txBody>
        </p:sp>
        <p:sp>
          <p:nvSpPr>
            <p:cNvPr id="22" name="TextBox 23"/>
            <p:cNvSpPr txBox="1">
              <a:spLocks noChangeArrowheads="1"/>
            </p:cNvSpPr>
            <p:nvPr/>
          </p:nvSpPr>
          <p:spPr bwMode="auto">
            <a:xfrm>
              <a:off x="3491880" y="2355726"/>
              <a:ext cx="1080000" cy="261610"/>
            </a:xfrm>
            <a:prstGeom prst="rect">
              <a:avLst/>
            </a:prstGeom>
            <a:noFill/>
            <a:ln w="9525">
              <a:noFill/>
              <a:miter lim="800000"/>
            </a:ln>
            <a:scene3d>
              <a:camera prst="orthographicFront"/>
              <a:lightRig rig="threePt" dir="t"/>
            </a:scene3d>
            <a:sp3d>
              <a:bevelT/>
            </a:sp3d>
          </p:spPr>
          <p:txBody>
            <a:bodyPr>
              <a:spAutoFit/>
            </a:bodyPr>
            <a:lstStyle/>
            <a:p>
              <a:pPr>
                <a:buFont typeface="Arial" panose="020B0604020202020204" pitchFamily="34" charset="0"/>
                <a:buNone/>
                <a:defRPr/>
              </a:pPr>
              <a:r>
                <a:rPr lang="zh-CN" altLang="en-US" sz="1100" b="1" dirty="0" smtClean="0">
                  <a:latin typeface="思源黑体 CN Bold" panose="020B0800000000000000" pitchFamily="34" charset="-122"/>
                  <a:ea typeface="思源黑体 CN Bold" panose="020B0800000000000000" pitchFamily="34" charset="-122"/>
                </a:rPr>
                <a:t>待测抗体</a:t>
              </a:r>
              <a:endParaRPr lang="zh-CN" altLang="en-US" sz="1100" b="1" dirty="0">
                <a:latin typeface="思源黑体 CN Bold" panose="020B0800000000000000" pitchFamily="34" charset="-122"/>
                <a:ea typeface="思源黑体 CN Bold" panose="020B0800000000000000" pitchFamily="34" charset="-122"/>
              </a:endParaRPr>
            </a:p>
          </p:txBody>
        </p:sp>
        <p:sp>
          <p:nvSpPr>
            <p:cNvPr id="23" name="TextBox 24"/>
            <p:cNvSpPr txBox="1">
              <a:spLocks noChangeArrowheads="1"/>
            </p:cNvSpPr>
            <p:nvPr/>
          </p:nvSpPr>
          <p:spPr bwMode="auto">
            <a:xfrm>
              <a:off x="4283968" y="1347614"/>
              <a:ext cx="1258442" cy="26161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Anti-His/HRP</a:t>
              </a:r>
              <a:endParaRPr lang="en-US" altLang="zh-CN" sz="1000" dirty="0" smtClean="0">
                <a:latin typeface="Poppins" panose="02000000000000000000"/>
                <a:ea typeface="思源黑体 CN Bold" panose="020B0800000000000000" pitchFamily="34" charset="-122"/>
              </a:endParaRPr>
            </a:p>
          </p:txBody>
        </p:sp>
        <p:sp>
          <p:nvSpPr>
            <p:cNvPr id="26" name="流程图: 库存数据 25"/>
            <p:cNvSpPr/>
            <p:nvPr/>
          </p:nvSpPr>
          <p:spPr>
            <a:xfrm rot="16200000">
              <a:off x="4649088" y="3141267"/>
              <a:ext cx="361507" cy="515682"/>
            </a:xfrm>
            <a:prstGeom prst="flowChartOnlineStorage">
              <a:avLst/>
            </a:prstGeom>
            <a:solidFill>
              <a:srgbClr val="377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Bold" panose="020B0800000000000000" pitchFamily="34" charset="-122"/>
                <a:ea typeface="思源黑体 CN Bold" panose="020B0800000000000000" pitchFamily="34" charset="-122"/>
              </a:endParaRPr>
            </a:p>
          </p:txBody>
        </p:sp>
        <p:sp>
          <p:nvSpPr>
            <p:cNvPr id="41" name="圆角矩形 40"/>
            <p:cNvSpPr/>
            <p:nvPr/>
          </p:nvSpPr>
          <p:spPr bwMode="auto">
            <a:xfrm>
              <a:off x="454341" y="3540189"/>
              <a:ext cx="2483984" cy="111681"/>
            </a:xfrm>
            <a:prstGeom prst="roundRect">
              <a:avLst/>
            </a:prstGeom>
            <a:solidFill>
              <a:srgbClr val="CFE9E2"/>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Bold" panose="020B0800000000000000" pitchFamily="34" charset="-122"/>
                <a:ea typeface="思源黑体 CN Bold" panose="020B0800000000000000" pitchFamily="34" charset="-122"/>
              </a:endParaRPr>
            </a:p>
          </p:txBody>
        </p:sp>
        <p:sp>
          <p:nvSpPr>
            <p:cNvPr id="45" name="TextBox 22"/>
            <p:cNvSpPr txBox="1">
              <a:spLocks noChangeArrowheads="1"/>
            </p:cNvSpPr>
            <p:nvPr/>
          </p:nvSpPr>
          <p:spPr bwMode="auto">
            <a:xfrm>
              <a:off x="1835696" y="2859782"/>
              <a:ext cx="625393" cy="26275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S1</a:t>
              </a:r>
              <a:endParaRPr lang="zh-CN" altLang="en-US" sz="1000" dirty="0">
                <a:latin typeface="Poppins" panose="02000000000000000000"/>
                <a:ea typeface="思源黑体 CN Bold" panose="020B0800000000000000" pitchFamily="34" charset="-122"/>
              </a:endParaRPr>
            </a:p>
          </p:txBody>
        </p:sp>
        <p:sp>
          <p:nvSpPr>
            <p:cNvPr id="46" name="TextBox 23"/>
            <p:cNvSpPr txBox="1">
              <a:spLocks noChangeArrowheads="1"/>
            </p:cNvSpPr>
            <p:nvPr/>
          </p:nvSpPr>
          <p:spPr bwMode="auto">
            <a:xfrm>
              <a:off x="539552" y="2067694"/>
              <a:ext cx="1080000" cy="261610"/>
            </a:xfrm>
            <a:prstGeom prst="rect">
              <a:avLst/>
            </a:prstGeom>
            <a:noFill/>
            <a:ln w="9525">
              <a:noFill/>
              <a:miter lim="800000"/>
            </a:ln>
            <a:scene3d>
              <a:camera prst="orthographicFront"/>
              <a:lightRig rig="threePt" dir="t"/>
            </a:scene3d>
            <a:sp3d>
              <a:bevelT/>
            </a:sp3d>
          </p:spPr>
          <p:txBody>
            <a:bodyPr>
              <a:spAutoFit/>
            </a:bodyPr>
            <a:lstStyle/>
            <a:p>
              <a:pPr>
                <a:buFont typeface="Arial" panose="020B0604020202020204" pitchFamily="34" charset="0"/>
                <a:buNone/>
                <a:defRPr/>
              </a:pPr>
              <a:r>
                <a:rPr lang="zh-CN" altLang="en-US" sz="1100" b="1" dirty="0" smtClean="0">
                  <a:latin typeface="思源黑体 CN Bold" panose="020B0800000000000000" pitchFamily="34" charset="-122"/>
                  <a:ea typeface="思源黑体 CN Bold" panose="020B0800000000000000" pitchFamily="34" charset="-122"/>
                </a:rPr>
                <a:t>待测抗体</a:t>
              </a:r>
              <a:endParaRPr lang="zh-CN" altLang="en-US" sz="1100" b="1" dirty="0">
                <a:latin typeface="思源黑体 CN Bold" panose="020B0800000000000000" pitchFamily="34" charset="-122"/>
                <a:ea typeface="思源黑体 CN Bold" panose="020B0800000000000000" pitchFamily="34" charset="-122"/>
              </a:endParaRPr>
            </a:p>
          </p:txBody>
        </p:sp>
        <p:sp>
          <p:nvSpPr>
            <p:cNvPr id="47" name="TextBox 24"/>
            <p:cNvSpPr txBox="1">
              <a:spLocks noChangeArrowheads="1"/>
            </p:cNvSpPr>
            <p:nvPr/>
          </p:nvSpPr>
          <p:spPr bwMode="auto">
            <a:xfrm>
              <a:off x="1691680" y="1563637"/>
              <a:ext cx="1258442" cy="26275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Anti-His/HRP</a:t>
              </a:r>
              <a:endParaRPr lang="en-US" altLang="zh-CN" sz="1000" dirty="0" smtClean="0">
                <a:latin typeface="Poppins" panose="02000000000000000000"/>
                <a:ea typeface="思源黑体 CN Bold" panose="020B0800000000000000" pitchFamily="34" charset="-122"/>
              </a:endParaRPr>
            </a:p>
          </p:txBody>
        </p:sp>
        <p:sp>
          <p:nvSpPr>
            <p:cNvPr id="49" name="TextBox 24"/>
            <p:cNvSpPr txBox="1">
              <a:spLocks noChangeArrowheads="1"/>
            </p:cNvSpPr>
            <p:nvPr/>
          </p:nvSpPr>
          <p:spPr bwMode="auto">
            <a:xfrm>
              <a:off x="827583" y="3219822"/>
              <a:ext cx="914389" cy="26275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ACE2</a:t>
              </a:r>
              <a:endParaRPr lang="en-US" altLang="zh-CN" sz="1000" dirty="0" smtClean="0">
                <a:latin typeface="Poppins" panose="02000000000000000000"/>
                <a:ea typeface="思源黑体 CN Bold" panose="020B0800000000000000" pitchFamily="34" charset="-122"/>
              </a:endParaRPr>
            </a:p>
          </p:txBody>
        </p:sp>
        <p:sp>
          <p:nvSpPr>
            <p:cNvPr id="50" name="流程图: 库存数据 49"/>
            <p:cNvSpPr/>
            <p:nvPr/>
          </p:nvSpPr>
          <p:spPr>
            <a:xfrm rot="16200000">
              <a:off x="1388275" y="3085757"/>
              <a:ext cx="361507" cy="515682"/>
            </a:xfrm>
            <a:prstGeom prst="flowChartOnlineStorage">
              <a:avLst/>
            </a:prstGeom>
            <a:solidFill>
              <a:srgbClr val="377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Bold" panose="020B0800000000000000" pitchFamily="34" charset="-122"/>
                <a:ea typeface="思源黑体 CN Bold" panose="020B0800000000000000" pitchFamily="34" charset="-122"/>
              </a:endParaRPr>
            </a:p>
          </p:txBody>
        </p:sp>
        <p:grpSp>
          <p:nvGrpSpPr>
            <p:cNvPr id="4" name="组合 88"/>
            <p:cNvGrpSpPr/>
            <p:nvPr/>
          </p:nvGrpSpPr>
          <p:grpSpPr>
            <a:xfrm>
              <a:off x="1301467" y="2407405"/>
              <a:ext cx="892207" cy="825669"/>
              <a:chOff x="1301467" y="2407405"/>
              <a:chExt cx="892207" cy="825669"/>
            </a:xfrm>
          </p:grpSpPr>
          <p:sp>
            <p:nvSpPr>
              <p:cNvPr id="48" name="椭圆 47"/>
              <p:cNvSpPr>
                <a:spLocks noChangeAspect="1"/>
              </p:cNvSpPr>
              <p:nvPr/>
            </p:nvSpPr>
            <p:spPr bwMode="auto">
              <a:xfrm>
                <a:off x="1301467" y="2845905"/>
                <a:ext cx="504000" cy="387169"/>
              </a:xfrm>
              <a:prstGeom prst="ellipse">
                <a:avLst/>
              </a:prstGeom>
              <a:solidFill>
                <a:srgbClr val="78C2AF"/>
              </a:solidFill>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Bold" panose="020B0800000000000000" pitchFamily="34" charset="-122"/>
                  <a:ea typeface="思源黑体 CN Bold" panose="020B0800000000000000" pitchFamily="34" charset="-122"/>
                </a:endParaRPr>
              </a:p>
            </p:txBody>
          </p:sp>
          <p:sp>
            <p:nvSpPr>
              <p:cNvPr id="60" name="八角星 59"/>
              <p:cNvSpPr/>
              <p:nvPr/>
            </p:nvSpPr>
            <p:spPr>
              <a:xfrm>
                <a:off x="1631433" y="2407405"/>
                <a:ext cx="562241" cy="461001"/>
              </a:xfrm>
              <a:prstGeom prst="star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His</a:t>
                </a:r>
                <a:endParaRPr lang="zh-CN" altLang="en-US"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61" name="直接连接符 60"/>
              <p:cNvCxnSpPr>
                <a:stCxn id="60" idx="3"/>
              </p:cNvCxnSpPr>
              <p:nvPr/>
            </p:nvCxnSpPr>
            <p:spPr>
              <a:xfrm flipH="1">
                <a:off x="1544999" y="2800892"/>
                <a:ext cx="168773" cy="3855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 name="组合 38"/>
            <p:cNvGrpSpPr>
              <a:grpSpLocks noChangeAspect="1"/>
            </p:cNvGrpSpPr>
            <p:nvPr/>
          </p:nvGrpSpPr>
          <p:grpSpPr bwMode="auto">
            <a:xfrm rot="7973711">
              <a:off x="927758" y="2252991"/>
              <a:ext cx="392103" cy="640977"/>
              <a:chOff x="1207459" y="2440042"/>
              <a:chExt cx="594096" cy="774651"/>
            </a:xfrm>
          </p:grpSpPr>
          <p:cxnSp>
            <p:nvCxnSpPr>
              <p:cNvPr id="63" name="直接连接符 62"/>
              <p:cNvCxnSpPr/>
              <p:nvPr/>
            </p:nvCxnSpPr>
            <p:spPr>
              <a:xfrm rot="5400000">
                <a:off x="1250132" y="2963865"/>
                <a:ext cx="500066" cy="1589"/>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5400000">
                <a:off x="1515803" y="2440042"/>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207459" y="2450674"/>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nvGrpSpPr>
            <p:cNvPr id="6" name="组合 65"/>
            <p:cNvGrpSpPr/>
            <p:nvPr/>
          </p:nvGrpSpPr>
          <p:grpSpPr>
            <a:xfrm rot="2127887">
              <a:off x="2016340" y="1748873"/>
              <a:ext cx="380059" cy="744225"/>
              <a:chOff x="2406526" y="843440"/>
              <a:chExt cx="227658" cy="356379"/>
            </a:xfrm>
          </p:grpSpPr>
          <p:sp>
            <p:nvSpPr>
              <p:cNvPr id="67" name="太阳形 66"/>
              <p:cNvSpPr/>
              <p:nvPr/>
            </p:nvSpPr>
            <p:spPr bwMode="auto">
              <a:xfrm rot="19873443">
                <a:off x="2480061" y="843440"/>
                <a:ext cx="102468" cy="95581"/>
              </a:xfrm>
              <a:prstGeom prst="sun">
                <a:avLst/>
              </a:prstGeom>
              <a:solidFill>
                <a:srgbClr val="CFE9E2"/>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7" name="组合 1298"/>
              <p:cNvGrpSpPr/>
              <p:nvPr/>
            </p:nvGrpSpPr>
            <p:grpSpPr>
              <a:xfrm rot="10648449">
                <a:off x="2406526" y="943501"/>
                <a:ext cx="227658" cy="256318"/>
                <a:chOff x="6558848" y="2254047"/>
                <a:chExt cx="1208694" cy="1637806"/>
              </a:xfrm>
              <a:solidFill>
                <a:srgbClr val="00C092"/>
              </a:solidFill>
            </p:grpSpPr>
            <p:sp>
              <p:nvSpPr>
                <p:cNvPr id="69" name="椭圆 68"/>
                <p:cNvSpPr/>
                <p:nvPr/>
              </p:nvSpPr>
              <p:spPr>
                <a:xfrm>
                  <a:off x="7010419"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0" name="椭圆 69"/>
                <p:cNvSpPr/>
                <p:nvPr/>
              </p:nvSpPr>
              <p:spPr>
                <a:xfrm rot="20063569">
                  <a:off x="6558848" y="2311882"/>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1" name="椭圆 70"/>
                <p:cNvSpPr/>
                <p:nvPr/>
              </p:nvSpPr>
              <p:spPr>
                <a:xfrm rot="20063569">
                  <a:off x="6754719" y="2675754"/>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2" name="椭圆 71"/>
                <p:cNvSpPr/>
                <p:nvPr/>
              </p:nvSpPr>
              <p:spPr>
                <a:xfrm rot="20063569">
                  <a:off x="6682670" y="2260025"/>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3" name="椭圆 72"/>
                <p:cNvSpPr/>
                <p:nvPr/>
              </p:nvSpPr>
              <p:spPr>
                <a:xfrm rot="20063569">
                  <a:off x="6878543" y="2581469"/>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74" name="直接连接符 73"/>
                <p:cNvCxnSpPr/>
                <p:nvPr/>
              </p:nvCxnSpPr>
              <p:spPr>
                <a:xfrm rot="600000" flipV="1">
                  <a:off x="6919930" y="2955643"/>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rot="1628293">
                  <a:off x="7517641" y="2254047"/>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6" name="椭圆 75"/>
                <p:cNvSpPr/>
                <p:nvPr/>
              </p:nvSpPr>
              <p:spPr>
                <a:xfrm rot="1628293">
                  <a:off x="7281256" y="2614938"/>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77" name="椭圆 76"/>
                <p:cNvSpPr/>
                <p:nvPr/>
              </p:nvSpPr>
              <p:spPr>
                <a:xfrm rot="1628293">
                  <a:off x="7638018" y="2318060"/>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78" name="椭圆 77"/>
                <p:cNvSpPr/>
                <p:nvPr/>
              </p:nvSpPr>
              <p:spPr>
                <a:xfrm rot="1628293">
                  <a:off x="7401635" y="2678953"/>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79" name="直接连接符 78"/>
                <p:cNvCxnSpPr/>
                <p:nvPr/>
              </p:nvCxnSpPr>
              <p:spPr>
                <a:xfrm rot="3764724" flipV="1">
                  <a:off x="7280186" y="2969828"/>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80" name="弧形 79"/>
                <p:cNvSpPr/>
                <p:nvPr/>
              </p:nvSpPr>
              <p:spPr>
                <a:xfrm>
                  <a:off x="6972318" y="2969930"/>
                  <a:ext cx="109538" cy="247652"/>
                </a:xfrm>
                <a:prstGeom prst="arc">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1" name="弧形 80"/>
                <p:cNvSpPr/>
                <p:nvPr/>
              </p:nvSpPr>
              <p:spPr>
                <a:xfrm flipH="1">
                  <a:off x="7210994" y="2972404"/>
                  <a:ext cx="108000" cy="247652"/>
                </a:xfrm>
                <a:prstGeom prst="arc">
                  <a:avLst>
                    <a:gd name="adj1" fmla="val 16200000"/>
                    <a:gd name="adj2" fmla="val 484390"/>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2" name="椭圆 81"/>
                <p:cNvSpPr/>
                <p:nvPr/>
              </p:nvSpPr>
              <p:spPr>
                <a:xfrm>
                  <a:off x="7153293"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3" name="椭圆 82"/>
                <p:cNvSpPr/>
                <p:nvPr/>
              </p:nvSpPr>
              <p:spPr>
                <a:xfrm>
                  <a:off x="7015181" y="3497579"/>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84" name="椭圆 83"/>
                <p:cNvSpPr/>
                <p:nvPr/>
              </p:nvSpPr>
              <p:spPr>
                <a:xfrm>
                  <a:off x="7148530" y="3499453"/>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85" name="直接连接符 84"/>
                <p:cNvCxnSpPr/>
                <p:nvPr/>
              </p:nvCxnSpPr>
              <p:spPr>
                <a:xfrm>
                  <a:off x="7072331" y="3003268"/>
                  <a:ext cx="1584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081856" y="3036606"/>
                  <a:ext cx="1332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grpSp>
        </p:grpSp>
        <p:sp>
          <p:nvSpPr>
            <p:cNvPr id="87" name="TextBox 24"/>
            <p:cNvSpPr txBox="1">
              <a:spLocks noChangeArrowheads="1"/>
            </p:cNvSpPr>
            <p:nvPr/>
          </p:nvSpPr>
          <p:spPr bwMode="auto">
            <a:xfrm>
              <a:off x="5076056" y="3219822"/>
              <a:ext cx="576064" cy="26275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ACE2</a:t>
              </a:r>
              <a:endParaRPr lang="en-US" altLang="zh-CN" sz="1000" dirty="0" smtClean="0">
                <a:latin typeface="Poppins" panose="02000000000000000000"/>
                <a:ea typeface="思源黑体 CN Bold" panose="020B0800000000000000" pitchFamily="34" charset="-122"/>
              </a:endParaRPr>
            </a:p>
          </p:txBody>
        </p:sp>
        <p:grpSp>
          <p:nvGrpSpPr>
            <p:cNvPr id="8" name="组合 89"/>
            <p:cNvGrpSpPr/>
            <p:nvPr/>
          </p:nvGrpSpPr>
          <p:grpSpPr>
            <a:xfrm>
              <a:off x="4310258" y="2016013"/>
              <a:ext cx="892207" cy="785013"/>
              <a:chOff x="1301467" y="2448061"/>
              <a:chExt cx="892207" cy="785013"/>
            </a:xfrm>
          </p:grpSpPr>
          <p:sp>
            <p:nvSpPr>
              <p:cNvPr id="91" name="椭圆 90"/>
              <p:cNvSpPr>
                <a:spLocks noChangeAspect="1"/>
              </p:cNvSpPr>
              <p:nvPr/>
            </p:nvSpPr>
            <p:spPr bwMode="auto">
              <a:xfrm>
                <a:off x="1301467" y="2845905"/>
                <a:ext cx="504000" cy="387169"/>
              </a:xfrm>
              <a:prstGeom prst="ellipse">
                <a:avLst/>
              </a:prstGeom>
              <a:solidFill>
                <a:srgbClr val="78C2AF"/>
              </a:solidFill>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anchor="ctr"/>
              <a:lstStyle/>
              <a:p>
                <a:pPr algn="ctr">
                  <a:buFont typeface="Arial" panose="020B0604020202020204" pitchFamily="34" charset="0"/>
                  <a:buNone/>
                  <a:defRPr/>
                </a:pPr>
                <a:endParaRPr lang="zh-CN" altLang="en-US">
                  <a:latin typeface="思源黑体 CN Bold" panose="020B0800000000000000" pitchFamily="34" charset="-122"/>
                  <a:ea typeface="思源黑体 CN Bold" panose="020B0800000000000000" pitchFamily="34" charset="-122"/>
                </a:endParaRPr>
              </a:p>
            </p:txBody>
          </p:sp>
          <p:sp>
            <p:nvSpPr>
              <p:cNvPr id="92" name="八角星 91"/>
              <p:cNvSpPr/>
              <p:nvPr/>
            </p:nvSpPr>
            <p:spPr>
              <a:xfrm>
                <a:off x="1631433" y="2448061"/>
                <a:ext cx="562241" cy="461001"/>
              </a:xfrm>
              <a:prstGeom prst="star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His</a:t>
                </a:r>
                <a:endParaRPr lang="zh-CN" altLang="en-US" sz="8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93" name="直接连接符 92"/>
              <p:cNvCxnSpPr>
                <a:stCxn id="92" idx="3"/>
              </p:cNvCxnSpPr>
              <p:nvPr/>
            </p:nvCxnSpPr>
            <p:spPr>
              <a:xfrm flipH="1">
                <a:off x="1544999" y="2841551"/>
                <a:ext cx="168773" cy="3855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 name="组合 38"/>
            <p:cNvGrpSpPr>
              <a:grpSpLocks noChangeAspect="1"/>
            </p:cNvGrpSpPr>
            <p:nvPr/>
          </p:nvGrpSpPr>
          <p:grpSpPr bwMode="auto">
            <a:xfrm rot="832015">
              <a:off x="4246147" y="2743457"/>
              <a:ext cx="392103" cy="640977"/>
              <a:chOff x="1207459" y="2440042"/>
              <a:chExt cx="594096" cy="774651"/>
            </a:xfrm>
          </p:grpSpPr>
          <p:cxnSp>
            <p:nvCxnSpPr>
              <p:cNvPr id="95" name="直接连接符 94"/>
              <p:cNvCxnSpPr/>
              <p:nvPr/>
            </p:nvCxnSpPr>
            <p:spPr>
              <a:xfrm rot="5400000">
                <a:off x="1250132" y="2963865"/>
                <a:ext cx="500066" cy="1589"/>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5400000">
                <a:off x="1515803" y="2440042"/>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207459" y="2450674"/>
                <a:ext cx="285752" cy="285752"/>
              </a:xfrm>
              <a:prstGeom prst="line">
                <a:avLst/>
              </a:prstGeom>
              <a:ln w="76200">
                <a:solidFill>
                  <a:srgbClr val="46999D"/>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nvGrpSpPr>
            <p:cNvPr id="10" name="组合 98"/>
            <p:cNvGrpSpPr/>
            <p:nvPr/>
          </p:nvGrpSpPr>
          <p:grpSpPr>
            <a:xfrm rot="2127887">
              <a:off x="5112685" y="1460839"/>
              <a:ext cx="380059" cy="744225"/>
              <a:chOff x="2406526" y="843440"/>
              <a:chExt cx="227658" cy="356379"/>
            </a:xfrm>
          </p:grpSpPr>
          <p:sp>
            <p:nvSpPr>
              <p:cNvPr id="100" name="太阳形 99"/>
              <p:cNvSpPr/>
              <p:nvPr/>
            </p:nvSpPr>
            <p:spPr bwMode="auto">
              <a:xfrm rot="19873443">
                <a:off x="2480061" y="843440"/>
                <a:ext cx="102468" cy="95581"/>
              </a:xfrm>
              <a:prstGeom prst="sun">
                <a:avLst/>
              </a:prstGeom>
              <a:solidFill>
                <a:srgbClr val="CFE9E2"/>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12" name="组合 1298"/>
              <p:cNvGrpSpPr/>
              <p:nvPr/>
            </p:nvGrpSpPr>
            <p:grpSpPr>
              <a:xfrm rot="10648449">
                <a:off x="2406526" y="943501"/>
                <a:ext cx="227658" cy="256318"/>
                <a:chOff x="6558848" y="2254047"/>
                <a:chExt cx="1208694" cy="1637806"/>
              </a:xfrm>
              <a:solidFill>
                <a:srgbClr val="00C092"/>
              </a:solidFill>
            </p:grpSpPr>
            <p:sp>
              <p:nvSpPr>
                <p:cNvPr id="103" name="椭圆 102"/>
                <p:cNvSpPr/>
                <p:nvPr/>
              </p:nvSpPr>
              <p:spPr>
                <a:xfrm>
                  <a:off x="7010419"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4" name="椭圆 103"/>
                <p:cNvSpPr/>
                <p:nvPr/>
              </p:nvSpPr>
              <p:spPr>
                <a:xfrm rot="20063569">
                  <a:off x="6558848" y="2311882"/>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5" name="椭圆 104"/>
                <p:cNvSpPr/>
                <p:nvPr/>
              </p:nvSpPr>
              <p:spPr>
                <a:xfrm rot="20063569">
                  <a:off x="6754719" y="2675754"/>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6" name="椭圆 105"/>
                <p:cNvSpPr/>
                <p:nvPr/>
              </p:nvSpPr>
              <p:spPr>
                <a:xfrm rot="20063569">
                  <a:off x="6682670" y="2260025"/>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7" name="椭圆 106"/>
                <p:cNvSpPr/>
                <p:nvPr/>
              </p:nvSpPr>
              <p:spPr>
                <a:xfrm rot="20063569">
                  <a:off x="6878543" y="2581469"/>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08" name="直接连接符 107"/>
                <p:cNvCxnSpPr/>
                <p:nvPr/>
              </p:nvCxnSpPr>
              <p:spPr>
                <a:xfrm rot="600000" flipV="1">
                  <a:off x="6919930" y="2955643"/>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628293">
                  <a:off x="7517641" y="2254047"/>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0" name="椭圆 109"/>
                <p:cNvSpPr/>
                <p:nvPr/>
              </p:nvSpPr>
              <p:spPr>
                <a:xfrm rot="1628293">
                  <a:off x="7281256" y="2614938"/>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1" name="椭圆 110"/>
                <p:cNvSpPr/>
                <p:nvPr/>
              </p:nvSpPr>
              <p:spPr>
                <a:xfrm rot="1628293">
                  <a:off x="7638018" y="2318060"/>
                  <a:ext cx="129524" cy="390911"/>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dirty="0">
                    <a:solidFill>
                      <a:srgbClr val="00B05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2" name="椭圆 111"/>
                <p:cNvSpPr/>
                <p:nvPr/>
              </p:nvSpPr>
              <p:spPr>
                <a:xfrm rot="1628293">
                  <a:off x="7401635" y="2678953"/>
                  <a:ext cx="130396" cy="389089"/>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13" name="直接连接符 112"/>
                <p:cNvCxnSpPr/>
                <p:nvPr/>
              </p:nvCxnSpPr>
              <p:spPr>
                <a:xfrm rot="3764724" flipV="1">
                  <a:off x="7280186" y="2969828"/>
                  <a:ext cx="108000" cy="7143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sp>
              <p:nvSpPr>
                <p:cNvPr id="114" name="弧形 113"/>
                <p:cNvSpPr/>
                <p:nvPr/>
              </p:nvSpPr>
              <p:spPr>
                <a:xfrm>
                  <a:off x="6972318" y="2969930"/>
                  <a:ext cx="109538" cy="247652"/>
                </a:xfrm>
                <a:prstGeom prst="arc">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5" name="弧形 114"/>
                <p:cNvSpPr/>
                <p:nvPr/>
              </p:nvSpPr>
              <p:spPr>
                <a:xfrm flipH="1">
                  <a:off x="7210994" y="2972404"/>
                  <a:ext cx="108000" cy="247652"/>
                </a:xfrm>
                <a:prstGeom prst="arc">
                  <a:avLst>
                    <a:gd name="adj1" fmla="val 16200000"/>
                    <a:gd name="adj2" fmla="val 484390"/>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6" name="椭圆 115"/>
                <p:cNvSpPr/>
                <p:nvPr/>
              </p:nvSpPr>
              <p:spPr>
                <a:xfrm>
                  <a:off x="7153293" y="3099400"/>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7" name="椭圆 116"/>
                <p:cNvSpPr/>
                <p:nvPr/>
              </p:nvSpPr>
              <p:spPr>
                <a:xfrm>
                  <a:off x="7015181" y="3497579"/>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8" name="椭圆 117"/>
                <p:cNvSpPr/>
                <p:nvPr/>
              </p:nvSpPr>
              <p:spPr>
                <a:xfrm>
                  <a:off x="7148530" y="3499453"/>
                  <a:ext cx="129600" cy="392400"/>
                </a:xfrm>
                <a:prstGeom prst="ellipse">
                  <a:avLst/>
                </a:prstGeom>
                <a:grpFill/>
                <a:ln>
                  <a:solidFill>
                    <a:srgbClr val="00B05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latin typeface="Poppins" panose="02000000000000000000" pitchFamily="2" charset="0"/>
                    <a:ea typeface="思源黑体 CN Regular" panose="020B0500000000000000" pitchFamily="34" charset="-122"/>
                    <a:cs typeface="Poppins" panose="02000000000000000000" pitchFamily="2" charset="0"/>
                  </a:endParaRPr>
                </a:p>
              </p:txBody>
            </p:sp>
            <p:cxnSp>
              <p:nvCxnSpPr>
                <p:cNvPr id="119" name="直接连接符 118"/>
                <p:cNvCxnSpPr/>
                <p:nvPr/>
              </p:nvCxnSpPr>
              <p:spPr>
                <a:xfrm>
                  <a:off x="7072331" y="3003268"/>
                  <a:ext cx="1584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7081856" y="3036606"/>
                  <a:ext cx="133200" cy="1588"/>
                </a:xfrm>
                <a:prstGeom prst="line">
                  <a:avLst/>
                </a:prstGeom>
                <a:grpFill/>
                <a:ln>
                  <a:solidFill>
                    <a:srgbClr val="00B050">
                      <a:alpha val="0"/>
                    </a:srgbClr>
                  </a:solidFill>
                  <a:tailEnd type="none"/>
                </a:ln>
              </p:spPr>
              <p:style>
                <a:lnRef idx="1">
                  <a:schemeClr val="accent1"/>
                </a:lnRef>
                <a:fillRef idx="0">
                  <a:schemeClr val="accent1"/>
                </a:fillRef>
                <a:effectRef idx="0">
                  <a:schemeClr val="accent1"/>
                </a:effectRef>
                <a:fontRef idx="minor">
                  <a:schemeClr val="tx1"/>
                </a:fontRef>
              </p:style>
            </p:cxnSp>
          </p:grpSp>
        </p:grpSp>
        <p:sp>
          <p:nvSpPr>
            <p:cNvPr id="121" name="TextBox 22"/>
            <p:cNvSpPr txBox="1">
              <a:spLocks noChangeArrowheads="1"/>
            </p:cNvSpPr>
            <p:nvPr/>
          </p:nvSpPr>
          <p:spPr bwMode="auto">
            <a:xfrm>
              <a:off x="4788024" y="2427734"/>
              <a:ext cx="625393" cy="262750"/>
            </a:xfrm>
            <a:prstGeom prst="rect">
              <a:avLst/>
            </a:prstGeom>
            <a:noFill/>
            <a:ln w="9525">
              <a:noFill/>
              <a:miter lim="800000"/>
            </a:ln>
            <a:scene3d>
              <a:camera prst="orthographicFront"/>
              <a:lightRig rig="threePt" dir="t"/>
            </a:scene3d>
            <a:sp3d>
              <a:bevelT/>
            </a:sp3d>
          </p:spPr>
          <p:txBody>
            <a:bodyPr wrap="square">
              <a:spAutoFit/>
            </a:bodyPr>
            <a:lstStyle/>
            <a:p>
              <a:pPr>
                <a:buFont typeface="Arial" panose="020B0604020202020204" pitchFamily="34" charset="0"/>
                <a:buNone/>
                <a:defRPr/>
              </a:pPr>
              <a:r>
                <a:rPr lang="en-US" altLang="zh-CN" sz="1000" dirty="0" smtClean="0">
                  <a:latin typeface="Poppins" panose="02000000000000000000"/>
                  <a:ea typeface="思源黑体 CN Bold" panose="020B0800000000000000" pitchFamily="34" charset="-122"/>
                </a:rPr>
                <a:t>S1</a:t>
              </a:r>
              <a:endParaRPr lang="zh-CN" altLang="en-US" sz="1000" dirty="0">
                <a:latin typeface="Poppins" panose="02000000000000000000"/>
                <a:ea typeface="思源黑体 CN Bold" panose="020B0800000000000000" pitchFamily="34" charset="-122"/>
              </a:endParaRPr>
            </a:p>
          </p:txBody>
        </p:sp>
      </p:grpSp>
      <p:sp>
        <p:nvSpPr>
          <p:cNvPr id="123" name="TextBox 122"/>
          <p:cNvSpPr txBox="1"/>
          <p:nvPr/>
        </p:nvSpPr>
        <p:spPr>
          <a:xfrm>
            <a:off x="179512" y="699542"/>
            <a:ext cx="8136904" cy="307777"/>
          </a:xfrm>
          <a:prstGeom prst="rect">
            <a:avLst/>
          </a:prstGeom>
          <a:noFill/>
        </p:spPr>
        <p:txBody>
          <a:bodyPr wrap="square" rtlCol="0">
            <a:spAutoFit/>
          </a:bodyPr>
          <a:lstStyle/>
          <a:p>
            <a:pPr>
              <a:buFont typeface="Wingdings" panose="05000000000000000000" pitchFamily="2" charset="2"/>
              <a:buChar char="l"/>
            </a:pPr>
            <a:r>
              <a:rPr lang="en-US" altLang="zh-CN" sz="1400" b="1" dirty="0" smtClean="0">
                <a:solidFill>
                  <a:srgbClr val="377D6C"/>
                </a:solidFill>
                <a:latin typeface="思源黑体 CN Bold" panose="020B0800000000000000" pitchFamily="34" charset="-122"/>
                <a:ea typeface="思源黑体 CN Bold" panose="020B0800000000000000" pitchFamily="34" charset="-122"/>
              </a:rPr>
              <a:t>ELISA </a:t>
            </a:r>
            <a:r>
              <a:rPr lang="zh-CN" altLang="en-US" sz="1400" b="1" dirty="0" smtClean="0">
                <a:solidFill>
                  <a:srgbClr val="377D6C"/>
                </a:solidFill>
                <a:latin typeface="思源黑体 CN Bold" panose="020B0800000000000000" pitchFamily="34" charset="-122"/>
                <a:ea typeface="思源黑体 CN Bold" panose="020B0800000000000000" pitchFamily="34" charset="-122"/>
              </a:rPr>
              <a:t>方法检测抗体中和活性</a:t>
            </a:r>
            <a:endParaRPr lang="zh-CN" altLang="en-US" sz="1400" b="1" dirty="0">
              <a:solidFill>
                <a:srgbClr val="377D6C"/>
              </a:solidFill>
              <a:latin typeface="思源黑体 CN Bold" panose="020B0800000000000000" pitchFamily="34" charset="-122"/>
              <a:ea typeface="思源黑体 CN Bold" panose="020B0800000000000000" pitchFamily="34" charset="-122"/>
            </a:endParaRPr>
          </a:p>
        </p:txBody>
      </p:sp>
      <p:sp>
        <p:nvSpPr>
          <p:cNvPr id="90" name="矩形 89"/>
          <p:cNvSpPr/>
          <p:nvPr/>
        </p:nvSpPr>
        <p:spPr>
          <a:xfrm>
            <a:off x="5724128" y="3723878"/>
            <a:ext cx="3563888" cy="646331"/>
          </a:xfrm>
          <a:prstGeom prst="rect">
            <a:avLst/>
          </a:prstGeom>
        </p:spPr>
        <p:txBody>
          <a:bodyPr wrap="square">
            <a:spAutoFit/>
          </a:bodyPr>
          <a:lstStyle/>
          <a:p>
            <a:pPr fontAlgn="base">
              <a:spcBef>
                <a:spcPct val="0"/>
              </a:spcBef>
              <a:spcAft>
                <a:spcPct val="0"/>
              </a:spcAft>
            </a:pPr>
            <a:r>
              <a:rPr lang="en-US" altLang="zh-CN" sz="900" dirty="0" smtClean="0">
                <a:solidFill>
                  <a:srgbClr val="000000"/>
                </a:solidFill>
                <a:latin typeface="Poppins" panose="02000000000000000000"/>
                <a:ea typeface="微软雅黑" panose="020B0503020204020204" pitchFamily="34" charset="-122"/>
                <a:cs typeface="Arial" panose="020B0604020202020204" pitchFamily="34" charset="0"/>
              </a:rPr>
              <a:t>Serial dilutions of Anti-SARS-CoV-2 antibody</a:t>
            </a:r>
            <a:r>
              <a:rPr lang="en-US" altLang="zh-CN" sz="900" dirty="0" smtClean="0">
                <a:latin typeface="Poppins" panose="02000000000000000000"/>
              </a:rPr>
              <a:t> was added ACE2</a:t>
            </a:r>
            <a:r>
              <a:rPr lang="en-US" altLang="zh-CN" sz="900" dirty="0" smtClean="0">
                <a:latin typeface="Poppins" panose="02000000000000000000"/>
                <a:ea typeface="思源黑体 CN Bold" panose="020B0800000000000000" pitchFamily="34" charset="-122"/>
              </a:rPr>
              <a:t>/ S1</a:t>
            </a:r>
            <a:r>
              <a:rPr lang="el-GR" altLang="zh-CN" sz="900" dirty="0" smtClean="0">
                <a:latin typeface="思源黑体 CN Bold" panose="020B0800000000000000" pitchFamily="34" charset="-122"/>
                <a:ea typeface="思源黑体 CN Bold" panose="020B0800000000000000" pitchFamily="34" charset="-122"/>
              </a:rPr>
              <a:t> </a:t>
            </a:r>
            <a:r>
              <a:rPr lang="en-US" altLang="zh-CN" sz="900" dirty="0" smtClean="0">
                <a:latin typeface="Poppins" panose="02000000000000000000"/>
              </a:rPr>
              <a:t>binding reactions. The signal was neutralized by increasing concentrations of </a:t>
            </a:r>
            <a:r>
              <a:rPr lang="en-US" altLang="zh-CN" sz="900" dirty="0" smtClean="0">
                <a:solidFill>
                  <a:srgbClr val="000000"/>
                </a:solidFill>
                <a:latin typeface="Poppins" panose="02000000000000000000"/>
                <a:ea typeface="微软雅黑" panose="020B0503020204020204" pitchFamily="34" charset="-122"/>
                <a:cs typeface="Arial" panose="020B0604020202020204" pitchFamily="34" charset="0"/>
              </a:rPr>
              <a:t>antibody</a:t>
            </a:r>
            <a:r>
              <a:rPr lang="en-US" altLang="zh-CN" sz="900" dirty="0" smtClean="0">
                <a:latin typeface="Poppins" panose="02000000000000000000"/>
              </a:rPr>
              <a:t>. The half maximal inhibitory concentration (IC</a:t>
            </a:r>
            <a:r>
              <a:rPr lang="en-US" altLang="zh-CN" sz="900" baseline="-25000" dirty="0" smtClean="0">
                <a:latin typeface="Poppins" panose="02000000000000000000"/>
              </a:rPr>
              <a:t>50</a:t>
            </a:r>
            <a:r>
              <a:rPr lang="en-US" altLang="zh-CN" sz="900" dirty="0" smtClean="0">
                <a:latin typeface="Poppins" panose="02000000000000000000"/>
              </a:rPr>
              <a:t>) was detected.</a:t>
            </a:r>
            <a:endParaRPr lang="en-US" altLang="zh-CN" sz="900" dirty="0" smtClean="0">
              <a:solidFill>
                <a:srgbClr val="000000"/>
              </a:solidFill>
              <a:latin typeface="Poppins" panose="02000000000000000000"/>
              <a:ea typeface="微软雅黑" panose="020B0503020204020204" pitchFamily="34" charset="-122"/>
              <a:cs typeface="Arial" panose="020B0604020202020204" pitchFamily="34" charset="0"/>
            </a:endParaRPr>
          </a:p>
        </p:txBody>
      </p:sp>
      <p:pic>
        <p:nvPicPr>
          <p:cNvPr id="88" name="Picture 2"/>
          <p:cNvPicPr>
            <a:picLocks noChangeAspect="1" noChangeArrowheads="1"/>
          </p:cNvPicPr>
          <p:nvPr/>
        </p:nvPicPr>
        <p:blipFill>
          <a:blip r:embed="rId2" cstate="print"/>
          <a:srcRect/>
          <a:stretch>
            <a:fillRect/>
          </a:stretch>
        </p:blipFill>
        <p:spPr bwMode="auto">
          <a:xfrm>
            <a:off x="5940152" y="1491630"/>
            <a:ext cx="2918128" cy="2090611"/>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1" name="矩形 10"/>
          <p:cNvSpPr/>
          <p:nvPr/>
        </p:nvSpPr>
        <p:spPr>
          <a:xfrm>
            <a:off x="323528" y="987574"/>
            <a:ext cx="1415772" cy="276999"/>
          </a:xfrm>
          <a:prstGeom prst="rect">
            <a:avLst/>
          </a:prstGeom>
        </p:spPr>
        <p:txBody>
          <a:bodyPr wrap="none">
            <a:spAutoFit/>
          </a:bodyPr>
          <a:lstStyle/>
          <a:p>
            <a:pPr>
              <a:spcBef>
                <a:spcPts val="600"/>
              </a:spcBef>
            </a:pPr>
            <a:r>
              <a:rPr lang="zh-CN" altLang="en-US" sz="1200" b="1" dirty="0" smtClean="0">
                <a:solidFill>
                  <a:srgbClr val="377D6C"/>
                </a:solidFill>
                <a:latin typeface="思源黑体 CN Bold" panose="020B0800000000000000" pitchFamily="34" charset="-122"/>
                <a:ea typeface="思源黑体 CN Bold" panose="020B0800000000000000" pitchFamily="34" charset="-122"/>
              </a:rPr>
              <a:t>新冠假病毒的包装</a:t>
            </a:r>
            <a:endParaRPr lang="en-US" altLang="zh-CN" sz="1200" b="1" dirty="0" smtClean="0">
              <a:solidFill>
                <a:srgbClr val="377D6C"/>
              </a:solidFill>
              <a:latin typeface="思源黑体 CN Bold" panose="020B0800000000000000" pitchFamily="34" charset="-122"/>
              <a:ea typeface="思源黑体 CN Bold" panose="020B0800000000000000" pitchFamily="34" charset="-122"/>
            </a:endParaRPr>
          </a:p>
        </p:txBody>
      </p:sp>
      <p:sp>
        <p:nvSpPr>
          <p:cNvPr id="34" name="矩形 33"/>
          <p:cNvSpPr/>
          <p:nvPr/>
        </p:nvSpPr>
        <p:spPr>
          <a:xfrm>
            <a:off x="323528" y="1203598"/>
            <a:ext cx="8280920" cy="646331"/>
          </a:xfrm>
          <a:prstGeom prst="rect">
            <a:avLst/>
          </a:prstGeom>
          <a:noFill/>
        </p:spPr>
        <p:txBody>
          <a:bodyPr wrap="square">
            <a:spAutoFit/>
          </a:bodyPr>
          <a:lstStyle/>
          <a:p>
            <a:pPr algn="just">
              <a:lnSpc>
                <a:spcPct val="150000"/>
              </a:lnSpc>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使用</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HIV-1</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（人类免疫缺陷</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I</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型病毒）为基础载体转染</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293</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细胞后，包装成新冠</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Spike</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假病毒（</a:t>
            </a: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Cat: PSV001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），表面表达</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rPr>
              <a:t>新冠</a:t>
            </a:r>
            <a:r>
              <a:rPr lang="en-US" altLang="zh-CN"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rPr>
              <a:t>Spike</a:t>
            </a:r>
            <a:r>
              <a:rPr lang="zh-CN" altLang="en-US" sz="1200" b="1"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rPr>
              <a:t>蛋白</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，并携带有</a:t>
            </a:r>
            <a:r>
              <a:rPr lang="zh-CN" altLang="en-US" sz="1200" dirty="0" smtClean="0">
                <a:solidFill>
                  <a:srgbClr val="00A27B"/>
                </a:solidFill>
                <a:latin typeface="Poppins" panose="02000000000000000000" pitchFamily="2" charset="0"/>
                <a:ea typeface="思源黑体 CN Regular" panose="020B0500000000000000" pitchFamily="34" charset="-122"/>
                <a:cs typeface="Poppins" panose="02000000000000000000" pitchFamily="2" charset="0"/>
              </a:rPr>
              <a:t>荧光素酶报告基因</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39"/>
          <p:cNvGrpSpPr/>
          <p:nvPr/>
        </p:nvGrpSpPr>
        <p:grpSpPr>
          <a:xfrm>
            <a:off x="592510" y="1880245"/>
            <a:ext cx="7668000" cy="3065279"/>
            <a:chOff x="1435669" y="2313349"/>
            <a:chExt cx="9973184" cy="4318172"/>
          </a:xfrm>
        </p:grpSpPr>
        <p:sp>
          <p:nvSpPr>
            <p:cNvPr id="41" name="燕尾形箭头 40"/>
            <p:cNvSpPr/>
            <p:nvPr/>
          </p:nvSpPr>
          <p:spPr>
            <a:xfrm>
              <a:off x="1435669" y="4852386"/>
              <a:ext cx="9973184" cy="660610"/>
            </a:xfrm>
            <a:prstGeom prst="notchedRightArrow">
              <a:avLst/>
            </a:prstGeom>
            <a:solidFill>
              <a:srgbClr val="B0E2D4"/>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zh-CN" altLang="en-US" sz="1500" b="1" dirty="0">
                <a:solidFill>
                  <a:prstClr val="black">
                    <a:hueOff val="0"/>
                    <a:satOff val="0"/>
                    <a:lumOff val="0"/>
                    <a:alphaOff val="0"/>
                  </a:prstClr>
                </a:solidFill>
                <a:latin typeface="思源黑体 CN Bold" panose="020B0800000000000000" pitchFamily="34" charset="-122"/>
                <a:ea typeface="思源黑体 CN Bold" panose="020B0800000000000000" pitchFamily="34" charset="-122"/>
              </a:endParaRPr>
            </a:p>
          </p:txBody>
        </p:sp>
        <p:grpSp>
          <p:nvGrpSpPr>
            <p:cNvPr id="4" name="组合 5"/>
            <p:cNvGrpSpPr/>
            <p:nvPr/>
          </p:nvGrpSpPr>
          <p:grpSpPr>
            <a:xfrm>
              <a:off x="1750784" y="2313349"/>
              <a:ext cx="9262509" cy="4318172"/>
              <a:chOff x="-379095" y="1917023"/>
              <a:chExt cx="9600899" cy="4436989"/>
            </a:xfrm>
          </p:grpSpPr>
          <p:grpSp>
            <p:nvGrpSpPr>
              <p:cNvPr id="5" name="组合 46"/>
              <p:cNvGrpSpPr/>
              <p:nvPr/>
            </p:nvGrpSpPr>
            <p:grpSpPr>
              <a:xfrm>
                <a:off x="-268169" y="2755829"/>
                <a:ext cx="9112650" cy="3598183"/>
                <a:chOff x="120881" y="2577923"/>
                <a:chExt cx="10020651" cy="3624671"/>
              </a:xfrm>
            </p:grpSpPr>
            <p:sp>
              <p:nvSpPr>
                <p:cNvPr id="54" name="椭圆 53"/>
                <p:cNvSpPr/>
                <p:nvPr/>
              </p:nvSpPr>
              <p:spPr>
                <a:xfrm>
                  <a:off x="1269730" y="4584945"/>
                  <a:ext cx="317164" cy="229021"/>
                </a:xfrm>
                <a:prstGeom prst="ellipse">
                  <a:avLst/>
                </a:prstGeom>
                <a:solidFill>
                  <a:srgbClr val="377D6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400">
                    <a:latin typeface="思源黑体 CN Bold" panose="020B0800000000000000" pitchFamily="34" charset="-122"/>
                    <a:ea typeface="思源黑体 CN Bold" panose="020B0800000000000000" pitchFamily="34" charset="-122"/>
                  </a:endParaRPr>
                </a:p>
              </p:txBody>
            </p:sp>
            <p:sp>
              <p:nvSpPr>
                <p:cNvPr id="55" name="椭圆 54"/>
                <p:cNvSpPr/>
                <p:nvPr/>
              </p:nvSpPr>
              <p:spPr>
                <a:xfrm>
                  <a:off x="5047845" y="4584945"/>
                  <a:ext cx="317164" cy="229021"/>
                </a:xfrm>
                <a:prstGeom prst="ellipse">
                  <a:avLst/>
                </a:prstGeom>
                <a:solidFill>
                  <a:srgbClr val="377D6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altLang="zh-CN" sz="1400" dirty="0">
                      <a:latin typeface="思源黑体 CN Bold" panose="020B0800000000000000" pitchFamily="34" charset="-122"/>
                      <a:ea typeface="思源黑体 CN Bold" panose="020B0800000000000000" pitchFamily="34" charset="-122"/>
                    </a:rPr>
                    <a:t>        </a:t>
                  </a:r>
                  <a:endParaRPr lang="zh-CN" altLang="en-US" sz="1400" dirty="0">
                    <a:latin typeface="思源黑体 CN Bold" panose="020B0800000000000000" pitchFamily="34" charset="-122"/>
                    <a:ea typeface="思源黑体 CN Bold" panose="020B0800000000000000" pitchFamily="34" charset="-122"/>
                  </a:endParaRPr>
                </a:p>
              </p:txBody>
            </p:sp>
            <p:sp>
              <p:nvSpPr>
                <p:cNvPr id="56" name="椭圆 55"/>
                <p:cNvSpPr/>
                <p:nvPr/>
              </p:nvSpPr>
              <p:spPr>
                <a:xfrm>
                  <a:off x="8718029" y="4584945"/>
                  <a:ext cx="317164" cy="229021"/>
                </a:xfrm>
                <a:prstGeom prst="ellipse">
                  <a:avLst/>
                </a:prstGeom>
                <a:solidFill>
                  <a:srgbClr val="377D6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400">
                    <a:latin typeface="思源黑体 CN Bold" panose="020B0800000000000000" pitchFamily="34" charset="-122"/>
                    <a:ea typeface="思源黑体 CN Bold" panose="020B0800000000000000" pitchFamily="34" charset="-122"/>
                  </a:endParaRPr>
                </a:p>
              </p:txBody>
            </p:sp>
            <p:sp>
              <p:nvSpPr>
                <p:cNvPr id="57" name="椭圆 56"/>
                <p:cNvSpPr/>
                <p:nvPr/>
              </p:nvSpPr>
              <p:spPr>
                <a:xfrm>
                  <a:off x="3912092" y="5271018"/>
                  <a:ext cx="2561711" cy="931576"/>
                </a:xfrm>
                <a:prstGeom prst="ellipse">
                  <a:avLst/>
                </a:prstGeom>
                <a:solidFill>
                  <a:srgbClr val="77D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err="1" smtClean="0">
                      <a:solidFill>
                        <a:schemeClr val="bg1"/>
                      </a:solidFill>
                      <a:latin typeface="Poppins" panose="02000000000000000000" pitchFamily="2" charset="0"/>
                      <a:ea typeface="思源黑体 CN Bold" panose="020B0800000000000000" pitchFamily="34" charset="-122"/>
                      <a:cs typeface="Poppins" panose="02000000000000000000" pitchFamily="2" charset="0"/>
                    </a:rPr>
                    <a:t>Transfection</a:t>
                  </a:r>
                  <a:r>
                    <a:rPr lang="en-US" altLang="zh-CN" sz="1200" b="1" dirty="0" smtClean="0">
                      <a:solidFill>
                        <a:schemeClr val="bg1"/>
                      </a:solidFill>
                      <a:latin typeface="Poppins" panose="02000000000000000000" pitchFamily="2" charset="0"/>
                      <a:ea typeface="思源黑体 CN Bold" panose="020B0800000000000000" pitchFamily="34" charset="-122"/>
                      <a:cs typeface="Poppins" panose="02000000000000000000" pitchFamily="2" charset="0"/>
                    </a:rPr>
                    <a:t> </a:t>
                  </a:r>
                  <a:r>
                    <a:rPr lang="en-US" altLang="zh-CN" sz="1200" b="1" dirty="0" smtClean="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&amp; </a:t>
                  </a:r>
                  <a:r>
                    <a:rPr lang="en-US" altLang="zh-CN" sz="1200" b="1" dirty="0" smtClean="0">
                      <a:solidFill>
                        <a:schemeClr val="bg1"/>
                      </a:solidFill>
                      <a:latin typeface="Poppins" panose="02000000000000000000" pitchFamily="2" charset="0"/>
                      <a:ea typeface="思源黑体 CN Bold" panose="020B0800000000000000" pitchFamily="34" charset="-122"/>
                      <a:cs typeface="Poppins" panose="02000000000000000000" pitchFamily="2" charset="0"/>
                    </a:rPr>
                    <a:t>Packaging </a:t>
                  </a:r>
                  <a:endParaRPr lang="zh-CN" altLang="en-US"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58" name="椭圆 57"/>
                <p:cNvSpPr/>
                <p:nvPr/>
              </p:nvSpPr>
              <p:spPr>
                <a:xfrm>
                  <a:off x="7579821" y="5271018"/>
                  <a:ext cx="2561711" cy="931576"/>
                </a:xfrm>
                <a:prstGeom prst="ellipse">
                  <a:avLst/>
                </a:prstGeom>
                <a:solidFill>
                  <a:srgbClr val="77D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Harvest</a:t>
                  </a:r>
                  <a:endParaRPr lang="en-US" altLang="zh-CN"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a:p>
                  <a:pPr algn="ctr"/>
                  <a:r>
                    <a:rPr lang="en-US" altLang="zh-CN" sz="1200" b="1" dirty="0" smtClean="0">
                      <a:solidFill>
                        <a:schemeClr val="bg1"/>
                      </a:solidFill>
                      <a:latin typeface="Poppins" panose="02000000000000000000" pitchFamily="2" charset="0"/>
                      <a:ea typeface="思源黑体 CN Bold" panose="020B0800000000000000" pitchFamily="34" charset="-122"/>
                      <a:cs typeface="Poppins" panose="02000000000000000000" pitchFamily="2" charset="0"/>
                    </a:rPr>
                    <a:t>Pseudovirus</a:t>
                  </a:r>
                  <a:endParaRPr lang="zh-CN" altLang="en-US"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59" name="上箭头 58"/>
                <p:cNvSpPr/>
                <p:nvPr/>
              </p:nvSpPr>
              <p:spPr>
                <a:xfrm>
                  <a:off x="1246227" y="4861997"/>
                  <a:ext cx="328267" cy="372631"/>
                </a:xfrm>
                <a:prstGeom prst="upArrow">
                  <a:avLst/>
                </a:prstGeom>
                <a:solidFill>
                  <a:srgbClr val="77D3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60" name="上箭头 59"/>
                <p:cNvSpPr/>
                <p:nvPr/>
              </p:nvSpPr>
              <p:spPr>
                <a:xfrm>
                  <a:off x="5024300" y="4861997"/>
                  <a:ext cx="328267" cy="372631"/>
                </a:xfrm>
                <a:prstGeom prst="upArrow">
                  <a:avLst/>
                </a:prstGeom>
                <a:solidFill>
                  <a:srgbClr val="77D3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latin typeface="思源黑体 CN Bold" panose="020B0800000000000000" pitchFamily="34" charset="-122"/>
                      <a:ea typeface="思源黑体 CN Bold" panose="020B0800000000000000" pitchFamily="34" charset="-122"/>
                    </a:rPr>
                    <a:t>                                    </a:t>
                  </a:r>
                  <a:endParaRPr lang="zh-CN" altLang="en-US" sz="1400" dirty="0">
                    <a:latin typeface="思源黑体 CN Bold" panose="020B0800000000000000" pitchFamily="34" charset="-122"/>
                    <a:ea typeface="思源黑体 CN Bold" panose="020B0800000000000000" pitchFamily="34" charset="-122"/>
                  </a:endParaRPr>
                </a:p>
              </p:txBody>
            </p:sp>
            <p:sp>
              <p:nvSpPr>
                <p:cNvPr id="61" name="上箭头 60"/>
                <p:cNvSpPr/>
                <p:nvPr/>
              </p:nvSpPr>
              <p:spPr>
                <a:xfrm>
                  <a:off x="8694437" y="4861997"/>
                  <a:ext cx="328267" cy="372631"/>
                </a:xfrm>
                <a:prstGeom prst="upArrow">
                  <a:avLst/>
                </a:prstGeom>
                <a:solidFill>
                  <a:srgbClr val="77D3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62" name="十字形 61"/>
                <p:cNvSpPr/>
                <p:nvPr/>
              </p:nvSpPr>
              <p:spPr>
                <a:xfrm>
                  <a:off x="1517603" y="2577923"/>
                  <a:ext cx="288032" cy="288032"/>
                </a:xfrm>
                <a:prstGeom prst="plus">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63" name="椭圆 62"/>
                <p:cNvSpPr/>
                <p:nvPr/>
              </p:nvSpPr>
              <p:spPr>
                <a:xfrm>
                  <a:off x="120881" y="5271018"/>
                  <a:ext cx="2561711" cy="931576"/>
                </a:xfrm>
                <a:prstGeom prst="ellipse">
                  <a:avLst/>
                </a:prstGeom>
                <a:solidFill>
                  <a:srgbClr val="77D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rPr>
                    <a:t>Preparation stage</a:t>
                  </a:r>
                  <a:endParaRPr lang="en-US" altLang="zh-CN" sz="1200" b="1" dirty="0">
                    <a:solidFill>
                      <a:schemeClr val="bg1"/>
                    </a:solidFill>
                    <a:latin typeface="Poppins" panose="02000000000000000000" pitchFamily="2" charset="0"/>
                    <a:ea typeface="思源黑体 CN Bold" panose="020B0800000000000000" pitchFamily="34" charset="-122"/>
                    <a:cs typeface="Poppins" panose="02000000000000000000" pitchFamily="2" charset="0"/>
                  </a:endParaRPr>
                </a:p>
              </p:txBody>
            </p:sp>
          </p:grpSp>
          <p:sp>
            <p:nvSpPr>
              <p:cNvPr id="48" name="TextBox 41"/>
              <p:cNvSpPr txBox="1"/>
              <p:nvPr/>
            </p:nvSpPr>
            <p:spPr>
              <a:xfrm>
                <a:off x="-379095" y="1917023"/>
                <a:ext cx="2868947" cy="378680"/>
              </a:xfrm>
              <a:prstGeom prst="rect">
                <a:avLst/>
              </a:prstGeom>
              <a:noFill/>
            </p:spPr>
            <p:txBody>
              <a:bodyPr wrap="square" rtlCol="0" anchor="ctr">
                <a:spAutoFit/>
              </a:bodyPr>
              <a:lstStyle/>
              <a:p>
                <a:pPr algn="ctr"/>
                <a:r>
                  <a:rPr lang="en-US" altLang="zh-CN" sz="1100" b="1" dirty="0" smtClean="0">
                    <a:solidFill>
                      <a:srgbClr val="377D6C"/>
                    </a:solidFill>
                    <a:latin typeface="Poppins" panose="02000000000000000000" pitchFamily="2" charset="0"/>
                    <a:ea typeface="思源黑体 CN Bold" panose="020B0800000000000000" pitchFamily="34" charset="-122"/>
                    <a:cs typeface="Poppins" panose="02000000000000000000" pitchFamily="2" charset="0"/>
                  </a:rPr>
                  <a:t>packaging </a:t>
                </a:r>
                <a:r>
                  <a:rPr lang="en-US" altLang="zh-CN" sz="1100" b="1" dirty="0">
                    <a:solidFill>
                      <a:srgbClr val="377D6C"/>
                    </a:solidFill>
                    <a:latin typeface="Poppins" panose="02000000000000000000" pitchFamily="2" charset="0"/>
                    <a:ea typeface="思源黑体 CN Bold" panose="020B0800000000000000" pitchFamily="34" charset="-122"/>
                    <a:cs typeface="Poppins" panose="02000000000000000000" pitchFamily="2" charset="0"/>
                  </a:rPr>
                  <a:t>plasmids </a:t>
                </a:r>
                <a:endParaRPr lang="zh-CN" altLang="en-US" sz="1100" b="1" dirty="0">
                  <a:solidFill>
                    <a:srgbClr val="377D6C"/>
                  </a:solidFill>
                  <a:latin typeface="Poppins" panose="02000000000000000000" pitchFamily="2" charset="0"/>
                  <a:ea typeface="思源黑体 CN Bold" panose="020B0800000000000000" pitchFamily="34" charset="-122"/>
                  <a:cs typeface="Poppins" panose="02000000000000000000" pitchFamily="2" charset="0"/>
                </a:endParaRPr>
              </a:p>
            </p:txBody>
          </p:sp>
          <p:grpSp>
            <p:nvGrpSpPr>
              <p:cNvPr id="6" name="组合 48"/>
              <p:cNvGrpSpPr/>
              <p:nvPr/>
            </p:nvGrpSpPr>
            <p:grpSpPr>
              <a:xfrm>
                <a:off x="473400" y="3989515"/>
                <a:ext cx="1949647" cy="679049"/>
                <a:chOff x="905448" y="3592630"/>
                <a:chExt cx="1949647" cy="679049"/>
              </a:xfrm>
            </p:grpSpPr>
            <p:pic>
              <p:nvPicPr>
                <p:cNvPr id="52" name="Picture 5"/>
                <p:cNvPicPr>
                  <a:picLocks noChangeAspect="1" noChangeArrowheads="1"/>
                </p:cNvPicPr>
                <p:nvPr/>
              </p:nvPicPr>
              <p:blipFill>
                <a:blip r:embed="rId2" cstate="print"/>
                <a:srcRect/>
                <a:stretch>
                  <a:fillRect/>
                </a:stretch>
              </p:blipFill>
              <p:spPr bwMode="auto">
                <a:xfrm>
                  <a:off x="905448" y="3592630"/>
                  <a:ext cx="582693" cy="679049"/>
                </a:xfrm>
                <a:prstGeom prst="rect">
                  <a:avLst/>
                </a:prstGeom>
                <a:noFill/>
                <a:ln w="9525">
                  <a:noFill/>
                  <a:miter lim="800000"/>
                  <a:headEnd/>
                  <a:tailEnd/>
                </a:ln>
              </p:spPr>
            </p:pic>
            <p:sp>
              <p:nvSpPr>
                <p:cNvPr id="53" name="TextBox 55"/>
                <p:cNvSpPr txBox="1"/>
                <p:nvPr/>
              </p:nvSpPr>
              <p:spPr>
                <a:xfrm>
                  <a:off x="1474691" y="3743462"/>
                  <a:ext cx="1380404" cy="400956"/>
                </a:xfrm>
                <a:prstGeom prst="rect">
                  <a:avLst/>
                </a:prstGeom>
                <a:noFill/>
              </p:spPr>
              <p:txBody>
                <a:bodyPr wrap="square" rtlCol="0">
                  <a:spAutoFit/>
                </a:bodyPr>
                <a:lstStyle/>
                <a:p>
                  <a:r>
                    <a:rPr lang="en-US" altLang="zh-CN" sz="1200" b="1" dirty="0" smtClean="0">
                      <a:latin typeface="Poppins" panose="02000000000000000000" pitchFamily="2" charset="0"/>
                      <a:ea typeface="思源黑体 CN Bold" panose="020B0800000000000000" pitchFamily="34" charset="-122"/>
                      <a:cs typeface="Poppins" panose="02000000000000000000" pitchFamily="2" charset="0"/>
                    </a:rPr>
                    <a:t>293 cells</a:t>
                  </a:r>
                  <a:endParaRPr lang="en-US" altLang="zh-CN" sz="1200" b="1" dirty="0">
                    <a:latin typeface="Poppins" panose="02000000000000000000" pitchFamily="2" charset="0"/>
                    <a:ea typeface="思源黑体 CN Bold" panose="020B0800000000000000" pitchFamily="34" charset="-122"/>
                    <a:cs typeface="Poppins" panose="02000000000000000000" pitchFamily="2" charset="0"/>
                  </a:endParaRPr>
                </a:p>
              </p:txBody>
            </p:sp>
          </p:grpSp>
          <p:sp>
            <p:nvSpPr>
              <p:cNvPr id="50" name="矩形 49"/>
              <p:cNvSpPr/>
              <p:nvPr/>
            </p:nvSpPr>
            <p:spPr>
              <a:xfrm>
                <a:off x="2451890" y="1917023"/>
                <a:ext cx="3663452" cy="378680"/>
              </a:xfrm>
              <a:prstGeom prst="rect">
                <a:avLst/>
              </a:prstGeom>
            </p:spPr>
            <p:txBody>
              <a:bodyPr wrap="none" anchor="ctr">
                <a:spAutoFit/>
              </a:bodyPr>
              <a:lstStyle/>
              <a:p>
                <a:pPr algn="ctr"/>
                <a:r>
                  <a:rPr lang="en-US" altLang="zh-CN" sz="1100" b="1" dirty="0" smtClean="0">
                    <a:solidFill>
                      <a:srgbClr val="377D6C"/>
                    </a:solidFill>
                    <a:latin typeface="Poppins" panose="02000000000000000000" pitchFamily="2" charset="0"/>
                    <a:ea typeface="思源黑体 CN Bold" panose="020B0800000000000000" pitchFamily="34" charset="-122"/>
                    <a:cs typeface="Poppins" panose="02000000000000000000" pitchFamily="2" charset="0"/>
                  </a:rPr>
                  <a:t>Transfer and Packaging plasmids</a:t>
                </a:r>
                <a:endParaRPr lang="zh-CN" altLang="en-US" sz="1100" b="1" dirty="0">
                  <a:solidFill>
                    <a:srgbClr val="377D6C"/>
                  </a:solidFill>
                  <a:latin typeface="Poppins" panose="02000000000000000000" pitchFamily="2" charset="0"/>
                  <a:ea typeface="思源黑体 CN Bold" panose="020B0800000000000000" pitchFamily="34" charset="-122"/>
                  <a:cs typeface="Poppins" panose="02000000000000000000" pitchFamily="2" charset="0"/>
                </a:endParaRPr>
              </a:p>
            </p:txBody>
          </p:sp>
          <p:sp>
            <p:nvSpPr>
              <p:cNvPr id="51" name="矩形 50"/>
              <p:cNvSpPr/>
              <p:nvPr/>
            </p:nvSpPr>
            <p:spPr>
              <a:xfrm>
                <a:off x="6352854" y="1917023"/>
                <a:ext cx="2868950" cy="378680"/>
              </a:xfrm>
              <a:prstGeom prst="rect">
                <a:avLst/>
              </a:prstGeom>
            </p:spPr>
            <p:txBody>
              <a:bodyPr wrap="square" anchor="ctr">
                <a:spAutoFit/>
              </a:bodyPr>
              <a:lstStyle/>
              <a:p>
                <a:pPr algn="ctr"/>
                <a:r>
                  <a:rPr lang="en-US" altLang="zh-CN" sz="1100" b="1" dirty="0">
                    <a:solidFill>
                      <a:srgbClr val="377D6C"/>
                    </a:solidFill>
                    <a:latin typeface="Poppins" panose="02000000000000000000" pitchFamily="2" charset="0"/>
                    <a:ea typeface="思源黑体 CN Bold" panose="020B0800000000000000" pitchFamily="34" charset="-122"/>
                    <a:cs typeface="Poppins" panose="02000000000000000000" pitchFamily="2" charset="0"/>
                  </a:rPr>
                  <a:t>Harvest </a:t>
                </a:r>
                <a:r>
                  <a:rPr lang="en-US" altLang="zh-CN" sz="1100" b="1" dirty="0" smtClean="0">
                    <a:solidFill>
                      <a:srgbClr val="377D6C"/>
                    </a:solidFill>
                    <a:latin typeface="Poppins" panose="02000000000000000000" pitchFamily="2" charset="0"/>
                    <a:ea typeface="思源黑体 CN Bold" panose="020B0800000000000000" pitchFamily="34" charset="-122"/>
                    <a:cs typeface="Poppins" panose="02000000000000000000" pitchFamily="2" charset="0"/>
                  </a:rPr>
                  <a:t>Pseudovirus </a:t>
                </a:r>
                <a:endParaRPr lang="zh-CN" altLang="en-US" sz="1100" b="1" dirty="0">
                  <a:solidFill>
                    <a:srgbClr val="377D6C"/>
                  </a:solidFill>
                  <a:latin typeface="Poppins" panose="02000000000000000000" pitchFamily="2" charset="0"/>
                  <a:ea typeface="思源黑体 CN Bold" panose="020B0800000000000000" pitchFamily="34" charset="-122"/>
                  <a:cs typeface="Poppins" panose="02000000000000000000" pitchFamily="2" charset="0"/>
                </a:endParaRPr>
              </a:p>
            </p:txBody>
          </p:sp>
        </p:grpSp>
        <p:pic>
          <p:nvPicPr>
            <p:cNvPr id="43" name="图片 42"/>
            <p:cNvPicPr>
              <a:picLocks noChangeAspect="1"/>
            </p:cNvPicPr>
            <p:nvPr/>
          </p:nvPicPr>
          <p:blipFill>
            <a:blip r:embed="rId3" cstate="print"/>
            <a:stretch>
              <a:fillRect/>
            </a:stretch>
          </p:blipFill>
          <p:spPr>
            <a:xfrm>
              <a:off x="8432772" y="2681255"/>
              <a:ext cx="2412029" cy="2174656"/>
            </a:xfrm>
            <a:prstGeom prst="rect">
              <a:avLst/>
            </a:prstGeom>
          </p:spPr>
        </p:pic>
        <p:pic>
          <p:nvPicPr>
            <p:cNvPr id="45" name="Picture 2" descr="D:\桌面\李东PPT\p75.jpg"/>
            <p:cNvPicPr>
              <a:picLocks noChangeAspect="1" noChangeArrowheads="1"/>
            </p:cNvPicPr>
            <p:nvPr/>
          </p:nvPicPr>
          <p:blipFill>
            <a:blip r:embed="rId4" cstate="print"/>
            <a:srcRect/>
            <a:stretch>
              <a:fillRect/>
            </a:stretch>
          </p:blipFill>
          <p:spPr bwMode="auto">
            <a:xfrm>
              <a:off x="1647755" y="2719650"/>
              <a:ext cx="2232248" cy="1600958"/>
            </a:xfrm>
            <a:prstGeom prst="rect">
              <a:avLst/>
            </a:prstGeom>
            <a:noFill/>
          </p:spPr>
        </p:pic>
        <p:pic>
          <p:nvPicPr>
            <p:cNvPr id="46" name="Picture 3" descr="D:\桌面\李东PPT\p76.jpg"/>
            <p:cNvPicPr>
              <a:picLocks noChangeAspect="1" noChangeArrowheads="1"/>
            </p:cNvPicPr>
            <p:nvPr/>
          </p:nvPicPr>
          <p:blipFill>
            <a:blip r:embed="rId5" cstate="print"/>
            <a:srcRect/>
            <a:stretch>
              <a:fillRect/>
            </a:stretch>
          </p:blipFill>
          <p:spPr bwMode="auto">
            <a:xfrm>
              <a:off x="4524050" y="2782695"/>
              <a:ext cx="3390877" cy="2048402"/>
            </a:xfrm>
            <a:prstGeom prst="rect">
              <a:avLst/>
            </a:prstGeom>
            <a:noFill/>
          </p:spPr>
        </p:pic>
      </p:grpSp>
      <p:sp>
        <p:nvSpPr>
          <p:cNvPr id="64" name="TextBox 63"/>
          <p:cNvSpPr txBox="1"/>
          <p:nvPr/>
        </p:nvSpPr>
        <p:spPr>
          <a:xfrm>
            <a:off x="179512" y="555526"/>
            <a:ext cx="8136904" cy="307777"/>
          </a:xfrm>
          <a:prstGeom prst="rect">
            <a:avLst/>
          </a:prstGeom>
          <a:noFill/>
        </p:spPr>
        <p:txBody>
          <a:bodyPr wrap="square" rtlCol="0">
            <a:spAutoFit/>
          </a:bodyPr>
          <a:lstStyle/>
          <a:p>
            <a:pPr>
              <a:buFont typeface="Wingdings" panose="05000000000000000000" pitchFamily="2" charset="2"/>
              <a:buChar char="l"/>
            </a:pPr>
            <a:r>
              <a:rPr lang="zh-CN" altLang="en-US" sz="1400" b="1" dirty="0" smtClean="0">
                <a:solidFill>
                  <a:srgbClr val="377D6C"/>
                </a:solidFill>
                <a:latin typeface="思源黑体 CN Bold" panose="020B0800000000000000" pitchFamily="34" charset="-122"/>
                <a:ea typeface="思源黑体 CN Bold" panose="020B0800000000000000" pitchFamily="34" charset="-122"/>
              </a:rPr>
              <a:t>假病毒方法检测抗体中和活性</a:t>
            </a:r>
            <a:endParaRPr lang="zh-CN" altLang="en-US" sz="1400" b="1" dirty="0">
              <a:solidFill>
                <a:srgbClr val="377D6C"/>
              </a:solidFill>
              <a:latin typeface="思源黑体 CN Bold" panose="020B0800000000000000" pitchFamily="34" charset="-122"/>
              <a:ea typeface="思源黑体 CN Bold" panose="020B0800000000000000" pitchFamily="34" charset="-122"/>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384" y="2410287"/>
            <a:ext cx="2954003" cy="2291576"/>
          </a:xfrm>
          <a:prstGeom prst="rect">
            <a:avLst/>
          </a:prstGeom>
        </p:spPr>
      </p:pic>
      <p:pic>
        <p:nvPicPr>
          <p:cNvPr id="12" name="图片 11"/>
          <p:cNvPicPr>
            <a:picLocks noChangeAspect="1"/>
          </p:cNvPicPr>
          <p:nvPr/>
        </p:nvPicPr>
        <p:blipFill>
          <a:blip r:embed="rId3" cstate="print"/>
          <a:stretch>
            <a:fillRect/>
          </a:stretch>
        </p:blipFill>
        <p:spPr>
          <a:xfrm>
            <a:off x="751384" y="668022"/>
            <a:ext cx="3024336" cy="1700486"/>
          </a:xfrm>
          <a:prstGeom prst="rect">
            <a:avLst/>
          </a:prstGeom>
        </p:spPr>
      </p:pic>
      <p:sp>
        <p:nvSpPr>
          <p:cNvPr id="13" name="矩形 12"/>
          <p:cNvSpPr/>
          <p:nvPr/>
        </p:nvSpPr>
        <p:spPr>
          <a:xfrm>
            <a:off x="4139952" y="987574"/>
            <a:ext cx="4608512" cy="900246"/>
          </a:xfrm>
          <a:prstGeom prst="rect">
            <a:avLst/>
          </a:prstGeom>
          <a:noFill/>
          <a:ln>
            <a:solidFill>
              <a:srgbClr val="377D6C"/>
            </a:solidFill>
            <a:prstDash val="lgDashDot"/>
          </a:ln>
        </p:spPr>
        <p:txBody>
          <a:bodyPr wrap="square" lIns="68580" tIns="34290" rIns="68580" bIns="34290" anchor="ctr">
            <a:spAutoFit/>
          </a:bodyPr>
          <a:lstStyle/>
          <a:p>
            <a:pPr>
              <a:lnSpc>
                <a:spcPct val="150000"/>
              </a:lnSpc>
            </a:pP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新冠 </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Spike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假</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病毒与待检样品孵育后</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侵染</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293T-ACE2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细胞</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采用</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化学发光法</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检测 </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Luciferase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发光</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值</a:t>
            </a:r>
            <a:r>
              <a:rPr lang="en-US" altLang="zh-CN" sz="1200" dirty="0">
                <a:latin typeface="Poppins" panose="02000000000000000000" pitchFamily="2" charset="0"/>
                <a:ea typeface="思源黑体 CN Regular" panose="020B0500000000000000" pitchFamily="34" charset="-122"/>
                <a:cs typeface="Poppins" panose="02000000000000000000" pitchFamily="2" charset="0"/>
              </a:rPr>
              <a:t>RLU</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根据 </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Luciferase </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发光</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值计算待检样品的假病毒中和抑制率，评价待检样品的中和效果。 </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10"/>
          <p:cNvSpPr txBox="1"/>
          <p:nvPr/>
        </p:nvSpPr>
        <p:spPr>
          <a:xfrm>
            <a:off x="1365548" y="4799806"/>
            <a:ext cx="1566776" cy="253916"/>
          </a:xfrm>
          <a:prstGeom prst="rect">
            <a:avLst/>
          </a:prstGeom>
          <a:noFill/>
        </p:spPr>
        <p:txBody>
          <a:bodyPr wrap="none" lIns="68580" tIns="34290" rIns="68580" bIns="34290" rtlCol="0">
            <a:spAutoFit/>
          </a:bodyPr>
          <a:lstStyle/>
          <a:p>
            <a:r>
              <a:rPr lang="zh-CN" altLang="en-US" sz="1200" b="1" dirty="0" smtClean="0">
                <a:solidFill>
                  <a:srgbClr val="377D6C"/>
                </a:solidFill>
                <a:latin typeface="思源黑体 CN Regular" panose="020B0500000000000000" pitchFamily="34" charset="-122"/>
                <a:ea typeface="思源黑体 CN Regular" panose="020B0500000000000000" pitchFamily="34" charset="-122"/>
              </a:rPr>
              <a:t>中和检测原理示意图</a:t>
            </a:r>
            <a:endParaRPr lang="zh-CN" altLang="en-US" sz="1200" b="1" dirty="0">
              <a:solidFill>
                <a:srgbClr val="377D6C"/>
              </a:solidFill>
              <a:latin typeface="思源黑体 CN Regular" panose="020B0500000000000000" pitchFamily="34" charset="-122"/>
              <a:ea typeface="思源黑体 CN Regular" panose="020B0500000000000000" pitchFamily="34" charset="-122"/>
            </a:endParaRPr>
          </a:p>
        </p:txBody>
      </p:sp>
      <p:pic>
        <p:nvPicPr>
          <p:cNvPr id="16" name="Picture 3" descr="D:\桌面\p47-2.jpg"/>
          <p:cNvPicPr>
            <a:picLocks noChangeAspect="1" noChangeArrowheads="1"/>
          </p:cNvPicPr>
          <p:nvPr/>
        </p:nvPicPr>
        <p:blipFill>
          <a:blip r:embed="rId4" cstate="print"/>
          <a:srcRect/>
          <a:stretch>
            <a:fillRect/>
          </a:stretch>
        </p:blipFill>
        <p:spPr bwMode="auto">
          <a:xfrm>
            <a:off x="4716017" y="2329746"/>
            <a:ext cx="3456384" cy="2489697"/>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1" name="TextBox 10"/>
          <p:cNvSpPr txBox="1"/>
          <p:nvPr/>
        </p:nvSpPr>
        <p:spPr>
          <a:xfrm>
            <a:off x="179512" y="555526"/>
            <a:ext cx="8964488" cy="461665"/>
          </a:xfrm>
          <a:prstGeom prst="rect">
            <a:avLst/>
          </a:prstGeom>
          <a:noFill/>
        </p:spPr>
        <p:txBody>
          <a:bodyPr wrap="square" rtlCol="0">
            <a:spAutoFit/>
          </a:bodyPr>
          <a:lstStyle/>
          <a:p>
            <a:pPr lvl="0"/>
            <a:r>
              <a:rPr lang="zh-CN" altLang="en-US" sz="24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案例</a:t>
            </a:r>
            <a:r>
              <a:rPr lang="en-US" altLang="zh-CN" sz="24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02</a:t>
            </a:r>
            <a:r>
              <a:rPr lang="zh-CN" altLang="en-US" sz="24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：上市药物</a:t>
            </a:r>
            <a:r>
              <a:rPr lang="en-US" altLang="zh-CN" sz="2400" dirty="0" smtClean="0">
                <a:solidFill>
                  <a:srgbClr val="007E66"/>
                </a:solidFill>
                <a:latin typeface="Poppins" panose="02000000000000000000"/>
                <a:ea typeface="思源黑体 CN Bold" panose="020B0800000000000000" pitchFamily="34" charset="-122"/>
                <a:cs typeface="Poppins" panose="02000000000000000000" pitchFamily="2" charset="0"/>
              </a:rPr>
              <a:t>IL-1RAP : IL-1R1 : IL-1</a:t>
            </a:r>
            <a:r>
              <a:rPr lang="en-US" altLang="zh-CN" sz="2400" dirty="0" smtClean="0">
                <a:solidFill>
                  <a:srgbClr val="007E66"/>
                </a:solidFill>
                <a:latin typeface="Poppins" panose="02000000000000000000"/>
                <a:ea typeface="思源黑体 CN Regular" panose="020B0500000000000000" pitchFamily="34" charset="-122"/>
                <a:cs typeface="Poppins" panose="02000000000000000000" pitchFamily="2" charset="0"/>
              </a:rPr>
              <a:t>α</a:t>
            </a:r>
            <a:r>
              <a:rPr lang="el-GR" altLang="zh-CN" sz="2400"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 </a:t>
            </a:r>
            <a:r>
              <a:rPr lang="zh-CN" altLang="en-US" sz="24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信号通路功能验证</a:t>
            </a:r>
            <a:endParaRPr lang="zh-CN" altLang="en-US" sz="24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endParaRPr>
          </a:p>
        </p:txBody>
      </p:sp>
      <p:grpSp>
        <p:nvGrpSpPr>
          <p:cNvPr id="3" name="组合 658"/>
          <p:cNvGrpSpPr/>
          <p:nvPr/>
        </p:nvGrpSpPr>
        <p:grpSpPr>
          <a:xfrm>
            <a:off x="1043608" y="1491630"/>
            <a:ext cx="7325766" cy="2670228"/>
            <a:chOff x="1331640" y="1419622"/>
            <a:chExt cx="7325766" cy="2670228"/>
          </a:xfrm>
        </p:grpSpPr>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grpSp>
          <p:nvGrpSpPr>
            <p:cNvPr id="4" name="组合 653"/>
            <p:cNvGrpSpPr/>
            <p:nvPr/>
          </p:nvGrpSpPr>
          <p:grpSpPr>
            <a:xfrm>
              <a:off x="1331640" y="1419622"/>
              <a:ext cx="6840760" cy="2670228"/>
              <a:chOff x="1331640" y="1419622"/>
              <a:chExt cx="5760640" cy="2043500"/>
            </a:xfrm>
          </p:grpSpPr>
          <p:grpSp>
            <p:nvGrpSpPr>
              <p:cNvPr id="5" name="组合 651"/>
              <p:cNvGrpSpPr/>
              <p:nvPr/>
            </p:nvGrpSpPr>
            <p:grpSpPr>
              <a:xfrm>
                <a:off x="1331640" y="2452865"/>
                <a:ext cx="5760640" cy="187862"/>
                <a:chOff x="1619672" y="3723878"/>
                <a:chExt cx="4752528" cy="144016"/>
              </a:xfrm>
            </p:grpSpPr>
            <p:grpSp>
              <p:nvGrpSpPr>
                <p:cNvPr id="6" name="组合 22"/>
                <p:cNvGrpSpPr/>
                <p:nvPr/>
              </p:nvGrpSpPr>
              <p:grpSpPr>
                <a:xfrm>
                  <a:off x="1619672" y="3723878"/>
                  <a:ext cx="72008" cy="144016"/>
                  <a:chOff x="1187624" y="4011910"/>
                  <a:chExt cx="144016" cy="432048"/>
                </a:xfrm>
              </p:grpSpPr>
              <p:sp>
                <p:nvSpPr>
                  <p:cNvPr id="24" name="任意多边形 23"/>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5" name="任意多边形 24"/>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6" name="流程图: 联系 25"/>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 name="流程图: 联系 26"/>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7" name="组合 326"/>
                <p:cNvGrpSpPr/>
                <p:nvPr/>
              </p:nvGrpSpPr>
              <p:grpSpPr>
                <a:xfrm>
                  <a:off x="1691680" y="3723878"/>
                  <a:ext cx="72008" cy="144016"/>
                  <a:chOff x="1187624" y="4011910"/>
                  <a:chExt cx="144016" cy="432048"/>
                </a:xfrm>
              </p:grpSpPr>
              <p:sp>
                <p:nvSpPr>
                  <p:cNvPr id="328" name="任意多边形 32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29" name="任意多边形 32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30" name="流程图: 联系 32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31" name="流程图: 联系 33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8" name="组合 331"/>
                <p:cNvGrpSpPr/>
                <p:nvPr/>
              </p:nvGrpSpPr>
              <p:grpSpPr>
                <a:xfrm>
                  <a:off x="1763688" y="3723878"/>
                  <a:ext cx="72008" cy="144016"/>
                  <a:chOff x="1187624" y="4011910"/>
                  <a:chExt cx="144016" cy="432048"/>
                </a:xfrm>
              </p:grpSpPr>
              <p:sp>
                <p:nvSpPr>
                  <p:cNvPr id="333" name="任意多边形 33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34" name="任意多边形 33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35" name="流程图: 联系 33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36" name="流程图: 联系 33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9" name="组合 336"/>
                <p:cNvGrpSpPr/>
                <p:nvPr/>
              </p:nvGrpSpPr>
              <p:grpSpPr>
                <a:xfrm>
                  <a:off x="1835696" y="3723878"/>
                  <a:ext cx="72008" cy="144016"/>
                  <a:chOff x="1187624" y="4011910"/>
                  <a:chExt cx="144016" cy="432048"/>
                </a:xfrm>
              </p:grpSpPr>
              <p:sp>
                <p:nvSpPr>
                  <p:cNvPr id="338" name="任意多边形 33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39" name="任意多边形 33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40" name="流程图: 联系 33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41" name="流程图: 联系 34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 name="组合 341"/>
                <p:cNvGrpSpPr/>
                <p:nvPr/>
              </p:nvGrpSpPr>
              <p:grpSpPr>
                <a:xfrm>
                  <a:off x="1907704" y="3723878"/>
                  <a:ext cx="72008" cy="144016"/>
                  <a:chOff x="1187624" y="4011910"/>
                  <a:chExt cx="144016" cy="432048"/>
                </a:xfrm>
              </p:grpSpPr>
              <p:sp>
                <p:nvSpPr>
                  <p:cNvPr id="343" name="任意多边形 34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44" name="任意多边形 34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45" name="流程图: 联系 34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46" name="流程图: 联系 34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2" name="组合 346"/>
                <p:cNvGrpSpPr/>
                <p:nvPr/>
              </p:nvGrpSpPr>
              <p:grpSpPr>
                <a:xfrm>
                  <a:off x="1979712" y="3723878"/>
                  <a:ext cx="72008" cy="144016"/>
                  <a:chOff x="1187624" y="4011910"/>
                  <a:chExt cx="144016" cy="432048"/>
                </a:xfrm>
              </p:grpSpPr>
              <p:sp>
                <p:nvSpPr>
                  <p:cNvPr id="348" name="任意多边形 34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49" name="任意多边形 34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50" name="流程图: 联系 34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51" name="流程图: 联系 35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3" name="组合 351"/>
                <p:cNvGrpSpPr/>
                <p:nvPr/>
              </p:nvGrpSpPr>
              <p:grpSpPr>
                <a:xfrm>
                  <a:off x="2051720" y="3723878"/>
                  <a:ext cx="72008" cy="144016"/>
                  <a:chOff x="1187624" y="4011910"/>
                  <a:chExt cx="144016" cy="432048"/>
                </a:xfrm>
              </p:grpSpPr>
              <p:sp>
                <p:nvSpPr>
                  <p:cNvPr id="353" name="任意多边形 35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54" name="任意多边形 35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55" name="流程图: 联系 35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56" name="流程图: 联系 35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4" name="组合 356"/>
                <p:cNvGrpSpPr/>
                <p:nvPr/>
              </p:nvGrpSpPr>
              <p:grpSpPr>
                <a:xfrm>
                  <a:off x="2339752" y="3723878"/>
                  <a:ext cx="72008" cy="144016"/>
                  <a:chOff x="1187624" y="4011910"/>
                  <a:chExt cx="144016" cy="432048"/>
                </a:xfrm>
              </p:grpSpPr>
              <p:sp>
                <p:nvSpPr>
                  <p:cNvPr id="358" name="任意多边形 35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59" name="任意多边形 35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60" name="流程图: 联系 35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61" name="流程图: 联系 36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5" name="组合 361"/>
                <p:cNvGrpSpPr/>
                <p:nvPr/>
              </p:nvGrpSpPr>
              <p:grpSpPr>
                <a:xfrm>
                  <a:off x="2123728" y="3723878"/>
                  <a:ext cx="72008" cy="144016"/>
                  <a:chOff x="1187624" y="4011910"/>
                  <a:chExt cx="144016" cy="432048"/>
                </a:xfrm>
              </p:grpSpPr>
              <p:sp>
                <p:nvSpPr>
                  <p:cNvPr id="363" name="任意多边形 36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64" name="任意多边形 36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65" name="流程图: 联系 36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66" name="流程图: 联系 36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6" name="组合 366"/>
                <p:cNvGrpSpPr/>
                <p:nvPr/>
              </p:nvGrpSpPr>
              <p:grpSpPr>
                <a:xfrm>
                  <a:off x="2195736" y="3723878"/>
                  <a:ext cx="72008" cy="144016"/>
                  <a:chOff x="1187624" y="4011910"/>
                  <a:chExt cx="144016" cy="432048"/>
                </a:xfrm>
              </p:grpSpPr>
              <p:sp>
                <p:nvSpPr>
                  <p:cNvPr id="368" name="任意多边形 36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69" name="任意多边形 36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70" name="流程图: 联系 36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71" name="流程图: 联系 37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7" name="组合 371"/>
                <p:cNvGrpSpPr/>
                <p:nvPr/>
              </p:nvGrpSpPr>
              <p:grpSpPr>
                <a:xfrm>
                  <a:off x="2267744" y="3723878"/>
                  <a:ext cx="72008" cy="144016"/>
                  <a:chOff x="1187624" y="4011910"/>
                  <a:chExt cx="144016" cy="432048"/>
                </a:xfrm>
              </p:grpSpPr>
              <p:sp>
                <p:nvSpPr>
                  <p:cNvPr id="373" name="任意多边形 37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74" name="任意多边形 37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75" name="流程图: 联系 37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76" name="流程图: 联系 37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8" name="组合 376"/>
                <p:cNvGrpSpPr/>
                <p:nvPr/>
              </p:nvGrpSpPr>
              <p:grpSpPr>
                <a:xfrm>
                  <a:off x="2483768" y="3723878"/>
                  <a:ext cx="72008" cy="144016"/>
                  <a:chOff x="1187624" y="4011910"/>
                  <a:chExt cx="144016" cy="432048"/>
                </a:xfrm>
              </p:grpSpPr>
              <p:sp>
                <p:nvSpPr>
                  <p:cNvPr id="378" name="任意多边形 37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79" name="任意多边形 37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80" name="流程图: 联系 37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81" name="流程图: 联系 38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9" name="组合 381"/>
                <p:cNvGrpSpPr/>
                <p:nvPr/>
              </p:nvGrpSpPr>
              <p:grpSpPr>
                <a:xfrm>
                  <a:off x="2555776" y="3723878"/>
                  <a:ext cx="72008" cy="144016"/>
                  <a:chOff x="1187624" y="4011910"/>
                  <a:chExt cx="144016" cy="432048"/>
                </a:xfrm>
              </p:grpSpPr>
              <p:sp>
                <p:nvSpPr>
                  <p:cNvPr id="383" name="任意多边形 38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84" name="任意多边形 38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85" name="流程图: 联系 38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86" name="流程图: 联系 38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0" name="组合 386"/>
                <p:cNvGrpSpPr/>
                <p:nvPr/>
              </p:nvGrpSpPr>
              <p:grpSpPr>
                <a:xfrm>
                  <a:off x="2411760" y="3723878"/>
                  <a:ext cx="72008" cy="144016"/>
                  <a:chOff x="1187624" y="4011910"/>
                  <a:chExt cx="144016" cy="432048"/>
                </a:xfrm>
              </p:grpSpPr>
              <p:sp>
                <p:nvSpPr>
                  <p:cNvPr id="388" name="任意多边形 38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89" name="任意多边形 38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90" name="流程图: 联系 38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91" name="流程图: 联系 39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1" name="组合 391"/>
                <p:cNvGrpSpPr/>
                <p:nvPr/>
              </p:nvGrpSpPr>
              <p:grpSpPr>
                <a:xfrm>
                  <a:off x="2627784" y="3723878"/>
                  <a:ext cx="72008" cy="144016"/>
                  <a:chOff x="1187624" y="4011910"/>
                  <a:chExt cx="144016" cy="432048"/>
                </a:xfrm>
              </p:grpSpPr>
              <p:sp>
                <p:nvSpPr>
                  <p:cNvPr id="393" name="任意多边形 39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94" name="任意多边形 39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95" name="流程图: 联系 39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96" name="流程图: 联系 39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2" name="组合 396"/>
                <p:cNvGrpSpPr/>
                <p:nvPr/>
              </p:nvGrpSpPr>
              <p:grpSpPr>
                <a:xfrm>
                  <a:off x="2699792" y="3723878"/>
                  <a:ext cx="72008" cy="144016"/>
                  <a:chOff x="1187624" y="4011910"/>
                  <a:chExt cx="144016" cy="432048"/>
                </a:xfrm>
              </p:grpSpPr>
              <p:sp>
                <p:nvSpPr>
                  <p:cNvPr id="398" name="任意多边形 39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99" name="任意多边形 39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00" name="流程图: 联系 39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01" name="流程图: 联系 40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3" name="组合 401"/>
                <p:cNvGrpSpPr/>
                <p:nvPr/>
              </p:nvGrpSpPr>
              <p:grpSpPr>
                <a:xfrm>
                  <a:off x="2771800" y="3723878"/>
                  <a:ext cx="72008" cy="144016"/>
                  <a:chOff x="1187624" y="4011910"/>
                  <a:chExt cx="144016" cy="432048"/>
                </a:xfrm>
              </p:grpSpPr>
              <p:sp>
                <p:nvSpPr>
                  <p:cNvPr id="403" name="任意多边形 40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04" name="任意多边形 40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05" name="流程图: 联系 40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06" name="流程图: 联系 40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8" name="组合 406"/>
                <p:cNvGrpSpPr/>
                <p:nvPr/>
              </p:nvGrpSpPr>
              <p:grpSpPr>
                <a:xfrm>
                  <a:off x="2843808" y="3723878"/>
                  <a:ext cx="72008" cy="144016"/>
                  <a:chOff x="1187624" y="4011910"/>
                  <a:chExt cx="144016" cy="432048"/>
                </a:xfrm>
              </p:grpSpPr>
              <p:sp>
                <p:nvSpPr>
                  <p:cNvPr id="408" name="任意多边形 40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09" name="任意多边形 40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10" name="流程图: 联系 40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11" name="流程图: 联系 41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0" name="组合 411"/>
                <p:cNvGrpSpPr/>
                <p:nvPr/>
              </p:nvGrpSpPr>
              <p:grpSpPr>
                <a:xfrm>
                  <a:off x="2915816" y="3723878"/>
                  <a:ext cx="72008" cy="144016"/>
                  <a:chOff x="1187624" y="4011910"/>
                  <a:chExt cx="144016" cy="432048"/>
                </a:xfrm>
              </p:grpSpPr>
              <p:sp>
                <p:nvSpPr>
                  <p:cNvPr id="413" name="任意多边形 41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14" name="任意多边形 41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15" name="流程图: 联系 41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16" name="流程图: 联系 41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4" name="组合 416"/>
                <p:cNvGrpSpPr/>
                <p:nvPr/>
              </p:nvGrpSpPr>
              <p:grpSpPr>
                <a:xfrm>
                  <a:off x="2987824" y="3723878"/>
                  <a:ext cx="72008" cy="144016"/>
                  <a:chOff x="1187624" y="4011910"/>
                  <a:chExt cx="144016" cy="432048"/>
                </a:xfrm>
              </p:grpSpPr>
              <p:sp>
                <p:nvSpPr>
                  <p:cNvPr id="418" name="任意多边形 41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19" name="任意多边形 41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20" name="流程图: 联系 41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21" name="流程图: 联系 42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5" name="组合 421"/>
                <p:cNvGrpSpPr/>
                <p:nvPr/>
              </p:nvGrpSpPr>
              <p:grpSpPr>
                <a:xfrm>
                  <a:off x="3059832" y="3723878"/>
                  <a:ext cx="72008" cy="144016"/>
                  <a:chOff x="1187624" y="4011910"/>
                  <a:chExt cx="144016" cy="432048"/>
                </a:xfrm>
              </p:grpSpPr>
              <p:sp>
                <p:nvSpPr>
                  <p:cNvPr id="423" name="任意多边形 42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24" name="任意多边形 42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25" name="流程图: 联系 42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26" name="流程图: 联系 42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8" name="组合 426"/>
                <p:cNvGrpSpPr/>
                <p:nvPr/>
              </p:nvGrpSpPr>
              <p:grpSpPr>
                <a:xfrm>
                  <a:off x="3131840" y="3723878"/>
                  <a:ext cx="72008" cy="144016"/>
                  <a:chOff x="1187624" y="4011910"/>
                  <a:chExt cx="144016" cy="432048"/>
                </a:xfrm>
              </p:grpSpPr>
              <p:sp>
                <p:nvSpPr>
                  <p:cNvPr id="428" name="任意多边形 42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29" name="任意多边形 42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30" name="流程图: 联系 42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31" name="流程图: 联系 43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9" name="组合 431"/>
                <p:cNvGrpSpPr/>
                <p:nvPr/>
              </p:nvGrpSpPr>
              <p:grpSpPr>
                <a:xfrm>
                  <a:off x="3203848" y="3723878"/>
                  <a:ext cx="72008" cy="144016"/>
                  <a:chOff x="1187624" y="4011910"/>
                  <a:chExt cx="144016" cy="432048"/>
                </a:xfrm>
              </p:grpSpPr>
              <p:sp>
                <p:nvSpPr>
                  <p:cNvPr id="433" name="任意多边形 43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34" name="任意多边形 43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35" name="流程图: 联系 43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36" name="流程图: 联系 43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0" name="组合 436"/>
                <p:cNvGrpSpPr/>
                <p:nvPr/>
              </p:nvGrpSpPr>
              <p:grpSpPr>
                <a:xfrm>
                  <a:off x="3275856" y="3723878"/>
                  <a:ext cx="72008" cy="144016"/>
                  <a:chOff x="1187624" y="4011910"/>
                  <a:chExt cx="144016" cy="432048"/>
                </a:xfrm>
              </p:grpSpPr>
              <p:sp>
                <p:nvSpPr>
                  <p:cNvPr id="438" name="任意多边形 43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39" name="任意多边形 43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40" name="流程图: 联系 43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41" name="流程图: 联系 44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1" name="组合 441"/>
                <p:cNvGrpSpPr/>
                <p:nvPr/>
              </p:nvGrpSpPr>
              <p:grpSpPr>
                <a:xfrm>
                  <a:off x="3347864" y="3723878"/>
                  <a:ext cx="72008" cy="144016"/>
                  <a:chOff x="1187624" y="4011910"/>
                  <a:chExt cx="144016" cy="432048"/>
                </a:xfrm>
              </p:grpSpPr>
              <p:sp>
                <p:nvSpPr>
                  <p:cNvPr id="443" name="任意多边形 44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44" name="任意多边形 44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45" name="流程图: 联系 44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46" name="流程图: 联系 44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2" name="组合 446"/>
                <p:cNvGrpSpPr/>
                <p:nvPr/>
              </p:nvGrpSpPr>
              <p:grpSpPr>
                <a:xfrm>
                  <a:off x="3419872" y="3723878"/>
                  <a:ext cx="72008" cy="144016"/>
                  <a:chOff x="1187624" y="4011910"/>
                  <a:chExt cx="144016" cy="432048"/>
                </a:xfrm>
              </p:grpSpPr>
              <p:sp>
                <p:nvSpPr>
                  <p:cNvPr id="448" name="任意多边形 44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49" name="任意多边形 44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50" name="流程图: 联系 44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51" name="流程图: 联系 45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3" name="组合 451"/>
                <p:cNvGrpSpPr/>
                <p:nvPr/>
              </p:nvGrpSpPr>
              <p:grpSpPr>
                <a:xfrm>
                  <a:off x="3491880" y="3723878"/>
                  <a:ext cx="72008" cy="144016"/>
                  <a:chOff x="1187624" y="4011910"/>
                  <a:chExt cx="144016" cy="432048"/>
                </a:xfrm>
              </p:grpSpPr>
              <p:sp>
                <p:nvSpPr>
                  <p:cNvPr id="453" name="任意多边形 45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54" name="任意多边形 45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55" name="流程图: 联系 45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56" name="流程图: 联系 45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5" name="组合 456"/>
                <p:cNvGrpSpPr/>
                <p:nvPr/>
              </p:nvGrpSpPr>
              <p:grpSpPr>
                <a:xfrm>
                  <a:off x="3563888" y="3723878"/>
                  <a:ext cx="72008" cy="144016"/>
                  <a:chOff x="1187624" y="4011910"/>
                  <a:chExt cx="144016" cy="432048"/>
                </a:xfrm>
              </p:grpSpPr>
              <p:sp>
                <p:nvSpPr>
                  <p:cNvPr id="458" name="任意多边形 45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59" name="任意多边形 45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60" name="流程图: 联系 45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61" name="流程图: 联系 46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6" name="组合 461"/>
                <p:cNvGrpSpPr/>
                <p:nvPr/>
              </p:nvGrpSpPr>
              <p:grpSpPr>
                <a:xfrm>
                  <a:off x="3635896" y="3723878"/>
                  <a:ext cx="72008" cy="144016"/>
                  <a:chOff x="1187624" y="4011910"/>
                  <a:chExt cx="144016" cy="432048"/>
                </a:xfrm>
              </p:grpSpPr>
              <p:sp>
                <p:nvSpPr>
                  <p:cNvPr id="463" name="任意多边形 46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64" name="任意多边形 46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65" name="流程图: 联系 46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66" name="流程图: 联系 46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7" name="组合 466"/>
                <p:cNvGrpSpPr/>
                <p:nvPr/>
              </p:nvGrpSpPr>
              <p:grpSpPr>
                <a:xfrm>
                  <a:off x="3707904" y="3723878"/>
                  <a:ext cx="72008" cy="144016"/>
                  <a:chOff x="1187624" y="4011910"/>
                  <a:chExt cx="144016" cy="432048"/>
                </a:xfrm>
              </p:grpSpPr>
              <p:sp>
                <p:nvSpPr>
                  <p:cNvPr id="468" name="任意多边形 46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69" name="任意多边形 46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70" name="流程图: 联系 46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71" name="流程图: 联系 47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8" name="组合 471"/>
                <p:cNvGrpSpPr/>
                <p:nvPr/>
              </p:nvGrpSpPr>
              <p:grpSpPr>
                <a:xfrm>
                  <a:off x="3779912" y="3723878"/>
                  <a:ext cx="72008" cy="144016"/>
                  <a:chOff x="1187624" y="4011910"/>
                  <a:chExt cx="144016" cy="432048"/>
                </a:xfrm>
              </p:grpSpPr>
              <p:sp>
                <p:nvSpPr>
                  <p:cNvPr id="473" name="任意多边形 47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74" name="任意多边形 47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75" name="流程图: 联系 47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76" name="流程图: 联系 47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49" name="组合 476"/>
                <p:cNvGrpSpPr/>
                <p:nvPr/>
              </p:nvGrpSpPr>
              <p:grpSpPr>
                <a:xfrm>
                  <a:off x="3851920" y="3723878"/>
                  <a:ext cx="72008" cy="144016"/>
                  <a:chOff x="1187624" y="4011910"/>
                  <a:chExt cx="144016" cy="432048"/>
                </a:xfrm>
              </p:grpSpPr>
              <p:sp>
                <p:nvSpPr>
                  <p:cNvPr id="478" name="任意多边形 47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79" name="任意多边形 47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80" name="流程图: 联系 47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81" name="流程图: 联系 48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0" name="组合 481"/>
                <p:cNvGrpSpPr/>
                <p:nvPr/>
              </p:nvGrpSpPr>
              <p:grpSpPr>
                <a:xfrm>
                  <a:off x="3923928" y="3723878"/>
                  <a:ext cx="72008" cy="144016"/>
                  <a:chOff x="1187624" y="4011910"/>
                  <a:chExt cx="144016" cy="432048"/>
                </a:xfrm>
              </p:grpSpPr>
              <p:sp>
                <p:nvSpPr>
                  <p:cNvPr id="483" name="任意多边形 48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84" name="任意多边形 48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85" name="流程图: 联系 48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86" name="流程图: 联系 48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1" name="组合 486"/>
                <p:cNvGrpSpPr/>
                <p:nvPr/>
              </p:nvGrpSpPr>
              <p:grpSpPr>
                <a:xfrm>
                  <a:off x="3995936" y="3723878"/>
                  <a:ext cx="72008" cy="144016"/>
                  <a:chOff x="1187624" y="4011910"/>
                  <a:chExt cx="144016" cy="432048"/>
                </a:xfrm>
              </p:grpSpPr>
              <p:sp>
                <p:nvSpPr>
                  <p:cNvPr id="488" name="任意多边形 48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89" name="任意多边形 48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90" name="流程图: 联系 48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91" name="流程图: 联系 49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2" name="组合 491"/>
                <p:cNvGrpSpPr/>
                <p:nvPr/>
              </p:nvGrpSpPr>
              <p:grpSpPr>
                <a:xfrm>
                  <a:off x="4067944" y="3723878"/>
                  <a:ext cx="72008" cy="144016"/>
                  <a:chOff x="1187624" y="4011910"/>
                  <a:chExt cx="144016" cy="432048"/>
                </a:xfrm>
              </p:grpSpPr>
              <p:sp>
                <p:nvSpPr>
                  <p:cNvPr id="493" name="任意多边形 49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94" name="任意多边形 49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95" name="流程图: 联系 49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96" name="流程图: 联系 49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3" name="组合 496"/>
                <p:cNvGrpSpPr/>
                <p:nvPr/>
              </p:nvGrpSpPr>
              <p:grpSpPr>
                <a:xfrm>
                  <a:off x="4139952" y="3723878"/>
                  <a:ext cx="72008" cy="144016"/>
                  <a:chOff x="1187624" y="4011910"/>
                  <a:chExt cx="144016" cy="432048"/>
                </a:xfrm>
              </p:grpSpPr>
              <p:sp>
                <p:nvSpPr>
                  <p:cNvPr id="498" name="任意多边形 49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99" name="任意多边形 49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00" name="流程图: 联系 49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01" name="流程图: 联系 50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4" name="组合 501"/>
                <p:cNvGrpSpPr/>
                <p:nvPr/>
              </p:nvGrpSpPr>
              <p:grpSpPr>
                <a:xfrm>
                  <a:off x="4211960" y="3723878"/>
                  <a:ext cx="72008" cy="144016"/>
                  <a:chOff x="1187624" y="4011910"/>
                  <a:chExt cx="144016" cy="432048"/>
                </a:xfrm>
              </p:grpSpPr>
              <p:sp>
                <p:nvSpPr>
                  <p:cNvPr id="503" name="任意多边形 50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04" name="任意多边形 50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05" name="流程图: 联系 50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06" name="流程图: 联系 50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5" name="组合 506"/>
                <p:cNvGrpSpPr/>
                <p:nvPr/>
              </p:nvGrpSpPr>
              <p:grpSpPr>
                <a:xfrm>
                  <a:off x="4283968" y="3723878"/>
                  <a:ext cx="72008" cy="144016"/>
                  <a:chOff x="1187624" y="4011910"/>
                  <a:chExt cx="144016" cy="432048"/>
                </a:xfrm>
              </p:grpSpPr>
              <p:sp>
                <p:nvSpPr>
                  <p:cNvPr id="508" name="任意多边形 50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09" name="任意多边形 50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10" name="流程图: 联系 50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11" name="流程图: 联系 51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6" name="组合 511"/>
                <p:cNvGrpSpPr/>
                <p:nvPr/>
              </p:nvGrpSpPr>
              <p:grpSpPr>
                <a:xfrm>
                  <a:off x="4355976" y="3723878"/>
                  <a:ext cx="72008" cy="144016"/>
                  <a:chOff x="1187624" y="4011910"/>
                  <a:chExt cx="144016" cy="432048"/>
                </a:xfrm>
              </p:grpSpPr>
              <p:sp>
                <p:nvSpPr>
                  <p:cNvPr id="513" name="任意多边形 51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14" name="任意多边形 51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15" name="流程图: 联系 51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16" name="流程图: 联系 51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7" name="组合 516"/>
                <p:cNvGrpSpPr/>
                <p:nvPr/>
              </p:nvGrpSpPr>
              <p:grpSpPr>
                <a:xfrm>
                  <a:off x="4427984" y="3723878"/>
                  <a:ext cx="72008" cy="144016"/>
                  <a:chOff x="1187624" y="4011910"/>
                  <a:chExt cx="144016" cy="432048"/>
                </a:xfrm>
              </p:grpSpPr>
              <p:sp>
                <p:nvSpPr>
                  <p:cNvPr id="518" name="任意多边形 51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19" name="任意多边形 51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20" name="流程图: 联系 51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21" name="流程图: 联系 52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8" name="组合 521"/>
                <p:cNvGrpSpPr/>
                <p:nvPr/>
              </p:nvGrpSpPr>
              <p:grpSpPr>
                <a:xfrm>
                  <a:off x="4499992" y="3723878"/>
                  <a:ext cx="72008" cy="144016"/>
                  <a:chOff x="1187624" y="4011910"/>
                  <a:chExt cx="144016" cy="432048"/>
                </a:xfrm>
              </p:grpSpPr>
              <p:sp>
                <p:nvSpPr>
                  <p:cNvPr id="523" name="任意多边形 52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24" name="任意多边形 52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25" name="流程图: 联系 52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26" name="流程图: 联系 52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59" name="组合 526"/>
                <p:cNvGrpSpPr/>
                <p:nvPr/>
              </p:nvGrpSpPr>
              <p:grpSpPr>
                <a:xfrm>
                  <a:off x="4572000" y="3723878"/>
                  <a:ext cx="72008" cy="144016"/>
                  <a:chOff x="1187624" y="4011910"/>
                  <a:chExt cx="144016" cy="432048"/>
                </a:xfrm>
              </p:grpSpPr>
              <p:sp>
                <p:nvSpPr>
                  <p:cNvPr id="528" name="任意多边形 52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29" name="任意多边形 52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30" name="流程图: 联系 52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31" name="流程图: 联系 53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60" name="组合 531"/>
                <p:cNvGrpSpPr/>
                <p:nvPr/>
              </p:nvGrpSpPr>
              <p:grpSpPr>
                <a:xfrm>
                  <a:off x="4644008" y="3723878"/>
                  <a:ext cx="72008" cy="144016"/>
                  <a:chOff x="1187624" y="4011910"/>
                  <a:chExt cx="144016" cy="432048"/>
                </a:xfrm>
              </p:grpSpPr>
              <p:sp>
                <p:nvSpPr>
                  <p:cNvPr id="533" name="任意多边形 53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34" name="任意多边形 53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35" name="流程图: 联系 53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36" name="流程图: 联系 53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61" name="组合 536"/>
                <p:cNvGrpSpPr/>
                <p:nvPr/>
              </p:nvGrpSpPr>
              <p:grpSpPr>
                <a:xfrm>
                  <a:off x="4716016" y="3723878"/>
                  <a:ext cx="72008" cy="144016"/>
                  <a:chOff x="1187624" y="4011910"/>
                  <a:chExt cx="144016" cy="432048"/>
                </a:xfrm>
              </p:grpSpPr>
              <p:sp>
                <p:nvSpPr>
                  <p:cNvPr id="538" name="任意多边形 53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39" name="任意多边形 53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40" name="流程图: 联系 53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41" name="流程图: 联系 54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62" name="组合 541"/>
                <p:cNvGrpSpPr/>
                <p:nvPr/>
              </p:nvGrpSpPr>
              <p:grpSpPr>
                <a:xfrm>
                  <a:off x="4788024" y="3723878"/>
                  <a:ext cx="72008" cy="144016"/>
                  <a:chOff x="1187624" y="4011910"/>
                  <a:chExt cx="144016" cy="432048"/>
                </a:xfrm>
              </p:grpSpPr>
              <p:sp>
                <p:nvSpPr>
                  <p:cNvPr id="543" name="任意多边形 54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44" name="任意多边形 54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45" name="流程图: 联系 54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46" name="流程图: 联系 54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63" name="组合 546"/>
                <p:cNvGrpSpPr/>
                <p:nvPr/>
              </p:nvGrpSpPr>
              <p:grpSpPr>
                <a:xfrm>
                  <a:off x="4860032" y="3723878"/>
                  <a:ext cx="72008" cy="144016"/>
                  <a:chOff x="1187624" y="4011910"/>
                  <a:chExt cx="144016" cy="432048"/>
                </a:xfrm>
              </p:grpSpPr>
              <p:sp>
                <p:nvSpPr>
                  <p:cNvPr id="548" name="任意多边形 54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49" name="任意多边形 54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50" name="流程图: 联系 54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51" name="流程图: 联系 55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96" name="组合 551"/>
                <p:cNvGrpSpPr/>
                <p:nvPr/>
              </p:nvGrpSpPr>
              <p:grpSpPr>
                <a:xfrm>
                  <a:off x="4932040" y="3723878"/>
                  <a:ext cx="72008" cy="144016"/>
                  <a:chOff x="1187624" y="4011910"/>
                  <a:chExt cx="144016" cy="432048"/>
                </a:xfrm>
              </p:grpSpPr>
              <p:sp>
                <p:nvSpPr>
                  <p:cNvPr id="553" name="任意多边形 55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54" name="任意多边形 55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55" name="流程图: 联系 55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56" name="流程图: 联系 55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97" name="组合 556"/>
                <p:cNvGrpSpPr/>
                <p:nvPr/>
              </p:nvGrpSpPr>
              <p:grpSpPr>
                <a:xfrm>
                  <a:off x="5004048" y="3723878"/>
                  <a:ext cx="72008" cy="144016"/>
                  <a:chOff x="1187624" y="4011910"/>
                  <a:chExt cx="144016" cy="432048"/>
                </a:xfrm>
              </p:grpSpPr>
              <p:sp>
                <p:nvSpPr>
                  <p:cNvPr id="558" name="任意多边形 55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59" name="任意多边形 55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60" name="流程图: 联系 55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61" name="流程图: 联系 56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98" name="组合 561"/>
                <p:cNvGrpSpPr/>
                <p:nvPr/>
              </p:nvGrpSpPr>
              <p:grpSpPr>
                <a:xfrm>
                  <a:off x="5076056" y="3723878"/>
                  <a:ext cx="72008" cy="144016"/>
                  <a:chOff x="1187624" y="4011910"/>
                  <a:chExt cx="144016" cy="432048"/>
                </a:xfrm>
              </p:grpSpPr>
              <p:sp>
                <p:nvSpPr>
                  <p:cNvPr id="563" name="任意多边形 56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64" name="任意多边形 56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65" name="流程图: 联系 56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66" name="流程图: 联系 56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99" name="组合 566"/>
                <p:cNvGrpSpPr/>
                <p:nvPr/>
              </p:nvGrpSpPr>
              <p:grpSpPr>
                <a:xfrm>
                  <a:off x="5148064" y="3723878"/>
                  <a:ext cx="72008" cy="144016"/>
                  <a:chOff x="1187624" y="4011910"/>
                  <a:chExt cx="144016" cy="432048"/>
                </a:xfrm>
              </p:grpSpPr>
              <p:sp>
                <p:nvSpPr>
                  <p:cNvPr id="568" name="任意多边形 56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69" name="任意多边形 56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70" name="流程图: 联系 56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71" name="流程图: 联系 57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0" name="组合 571"/>
                <p:cNvGrpSpPr/>
                <p:nvPr/>
              </p:nvGrpSpPr>
              <p:grpSpPr>
                <a:xfrm>
                  <a:off x="5220072" y="3723878"/>
                  <a:ext cx="72008" cy="144016"/>
                  <a:chOff x="1187624" y="4011910"/>
                  <a:chExt cx="144016" cy="432048"/>
                </a:xfrm>
              </p:grpSpPr>
              <p:sp>
                <p:nvSpPr>
                  <p:cNvPr id="573" name="任意多边形 57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74" name="任意多边形 57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75" name="流程图: 联系 57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76" name="流程图: 联系 57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1" name="组合 576"/>
                <p:cNvGrpSpPr/>
                <p:nvPr/>
              </p:nvGrpSpPr>
              <p:grpSpPr>
                <a:xfrm>
                  <a:off x="5292080" y="3723878"/>
                  <a:ext cx="72008" cy="144016"/>
                  <a:chOff x="1187624" y="4011910"/>
                  <a:chExt cx="144016" cy="432048"/>
                </a:xfrm>
              </p:grpSpPr>
              <p:sp>
                <p:nvSpPr>
                  <p:cNvPr id="578" name="任意多边形 57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79" name="任意多边形 57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80" name="流程图: 联系 57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81" name="流程图: 联系 58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3" name="组合 581"/>
                <p:cNvGrpSpPr/>
                <p:nvPr/>
              </p:nvGrpSpPr>
              <p:grpSpPr>
                <a:xfrm>
                  <a:off x="5364088" y="3723878"/>
                  <a:ext cx="72008" cy="144016"/>
                  <a:chOff x="1187624" y="4011910"/>
                  <a:chExt cx="144016" cy="432048"/>
                </a:xfrm>
              </p:grpSpPr>
              <p:sp>
                <p:nvSpPr>
                  <p:cNvPr id="583" name="任意多边形 58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84" name="任意多边形 58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85" name="流程图: 联系 58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86" name="流程图: 联系 58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4" name="组合 586"/>
                <p:cNvGrpSpPr/>
                <p:nvPr/>
              </p:nvGrpSpPr>
              <p:grpSpPr>
                <a:xfrm>
                  <a:off x="5436096" y="3723878"/>
                  <a:ext cx="72008" cy="144016"/>
                  <a:chOff x="1187624" y="4011910"/>
                  <a:chExt cx="144016" cy="432048"/>
                </a:xfrm>
              </p:grpSpPr>
              <p:sp>
                <p:nvSpPr>
                  <p:cNvPr id="588" name="任意多边形 58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89" name="任意多边形 58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90" name="流程图: 联系 58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91" name="流程图: 联系 59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5" name="组合 591"/>
                <p:cNvGrpSpPr/>
                <p:nvPr/>
              </p:nvGrpSpPr>
              <p:grpSpPr>
                <a:xfrm>
                  <a:off x="5508104" y="3723878"/>
                  <a:ext cx="72008" cy="144016"/>
                  <a:chOff x="1187624" y="4011910"/>
                  <a:chExt cx="144016" cy="432048"/>
                </a:xfrm>
              </p:grpSpPr>
              <p:sp>
                <p:nvSpPr>
                  <p:cNvPr id="593" name="任意多边形 59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94" name="任意多边形 59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95" name="流程图: 联系 59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96" name="流程图: 联系 59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6" name="组合 596"/>
                <p:cNvGrpSpPr/>
                <p:nvPr/>
              </p:nvGrpSpPr>
              <p:grpSpPr>
                <a:xfrm>
                  <a:off x="5580112" y="3723878"/>
                  <a:ext cx="72008" cy="144016"/>
                  <a:chOff x="1187624" y="4011910"/>
                  <a:chExt cx="144016" cy="432048"/>
                </a:xfrm>
              </p:grpSpPr>
              <p:sp>
                <p:nvSpPr>
                  <p:cNvPr id="598" name="任意多边形 59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599" name="任意多边形 59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00" name="流程图: 联系 59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01" name="流程图: 联系 60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7" name="组合 601"/>
                <p:cNvGrpSpPr/>
                <p:nvPr/>
              </p:nvGrpSpPr>
              <p:grpSpPr>
                <a:xfrm>
                  <a:off x="5652120" y="3723878"/>
                  <a:ext cx="72008" cy="144016"/>
                  <a:chOff x="1187624" y="4011910"/>
                  <a:chExt cx="144016" cy="432048"/>
                </a:xfrm>
              </p:grpSpPr>
              <p:sp>
                <p:nvSpPr>
                  <p:cNvPr id="603" name="任意多边形 60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04" name="任意多边形 60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05" name="流程图: 联系 60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06" name="流程图: 联系 60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8" name="组合 606"/>
                <p:cNvGrpSpPr/>
                <p:nvPr/>
              </p:nvGrpSpPr>
              <p:grpSpPr>
                <a:xfrm>
                  <a:off x="5724128" y="3723878"/>
                  <a:ext cx="72008" cy="144016"/>
                  <a:chOff x="1187624" y="4011910"/>
                  <a:chExt cx="144016" cy="432048"/>
                </a:xfrm>
              </p:grpSpPr>
              <p:sp>
                <p:nvSpPr>
                  <p:cNvPr id="608" name="任意多边形 60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09" name="任意多边形 60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10" name="流程图: 联系 60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11" name="流程图: 联系 61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09" name="组合 611"/>
                <p:cNvGrpSpPr/>
                <p:nvPr/>
              </p:nvGrpSpPr>
              <p:grpSpPr>
                <a:xfrm>
                  <a:off x="5796136" y="3723878"/>
                  <a:ext cx="72008" cy="144016"/>
                  <a:chOff x="1187624" y="4011910"/>
                  <a:chExt cx="144016" cy="432048"/>
                </a:xfrm>
              </p:grpSpPr>
              <p:sp>
                <p:nvSpPr>
                  <p:cNvPr id="613" name="任意多边形 61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14" name="任意多边形 61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15" name="流程图: 联系 61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16" name="流程图: 联系 61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0" name="组合 616"/>
                <p:cNvGrpSpPr/>
                <p:nvPr/>
              </p:nvGrpSpPr>
              <p:grpSpPr>
                <a:xfrm>
                  <a:off x="5868144" y="3723878"/>
                  <a:ext cx="72008" cy="144016"/>
                  <a:chOff x="1187624" y="4011910"/>
                  <a:chExt cx="144016" cy="432048"/>
                </a:xfrm>
              </p:grpSpPr>
              <p:sp>
                <p:nvSpPr>
                  <p:cNvPr id="618" name="任意多边形 61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19" name="任意多边形 61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20" name="流程图: 联系 61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21" name="流程图: 联系 62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1" name="组合 621"/>
                <p:cNvGrpSpPr/>
                <p:nvPr/>
              </p:nvGrpSpPr>
              <p:grpSpPr>
                <a:xfrm>
                  <a:off x="5940152" y="3723878"/>
                  <a:ext cx="72008" cy="144016"/>
                  <a:chOff x="1187624" y="4011910"/>
                  <a:chExt cx="144016" cy="432048"/>
                </a:xfrm>
              </p:grpSpPr>
              <p:sp>
                <p:nvSpPr>
                  <p:cNvPr id="623" name="任意多边形 62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24" name="任意多边形 62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25" name="流程图: 联系 62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26" name="流程图: 联系 62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2" name="组合 626"/>
                <p:cNvGrpSpPr/>
                <p:nvPr/>
              </p:nvGrpSpPr>
              <p:grpSpPr>
                <a:xfrm>
                  <a:off x="6012160" y="3723878"/>
                  <a:ext cx="72008" cy="144016"/>
                  <a:chOff x="1187624" y="4011910"/>
                  <a:chExt cx="144016" cy="432048"/>
                </a:xfrm>
              </p:grpSpPr>
              <p:sp>
                <p:nvSpPr>
                  <p:cNvPr id="628" name="任意多边形 62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29" name="任意多边形 62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30" name="流程图: 联系 62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31" name="流程图: 联系 63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3" name="组合 631"/>
                <p:cNvGrpSpPr/>
                <p:nvPr/>
              </p:nvGrpSpPr>
              <p:grpSpPr>
                <a:xfrm>
                  <a:off x="6084168" y="3723878"/>
                  <a:ext cx="72008" cy="144016"/>
                  <a:chOff x="1187624" y="4011910"/>
                  <a:chExt cx="144016" cy="432048"/>
                </a:xfrm>
              </p:grpSpPr>
              <p:sp>
                <p:nvSpPr>
                  <p:cNvPr id="633" name="任意多边形 63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34" name="任意多边形 63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35" name="流程图: 联系 63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36" name="流程图: 联系 63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4" name="组合 636"/>
                <p:cNvGrpSpPr/>
                <p:nvPr/>
              </p:nvGrpSpPr>
              <p:grpSpPr>
                <a:xfrm>
                  <a:off x="6156176" y="3723878"/>
                  <a:ext cx="72008" cy="144016"/>
                  <a:chOff x="1187624" y="4011910"/>
                  <a:chExt cx="144016" cy="432048"/>
                </a:xfrm>
              </p:grpSpPr>
              <p:sp>
                <p:nvSpPr>
                  <p:cNvPr id="638" name="任意多边形 63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39" name="任意多边形 63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40" name="流程图: 联系 63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41" name="流程图: 联系 64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5" name="组合 641"/>
                <p:cNvGrpSpPr/>
                <p:nvPr/>
              </p:nvGrpSpPr>
              <p:grpSpPr>
                <a:xfrm>
                  <a:off x="6228184" y="3723878"/>
                  <a:ext cx="72008" cy="144016"/>
                  <a:chOff x="1187624" y="4011910"/>
                  <a:chExt cx="144016" cy="432048"/>
                </a:xfrm>
              </p:grpSpPr>
              <p:sp>
                <p:nvSpPr>
                  <p:cNvPr id="643" name="任意多边形 642"/>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44" name="任意多边形 643"/>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45" name="流程图: 联系 644"/>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46" name="流程图: 联系 645"/>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16" name="组合 646"/>
                <p:cNvGrpSpPr/>
                <p:nvPr/>
              </p:nvGrpSpPr>
              <p:grpSpPr>
                <a:xfrm>
                  <a:off x="6300192" y="3723878"/>
                  <a:ext cx="72008" cy="144016"/>
                  <a:chOff x="1187624" y="4011910"/>
                  <a:chExt cx="144016" cy="432048"/>
                </a:xfrm>
              </p:grpSpPr>
              <p:sp>
                <p:nvSpPr>
                  <p:cNvPr id="648" name="任意多边形 647"/>
                  <p:cNvSpPr/>
                  <p:nvPr/>
                </p:nvSpPr>
                <p:spPr>
                  <a:xfrm>
                    <a:off x="1196442" y="4048539"/>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49" name="任意多边形 648"/>
                  <p:cNvSpPr/>
                  <p:nvPr/>
                </p:nvSpPr>
                <p:spPr>
                  <a:xfrm>
                    <a:off x="1227160" y="4048808"/>
                    <a:ext cx="104480" cy="323142"/>
                  </a:xfrm>
                  <a:custGeom>
                    <a:avLst/>
                    <a:gdLst>
                      <a:gd name="connsiteX0" fmla="*/ 9506 w 104480"/>
                      <a:gd name="connsiteY0" fmla="*/ 0 h 323142"/>
                      <a:gd name="connsiteX1" fmla="*/ 49262 w 104480"/>
                      <a:gd name="connsiteY1" fmla="*/ 13252 h 323142"/>
                      <a:gd name="connsiteX2" fmla="*/ 75767 w 104480"/>
                      <a:gd name="connsiteY2" fmla="*/ 39757 h 323142"/>
                      <a:gd name="connsiteX3" fmla="*/ 95645 w 104480"/>
                      <a:gd name="connsiteY3" fmla="*/ 46383 h 323142"/>
                      <a:gd name="connsiteX4" fmla="*/ 102271 w 104480"/>
                      <a:gd name="connsiteY4" fmla="*/ 66261 h 323142"/>
                      <a:gd name="connsiteX5" fmla="*/ 42636 w 104480"/>
                      <a:gd name="connsiteY5" fmla="*/ 92765 h 323142"/>
                      <a:gd name="connsiteX6" fmla="*/ 29384 w 104480"/>
                      <a:gd name="connsiteY6" fmla="*/ 106018 h 323142"/>
                      <a:gd name="connsiteX7" fmla="*/ 69141 w 104480"/>
                      <a:gd name="connsiteY7" fmla="*/ 125896 h 323142"/>
                      <a:gd name="connsiteX8" fmla="*/ 89019 w 104480"/>
                      <a:gd name="connsiteY8" fmla="*/ 139148 h 323142"/>
                      <a:gd name="connsiteX9" fmla="*/ 82393 w 104480"/>
                      <a:gd name="connsiteY9" fmla="*/ 178904 h 323142"/>
                      <a:gd name="connsiteX10" fmla="*/ 69141 w 104480"/>
                      <a:gd name="connsiteY10" fmla="*/ 192157 h 323142"/>
                      <a:gd name="connsiteX11" fmla="*/ 9506 w 104480"/>
                      <a:gd name="connsiteY11" fmla="*/ 205409 h 323142"/>
                      <a:gd name="connsiteX12" fmla="*/ 2880 w 104480"/>
                      <a:gd name="connsiteY12" fmla="*/ 231913 h 323142"/>
                      <a:gd name="connsiteX13" fmla="*/ 22758 w 104480"/>
                      <a:gd name="connsiteY13" fmla="*/ 245165 h 323142"/>
                      <a:gd name="connsiteX14" fmla="*/ 62515 w 104480"/>
                      <a:gd name="connsiteY14" fmla="*/ 258418 h 323142"/>
                      <a:gd name="connsiteX15" fmla="*/ 55888 w 104480"/>
                      <a:gd name="connsiteY15" fmla="*/ 318052 h 323142"/>
                      <a:gd name="connsiteX16" fmla="*/ 36010 w 104480"/>
                      <a:gd name="connsiteY16" fmla="*/ 318052 h 3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480" h="323142">
                        <a:moveTo>
                          <a:pt x="9506" y="0"/>
                        </a:moveTo>
                        <a:lnTo>
                          <a:pt x="49262" y="13252"/>
                        </a:lnTo>
                        <a:cubicBezTo>
                          <a:pt x="61115" y="17203"/>
                          <a:pt x="66932" y="30922"/>
                          <a:pt x="75767" y="39757"/>
                        </a:cubicBezTo>
                        <a:cubicBezTo>
                          <a:pt x="80706" y="44696"/>
                          <a:pt x="89019" y="44174"/>
                          <a:pt x="95645" y="46383"/>
                        </a:cubicBezTo>
                        <a:cubicBezTo>
                          <a:pt x="97854" y="53009"/>
                          <a:pt x="104480" y="59635"/>
                          <a:pt x="102271" y="66261"/>
                        </a:cubicBezTo>
                        <a:cubicBezTo>
                          <a:pt x="93630" y="92183"/>
                          <a:pt x="61904" y="89554"/>
                          <a:pt x="42636" y="92765"/>
                        </a:cubicBezTo>
                        <a:cubicBezTo>
                          <a:pt x="38219" y="97183"/>
                          <a:pt x="27869" y="99957"/>
                          <a:pt x="29384" y="106018"/>
                        </a:cubicBezTo>
                        <a:cubicBezTo>
                          <a:pt x="31719" y="115360"/>
                          <a:pt x="62191" y="123579"/>
                          <a:pt x="69141" y="125896"/>
                        </a:cubicBezTo>
                        <a:cubicBezTo>
                          <a:pt x="75767" y="130313"/>
                          <a:pt x="87088" y="131422"/>
                          <a:pt x="89019" y="139148"/>
                        </a:cubicBezTo>
                        <a:cubicBezTo>
                          <a:pt x="92277" y="152182"/>
                          <a:pt x="87110" y="166325"/>
                          <a:pt x="82393" y="178904"/>
                        </a:cubicBezTo>
                        <a:cubicBezTo>
                          <a:pt x="80199" y="184754"/>
                          <a:pt x="74498" y="188943"/>
                          <a:pt x="69141" y="192157"/>
                        </a:cubicBezTo>
                        <a:cubicBezTo>
                          <a:pt x="56595" y="199685"/>
                          <a:pt x="17532" y="204071"/>
                          <a:pt x="9506" y="205409"/>
                        </a:cubicBezTo>
                        <a:cubicBezTo>
                          <a:pt x="7297" y="214244"/>
                          <a:pt x="0" y="223274"/>
                          <a:pt x="2880" y="231913"/>
                        </a:cubicBezTo>
                        <a:cubicBezTo>
                          <a:pt x="5398" y="239468"/>
                          <a:pt x="15481" y="241931"/>
                          <a:pt x="22758" y="245165"/>
                        </a:cubicBezTo>
                        <a:cubicBezTo>
                          <a:pt x="35523" y="250839"/>
                          <a:pt x="62515" y="258418"/>
                          <a:pt x="62515" y="258418"/>
                        </a:cubicBezTo>
                        <a:cubicBezTo>
                          <a:pt x="70245" y="281609"/>
                          <a:pt x="77976" y="291548"/>
                          <a:pt x="55888" y="318052"/>
                        </a:cubicBezTo>
                        <a:cubicBezTo>
                          <a:pt x="51646" y="323142"/>
                          <a:pt x="42636" y="318052"/>
                          <a:pt x="36010" y="318052"/>
                        </a:cubicBezTo>
                      </a:path>
                    </a:pathLst>
                  </a:custGeom>
                  <a:ln w="952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650" name="流程图: 联系 649"/>
                  <p:cNvSpPr/>
                  <p:nvPr/>
                </p:nvSpPr>
                <p:spPr>
                  <a:xfrm>
                    <a:off x="1187624" y="4011910"/>
                    <a:ext cx="72008" cy="72009"/>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51" name="流程图: 联系 650"/>
                  <p:cNvSpPr/>
                  <p:nvPr/>
                </p:nvSpPr>
                <p:spPr>
                  <a:xfrm>
                    <a:off x="1187624" y="4371950"/>
                    <a:ext cx="72008" cy="72008"/>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grpSp>
            <p:nvGrpSpPr>
              <p:cNvPr id="117" name="组合 262"/>
              <p:cNvGrpSpPr/>
              <p:nvPr/>
            </p:nvGrpSpPr>
            <p:grpSpPr>
              <a:xfrm>
                <a:off x="1759713" y="1767008"/>
                <a:ext cx="174565" cy="1596830"/>
                <a:chOff x="1684800" y="2283718"/>
                <a:chExt cx="144016" cy="1224136"/>
              </a:xfrm>
            </p:grpSpPr>
            <p:cxnSp>
              <p:nvCxnSpPr>
                <p:cNvPr id="255" name="直接连接符 254"/>
                <p:cNvCxnSpPr/>
                <p:nvPr/>
              </p:nvCxnSpPr>
              <p:spPr>
                <a:xfrm rot="180000">
                  <a:off x="1734385" y="2571631"/>
                  <a:ext cx="18006" cy="4321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1" name="椭圆 250"/>
                <p:cNvSpPr/>
                <p:nvPr/>
              </p:nvSpPr>
              <p:spPr>
                <a:xfrm>
                  <a:off x="1691680" y="2283718"/>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52" name="椭圆 251"/>
                <p:cNvSpPr/>
                <p:nvPr/>
              </p:nvSpPr>
              <p:spPr>
                <a:xfrm>
                  <a:off x="1691680" y="2427734"/>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53" name="椭圆 252"/>
                <p:cNvSpPr/>
                <p:nvPr/>
              </p:nvSpPr>
              <p:spPr>
                <a:xfrm>
                  <a:off x="1691680" y="2643758"/>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57" name="流程图: 磁盘 256"/>
                <p:cNvSpPr/>
                <p:nvPr/>
              </p:nvSpPr>
              <p:spPr>
                <a:xfrm>
                  <a:off x="1684800" y="3003798"/>
                  <a:ext cx="144016" cy="342064"/>
                </a:xfrm>
                <a:prstGeom prst="flowChartMagneticDisk">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1" name="任意多边形 260"/>
                <p:cNvSpPr/>
                <p:nvPr/>
              </p:nvSpPr>
              <p:spPr>
                <a:xfrm>
                  <a:off x="1712570" y="3355454"/>
                  <a:ext cx="73696" cy="152400"/>
                </a:xfrm>
                <a:custGeom>
                  <a:avLst/>
                  <a:gdLst>
                    <a:gd name="connsiteX0" fmla="*/ 20980 w 73696"/>
                    <a:gd name="connsiteY0" fmla="*/ 0 h 152400"/>
                    <a:gd name="connsiteX1" fmla="*/ 6693 w 73696"/>
                    <a:gd name="connsiteY1" fmla="*/ 14287 h 152400"/>
                    <a:gd name="connsiteX2" fmla="*/ 11455 w 73696"/>
                    <a:gd name="connsiteY2" fmla="*/ 33337 h 152400"/>
                    <a:gd name="connsiteX3" fmla="*/ 63843 w 73696"/>
                    <a:gd name="connsiteY3" fmla="*/ 47625 h 152400"/>
                    <a:gd name="connsiteX4" fmla="*/ 59080 w 73696"/>
                    <a:gd name="connsiteY4" fmla="*/ 61912 h 152400"/>
                    <a:gd name="connsiteX5" fmla="*/ 1930 w 73696"/>
                    <a:gd name="connsiteY5" fmla="*/ 85725 h 152400"/>
                    <a:gd name="connsiteX6" fmla="*/ 25743 w 73696"/>
                    <a:gd name="connsiteY6" fmla="*/ 109537 h 152400"/>
                    <a:gd name="connsiteX7" fmla="*/ 54318 w 73696"/>
                    <a:gd name="connsiteY7" fmla="*/ 119062 h 152400"/>
                    <a:gd name="connsiteX8" fmla="*/ 49555 w 73696"/>
                    <a:gd name="connsiteY8" fmla="*/ 147637 h 152400"/>
                    <a:gd name="connsiteX9" fmla="*/ 1930 w 73696"/>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6" h="152400">
                      <a:moveTo>
                        <a:pt x="20980" y="0"/>
                      </a:moveTo>
                      <a:cubicBezTo>
                        <a:pt x="16218" y="4762"/>
                        <a:pt x="8543" y="7811"/>
                        <a:pt x="6693" y="14287"/>
                      </a:cubicBezTo>
                      <a:cubicBezTo>
                        <a:pt x="4895" y="20581"/>
                        <a:pt x="6485" y="29077"/>
                        <a:pt x="11455" y="33337"/>
                      </a:cubicBezTo>
                      <a:cubicBezTo>
                        <a:pt x="18810" y="39641"/>
                        <a:pt x="53485" y="45553"/>
                        <a:pt x="63843" y="47625"/>
                      </a:cubicBezTo>
                      <a:cubicBezTo>
                        <a:pt x="62255" y="52387"/>
                        <a:pt x="63043" y="58830"/>
                        <a:pt x="59080" y="61912"/>
                      </a:cubicBezTo>
                      <a:cubicBezTo>
                        <a:pt x="38260" y="78105"/>
                        <a:pt x="24091" y="80184"/>
                        <a:pt x="1930" y="85725"/>
                      </a:cubicBezTo>
                      <a:cubicBezTo>
                        <a:pt x="8624" y="112498"/>
                        <a:pt x="0" y="101814"/>
                        <a:pt x="25743" y="109537"/>
                      </a:cubicBezTo>
                      <a:cubicBezTo>
                        <a:pt x="35360" y="112422"/>
                        <a:pt x="54318" y="119062"/>
                        <a:pt x="54318" y="119062"/>
                      </a:cubicBezTo>
                      <a:cubicBezTo>
                        <a:pt x="61509" y="133443"/>
                        <a:pt x="73696" y="142066"/>
                        <a:pt x="49555" y="147637"/>
                      </a:cubicBezTo>
                      <a:cubicBezTo>
                        <a:pt x="34009" y="151225"/>
                        <a:pt x="1930" y="152400"/>
                        <a:pt x="1930" y="1524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62" name="TextBox 261"/>
                <p:cNvSpPr txBox="1"/>
                <p:nvPr/>
              </p:nvSpPr>
              <p:spPr>
                <a:xfrm>
                  <a:off x="1710000" y="3110336"/>
                  <a:ext cx="72008" cy="216678"/>
                </a:xfrm>
                <a:prstGeom prst="rect">
                  <a:avLst/>
                </a:prstGeom>
                <a:noFill/>
              </p:spPr>
              <p:txBody>
                <a:bodyPr wrap="square" rtlCol="0">
                  <a:spAutoFit/>
                </a:bodyPr>
                <a:lstStyle/>
                <a:p>
                  <a:pPr algn="l"/>
                  <a:r>
                    <a:rPr lang="en-US" altLang="zh-CN" sz="600" dirty="0" smtClean="0">
                      <a:latin typeface="Arial Unicode MS" panose="020B0604020202020204" charset="-122"/>
                      <a:ea typeface="Arial Unicode MS" panose="020B0604020202020204" charset="-122"/>
                      <a:cs typeface="Arial Unicode MS" panose="020B0604020202020204" charset="-122"/>
                      <a:sym typeface="+mn-ea"/>
                    </a:rPr>
                    <a:t>TIR</a:t>
                  </a:r>
                  <a:endParaRPr lang="zh-CN" altLang="en-US" sz="600" dirty="0" smtClean="0">
                    <a:latin typeface="Arial Unicode MS" panose="020B0604020202020204" charset="-122"/>
                    <a:ea typeface="Arial Unicode MS" panose="020B0604020202020204" charset="-122"/>
                    <a:cs typeface="Arial Unicode MS" panose="020B0604020202020204" charset="-122"/>
                    <a:sym typeface="+mn-ea"/>
                  </a:endParaRPr>
                </a:p>
              </p:txBody>
            </p:sp>
          </p:grpSp>
          <p:sp>
            <p:nvSpPr>
              <p:cNvPr id="264" name="TextBox 263"/>
              <p:cNvSpPr txBox="1"/>
              <p:nvPr/>
            </p:nvSpPr>
            <p:spPr>
              <a:xfrm>
                <a:off x="1418922" y="1607484"/>
                <a:ext cx="349130" cy="184666"/>
              </a:xfrm>
              <a:prstGeom prst="rect">
                <a:avLst/>
              </a:prstGeom>
              <a:noFill/>
            </p:spPr>
            <p:txBody>
              <a:bodyPr wrap="square" rtlCol="0">
                <a:spAutoFit/>
              </a:bodyPr>
              <a:lstStyle/>
              <a:p>
                <a:pPr algn="l"/>
                <a:r>
                  <a:rPr lang="en-US" altLang="zh-CN" sz="600" b="1" dirty="0" smtClean="0">
                    <a:latin typeface="Poppins" panose="02000000000000000000"/>
                    <a:ea typeface="思源黑体 CN Normal" panose="020B0400000000000000" pitchFamily="34" charset="-122"/>
                    <a:cs typeface="Poppins" panose="02000000000000000000" pitchFamily="2" charset="0"/>
                    <a:sym typeface="+mn-ea"/>
                  </a:rPr>
                  <a:t>D1</a:t>
                </a:r>
                <a:endParaRPr lang="zh-CN" altLang="en-US" sz="600" b="1"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265" name="TextBox 264"/>
              <p:cNvSpPr txBox="1"/>
              <p:nvPr/>
            </p:nvSpPr>
            <p:spPr>
              <a:xfrm>
                <a:off x="1418922" y="1836252"/>
                <a:ext cx="349130" cy="184666"/>
              </a:xfrm>
              <a:prstGeom prst="rect">
                <a:avLst/>
              </a:prstGeom>
              <a:noFill/>
            </p:spPr>
            <p:txBody>
              <a:bodyPr wrap="square" rtlCol="0">
                <a:spAutoFit/>
              </a:bodyPr>
              <a:lstStyle/>
              <a:p>
                <a:pPr algn="l"/>
                <a:r>
                  <a:rPr lang="en-US" altLang="zh-CN" sz="600" b="1" dirty="0" smtClean="0">
                    <a:latin typeface="Poppins" panose="02000000000000000000"/>
                    <a:ea typeface="思源黑体 CN Normal" panose="020B0400000000000000" pitchFamily="34" charset="-122"/>
                    <a:cs typeface="Poppins" panose="02000000000000000000" pitchFamily="2" charset="0"/>
                    <a:sym typeface="+mn-ea"/>
                  </a:rPr>
                  <a:t>D2</a:t>
                </a:r>
                <a:endParaRPr lang="zh-CN" altLang="en-US" sz="600" b="1"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266" name="TextBox 265"/>
              <p:cNvSpPr txBox="1"/>
              <p:nvPr/>
            </p:nvSpPr>
            <p:spPr>
              <a:xfrm>
                <a:off x="1418922" y="2118045"/>
                <a:ext cx="349130" cy="184666"/>
              </a:xfrm>
              <a:prstGeom prst="rect">
                <a:avLst/>
              </a:prstGeom>
              <a:noFill/>
            </p:spPr>
            <p:txBody>
              <a:bodyPr wrap="square" rtlCol="0">
                <a:spAutoFit/>
              </a:bodyPr>
              <a:lstStyle/>
              <a:p>
                <a:pPr algn="l"/>
                <a:r>
                  <a:rPr lang="en-US" altLang="zh-CN" sz="600" b="1" dirty="0" smtClean="0">
                    <a:latin typeface="Poppins" panose="02000000000000000000"/>
                    <a:ea typeface="思源黑体 CN Normal" panose="020B0400000000000000" pitchFamily="34" charset="-122"/>
                    <a:cs typeface="Poppins" panose="02000000000000000000" pitchFamily="2" charset="0"/>
                    <a:sym typeface="+mn-ea"/>
                  </a:rPr>
                  <a:t>D3</a:t>
                </a:r>
                <a:endParaRPr lang="zh-CN" altLang="en-US" sz="600" b="1"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267" name="TextBox 266"/>
              <p:cNvSpPr txBox="1"/>
              <p:nvPr/>
            </p:nvSpPr>
            <p:spPr>
              <a:xfrm>
                <a:off x="1593487" y="1419622"/>
                <a:ext cx="610977" cy="215444"/>
              </a:xfrm>
              <a:prstGeom prst="rect">
                <a:avLst/>
              </a:prstGeom>
              <a:noFill/>
            </p:spPr>
            <p:txBody>
              <a:bodyPr wrap="square" rtlCol="0">
                <a:spAutoFit/>
              </a:bodyPr>
              <a:lstStyle/>
              <a:p>
                <a:pPr algn="l"/>
                <a:r>
                  <a:rPr lang="en-US" altLang="zh-CN" sz="800" b="1" dirty="0" smtClean="0">
                    <a:latin typeface="Poppins" panose="02000000000000000000"/>
                    <a:ea typeface="思源黑体 CN Normal" panose="020B0400000000000000" pitchFamily="34" charset="-122"/>
                    <a:cs typeface="Poppins" panose="02000000000000000000" pitchFamily="2" charset="0"/>
                    <a:sym typeface="+mn-ea"/>
                  </a:rPr>
                  <a:t>IL-1R1</a:t>
                </a:r>
                <a:endParaRPr lang="zh-CN" altLang="en-US" sz="800" b="1"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268" name="正五边形 267"/>
              <p:cNvSpPr/>
              <p:nvPr/>
            </p:nvSpPr>
            <p:spPr>
              <a:xfrm>
                <a:off x="2466312" y="1983209"/>
                <a:ext cx="174565" cy="187862"/>
              </a:xfrm>
              <a:prstGeom prst="pentagon">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9" name="TextBox 268"/>
              <p:cNvSpPr txBox="1"/>
              <p:nvPr/>
            </p:nvSpPr>
            <p:spPr>
              <a:xfrm>
                <a:off x="2379029" y="1513553"/>
                <a:ext cx="610977" cy="215444"/>
              </a:xfrm>
              <a:prstGeom prst="rect">
                <a:avLst/>
              </a:prstGeom>
              <a:noFill/>
            </p:spPr>
            <p:txBody>
              <a:bodyPr wrap="square" rtlCol="0">
                <a:spAutoFit/>
              </a:bodyPr>
              <a:lstStyle/>
              <a:p>
                <a:pPr algn="l"/>
                <a:r>
                  <a:rPr lang="en-US" altLang="zh-CN" sz="800" b="1" dirty="0" smtClean="0">
                    <a:latin typeface="Poppins" panose="02000000000000000000"/>
                    <a:ea typeface="思源黑体 CN Normal" panose="020B0400000000000000" pitchFamily="34" charset="-122"/>
                    <a:cs typeface="Poppins" panose="02000000000000000000" pitchFamily="2" charset="0"/>
                    <a:sym typeface="+mn-ea"/>
                  </a:rPr>
                  <a:t>IL-1α</a:t>
                </a:r>
                <a:endParaRPr lang="zh-CN" altLang="en-US" sz="800" b="1" dirty="0" smtClean="0">
                  <a:latin typeface="Poppins" panose="02000000000000000000"/>
                  <a:ea typeface="思源黑体 CN Normal" panose="020B0400000000000000" pitchFamily="34" charset="-122"/>
                  <a:cs typeface="Poppins" panose="02000000000000000000" pitchFamily="2" charset="0"/>
                  <a:sym typeface="+mn-ea"/>
                </a:endParaRPr>
              </a:p>
            </p:txBody>
          </p:sp>
          <p:grpSp>
            <p:nvGrpSpPr>
              <p:cNvPr id="118" name="组合 282"/>
              <p:cNvGrpSpPr/>
              <p:nvPr/>
            </p:nvGrpSpPr>
            <p:grpSpPr>
              <a:xfrm>
                <a:off x="3600983" y="1889278"/>
                <a:ext cx="327554" cy="1502898"/>
                <a:chOff x="2627784" y="2357060"/>
                <a:chExt cx="270232" cy="1152128"/>
              </a:xfrm>
            </p:grpSpPr>
            <p:cxnSp>
              <p:nvCxnSpPr>
                <p:cNvPr id="271" name="直接连接符 270"/>
                <p:cNvCxnSpPr>
                  <a:stCxn id="274" idx="0"/>
                  <a:endCxn id="275" idx="1"/>
                </p:cNvCxnSpPr>
                <p:nvPr/>
              </p:nvCxnSpPr>
              <p:spPr>
                <a:xfrm>
                  <a:off x="2825800" y="2571750"/>
                  <a:ext cx="208" cy="433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椭圆 273"/>
                <p:cNvSpPr/>
                <p:nvPr/>
              </p:nvSpPr>
              <p:spPr>
                <a:xfrm>
                  <a:off x="2771800" y="2571750"/>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5" name="流程图: 磁盘 274"/>
                <p:cNvSpPr/>
                <p:nvPr/>
              </p:nvSpPr>
              <p:spPr>
                <a:xfrm>
                  <a:off x="2754000" y="3005132"/>
                  <a:ext cx="144016" cy="342064"/>
                </a:xfrm>
                <a:prstGeom prst="flowChartMagneticDisk">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6" name="任意多边形 275"/>
                <p:cNvSpPr/>
                <p:nvPr/>
              </p:nvSpPr>
              <p:spPr>
                <a:xfrm>
                  <a:off x="2792690" y="3356788"/>
                  <a:ext cx="73696" cy="152400"/>
                </a:xfrm>
                <a:custGeom>
                  <a:avLst/>
                  <a:gdLst>
                    <a:gd name="connsiteX0" fmla="*/ 20980 w 73696"/>
                    <a:gd name="connsiteY0" fmla="*/ 0 h 152400"/>
                    <a:gd name="connsiteX1" fmla="*/ 6693 w 73696"/>
                    <a:gd name="connsiteY1" fmla="*/ 14287 h 152400"/>
                    <a:gd name="connsiteX2" fmla="*/ 11455 w 73696"/>
                    <a:gd name="connsiteY2" fmla="*/ 33337 h 152400"/>
                    <a:gd name="connsiteX3" fmla="*/ 63843 w 73696"/>
                    <a:gd name="connsiteY3" fmla="*/ 47625 h 152400"/>
                    <a:gd name="connsiteX4" fmla="*/ 59080 w 73696"/>
                    <a:gd name="connsiteY4" fmla="*/ 61912 h 152400"/>
                    <a:gd name="connsiteX5" fmla="*/ 1930 w 73696"/>
                    <a:gd name="connsiteY5" fmla="*/ 85725 h 152400"/>
                    <a:gd name="connsiteX6" fmla="*/ 25743 w 73696"/>
                    <a:gd name="connsiteY6" fmla="*/ 109537 h 152400"/>
                    <a:gd name="connsiteX7" fmla="*/ 54318 w 73696"/>
                    <a:gd name="connsiteY7" fmla="*/ 119062 h 152400"/>
                    <a:gd name="connsiteX8" fmla="*/ 49555 w 73696"/>
                    <a:gd name="connsiteY8" fmla="*/ 147637 h 152400"/>
                    <a:gd name="connsiteX9" fmla="*/ 1930 w 73696"/>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6" h="152400">
                      <a:moveTo>
                        <a:pt x="20980" y="0"/>
                      </a:moveTo>
                      <a:cubicBezTo>
                        <a:pt x="16218" y="4762"/>
                        <a:pt x="8543" y="7811"/>
                        <a:pt x="6693" y="14287"/>
                      </a:cubicBezTo>
                      <a:cubicBezTo>
                        <a:pt x="4895" y="20581"/>
                        <a:pt x="6485" y="29077"/>
                        <a:pt x="11455" y="33337"/>
                      </a:cubicBezTo>
                      <a:cubicBezTo>
                        <a:pt x="18810" y="39641"/>
                        <a:pt x="53485" y="45553"/>
                        <a:pt x="63843" y="47625"/>
                      </a:cubicBezTo>
                      <a:cubicBezTo>
                        <a:pt x="62255" y="52387"/>
                        <a:pt x="63043" y="58830"/>
                        <a:pt x="59080" y="61912"/>
                      </a:cubicBezTo>
                      <a:cubicBezTo>
                        <a:pt x="38260" y="78105"/>
                        <a:pt x="24091" y="80184"/>
                        <a:pt x="1930" y="85725"/>
                      </a:cubicBezTo>
                      <a:cubicBezTo>
                        <a:pt x="8624" y="112498"/>
                        <a:pt x="0" y="101814"/>
                        <a:pt x="25743" y="109537"/>
                      </a:cubicBezTo>
                      <a:cubicBezTo>
                        <a:pt x="35360" y="112422"/>
                        <a:pt x="54318" y="119062"/>
                        <a:pt x="54318" y="119062"/>
                      </a:cubicBezTo>
                      <a:cubicBezTo>
                        <a:pt x="61509" y="133443"/>
                        <a:pt x="73696" y="142066"/>
                        <a:pt x="49555" y="147637"/>
                      </a:cubicBezTo>
                      <a:cubicBezTo>
                        <a:pt x="34009" y="151225"/>
                        <a:pt x="1930" y="152400"/>
                        <a:pt x="1930" y="1524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nvGrpSpPr>
                <p:cNvPr id="119" name="组合 279"/>
                <p:cNvGrpSpPr/>
                <p:nvPr/>
              </p:nvGrpSpPr>
              <p:grpSpPr>
                <a:xfrm>
                  <a:off x="2627784" y="2357060"/>
                  <a:ext cx="233824" cy="286698"/>
                  <a:chOff x="2754000" y="2283718"/>
                  <a:chExt cx="233824" cy="286698"/>
                </a:xfrm>
              </p:grpSpPr>
              <p:sp>
                <p:nvSpPr>
                  <p:cNvPr id="272" name="椭圆 271"/>
                  <p:cNvSpPr/>
                  <p:nvPr/>
                </p:nvSpPr>
                <p:spPr>
                  <a:xfrm rot="2400000">
                    <a:off x="2771800" y="2283718"/>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3" name="椭圆 272"/>
                  <p:cNvSpPr/>
                  <p:nvPr/>
                </p:nvSpPr>
                <p:spPr>
                  <a:xfrm rot="-1140000">
                    <a:off x="2754000" y="2426400"/>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9" name="正五边形 278"/>
                  <p:cNvSpPr/>
                  <p:nvPr/>
                </p:nvSpPr>
                <p:spPr>
                  <a:xfrm>
                    <a:off x="2843808" y="2355726"/>
                    <a:ext cx="144016" cy="144016"/>
                  </a:xfrm>
                  <a:prstGeom prst="pentagon">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cxnSp>
              <p:nvCxnSpPr>
                <p:cNvPr id="282" name="直接连接符 281"/>
                <p:cNvCxnSpPr>
                  <a:stCxn id="273" idx="4"/>
                  <a:endCxn id="274" idx="1"/>
                </p:cNvCxnSpPr>
                <p:nvPr/>
              </p:nvCxnSpPr>
              <p:spPr>
                <a:xfrm flipV="1">
                  <a:off x="2705228" y="2592841"/>
                  <a:ext cx="82388" cy="46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组合 283"/>
              <p:cNvGrpSpPr/>
              <p:nvPr/>
            </p:nvGrpSpPr>
            <p:grpSpPr>
              <a:xfrm>
                <a:off x="4735655" y="1795347"/>
                <a:ext cx="174565" cy="1502898"/>
                <a:chOff x="1691680" y="2355726"/>
                <a:chExt cx="144016" cy="1152128"/>
              </a:xfrm>
            </p:grpSpPr>
            <p:cxnSp>
              <p:nvCxnSpPr>
                <p:cNvPr id="285" name="直接连接符 284"/>
                <p:cNvCxnSpPr/>
                <p:nvPr/>
              </p:nvCxnSpPr>
              <p:spPr>
                <a:xfrm rot="120000">
                  <a:off x="1745706" y="2571456"/>
                  <a:ext cx="17982" cy="4503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6" name="椭圆 285"/>
                <p:cNvSpPr/>
                <p:nvPr/>
              </p:nvSpPr>
              <p:spPr>
                <a:xfrm>
                  <a:off x="1691680" y="2355726"/>
                  <a:ext cx="108000" cy="144016"/>
                </a:xfrm>
                <a:prstGeom prst="ellipse">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87" name="椭圆 286"/>
                <p:cNvSpPr/>
                <p:nvPr/>
              </p:nvSpPr>
              <p:spPr>
                <a:xfrm>
                  <a:off x="1691680" y="2499742"/>
                  <a:ext cx="108000" cy="144016"/>
                </a:xfrm>
                <a:prstGeom prst="ellipse">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88" name="椭圆 287"/>
                <p:cNvSpPr/>
                <p:nvPr/>
              </p:nvSpPr>
              <p:spPr>
                <a:xfrm>
                  <a:off x="1691680" y="2643758"/>
                  <a:ext cx="108000" cy="144016"/>
                </a:xfrm>
                <a:prstGeom prst="ellipse">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89" name="流程图: 磁盘 288"/>
                <p:cNvSpPr/>
                <p:nvPr/>
              </p:nvSpPr>
              <p:spPr>
                <a:xfrm>
                  <a:off x="1691680" y="3021774"/>
                  <a:ext cx="144016" cy="342064"/>
                </a:xfrm>
                <a:prstGeom prst="flowChartMagneticDisk">
                  <a:avLst/>
                </a:prstGeom>
                <a:solidFill>
                  <a:srgbClr val="007E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0" name="任意多边形 289"/>
                <p:cNvSpPr/>
                <p:nvPr/>
              </p:nvSpPr>
              <p:spPr>
                <a:xfrm>
                  <a:off x="1712570" y="3355454"/>
                  <a:ext cx="73696" cy="152400"/>
                </a:xfrm>
                <a:custGeom>
                  <a:avLst/>
                  <a:gdLst>
                    <a:gd name="connsiteX0" fmla="*/ 20980 w 73696"/>
                    <a:gd name="connsiteY0" fmla="*/ 0 h 152400"/>
                    <a:gd name="connsiteX1" fmla="*/ 6693 w 73696"/>
                    <a:gd name="connsiteY1" fmla="*/ 14287 h 152400"/>
                    <a:gd name="connsiteX2" fmla="*/ 11455 w 73696"/>
                    <a:gd name="connsiteY2" fmla="*/ 33337 h 152400"/>
                    <a:gd name="connsiteX3" fmla="*/ 63843 w 73696"/>
                    <a:gd name="connsiteY3" fmla="*/ 47625 h 152400"/>
                    <a:gd name="connsiteX4" fmla="*/ 59080 w 73696"/>
                    <a:gd name="connsiteY4" fmla="*/ 61912 h 152400"/>
                    <a:gd name="connsiteX5" fmla="*/ 1930 w 73696"/>
                    <a:gd name="connsiteY5" fmla="*/ 85725 h 152400"/>
                    <a:gd name="connsiteX6" fmla="*/ 25743 w 73696"/>
                    <a:gd name="connsiteY6" fmla="*/ 109537 h 152400"/>
                    <a:gd name="connsiteX7" fmla="*/ 54318 w 73696"/>
                    <a:gd name="connsiteY7" fmla="*/ 119062 h 152400"/>
                    <a:gd name="connsiteX8" fmla="*/ 49555 w 73696"/>
                    <a:gd name="connsiteY8" fmla="*/ 147637 h 152400"/>
                    <a:gd name="connsiteX9" fmla="*/ 1930 w 73696"/>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6" h="152400">
                      <a:moveTo>
                        <a:pt x="20980" y="0"/>
                      </a:moveTo>
                      <a:cubicBezTo>
                        <a:pt x="16218" y="4762"/>
                        <a:pt x="8543" y="7811"/>
                        <a:pt x="6693" y="14287"/>
                      </a:cubicBezTo>
                      <a:cubicBezTo>
                        <a:pt x="4895" y="20581"/>
                        <a:pt x="6485" y="29077"/>
                        <a:pt x="11455" y="33337"/>
                      </a:cubicBezTo>
                      <a:cubicBezTo>
                        <a:pt x="18810" y="39641"/>
                        <a:pt x="53485" y="45553"/>
                        <a:pt x="63843" y="47625"/>
                      </a:cubicBezTo>
                      <a:cubicBezTo>
                        <a:pt x="62255" y="52387"/>
                        <a:pt x="63043" y="58830"/>
                        <a:pt x="59080" y="61912"/>
                      </a:cubicBezTo>
                      <a:cubicBezTo>
                        <a:pt x="38260" y="78105"/>
                        <a:pt x="24091" y="80184"/>
                        <a:pt x="1930" y="85725"/>
                      </a:cubicBezTo>
                      <a:cubicBezTo>
                        <a:pt x="8624" y="112498"/>
                        <a:pt x="0" y="101814"/>
                        <a:pt x="25743" y="109537"/>
                      </a:cubicBezTo>
                      <a:cubicBezTo>
                        <a:pt x="35360" y="112422"/>
                        <a:pt x="54318" y="119062"/>
                        <a:pt x="54318" y="119062"/>
                      </a:cubicBezTo>
                      <a:cubicBezTo>
                        <a:pt x="61509" y="133443"/>
                        <a:pt x="73696" y="142066"/>
                        <a:pt x="49555" y="147637"/>
                      </a:cubicBezTo>
                      <a:cubicBezTo>
                        <a:pt x="34009" y="151225"/>
                        <a:pt x="1930" y="152400"/>
                        <a:pt x="1930" y="1524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292" name="TextBox 291"/>
              <p:cNvSpPr txBox="1"/>
              <p:nvPr/>
            </p:nvSpPr>
            <p:spPr>
              <a:xfrm>
                <a:off x="4473807" y="1419622"/>
                <a:ext cx="785542" cy="215444"/>
              </a:xfrm>
              <a:prstGeom prst="rect">
                <a:avLst/>
              </a:prstGeom>
              <a:noFill/>
            </p:spPr>
            <p:txBody>
              <a:bodyPr wrap="square" rtlCol="0">
                <a:spAutoFit/>
              </a:bodyPr>
              <a:lstStyle/>
              <a:p>
                <a:pPr algn="l"/>
                <a:r>
                  <a:rPr lang="en-US" altLang="zh-CN" sz="800" b="1" dirty="0" smtClean="0">
                    <a:latin typeface="Poppins" panose="02000000000000000000"/>
                    <a:ea typeface="思源黑体 CN Normal" panose="020B0400000000000000" pitchFamily="34" charset="-122"/>
                    <a:cs typeface="Poppins" panose="02000000000000000000" pitchFamily="2" charset="0"/>
                    <a:sym typeface="+mn-ea"/>
                  </a:rPr>
                  <a:t>IL-1RAP</a:t>
                </a:r>
                <a:endParaRPr lang="zh-CN" altLang="en-US" sz="800" b="1" dirty="0" smtClean="0">
                  <a:latin typeface="Poppins" panose="02000000000000000000"/>
                  <a:ea typeface="思源黑体 CN Normal" panose="020B0400000000000000" pitchFamily="34" charset="-122"/>
                  <a:cs typeface="Poppins" panose="02000000000000000000" pitchFamily="2" charset="0"/>
                  <a:sym typeface="+mn-ea"/>
                </a:endParaRPr>
              </a:p>
            </p:txBody>
          </p:sp>
          <p:grpSp>
            <p:nvGrpSpPr>
              <p:cNvPr id="121" name="组合 319"/>
              <p:cNvGrpSpPr/>
              <p:nvPr/>
            </p:nvGrpSpPr>
            <p:grpSpPr>
              <a:xfrm>
                <a:off x="5783044" y="1795347"/>
                <a:ext cx="480087" cy="1502898"/>
                <a:chOff x="4824000" y="2643758"/>
                <a:chExt cx="396072" cy="1152128"/>
              </a:xfrm>
            </p:grpSpPr>
            <p:grpSp>
              <p:nvGrpSpPr>
                <p:cNvPr id="122" name="组合 292"/>
                <p:cNvGrpSpPr/>
                <p:nvPr/>
              </p:nvGrpSpPr>
              <p:grpSpPr>
                <a:xfrm>
                  <a:off x="4932040" y="2643758"/>
                  <a:ext cx="288032" cy="1152128"/>
                  <a:chOff x="2627784" y="2357060"/>
                  <a:chExt cx="288032" cy="1152128"/>
                </a:xfrm>
              </p:grpSpPr>
              <p:cxnSp>
                <p:nvCxnSpPr>
                  <p:cNvPr id="294" name="直接连接符 293"/>
                  <p:cNvCxnSpPr>
                    <a:endCxn id="296" idx="1"/>
                  </p:cNvCxnSpPr>
                  <p:nvPr/>
                </p:nvCxnSpPr>
                <p:spPr>
                  <a:xfrm>
                    <a:off x="2832378" y="2572884"/>
                    <a:ext cx="11430" cy="450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5" name="椭圆 294"/>
                  <p:cNvSpPr/>
                  <p:nvPr/>
                </p:nvSpPr>
                <p:spPr>
                  <a:xfrm>
                    <a:off x="2771800" y="2573084"/>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6" name="流程图: 磁盘 295"/>
                  <p:cNvSpPr/>
                  <p:nvPr/>
                </p:nvSpPr>
                <p:spPr>
                  <a:xfrm>
                    <a:off x="2771800" y="3023108"/>
                    <a:ext cx="144016" cy="342064"/>
                  </a:xfrm>
                  <a:prstGeom prst="flowChartMagneticDisk">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7" name="任意多边形 296"/>
                  <p:cNvSpPr/>
                  <p:nvPr/>
                </p:nvSpPr>
                <p:spPr>
                  <a:xfrm>
                    <a:off x="2792690" y="3356788"/>
                    <a:ext cx="73696" cy="152400"/>
                  </a:xfrm>
                  <a:custGeom>
                    <a:avLst/>
                    <a:gdLst>
                      <a:gd name="connsiteX0" fmla="*/ 20980 w 73696"/>
                      <a:gd name="connsiteY0" fmla="*/ 0 h 152400"/>
                      <a:gd name="connsiteX1" fmla="*/ 6693 w 73696"/>
                      <a:gd name="connsiteY1" fmla="*/ 14287 h 152400"/>
                      <a:gd name="connsiteX2" fmla="*/ 11455 w 73696"/>
                      <a:gd name="connsiteY2" fmla="*/ 33337 h 152400"/>
                      <a:gd name="connsiteX3" fmla="*/ 63843 w 73696"/>
                      <a:gd name="connsiteY3" fmla="*/ 47625 h 152400"/>
                      <a:gd name="connsiteX4" fmla="*/ 59080 w 73696"/>
                      <a:gd name="connsiteY4" fmla="*/ 61912 h 152400"/>
                      <a:gd name="connsiteX5" fmla="*/ 1930 w 73696"/>
                      <a:gd name="connsiteY5" fmla="*/ 85725 h 152400"/>
                      <a:gd name="connsiteX6" fmla="*/ 25743 w 73696"/>
                      <a:gd name="connsiteY6" fmla="*/ 109537 h 152400"/>
                      <a:gd name="connsiteX7" fmla="*/ 54318 w 73696"/>
                      <a:gd name="connsiteY7" fmla="*/ 119062 h 152400"/>
                      <a:gd name="connsiteX8" fmla="*/ 49555 w 73696"/>
                      <a:gd name="connsiteY8" fmla="*/ 147637 h 152400"/>
                      <a:gd name="connsiteX9" fmla="*/ 1930 w 73696"/>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6" h="152400">
                        <a:moveTo>
                          <a:pt x="20980" y="0"/>
                        </a:moveTo>
                        <a:cubicBezTo>
                          <a:pt x="16218" y="4762"/>
                          <a:pt x="8543" y="7811"/>
                          <a:pt x="6693" y="14287"/>
                        </a:cubicBezTo>
                        <a:cubicBezTo>
                          <a:pt x="4895" y="20581"/>
                          <a:pt x="6485" y="29077"/>
                          <a:pt x="11455" y="33337"/>
                        </a:cubicBezTo>
                        <a:cubicBezTo>
                          <a:pt x="18810" y="39641"/>
                          <a:pt x="53485" y="45553"/>
                          <a:pt x="63843" y="47625"/>
                        </a:cubicBezTo>
                        <a:cubicBezTo>
                          <a:pt x="62255" y="52387"/>
                          <a:pt x="63043" y="58830"/>
                          <a:pt x="59080" y="61912"/>
                        </a:cubicBezTo>
                        <a:cubicBezTo>
                          <a:pt x="38260" y="78105"/>
                          <a:pt x="24091" y="80184"/>
                          <a:pt x="1930" y="85725"/>
                        </a:cubicBezTo>
                        <a:cubicBezTo>
                          <a:pt x="8624" y="112498"/>
                          <a:pt x="0" y="101814"/>
                          <a:pt x="25743" y="109537"/>
                        </a:cubicBezTo>
                        <a:cubicBezTo>
                          <a:pt x="35360" y="112422"/>
                          <a:pt x="54318" y="119062"/>
                          <a:pt x="54318" y="119062"/>
                        </a:cubicBezTo>
                        <a:cubicBezTo>
                          <a:pt x="61509" y="133443"/>
                          <a:pt x="73696" y="142066"/>
                          <a:pt x="49555" y="147637"/>
                        </a:cubicBezTo>
                        <a:cubicBezTo>
                          <a:pt x="34009" y="151225"/>
                          <a:pt x="1930" y="152400"/>
                          <a:pt x="1930" y="1524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nvGrpSpPr>
                  <p:cNvPr id="123" name="组合 279"/>
                  <p:cNvGrpSpPr/>
                  <p:nvPr/>
                </p:nvGrpSpPr>
                <p:grpSpPr>
                  <a:xfrm>
                    <a:off x="2627784" y="2357060"/>
                    <a:ext cx="233824" cy="286698"/>
                    <a:chOff x="2754000" y="2283718"/>
                    <a:chExt cx="233824" cy="286698"/>
                  </a:xfrm>
                </p:grpSpPr>
                <p:sp>
                  <p:nvSpPr>
                    <p:cNvPr id="301" name="椭圆 300"/>
                    <p:cNvSpPr/>
                    <p:nvPr/>
                  </p:nvSpPr>
                  <p:spPr>
                    <a:xfrm rot="2400000">
                      <a:off x="2771800" y="2283718"/>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2" name="椭圆 301"/>
                    <p:cNvSpPr/>
                    <p:nvPr/>
                  </p:nvSpPr>
                  <p:spPr>
                    <a:xfrm rot="-1140000">
                      <a:off x="2754000" y="2426400"/>
                      <a:ext cx="108000" cy="144016"/>
                    </a:xfrm>
                    <a:prstGeom prst="ellipse">
                      <a:avLst/>
                    </a:prstGeom>
                    <a:solidFill>
                      <a:schemeClr val="accent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3" name="正五边形 302"/>
                    <p:cNvSpPr/>
                    <p:nvPr/>
                  </p:nvSpPr>
                  <p:spPr>
                    <a:xfrm>
                      <a:off x="2843808" y="2355726"/>
                      <a:ext cx="144016" cy="144016"/>
                    </a:xfrm>
                    <a:prstGeom prst="pentagon">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cxnSp>
                <p:nvCxnSpPr>
                  <p:cNvPr id="300" name="直接连接符 299"/>
                  <p:cNvCxnSpPr>
                    <a:stCxn id="302" idx="4"/>
                    <a:endCxn id="295" idx="1"/>
                  </p:cNvCxnSpPr>
                  <p:nvPr/>
                </p:nvCxnSpPr>
                <p:spPr>
                  <a:xfrm flipV="1">
                    <a:off x="2705228" y="2594175"/>
                    <a:ext cx="82388" cy="45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组合 303"/>
                <p:cNvGrpSpPr/>
                <p:nvPr/>
              </p:nvGrpSpPr>
              <p:grpSpPr>
                <a:xfrm>
                  <a:off x="4824000" y="2643758"/>
                  <a:ext cx="180048" cy="1152128"/>
                  <a:chOff x="1655648" y="2355726"/>
                  <a:chExt cx="180048" cy="1152128"/>
                </a:xfrm>
              </p:grpSpPr>
              <p:cxnSp>
                <p:nvCxnSpPr>
                  <p:cNvPr id="305" name="直接连接符 304"/>
                  <p:cNvCxnSpPr/>
                  <p:nvPr/>
                </p:nvCxnSpPr>
                <p:spPr>
                  <a:xfrm rot="120000">
                    <a:off x="1745706" y="2571456"/>
                    <a:ext cx="17982" cy="4503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6" name="椭圆 305"/>
                  <p:cNvSpPr/>
                  <p:nvPr/>
                </p:nvSpPr>
                <p:spPr>
                  <a:xfrm>
                    <a:off x="1655688" y="2355726"/>
                    <a:ext cx="108000" cy="144016"/>
                  </a:xfrm>
                  <a:prstGeom prst="ellipse">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7" name="椭圆 306"/>
                  <p:cNvSpPr/>
                  <p:nvPr/>
                </p:nvSpPr>
                <p:spPr>
                  <a:xfrm rot="20400000">
                    <a:off x="1655648" y="2499742"/>
                    <a:ext cx="108000" cy="144016"/>
                  </a:xfrm>
                  <a:prstGeom prst="ellipse">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8" name="椭圆 307"/>
                  <p:cNvSpPr/>
                  <p:nvPr/>
                </p:nvSpPr>
                <p:spPr>
                  <a:xfrm>
                    <a:off x="1691680" y="2643758"/>
                    <a:ext cx="108000" cy="144016"/>
                  </a:xfrm>
                  <a:prstGeom prst="ellipse">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9" name="流程图: 磁盘 308"/>
                  <p:cNvSpPr/>
                  <p:nvPr/>
                </p:nvSpPr>
                <p:spPr>
                  <a:xfrm>
                    <a:off x="1691680" y="3021774"/>
                    <a:ext cx="144016" cy="342064"/>
                  </a:xfrm>
                  <a:prstGeom prst="flowChartMagneticDisk">
                    <a:avLst/>
                  </a:prstGeom>
                  <a:solidFill>
                    <a:srgbClr val="007E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10" name="任意多边形 309"/>
                  <p:cNvSpPr/>
                  <p:nvPr/>
                </p:nvSpPr>
                <p:spPr>
                  <a:xfrm>
                    <a:off x="1712570" y="3355454"/>
                    <a:ext cx="73696" cy="152400"/>
                  </a:xfrm>
                  <a:custGeom>
                    <a:avLst/>
                    <a:gdLst>
                      <a:gd name="connsiteX0" fmla="*/ 20980 w 73696"/>
                      <a:gd name="connsiteY0" fmla="*/ 0 h 152400"/>
                      <a:gd name="connsiteX1" fmla="*/ 6693 w 73696"/>
                      <a:gd name="connsiteY1" fmla="*/ 14287 h 152400"/>
                      <a:gd name="connsiteX2" fmla="*/ 11455 w 73696"/>
                      <a:gd name="connsiteY2" fmla="*/ 33337 h 152400"/>
                      <a:gd name="connsiteX3" fmla="*/ 63843 w 73696"/>
                      <a:gd name="connsiteY3" fmla="*/ 47625 h 152400"/>
                      <a:gd name="connsiteX4" fmla="*/ 59080 w 73696"/>
                      <a:gd name="connsiteY4" fmla="*/ 61912 h 152400"/>
                      <a:gd name="connsiteX5" fmla="*/ 1930 w 73696"/>
                      <a:gd name="connsiteY5" fmla="*/ 85725 h 152400"/>
                      <a:gd name="connsiteX6" fmla="*/ 25743 w 73696"/>
                      <a:gd name="connsiteY6" fmla="*/ 109537 h 152400"/>
                      <a:gd name="connsiteX7" fmla="*/ 54318 w 73696"/>
                      <a:gd name="connsiteY7" fmla="*/ 119062 h 152400"/>
                      <a:gd name="connsiteX8" fmla="*/ 49555 w 73696"/>
                      <a:gd name="connsiteY8" fmla="*/ 147637 h 152400"/>
                      <a:gd name="connsiteX9" fmla="*/ 1930 w 73696"/>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6" h="152400">
                        <a:moveTo>
                          <a:pt x="20980" y="0"/>
                        </a:moveTo>
                        <a:cubicBezTo>
                          <a:pt x="16218" y="4762"/>
                          <a:pt x="8543" y="7811"/>
                          <a:pt x="6693" y="14287"/>
                        </a:cubicBezTo>
                        <a:cubicBezTo>
                          <a:pt x="4895" y="20581"/>
                          <a:pt x="6485" y="29077"/>
                          <a:pt x="11455" y="33337"/>
                        </a:cubicBezTo>
                        <a:cubicBezTo>
                          <a:pt x="18810" y="39641"/>
                          <a:pt x="53485" y="45553"/>
                          <a:pt x="63843" y="47625"/>
                        </a:cubicBezTo>
                        <a:cubicBezTo>
                          <a:pt x="62255" y="52387"/>
                          <a:pt x="63043" y="58830"/>
                          <a:pt x="59080" y="61912"/>
                        </a:cubicBezTo>
                        <a:cubicBezTo>
                          <a:pt x="38260" y="78105"/>
                          <a:pt x="24091" y="80184"/>
                          <a:pt x="1930" y="85725"/>
                        </a:cubicBezTo>
                        <a:cubicBezTo>
                          <a:pt x="8624" y="112498"/>
                          <a:pt x="0" y="101814"/>
                          <a:pt x="25743" y="109537"/>
                        </a:cubicBezTo>
                        <a:cubicBezTo>
                          <a:pt x="35360" y="112422"/>
                          <a:pt x="54318" y="119062"/>
                          <a:pt x="54318" y="119062"/>
                        </a:cubicBezTo>
                        <a:cubicBezTo>
                          <a:pt x="61509" y="133443"/>
                          <a:pt x="73696" y="142066"/>
                          <a:pt x="49555" y="147637"/>
                        </a:cubicBezTo>
                        <a:cubicBezTo>
                          <a:pt x="34009" y="151225"/>
                          <a:pt x="1930" y="152400"/>
                          <a:pt x="1930" y="152400"/>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grpSp>
          <p:sp>
            <p:nvSpPr>
              <p:cNvPr id="316" name="TextBox 315"/>
              <p:cNvSpPr txBox="1"/>
              <p:nvPr/>
            </p:nvSpPr>
            <p:spPr>
              <a:xfrm>
                <a:off x="5346632" y="1419622"/>
                <a:ext cx="1745648" cy="215444"/>
              </a:xfrm>
              <a:prstGeom prst="rect">
                <a:avLst/>
              </a:prstGeom>
              <a:noFill/>
            </p:spPr>
            <p:txBody>
              <a:bodyPr wrap="square" rtlCol="0">
                <a:spAutoFit/>
              </a:bodyPr>
              <a:lstStyle/>
              <a:p>
                <a:pPr algn="l"/>
                <a:r>
                  <a:rPr lang="en-US" altLang="zh-CN" sz="800" b="1" dirty="0" smtClean="0">
                    <a:latin typeface="Poppins" panose="02000000000000000000"/>
                    <a:ea typeface="思源黑体 CN Normal" panose="020B0400000000000000" pitchFamily="34" charset="-122"/>
                    <a:cs typeface="Poppins" panose="02000000000000000000" pitchFamily="2" charset="0"/>
                    <a:sym typeface="+mn-ea"/>
                  </a:rPr>
                  <a:t>Active IL-1R complex</a:t>
                </a:r>
                <a:endParaRPr lang="zh-CN" altLang="en-US" sz="800" b="1" dirty="0" smtClean="0">
                  <a:latin typeface="Poppins" panose="02000000000000000000"/>
                  <a:ea typeface="思源黑体 CN Normal" panose="020B0400000000000000" pitchFamily="34" charset="-122"/>
                  <a:cs typeface="Poppins" panose="02000000000000000000" pitchFamily="2" charset="0"/>
                  <a:sym typeface="+mn-ea"/>
                </a:endParaRPr>
              </a:p>
            </p:txBody>
          </p:sp>
          <p:sp>
            <p:nvSpPr>
              <p:cNvPr id="318" name="右箭头 317"/>
              <p:cNvSpPr/>
              <p:nvPr/>
            </p:nvSpPr>
            <p:spPr>
              <a:xfrm>
                <a:off x="2902724" y="2265002"/>
                <a:ext cx="261847" cy="93931"/>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19" name="矩形 318"/>
              <p:cNvSpPr/>
              <p:nvPr/>
            </p:nvSpPr>
            <p:spPr>
              <a:xfrm>
                <a:off x="4211960" y="2077140"/>
                <a:ext cx="375239" cy="276999"/>
              </a:xfrm>
              <a:prstGeom prst="rect">
                <a:avLst/>
              </a:prstGeom>
            </p:spPr>
            <p:txBody>
              <a:bodyPr wrap="square">
                <a:spAutoFit/>
              </a:bodyPr>
              <a:lstStyle/>
              <a:p>
                <a:r>
                  <a:rPr lang="zh-CN" altLang="en-US" sz="1200" b="1" dirty="0" smtClean="0">
                    <a:solidFill>
                      <a:schemeClr val="tx1">
                        <a:lumMod val="65000"/>
                        <a:lumOff val="35000"/>
                      </a:schemeClr>
                    </a:solidFill>
                  </a:rPr>
                  <a:t>＋</a:t>
                </a:r>
                <a:endParaRPr lang="zh-CN" altLang="en-US" sz="1200" b="1" dirty="0">
                  <a:solidFill>
                    <a:schemeClr val="tx1">
                      <a:lumMod val="65000"/>
                      <a:lumOff val="35000"/>
                    </a:schemeClr>
                  </a:solidFill>
                </a:endParaRPr>
              </a:p>
            </p:txBody>
          </p:sp>
          <p:sp>
            <p:nvSpPr>
              <p:cNvPr id="321" name="右箭头 320"/>
              <p:cNvSpPr/>
              <p:nvPr/>
            </p:nvSpPr>
            <p:spPr>
              <a:xfrm>
                <a:off x="5259349" y="2265002"/>
                <a:ext cx="261847" cy="93931"/>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22" name="TextBox 321"/>
              <p:cNvSpPr txBox="1"/>
              <p:nvPr/>
            </p:nvSpPr>
            <p:spPr>
              <a:xfrm>
                <a:off x="5695761" y="3298245"/>
                <a:ext cx="785542" cy="164877"/>
              </a:xfrm>
              <a:prstGeom prst="rect">
                <a:avLst/>
              </a:prstGeom>
              <a:noFill/>
            </p:spPr>
            <p:txBody>
              <a:bodyPr wrap="square" rtlCol="0">
                <a:spAutoFit/>
              </a:bodyPr>
              <a:lstStyle/>
              <a:p>
                <a:pPr algn="l"/>
                <a:r>
                  <a:rPr lang="en-US" altLang="zh-CN" sz="800" b="1" dirty="0" smtClean="0">
                    <a:latin typeface="Poppins" panose="02000000000000000000"/>
                    <a:ea typeface="思源黑体 CN Normal" panose="020B0400000000000000" pitchFamily="34" charset="-122"/>
                    <a:cs typeface="Poppins" panose="02000000000000000000" pitchFamily="2" charset="0"/>
                    <a:sym typeface="+mn-ea"/>
                  </a:rPr>
                  <a:t>signalling</a:t>
                </a:r>
                <a:endParaRPr lang="zh-CN" altLang="en-US" sz="800" b="1" dirty="0" smtClean="0">
                  <a:latin typeface="Poppins" panose="02000000000000000000"/>
                  <a:ea typeface="思源黑体 CN Normal" panose="020B0400000000000000" pitchFamily="34" charset="-122"/>
                  <a:cs typeface="Poppins" panose="02000000000000000000" pitchFamily="2" charset="0"/>
                  <a:sym typeface="+mn-ea"/>
                </a:endParaRPr>
              </a:p>
            </p:txBody>
          </p:sp>
        </p:grpSp>
        <p:sp>
          <p:nvSpPr>
            <p:cNvPr id="655" name="TextBox 654"/>
            <p:cNvSpPr txBox="1"/>
            <p:nvPr/>
          </p:nvSpPr>
          <p:spPr>
            <a:xfrm>
              <a:off x="4252328" y="3291830"/>
              <a:ext cx="103648" cy="369332"/>
            </a:xfrm>
            <a:prstGeom prst="rect">
              <a:avLst/>
            </a:prstGeom>
            <a:noFill/>
          </p:spPr>
          <p:txBody>
            <a:bodyPr wrap="square" rtlCol="0">
              <a:spAutoFit/>
            </a:bodyPr>
            <a:lstStyle/>
            <a:p>
              <a:pPr algn="l"/>
              <a:r>
                <a:rPr lang="en-US" altLang="zh-CN" sz="600" dirty="0" smtClean="0">
                  <a:latin typeface="Arial Unicode MS" panose="020B0604020202020204" charset="-122"/>
                  <a:ea typeface="Arial Unicode MS" panose="020B0604020202020204" charset="-122"/>
                  <a:cs typeface="Arial Unicode MS" panose="020B0604020202020204" charset="-122"/>
                  <a:sym typeface="+mn-ea"/>
                </a:rPr>
                <a:t>TIR</a:t>
              </a:r>
              <a:endParaRPr lang="zh-CN" altLang="en-US" sz="600" dirty="0" smtClean="0">
                <a:latin typeface="Arial Unicode MS" panose="020B0604020202020204" charset="-122"/>
                <a:ea typeface="Arial Unicode MS" panose="020B0604020202020204" charset="-122"/>
                <a:cs typeface="Arial Unicode MS" panose="020B0604020202020204" charset="-122"/>
                <a:sym typeface="+mn-ea"/>
              </a:endParaRPr>
            </a:p>
          </p:txBody>
        </p:sp>
        <p:sp>
          <p:nvSpPr>
            <p:cNvPr id="656" name="TextBox 655"/>
            <p:cNvSpPr txBox="1"/>
            <p:nvPr/>
          </p:nvSpPr>
          <p:spPr>
            <a:xfrm>
              <a:off x="5436096" y="3219822"/>
              <a:ext cx="103648" cy="369332"/>
            </a:xfrm>
            <a:prstGeom prst="rect">
              <a:avLst/>
            </a:prstGeom>
            <a:noFill/>
          </p:spPr>
          <p:txBody>
            <a:bodyPr wrap="square" rtlCol="0">
              <a:spAutoFit/>
            </a:bodyPr>
            <a:lstStyle/>
            <a:p>
              <a:pPr algn="l"/>
              <a:r>
                <a:rPr lang="en-US" altLang="zh-CN" sz="600" dirty="0" smtClean="0">
                  <a:latin typeface="Arial Unicode MS" panose="020B0604020202020204" charset="-122"/>
                  <a:ea typeface="Arial Unicode MS" panose="020B0604020202020204" charset="-122"/>
                  <a:cs typeface="Arial Unicode MS" panose="020B0604020202020204" charset="-122"/>
                  <a:sym typeface="+mn-ea"/>
                </a:rPr>
                <a:t>TIR</a:t>
              </a:r>
              <a:endParaRPr lang="zh-CN" altLang="en-US" sz="600" dirty="0" smtClean="0">
                <a:latin typeface="Arial Unicode MS" panose="020B0604020202020204" charset="-122"/>
                <a:ea typeface="Arial Unicode MS" panose="020B0604020202020204" charset="-122"/>
                <a:cs typeface="Arial Unicode MS" panose="020B0604020202020204" charset="-122"/>
                <a:sym typeface="+mn-ea"/>
              </a:endParaRPr>
            </a:p>
          </p:txBody>
        </p:sp>
        <p:sp>
          <p:nvSpPr>
            <p:cNvPr id="657" name="TextBox 656"/>
            <p:cNvSpPr txBox="1"/>
            <p:nvPr/>
          </p:nvSpPr>
          <p:spPr>
            <a:xfrm>
              <a:off x="6732240" y="3219822"/>
              <a:ext cx="103648" cy="369332"/>
            </a:xfrm>
            <a:prstGeom prst="rect">
              <a:avLst/>
            </a:prstGeom>
            <a:noFill/>
          </p:spPr>
          <p:txBody>
            <a:bodyPr wrap="square" rtlCol="0">
              <a:spAutoFit/>
            </a:bodyPr>
            <a:lstStyle/>
            <a:p>
              <a:pPr algn="l"/>
              <a:r>
                <a:rPr lang="en-US" altLang="zh-CN" sz="600" dirty="0" smtClean="0">
                  <a:latin typeface="Arial Unicode MS" panose="020B0604020202020204" charset="-122"/>
                  <a:ea typeface="Arial Unicode MS" panose="020B0604020202020204" charset="-122"/>
                  <a:cs typeface="Arial Unicode MS" panose="020B0604020202020204" charset="-122"/>
                  <a:sym typeface="+mn-ea"/>
                </a:rPr>
                <a:t>TIR</a:t>
              </a:r>
              <a:endParaRPr lang="zh-CN" altLang="en-US" sz="600" dirty="0" smtClean="0">
                <a:latin typeface="Arial Unicode MS" panose="020B0604020202020204" charset="-122"/>
                <a:ea typeface="Arial Unicode MS" panose="020B0604020202020204" charset="-122"/>
                <a:cs typeface="Arial Unicode MS" panose="020B0604020202020204" charset="-122"/>
                <a:sym typeface="+mn-ea"/>
              </a:endParaRPr>
            </a:p>
          </p:txBody>
        </p:sp>
        <p:sp>
          <p:nvSpPr>
            <p:cNvPr id="658" name="TextBox 657"/>
            <p:cNvSpPr txBox="1"/>
            <p:nvPr/>
          </p:nvSpPr>
          <p:spPr>
            <a:xfrm>
              <a:off x="7020272" y="3219822"/>
              <a:ext cx="103648" cy="369332"/>
            </a:xfrm>
            <a:prstGeom prst="rect">
              <a:avLst/>
            </a:prstGeom>
            <a:noFill/>
          </p:spPr>
          <p:txBody>
            <a:bodyPr wrap="square" rtlCol="0">
              <a:spAutoFit/>
            </a:bodyPr>
            <a:lstStyle/>
            <a:p>
              <a:pPr algn="l"/>
              <a:r>
                <a:rPr lang="en-US" altLang="zh-CN" sz="600" dirty="0" smtClean="0">
                  <a:latin typeface="Arial Unicode MS" panose="020B0604020202020204" charset="-122"/>
                  <a:ea typeface="Arial Unicode MS" panose="020B0604020202020204" charset="-122"/>
                  <a:cs typeface="Arial Unicode MS" panose="020B0604020202020204" charset="-122"/>
                  <a:sym typeface="+mn-ea"/>
                </a:rPr>
                <a:t>TIR</a:t>
              </a:r>
              <a:endParaRPr lang="zh-CN" altLang="en-US" sz="600" dirty="0" smtClean="0">
                <a:latin typeface="Arial Unicode MS" panose="020B0604020202020204" charset="-122"/>
                <a:ea typeface="Arial Unicode MS" panose="020B0604020202020204" charset="-122"/>
                <a:cs typeface="Arial Unicode MS" panose="020B0604020202020204" charset="-122"/>
                <a:sym typeface="+mn-ea"/>
              </a:endParaRPr>
            </a:p>
          </p:txBody>
        </p:sp>
      </p:gr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pic>
        <p:nvPicPr>
          <p:cNvPr id="11" name="Picture 2"/>
          <p:cNvPicPr>
            <a:picLocks noChangeAspect="1" noChangeArrowheads="1"/>
          </p:cNvPicPr>
          <p:nvPr/>
        </p:nvPicPr>
        <p:blipFill>
          <a:blip r:embed="rId2" cstate="print"/>
          <a:srcRect/>
          <a:stretch>
            <a:fillRect/>
          </a:stretch>
        </p:blipFill>
        <p:spPr bwMode="auto">
          <a:xfrm>
            <a:off x="1331640" y="1491630"/>
            <a:ext cx="1686779" cy="2141791"/>
          </a:xfrm>
          <a:prstGeom prst="rect">
            <a:avLst/>
          </a:prstGeom>
          <a:noFill/>
          <a:ln w="9525">
            <a:noFill/>
            <a:miter lim="800000"/>
            <a:headEnd/>
            <a:tailEnd/>
          </a:ln>
        </p:spPr>
      </p:pic>
      <p:sp>
        <p:nvSpPr>
          <p:cNvPr id="12" name="TextBox 11"/>
          <p:cNvSpPr txBox="1"/>
          <p:nvPr/>
        </p:nvSpPr>
        <p:spPr>
          <a:xfrm>
            <a:off x="971600" y="1059582"/>
            <a:ext cx="2376264" cy="276999"/>
          </a:xfrm>
          <a:prstGeom prst="rect">
            <a:avLst/>
          </a:prstGeom>
          <a:noFill/>
        </p:spPr>
        <p:txBody>
          <a:bodyPr wrap="square" rtlCol="0">
            <a:spAutoFit/>
          </a:bodyPr>
          <a:lstStyle/>
          <a:p>
            <a:pPr algn="ct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SDS-PAGE </a:t>
            </a:r>
            <a:r>
              <a:rPr lang="zh-CN" altLang="en-US"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蛋白纯度</a:t>
            </a:r>
            <a:endParaRPr lang="zh-CN" altLang="en-US"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0" name="TextBox 19"/>
          <p:cNvSpPr txBox="1"/>
          <p:nvPr/>
        </p:nvSpPr>
        <p:spPr>
          <a:xfrm>
            <a:off x="179512" y="555526"/>
            <a:ext cx="3384376" cy="338554"/>
          </a:xfrm>
          <a:prstGeom prst="rect">
            <a:avLst/>
          </a:prstGeom>
          <a:noFill/>
        </p:spPr>
        <p:txBody>
          <a:bodyPr wrap="square" rtlCol="0">
            <a:spAutoFit/>
          </a:bodyPr>
          <a:lstStyle/>
          <a:p>
            <a:pPr>
              <a:buFont typeface="Wingdings" panose="05000000000000000000" pitchFamily="2" charset="2"/>
              <a:buChar char="u"/>
            </a:pP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IL-1RAP</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蛋白纯度及活性验证</a:t>
            </a:r>
            <a:endPar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graphicFrame>
        <p:nvGraphicFramePr>
          <p:cNvPr id="26" name="表格 25"/>
          <p:cNvGraphicFramePr>
            <a:graphicFrameLocks noGrp="1"/>
          </p:cNvGraphicFramePr>
          <p:nvPr/>
        </p:nvGraphicFramePr>
        <p:xfrm>
          <a:off x="4499992" y="3939902"/>
          <a:ext cx="3528392" cy="648071"/>
        </p:xfrm>
        <a:graphic>
          <a:graphicData uri="http://schemas.openxmlformats.org/drawingml/2006/table">
            <a:tbl>
              <a:tblPr/>
              <a:tblGrid>
                <a:gridCol w="470169"/>
                <a:gridCol w="796324"/>
                <a:gridCol w="605715"/>
                <a:gridCol w="792088"/>
                <a:gridCol w="864096"/>
              </a:tblGrid>
              <a:tr h="259229">
                <a:tc>
                  <a:txBody>
                    <a:bodyPr/>
                    <a:lstStyle/>
                    <a:p>
                      <a:pPr algn="ctr" fontAlgn="ctr"/>
                      <a:r>
                        <a:rPr lang="en-US" altLang="zh-CN" sz="800" b="0" i="0" u="none" strike="noStrike" baseline="0" dirty="0">
                          <a:solidFill>
                            <a:schemeClr val="bg1"/>
                          </a:solidFill>
                          <a:latin typeface="Poppins" panose="02000000000000000000"/>
                        </a:rPr>
                        <a:t>#</a:t>
                      </a:r>
                      <a:endParaRPr lang="en-US" altLang="zh-CN" sz="800" b="0" i="0" u="none" strike="noStrike" baseline="0"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baseline="0" dirty="0">
                          <a:solidFill>
                            <a:schemeClr val="bg1"/>
                          </a:solidFill>
                          <a:latin typeface="Poppins" panose="02000000000000000000"/>
                        </a:rPr>
                        <a:t>RT (min)</a:t>
                      </a:r>
                      <a:endParaRPr lang="en-US" sz="800" b="0" i="0" u="none" strike="noStrike" baseline="0"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baseline="0" dirty="0">
                          <a:solidFill>
                            <a:schemeClr val="bg1"/>
                          </a:solidFill>
                          <a:latin typeface="Poppins" panose="02000000000000000000"/>
                        </a:rPr>
                        <a:t>Area%</a:t>
                      </a:r>
                      <a:endParaRPr lang="en-US" sz="800" b="0" i="0" u="none" strike="noStrike" baseline="0"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baseline="0" dirty="0">
                          <a:solidFill>
                            <a:schemeClr val="bg1"/>
                          </a:solidFill>
                          <a:latin typeface="Poppins" panose="02000000000000000000"/>
                        </a:rPr>
                        <a:t>Height (</a:t>
                      </a:r>
                      <a:r>
                        <a:rPr lang="en-US" sz="800" b="0" i="0" u="none" strike="noStrike" baseline="0" dirty="0" err="1">
                          <a:solidFill>
                            <a:schemeClr val="bg1"/>
                          </a:solidFill>
                          <a:latin typeface="Poppins" panose="02000000000000000000"/>
                        </a:rPr>
                        <a:t>mAU</a:t>
                      </a:r>
                      <a:r>
                        <a:rPr lang="en-US" sz="800" b="0" i="0" u="none" strike="noStrike" baseline="0" dirty="0">
                          <a:solidFill>
                            <a:schemeClr val="bg1"/>
                          </a:solidFill>
                          <a:latin typeface="Poppins" panose="02000000000000000000"/>
                        </a:rPr>
                        <a:t>)</a:t>
                      </a:r>
                      <a:endParaRPr lang="en-US" sz="800" b="0" i="0" u="none" strike="noStrike" baseline="0"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800" b="0" i="0" u="none" strike="noStrike" baseline="0" dirty="0">
                          <a:solidFill>
                            <a:schemeClr val="bg1"/>
                          </a:solidFill>
                          <a:latin typeface="Poppins" panose="02000000000000000000"/>
                        </a:rPr>
                        <a:t>Width (min)</a:t>
                      </a:r>
                      <a:endParaRPr lang="en-US" sz="800" b="0" i="0" u="none" strike="noStrike" baseline="0"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129614">
                <a:tc>
                  <a:txBody>
                    <a:bodyPr/>
                    <a:lstStyle/>
                    <a:p>
                      <a:pPr algn="ctr" fontAlgn="ctr"/>
                      <a:r>
                        <a:rPr lang="en-US" altLang="zh-CN" sz="800" b="0" i="0" u="none" strike="noStrike" baseline="0">
                          <a:solidFill>
                            <a:srgbClr val="000000"/>
                          </a:solidFill>
                          <a:latin typeface="Poppins" panose="02000000000000000000"/>
                        </a:rPr>
                        <a:t>1</a:t>
                      </a:r>
                      <a:endParaRPr lang="en-US" altLang="zh-CN" sz="800" b="0" i="0" u="none" strike="noStrike" baseline="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dirty="0">
                          <a:solidFill>
                            <a:srgbClr val="000000"/>
                          </a:solidFill>
                          <a:latin typeface="Poppins" panose="02000000000000000000"/>
                        </a:rPr>
                        <a:t>11.134</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dirty="0">
                          <a:solidFill>
                            <a:srgbClr val="000000"/>
                          </a:solidFill>
                          <a:latin typeface="Poppins" panose="02000000000000000000"/>
                        </a:rPr>
                        <a:t>4.067</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dirty="0">
                          <a:solidFill>
                            <a:srgbClr val="000000"/>
                          </a:solidFill>
                          <a:latin typeface="Poppins" panose="02000000000000000000"/>
                        </a:rPr>
                        <a:t>12.986</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a:solidFill>
                            <a:srgbClr val="000000"/>
                          </a:solidFill>
                          <a:latin typeface="Poppins" panose="02000000000000000000"/>
                        </a:rPr>
                        <a:t>1.941</a:t>
                      </a:r>
                      <a:endParaRPr lang="en-US" altLang="zh-CN" sz="800" b="0" i="0" u="none" strike="noStrike" baseline="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9614">
                <a:tc>
                  <a:txBody>
                    <a:bodyPr/>
                    <a:lstStyle/>
                    <a:p>
                      <a:pPr algn="ctr" fontAlgn="ctr"/>
                      <a:r>
                        <a:rPr lang="en-US" altLang="zh-CN" sz="800" b="0" i="0" u="none" strike="noStrike" baseline="0" dirty="0">
                          <a:solidFill>
                            <a:srgbClr val="000000"/>
                          </a:solidFill>
                          <a:latin typeface="Poppins" panose="02000000000000000000"/>
                        </a:rPr>
                        <a:t>2</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800" b="0" i="0" u="none" strike="noStrike" baseline="0" dirty="0">
                          <a:solidFill>
                            <a:srgbClr val="000000"/>
                          </a:solidFill>
                          <a:latin typeface="Poppins" panose="02000000000000000000"/>
                        </a:rPr>
                        <a:t>11.728</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800" b="0" i="0" u="none" strike="noStrike" baseline="0" dirty="0">
                          <a:solidFill>
                            <a:srgbClr val="000000"/>
                          </a:solidFill>
                          <a:latin typeface="Poppins" panose="02000000000000000000"/>
                        </a:rPr>
                        <a:t>5.174</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800" b="0" i="0" u="none" strike="noStrike" baseline="0" dirty="0">
                          <a:solidFill>
                            <a:srgbClr val="000000"/>
                          </a:solidFill>
                          <a:latin typeface="Poppins" panose="02000000000000000000"/>
                        </a:rPr>
                        <a:t>12.041</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800" b="0" i="0" u="none" strike="noStrike" baseline="0" dirty="0">
                          <a:solidFill>
                            <a:srgbClr val="000000"/>
                          </a:solidFill>
                          <a:latin typeface="Poppins" panose="02000000000000000000"/>
                        </a:rPr>
                        <a:t>1.08</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29614">
                <a:tc>
                  <a:txBody>
                    <a:bodyPr/>
                    <a:lstStyle/>
                    <a:p>
                      <a:pPr algn="ctr" fontAlgn="ctr"/>
                      <a:r>
                        <a:rPr lang="en-US" altLang="zh-CN" sz="800" b="0" i="0" u="none" strike="noStrike" baseline="0">
                          <a:solidFill>
                            <a:srgbClr val="000000"/>
                          </a:solidFill>
                          <a:latin typeface="Poppins" panose="02000000000000000000"/>
                        </a:rPr>
                        <a:t>3</a:t>
                      </a:r>
                      <a:endParaRPr lang="en-US" altLang="zh-CN" sz="800" b="0" i="0" u="none" strike="noStrike" baseline="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a:solidFill>
                            <a:srgbClr val="000000"/>
                          </a:solidFill>
                          <a:latin typeface="Poppins" panose="02000000000000000000"/>
                        </a:rPr>
                        <a:t>13.268</a:t>
                      </a:r>
                      <a:endParaRPr lang="en-US" altLang="zh-CN" sz="800" b="0" i="0" u="none" strike="noStrike" baseline="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a:solidFill>
                            <a:srgbClr val="000000"/>
                          </a:solidFill>
                          <a:latin typeface="Poppins" panose="02000000000000000000"/>
                        </a:rPr>
                        <a:t>90.759</a:t>
                      </a:r>
                      <a:endParaRPr lang="en-US" altLang="zh-CN" sz="800" b="0" i="0" u="none" strike="noStrike" baseline="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dirty="0">
                          <a:solidFill>
                            <a:srgbClr val="000000"/>
                          </a:solidFill>
                          <a:latin typeface="Poppins" panose="02000000000000000000"/>
                        </a:rPr>
                        <a:t>235.071</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baseline="0" dirty="0">
                          <a:solidFill>
                            <a:srgbClr val="000000"/>
                          </a:solidFill>
                          <a:latin typeface="Poppins" panose="02000000000000000000"/>
                        </a:rPr>
                        <a:t>3.651</a:t>
                      </a:r>
                      <a:endParaRPr lang="en-US" altLang="zh-CN" sz="800" b="0" i="0" u="none" strike="noStrike" baseline="0"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4" name="矩形 13"/>
          <p:cNvSpPr/>
          <p:nvPr/>
        </p:nvSpPr>
        <p:spPr>
          <a:xfrm>
            <a:off x="611560" y="3939902"/>
            <a:ext cx="3384376" cy="369332"/>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sym typeface="+mn-ea"/>
              </a:rPr>
              <a:t>IL-1RAP</a:t>
            </a:r>
            <a:r>
              <a:rPr lang="en-US" altLang="zh-CN" sz="9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protein, </a:t>
            </a:r>
            <a:r>
              <a:rPr lang="en-US" altLang="zh-CN" sz="900" dirty="0" err="1" smtClean="0">
                <a:latin typeface="Poppins" panose="02000000000000000000" pitchFamily="2" charset="0"/>
                <a:ea typeface="思源黑体 CN Regular" panose="020B0500000000000000" pitchFamily="34" charset="-122"/>
                <a:cs typeface="Poppins" panose="02000000000000000000" pitchFamily="2" charset="0"/>
              </a:rPr>
              <a:t>Fc</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Tag on SDS-PAGE under reducing (R) condition. The purity of the protein is greater than 90%.</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5" name="TextBox 14"/>
          <p:cNvSpPr txBox="1"/>
          <p:nvPr/>
        </p:nvSpPr>
        <p:spPr>
          <a:xfrm>
            <a:off x="5004048" y="1059582"/>
            <a:ext cx="2376264" cy="276999"/>
          </a:xfrm>
          <a:prstGeom prst="rect">
            <a:avLst/>
          </a:prstGeom>
          <a:noFill/>
        </p:spPr>
        <p:txBody>
          <a:bodyPr wrap="square" rtlCol="0">
            <a:spAutoFit/>
          </a:bodyPr>
          <a:lstStyle/>
          <a:p>
            <a:pPr algn="ct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SEC-HPLC </a:t>
            </a:r>
            <a:r>
              <a:rPr lang="zh-CN" altLang="en-US"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蛋白纯度</a:t>
            </a:r>
            <a:endParaRPr lang="zh-CN" altLang="en-US"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pic>
        <p:nvPicPr>
          <p:cNvPr id="16" name="Picture 2"/>
          <p:cNvPicPr>
            <a:picLocks noChangeAspect="1" noChangeArrowheads="1"/>
          </p:cNvPicPr>
          <p:nvPr/>
        </p:nvPicPr>
        <p:blipFill>
          <a:blip r:embed="rId3" cstate="print"/>
          <a:srcRect/>
          <a:stretch>
            <a:fillRect/>
          </a:stretch>
        </p:blipFill>
        <p:spPr bwMode="auto">
          <a:xfrm>
            <a:off x="3857620" y="1500180"/>
            <a:ext cx="4379916" cy="2361588"/>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539552" y="3521571"/>
            <a:ext cx="4032448" cy="784830"/>
          </a:xfrm>
          <a:prstGeom prst="rect">
            <a:avLst/>
          </a:prstGeom>
          <a:noFill/>
        </p:spPr>
        <p:txBody>
          <a:bodyPr wrap="square" rtlCol="0" anchor="ctr">
            <a:spAutoFit/>
          </a:bodyPr>
          <a:lstStyle/>
          <a:p>
            <a:r>
              <a:rPr lang="en-US" altLang="zh-CN" sz="900" dirty="0" smtClean="0">
                <a:latin typeface="Poppins" panose="02000000000000000000" pitchFamily="2" charset="0"/>
                <a:cs typeface="Poppins" panose="02000000000000000000" pitchFamily="2" charset="0"/>
              </a:rPr>
              <a:t>Measured by its binding ability in a functional </a:t>
            </a:r>
            <a:r>
              <a:rPr lang="en-US" altLang="zh-CN" sz="900" dirty="0" err="1" smtClean="0">
                <a:latin typeface="Poppins" panose="02000000000000000000" pitchFamily="2" charset="0"/>
                <a:cs typeface="Poppins" panose="02000000000000000000" pitchFamily="2" charset="0"/>
              </a:rPr>
              <a:t>ELISA.When</a:t>
            </a:r>
            <a:r>
              <a:rPr lang="en-US" altLang="zh-CN" sz="900" dirty="0" smtClean="0">
                <a:latin typeface="Poppins" panose="02000000000000000000" pitchFamily="2" charset="0"/>
                <a:cs typeface="Poppins" panose="02000000000000000000" pitchFamily="2" charset="0"/>
              </a:rPr>
              <a:t> recombinant human IL-1 RAP/IL-1 R3 </a:t>
            </a:r>
            <a:r>
              <a:rPr lang="en-US" altLang="zh-CN" sz="900" dirty="0" err="1" smtClean="0">
                <a:latin typeface="Poppins" panose="02000000000000000000" pitchFamily="2" charset="0"/>
                <a:cs typeface="Poppins" panose="02000000000000000000" pitchFamily="2" charset="0"/>
              </a:rPr>
              <a:t>Fc</a:t>
            </a:r>
            <a:r>
              <a:rPr lang="en-US" altLang="zh-CN" sz="900" dirty="0" smtClean="0">
                <a:latin typeface="Poppins" panose="02000000000000000000" pitchFamily="2" charset="0"/>
                <a:cs typeface="Poppins" panose="02000000000000000000" pitchFamily="2" charset="0"/>
              </a:rPr>
              <a:t> (</a:t>
            </a:r>
            <a:r>
              <a:rPr lang="en-US" altLang="zh-CN" sz="900" dirty="0" smtClean="0">
                <a:solidFill>
                  <a:srgbClr val="00674B"/>
                </a:solidFill>
                <a:latin typeface="Poppins" panose="02000000000000000000"/>
              </a:rPr>
              <a:t>Cat: 10121-H02H</a:t>
            </a:r>
            <a:r>
              <a:rPr lang="en-US" altLang="zh-CN" sz="900" dirty="0" smtClean="0">
                <a:latin typeface="Poppins" panose="02000000000000000000" pitchFamily="2" charset="0"/>
                <a:cs typeface="Poppins" panose="02000000000000000000" pitchFamily="2" charset="0"/>
              </a:rPr>
              <a:t>) is immobilized at 30 </a:t>
            </a:r>
            <a:r>
              <a:rPr lang="en-US" altLang="zh-CN" sz="900" dirty="0" err="1" smtClean="0">
                <a:latin typeface="Poppins" panose="02000000000000000000" pitchFamily="2" charset="0"/>
                <a:cs typeface="Poppins" panose="02000000000000000000" pitchFamily="2" charset="0"/>
              </a:rPr>
              <a:t>nM</a:t>
            </a:r>
            <a:r>
              <a:rPr lang="en-US" altLang="zh-CN" sz="900" dirty="0" smtClean="0">
                <a:latin typeface="Poppins" panose="02000000000000000000" pitchFamily="2" charset="0"/>
                <a:cs typeface="Poppins" panose="02000000000000000000" pitchFamily="2" charset="0"/>
              </a:rPr>
              <a:t> (100 µL/well), in the presence of recombinant human IL-1 α (</a:t>
            </a:r>
            <a:r>
              <a:rPr lang="en-US" altLang="zh-CN" sz="900" dirty="0" smtClean="0">
                <a:solidFill>
                  <a:srgbClr val="00674B"/>
                </a:solidFill>
                <a:latin typeface="Poppins" panose="02000000000000000000"/>
              </a:rPr>
              <a:t>Cat: 10128-HNCH</a:t>
            </a:r>
            <a:r>
              <a:rPr lang="en-US" altLang="zh-CN" sz="900" dirty="0" smtClean="0">
                <a:latin typeface="Poppins" panose="02000000000000000000" pitchFamily="2" charset="0"/>
                <a:cs typeface="Poppins" panose="02000000000000000000" pitchFamily="2" charset="0"/>
              </a:rPr>
              <a:t>), it binds to recombinant human IL-1 R1 his tag (</a:t>
            </a:r>
            <a:r>
              <a:rPr lang="en-US" altLang="zh-CN" sz="900" dirty="0" smtClean="0">
                <a:solidFill>
                  <a:srgbClr val="00674B"/>
                </a:solidFill>
                <a:latin typeface="Poppins" panose="02000000000000000000"/>
              </a:rPr>
              <a:t>Cat: 10126-H08H</a:t>
            </a:r>
            <a:r>
              <a:rPr lang="en-US" altLang="zh-CN" sz="900" dirty="0" smtClean="0">
                <a:latin typeface="Poppins" panose="02000000000000000000" pitchFamily="2" charset="0"/>
                <a:cs typeface="Poppins" panose="02000000000000000000" pitchFamily="2" charset="0"/>
              </a:rPr>
              <a:t>) with an EC</a:t>
            </a:r>
            <a:r>
              <a:rPr lang="en-US" altLang="zh-CN" sz="900" baseline="-25000" dirty="0" smtClean="0">
                <a:latin typeface="Poppins" panose="02000000000000000000" pitchFamily="2" charset="0"/>
                <a:cs typeface="Poppins" panose="02000000000000000000" pitchFamily="2" charset="0"/>
              </a:rPr>
              <a:t>50</a:t>
            </a:r>
            <a:r>
              <a:rPr lang="en-US" altLang="zh-CN" sz="900" dirty="0" smtClean="0">
                <a:latin typeface="Poppins" panose="02000000000000000000" pitchFamily="2" charset="0"/>
                <a:cs typeface="Poppins" panose="02000000000000000000" pitchFamily="2" charset="0"/>
              </a:rPr>
              <a:t> of 17.1 </a:t>
            </a:r>
            <a:r>
              <a:rPr lang="en-US" altLang="zh-CN" sz="900" dirty="0" err="1" smtClean="0">
                <a:latin typeface="Poppins" panose="02000000000000000000" pitchFamily="2" charset="0"/>
                <a:cs typeface="Poppins" panose="02000000000000000000" pitchFamily="2" charset="0"/>
              </a:rPr>
              <a:t>nM</a:t>
            </a:r>
            <a:r>
              <a:rPr lang="en-US" altLang="zh-CN" sz="900" dirty="0" smtClean="0">
                <a:latin typeface="Poppins" panose="02000000000000000000" pitchFamily="2" charset="0"/>
                <a:cs typeface="Poppins" panose="02000000000000000000" pitchFamily="2" charset="0"/>
              </a:rPr>
              <a:t>.</a:t>
            </a:r>
            <a:endParaRPr lang="zh-CN" altLang="en-US" sz="900" b="1" dirty="0" smtClean="0">
              <a:solidFill>
                <a:schemeClr val="bg1"/>
              </a:solidFill>
              <a:latin typeface="Poppins" panose="02000000000000000000" pitchFamily="2" charset="0"/>
              <a:ea typeface="思源黑体 CN Normal" panose="020B0400000000000000" pitchFamily="34" charset="-122"/>
              <a:cs typeface="Poppins" panose="02000000000000000000" pitchFamily="2" charset="0"/>
              <a:sym typeface="+mn-ea"/>
            </a:endParaRPr>
          </a:p>
        </p:txBody>
      </p:sp>
      <p:sp>
        <p:nvSpPr>
          <p:cNvPr id="14" name="TextBox 13"/>
          <p:cNvSpPr txBox="1"/>
          <p:nvPr/>
        </p:nvSpPr>
        <p:spPr>
          <a:xfrm>
            <a:off x="5292080" y="843558"/>
            <a:ext cx="1872208" cy="276999"/>
          </a:xfrm>
          <a:prstGeom prst="rect">
            <a:avLst/>
          </a:prstGeom>
          <a:noFill/>
        </p:spPr>
        <p:txBody>
          <a:bodyPr wrap="square" rtlCol="0">
            <a:spAutoFit/>
          </a:bodyPr>
          <a:lstStyle/>
          <a:p>
            <a:pP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Bold" panose="020B0800000000000000" pitchFamily="34" charset="-122"/>
                <a:cs typeface="Poppins" panose="02000000000000000000" pitchFamily="2" charset="0"/>
              </a:rPr>
              <a:t>IL-1RAP </a:t>
            </a:r>
            <a:r>
              <a:rPr lang="zh-CN" altLang="en-US" sz="1200"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rPr>
              <a:t>细胞活性</a:t>
            </a:r>
            <a:endParaRPr lang="zh-CN" altLang="en-US" sz="1200"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endParaRPr>
          </a:p>
        </p:txBody>
      </p:sp>
      <p:sp>
        <p:nvSpPr>
          <p:cNvPr id="16" name="TextBox 15"/>
          <p:cNvSpPr txBox="1"/>
          <p:nvPr/>
        </p:nvSpPr>
        <p:spPr>
          <a:xfrm>
            <a:off x="1224646" y="843558"/>
            <a:ext cx="3059321" cy="276999"/>
          </a:xfrm>
          <a:prstGeom prst="rect">
            <a:avLst/>
          </a:prstGeom>
          <a:noFill/>
        </p:spPr>
        <p:txBody>
          <a:bodyPr wrap="square" rtlCol="0">
            <a:spAutoFit/>
          </a:bodyPr>
          <a:lstStyle/>
          <a:p>
            <a:pPr>
              <a:buFont typeface="Arial" panose="020B0604020202020204" pitchFamily="34" charset="0"/>
              <a:buChar char="•"/>
            </a:pPr>
            <a:r>
              <a:rPr lang="en-US" altLang="zh-CN" sz="1200" b="1" dirty="0" smtClean="0">
                <a:solidFill>
                  <a:srgbClr val="007E66"/>
                </a:solidFill>
                <a:latin typeface="Poppins" panose="02000000000000000000" pitchFamily="2" charset="0"/>
                <a:ea typeface="思源黑体 CN Bold" panose="020B0800000000000000" pitchFamily="34" charset="-122"/>
                <a:cs typeface="Poppins" panose="02000000000000000000" pitchFamily="2" charset="0"/>
              </a:rPr>
              <a:t>IL-1RAP : IL-1R1 : IL-1</a:t>
            </a:r>
            <a:r>
              <a:rPr lang="en-US" altLang="zh-CN" sz="1200" b="1" dirty="0" smtClean="0">
                <a:solidFill>
                  <a:srgbClr val="007E66"/>
                </a:solidFill>
                <a:latin typeface="Poppins" panose="02000000000000000000"/>
                <a:ea typeface="思源黑体 CN Regular" panose="020B0500000000000000" pitchFamily="34" charset="-122"/>
                <a:cs typeface="Poppins" panose="02000000000000000000" pitchFamily="2" charset="0"/>
              </a:rPr>
              <a:t>α</a:t>
            </a:r>
            <a:r>
              <a:rPr lang="el-GR" altLang="zh-CN" sz="1200" b="1" dirty="0" smtClean="0">
                <a:solidFill>
                  <a:srgbClr val="007E66"/>
                </a:solidFill>
                <a:latin typeface="思源黑体 CN Bold" panose="020B0800000000000000" pitchFamily="34" charset="-122"/>
                <a:ea typeface="思源黑体 CN Bold" panose="020B0800000000000000" pitchFamily="34" charset="-122"/>
                <a:cs typeface="Poppins" panose="02000000000000000000" pitchFamily="2" charset="0"/>
              </a:rPr>
              <a:t> </a:t>
            </a:r>
            <a:r>
              <a:rPr lang="en-US" altLang="zh-CN" sz="1200"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rPr>
              <a:t>ELISA</a:t>
            </a:r>
            <a:r>
              <a:rPr lang="zh-CN" altLang="en-US" sz="1200"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rPr>
              <a:t>活性</a:t>
            </a:r>
            <a:endParaRPr lang="zh-CN" altLang="en-US" sz="1200"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sym typeface="+mn-ea"/>
            </a:endParaRPr>
          </a:p>
        </p:txBody>
      </p:sp>
      <p:sp>
        <p:nvSpPr>
          <p:cNvPr id="15" name="矩形 14"/>
          <p:cNvSpPr/>
          <p:nvPr/>
        </p:nvSpPr>
        <p:spPr>
          <a:xfrm>
            <a:off x="4788024" y="3521571"/>
            <a:ext cx="4248472" cy="646331"/>
          </a:xfrm>
          <a:prstGeom prst="rect">
            <a:avLst/>
          </a:prstGeom>
        </p:spPr>
        <p:txBody>
          <a:bodyPr wrap="square" anchor="ctr">
            <a:spAutoFit/>
          </a:bodyPr>
          <a:lstStyle/>
          <a:p>
            <a:r>
              <a:rPr lang="en-US" altLang="zh-CN" sz="900" dirty="0" smtClean="0">
                <a:latin typeface="Poppins" panose="02000000000000000000" pitchFamily="2" charset="0"/>
                <a:cs typeface="Poppins" panose="02000000000000000000" pitchFamily="2" charset="0"/>
              </a:rPr>
              <a:t>Measured by its ability to inhibit IL­1α­induced IL­8 secretion in HepG2</a:t>
            </a:r>
            <a:endParaRPr lang="en-US" altLang="zh-CN" sz="900" dirty="0" smtClean="0">
              <a:latin typeface="Poppins" panose="02000000000000000000" pitchFamily="2" charset="0"/>
              <a:cs typeface="Poppins" panose="02000000000000000000" pitchFamily="2" charset="0"/>
            </a:endParaRPr>
          </a:p>
          <a:p>
            <a:r>
              <a:rPr lang="en-US" altLang="zh-CN" sz="900" dirty="0" smtClean="0">
                <a:latin typeface="Poppins" panose="02000000000000000000" pitchFamily="2" charset="0"/>
                <a:cs typeface="Poppins" panose="02000000000000000000" pitchFamily="2" charset="0"/>
              </a:rPr>
              <a:t> human </a:t>
            </a:r>
            <a:r>
              <a:rPr lang="en-US" altLang="zh-CN" sz="900" dirty="0" err="1" smtClean="0">
                <a:latin typeface="Poppins" panose="02000000000000000000" pitchFamily="2" charset="0"/>
                <a:cs typeface="Poppins" panose="02000000000000000000" pitchFamily="2" charset="0"/>
              </a:rPr>
              <a:t>hepatocellular</a:t>
            </a:r>
            <a:r>
              <a:rPr lang="en-US" altLang="zh-CN" sz="900" dirty="0" smtClean="0">
                <a:latin typeface="Poppins" panose="02000000000000000000" pitchFamily="2" charset="0"/>
                <a:cs typeface="Poppins" panose="02000000000000000000" pitchFamily="2" charset="0"/>
              </a:rPr>
              <a:t> carcinoma cells   in the presence of 1 </a:t>
            </a:r>
            <a:r>
              <a:rPr lang="en-US" altLang="zh-CN" sz="900" dirty="0" err="1" smtClean="0">
                <a:latin typeface="Poppins" panose="02000000000000000000" pitchFamily="2" charset="0"/>
                <a:cs typeface="Poppins" panose="02000000000000000000" pitchFamily="2" charset="0"/>
              </a:rPr>
              <a:t>μg</a:t>
            </a:r>
            <a:r>
              <a:rPr lang="en-US" altLang="zh-CN" sz="900" dirty="0" smtClean="0">
                <a:latin typeface="Poppins" panose="02000000000000000000" pitchFamily="2" charset="0"/>
                <a:cs typeface="Poppins" panose="02000000000000000000" pitchFamily="2" charset="0"/>
              </a:rPr>
              <a:t>/</a:t>
            </a:r>
            <a:r>
              <a:rPr lang="en-US" altLang="zh-CN" sz="900" dirty="0" err="1" smtClean="0">
                <a:latin typeface="Poppins" panose="02000000000000000000" pitchFamily="2" charset="0"/>
                <a:cs typeface="Poppins" panose="02000000000000000000" pitchFamily="2" charset="0"/>
              </a:rPr>
              <a:t>mL</a:t>
            </a:r>
            <a:r>
              <a:rPr lang="en-US" altLang="zh-CN" sz="900" dirty="0" smtClean="0">
                <a:latin typeface="Poppins" panose="02000000000000000000" pitchFamily="2" charset="0"/>
                <a:cs typeface="Poppins" panose="02000000000000000000" pitchFamily="2" charset="0"/>
              </a:rPr>
              <a:t> of </a:t>
            </a:r>
            <a:endParaRPr lang="en-US" altLang="zh-CN" sz="900" dirty="0" smtClean="0">
              <a:latin typeface="Poppins" panose="02000000000000000000" pitchFamily="2" charset="0"/>
              <a:cs typeface="Poppins" panose="02000000000000000000" pitchFamily="2" charset="0"/>
            </a:endParaRPr>
          </a:p>
          <a:p>
            <a:r>
              <a:rPr lang="en-US" altLang="zh-CN" sz="900" dirty="0" smtClean="0">
                <a:latin typeface="Poppins" panose="02000000000000000000" pitchFamily="2" charset="0"/>
                <a:cs typeface="Poppins" panose="02000000000000000000" pitchFamily="2" charset="0"/>
              </a:rPr>
              <a:t>recombinant human IL­1 R2</a:t>
            </a:r>
            <a:r>
              <a:rPr lang="zh-CN" altLang="en-US" sz="900" dirty="0" smtClean="0">
                <a:latin typeface="Poppins" panose="02000000000000000000" pitchFamily="2" charset="0"/>
                <a:cs typeface="Poppins" panose="02000000000000000000" pitchFamily="2" charset="0"/>
              </a:rPr>
              <a:t> </a:t>
            </a:r>
            <a:r>
              <a:rPr lang="en-US" altLang="zh-CN" sz="900" dirty="0" smtClean="0">
                <a:latin typeface="Poppins" panose="02000000000000000000" pitchFamily="2" charset="0"/>
                <a:cs typeface="Poppins" panose="02000000000000000000" pitchFamily="2" charset="0"/>
              </a:rPr>
              <a:t>(</a:t>
            </a:r>
            <a:r>
              <a:rPr lang="en-US" altLang="zh-CN" sz="900" dirty="0" smtClean="0">
                <a:solidFill>
                  <a:srgbClr val="00674B"/>
                </a:solidFill>
                <a:latin typeface="Poppins" panose="02000000000000000000"/>
              </a:rPr>
              <a:t>Cat: 10111-H08H</a:t>
            </a:r>
            <a:r>
              <a:rPr lang="en-US" altLang="zh-CN" sz="900" dirty="0" smtClean="0">
                <a:latin typeface="Poppins" panose="02000000000000000000" pitchFamily="2" charset="0"/>
                <a:cs typeface="Poppins" panose="02000000000000000000" pitchFamily="2" charset="0"/>
              </a:rPr>
              <a:t>)</a:t>
            </a:r>
            <a:r>
              <a:rPr lang="zh-CN" altLang="en-US" sz="900" dirty="0" smtClean="0">
                <a:latin typeface="Poppins" panose="02000000000000000000" pitchFamily="2" charset="0"/>
                <a:cs typeface="Poppins" panose="02000000000000000000" pitchFamily="2" charset="0"/>
              </a:rPr>
              <a:t> </a:t>
            </a:r>
            <a:r>
              <a:rPr lang="en-US" altLang="zh-CN" sz="900" dirty="0" smtClean="0">
                <a:latin typeface="Poppins" panose="02000000000000000000" pitchFamily="2" charset="0"/>
                <a:cs typeface="Poppins" panose="02000000000000000000" pitchFamily="2" charset="0"/>
              </a:rPr>
              <a:t>and 50 pg/</a:t>
            </a:r>
            <a:r>
              <a:rPr lang="en-US" altLang="zh-CN" sz="900" dirty="0" err="1" smtClean="0">
                <a:latin typeface="Poppins" panose="02000000000000000000" pitchFamily="2" charset="0"/>
                <a:cs typeface="Poppins" panose="02000000000000000000" pitchFamily="2" charset="0"/>
              </a:rPr>
              <a:t>mL</a:t>
            </a:r>
            <a:r>
              <a:rPr lang="en-US" altLang="zh-CN" sz="900" dirty="0" smtClean="0">
                <a:latin typeface="Poppins" panose="02000000000000000000" pitchFamily="2" charset="0"/>
                <a:cs typeface="Poppins" panose="02000000000000000000" pitchFamily="2" charset="0"/>
              </a:rPr>
              <a:t> rhIL­1α (</a:t>
            </a:r>
            <a:r>
              <a:rPr lang="en-US" altLang="zh-CN" sz="900" dirty="0" smtClean="0">
                <a:solidFill>
                  <a:srgbClr val="00674B"/>
                </a:solidFill>
                <a:latin typeface="Poppins" panose="02000000000000000000"/>
              </a:rPr>
              <a:t>Cat: 10128-HNCE </a:t>
            </a:r>
            <a:r>
              <a:rPr lang="en-US" altLang="zh-CN" sz="900" dirty="0" smtClean="0">
                <a:latin typeface="Poppins" panose="02000000000000000000" pitchFamily="2" charset="0"/>
                <a:cs typeface="Poppins" panose="02000000000000000000" pitchFamily="2" charset="0"/>
              </a:rPr>
              <a:t>).</a:t>
            </a:r>
            <a:endParaRPr lang="zh-CN" altLang="en-US" sz="900" dirty="0">
              <a:latin typeface="Poppins" panose="02000000000000000000" pitchFamily="2" charset="0"/>
              <a:cs typeface="Poppins" panose="02000000000000000000" pitchFamily="2" charset="0"/>
            </a:endParaRPr>
          </a:p>
        </p:txBody>
      </p:sp>
      <p:pic>
        <p:nvPicPr>
          <p:cNvPr id="17" name="Picture 2"/>
          <p:cNvPicPr>
            <a:picLocks noChangeAspect="1" noChangeArrowheads="1"/>
          </p:cNvPicPr>
          <p:nvPr/>
        </p:nvPicPr>
        <p:blipFill>
          <a:blip r:embed="rId2" cstate="print"/>
          <a:srcRect/>
          <a:stretch>
            <a:fillRect/>
          </a:stretch>
        </p:blipFill>
        <p:spPr bwMode="auto">
          <a:xfrm>
            <a:off x="928662" y="1300153"/>
            <a:ext cx="2938482" cy="2073275"/>
          </a:xfrm>
          <a:prstGeom prst="rect">
            <a:avLst/>
          </a:prstGeom>
          <a:noFill/>
          <a:ln w="9525">
            <a:noFill/>
            <a:miter lim="800000"/>
            <a:headEnd/>
            <a:tailEnd/>
          </a:ln>
          <a:effectLst/>
        </p:spPr>
      </p:pic>
      <p:pic>
        <p:nvPicPr>
          <p:cNvPr id="18" name="Picture 3"/>
          <p:cNvPicPr>
            <a:picLocks noChangeAspect="1" noChangeArrowheads="1"/>
          </p:cNvPicPr>
          <p:nvPr/>
        </p:nvPicPr>
        <p:blipFill>
          <a:blip r:embed="rId3" cstate="print"/>
          <a:srcRect/>
          <a:stretch>
            <a:fillRect/>
          </a:stretch>
        </p:blipFill>
        <p:spPr bwMode="auto">
          <a:xfrm>
            <a:off x="4860032" y="1431773"/>
            <a:ext cx="2808312" cy="194165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44" name="TextBox 43"/>
          <p:cNvSpPr txBox="1"/>
          <p:nvPr/>
        </p:nvSpPr>
        <p:spPr>
          <a:xfrm>
            <a:off x="4480942" y="3776836"/>
            <a:ext cx="4176464" cy="276999"/>
          </a:xfrm>
          <a:prstGeom prst="rect">
            <a:avLst/>
          </a:prstGeom>
          <a:noFill/>
        </p:spPr>
        <p:txBody>
          <a:bodyPr wrap="square" rtlCol="0">
            <a:spAutoFit/>
          </a:bodyPr>
          <a:lstStyle/>
          <a:p>
            <a:r>
              <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rPr>
              <a:t>从研发到生产、质控，贯穿生物试剂及医药研发的每一步</a:t>
            </a:r>
            <a:endParaRPr lang="zh-CN" altLang="en-US" sz="1200" b="1" dirty="0" smtClean="0">
              <a:solidFill>
                <a:schemeClr val="bg1"/>
              </a:solidFill>
              <a:latin typeface="思源黑体 CN Normal" panose="020B0400000000000000" pitchFamily="34" charset="-122"/>
              <a:ea typeface="思源黑体 CN Normal" panose="020B0400000000000000" pitchFamily="34" charset="-122"/>
              <a:cs typeface="Poppins" panose="02000000000000000000" pitchFamily="2" charset="0"/>
              <a:sym typeface="+mn-ea"/>
            </a:endParaRPr>
          </a:p>
        </p:txBody>
      </p:sp>
      <p:sp>
        <p:nvSpPr>
          <p:cNvPr id="12" name="TextBox 11"/>
          <p:cNvSpPr txBox="1"/>
          <p:nvPr/>
        </p:nvSpPr>
        <p:spPr>
          <a:xfrm>
            <a:off x="395536" y="627534"/>
            <a:ext cx="5472608" cy="338554"/>
          </a:xfrm>
          <a:prstGeom prst="rect">
            <a:avLst/>
          </a:prstGeom>
          <a:noFill/>
        </p:spPr>
        <p:txBody>
          <a:bodyPr wrap="square" rtlCol="0">
            <a:spAutoFit/>
          </a:bodyPr>
          <a:lstStyle/>
          <a:p>
            <a:pPr>
              <a:buFont typeface="Wingdings" panose="05000000000000000000" pitchFamily="2" charset="2"/>
              <a:buChar char="u"/>
            </a:pP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两款上市药物与</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IL-1RAP</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蛋白亲和力验证</a:t>
            </a:r>
            <a:endPar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13" name="矩形 12"/>
          <p:cNvSpPr/>
          <p:nvPr/>
        </p:nvSpPr>
        <p:spPr>
          <a:xfrm>
            <a:off x="1547664" y="1203598"/>
            <a:ext cx="1601721" cy="276999"/>
          </a:xfrm>
          <a:prstGeom prst="rect">
            <a:avLst/>
          </a:prstGeom>
        </p:spPr>
        <p:txBody>
          <a:bodyPr wrap="none">
            <a:spAutoFit/>
          </a:bodyPr>
          <a:lstStyle/>
          <a:p>
            <a:pPr>
              <a:buFont typeface="Arial" panose="020B0604020202020204" pitchFamily="34" charset="0"/>
              <a:buChar char="•"/>
            </a:pPr>
            <a:r>
              <a:rPr lang="en-US" altLang="en-US" sz="120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Drug-A </a:t>
            </a:r>
            <a:r>
              <a:rPr lang="en-US" altLang="zh-CN" sz="1200" b="1" kern="0" dirty="0" err="1"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vs</a:t>
            </a:r>
            <a:r>
              <a:rPr lang="en-US" altLang="zh-CN" sz="120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 IL-1RAP</a:t>
            </a:r>
            <a:endParaRPr lang="en-US" altLang="zh-CN" sz="1200"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9" name="矩形 18"/>
          <p:cNvSpPr/>
          <p:nvPr/>
        </p:nvSpPr>
        <p:spPr>
          <a:xfrm>
            <a:off x="5940152" y="1203598"/>
            <a:ext cx="1636987" cy="276999"/>
          </a:xfrm>
          <a:prstGeom prst="rect">
            <a:avLst/>
          </a:prstGeom>
        </p:spPr>
        <p:txBody>
          <a:bodyPr wrap="none">
            <a:spAutoFit/>
          </a:bodyPr>
          <a:lstStyle/>
          <a:p>
            <a:pPr>
              <a:buFont typeface="Arial" panose="020B0604020202020204" pitchFamily="34" charset="0"/>
              <a:buChar char="•"/>
            </a:pPr>
            <a:r>
              <a:rPr lang="en-US" altLang="en-US" sz="120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Drug-B </a:t>
            </a:r>
            <a:r>
              <a:rPr lang="en-US" altLang="zh-CN" sz="1200" b="1" kern="0" dirty="0" err="1"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vs</a:t>
            </a:r>
            <a:r>
              <a:rPr lang="en-US" altLang="zh-CN" sz="1200" kern="0"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rPr>
              <a:t>  IL-1RAP</a:t>
            </a:r>
            <a:endParaRPr lang="en-US" altLang="zh-CN" sz="1200" dirty="0">
              <a:solidFill>
                <a:srgbClr val="00674B"/>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539552" y="3867894"/>
            <a:ext cx="3888432" cy="5078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Immobilized   human IL-1 RAP/IL-1 R3 Fc (</a:t>
            </a:r>
            <a:r>
              <a:rPr lang="en-US" altLang="zh-CN" sz="900" dirty="0" smtClean="0">
                <a:solidFill>
                  <a:srgbClr val="00674B"/>
                </a:solidFill>
                <a:latin typeface="Poppins" panose="02000000000000000000"/>
              </a:rPr>
              <a:t>Cat: 10121-H02H</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)on</a:t>
            </a:r>
            <a:endParaRPr lang="en-US" altLang="zh-CN" sz="900" dirty="0" smtClean="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CM5 chip, can bind drug-A with an affinity constant of 0.48 nM </a:t>
            </a:r>
            <a:endParaRPr lang="en-US" altLang="zh-CN" sz="900" dirty="0" smtClean="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as determined in SPR assay (</a:t>
            </a:r>
            <a:r>
              <a:rPr lang="en-US" altLang="zh-CN" sz="900" dirty="0" err="1" smtClean="0">
                <a:latin typeface="Poppins" panose="02000000000000000000" pitchFamily="2" charset="0"/>
                <a:ea typeface="思源黑体 CN Regular" panose="020B0500000000000000" pitchFamily="34" charset="-122"/>
                <a:cs typeface="Poppins" panose="02000000000000000000" pitchFamily="2" charset="0"/>
              </a:rPr>
              <a:t>Biacore</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T200) .</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20"/>
          <p:cNvSpPr/>
          <p:nvPr/>
        </p:nvSpPr>
        <p:spPr>
          <a:xfrm>
            <a:off x="4716016" y="3867894"/>
            <a:ext cx="4427984" cy="5078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Immobilized   human IL-1 RAP/IL-1 R3 Fc (</a:t>
            </a:r>
            <a:r>
              <a:rPr lang="en-US" altLang="zh-CN" sz="900" dirty="0" smtClean="0">
                <a:solidFill>
                  <a:srgbClr val="00674B"/>
                </a:solidFill>
                <a:latin typeface="Poppins" panose="02000000000000000000"/>
              </a:rPr>
              <a:t>Cat: 10121-H02H</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on CM5 </a:t>
            </a:r>
            <a:endParaRPr lang="en-US" altLang="zh-CN" sz="900" dirty="0" smtClean="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chip, can bind drug-B with an affinity constant of 0.18 nM as determined</a:t>
            </a:r>
            <a:endParaRPr lang="en-US" altLang="zh-CN" sz="900" dirty="0" smtClean="0">
              <a:latin typeface="Poppins" panose="02000000000000000000" pitchFamily="2" charset="0"/>
              <a:ea typeface="思源黑体 CN Regular" panose="020B0500000000000000" pitchFamily="34" charset="-122"/>
              <a:cs typeface="Poppins" panose="02000000000000000000" pitchFamily="2" charset="0"/>
            </a:endParaRPr>
          </a:p>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in SPR assay (Biacore T200) .</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8" name="Picture 2"/>
          <p:cNvPicPr>
            <a:picLocks noChangeAspect="1" noChangeArrowheads="1"/>
          </p:cNvPicPr>
          <p:nvPr/>
        </p:nvPicPr>
        <p:blipFill>
          <a:blip r:embed="rId2" cstate="print"/>
          <a:srcRect/>
          <a:stretch>
            <a:fillRect/>
          </a:stretch>
        </p:blipFill>
        <p:spPr bwMode="auto">
          <a:xfrm>
            <a:off x="755576" y="1419622"/>
            <a:ext cx="3500462" cy="2227356"/>
          </a:xfrm>
          <a:prstGeom prst="rect">
            <a:avLst/>
          </a:prstGeom>
          <a:noFill/>
          <a:ln w="9525">
            <a:noFill/>
            <a:miter lim="800000"/>
            <a:headEnd/>
            <a:tailEnd/>
          </a:ln>
          <a:effectLst/>
        </p:spPr>
      </p:pic>
      <p:pic>
        <p:nvPicPr>
          <p:cNvPr id="22" name="Picture 3"/>
          <p:cNvPicPr>
            <a:picLocks noChangeAspect="1" noChangeArrowheads="1"/>
          </p:cNvPicPr>
          <p:nvPr/>
        </p:nvPicPr>
        <p:blipFill>
          <a:blip r:embed="rId3" cstate="print"/>
          <a:srcRect/>
          <a:stretch>
            <a:fillRect/>
          </a:stretch>
        </p:blipFill>
        <p:spPr bwMode="auto">
          <a:xfrm>
            <a:off x="4860032" y="1491630"/>
            <a:ext cx="3429024" cy="211214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rPr>
              <a:t>添加标题</a:t>
            </a:r>
            <a:endParaRPr lang="zh-CN" altLang="en-US"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lt"/>
            </a:endParaRPr>
          </a:p>
        </p:txBody>
      </p:sp>
      <p:graphicFrame>
        <p:nvGraphicFramePr>
          <p:cNvPr id="27" name="表格 26"/>
          <p:cNvGraphicFramePr>
            <a:graphicFrameLocks noGrp="1"/>
          </p:cNvGraphicFramePr>
          <p:nvPr/>
        </p:nvGraphicFramePr>
        <p:xfrm>
          <a:off x="2195736" y="4227934"/>
          <a:ext cx="4320480" cy="648072"/>
        </p:xfrm>
        <a:graphic>
          <a:graphicData uri="http://schemas.openxmlformats.org/drawingml/2006/table">
            <a:tbl>
              <a:tblPr/>
              <a:tblGrid>
                <a:gridCol w="2186910"/>
                <a:gridCol w="2133570"/>
              </a:tblGrid>
              <a:tr h="216024">
                <a:tc>
                  <a:txBody>
                    <a:bodyPr/>
                    <a:lstStyle/>
                    <a:p>
                      <a:pPr algn="ctr" fontAlgn="ctr"/>
                      <a:r>
                        <a:rPr lang="en-US" sz="900" b="0" i="0" u="none" strike="noStrike" dirty="0">
                          <a:solidFill>
                            <a:schemeClr val="bg1"/>
                          </a:solidFill>
                          <a:latin typeface="Poppins" panose="02000000000000000000" pitchFamily="2" charset="0"/>
                          <a:cs typeface="Poppins" panose="02000000000000000000" pitchFamily="2" charset="0"/>
                        </a:rPr>
                        <a:t>Sample</a:t>
                      </a:r>
                      <a:endParaRPr lang="en-US" sz="900" b="0" i="0" u="none" strike="noStrike" dirty="0">
                        <a:solidFill>
                          <a:schemeClr val="bg1"/>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900" b="0" i="0" u="none" strike="noStrike" dirty="0" smtClean="0">
                          <a:solidFill>
                            <a:schemeClr val="bg1"/>
                          </a:solidFill>
                          <a:latin typeface="Poppins" panose="02000000000000000000" pitchFamily="2" charset="0"/>
                          <a:cs typeface="Poppins" panose="02000000000000000000" pitchFamily="2" charset="0"/>
                        </a:rPr>
                        <a:t>IC</a:t>
                      </a:r>
                      <a:r>
                        <a:rPr lang="en-US" sz="900" b="0" i="0" u="none" strike="noStrike" baseline="-25000" dirty="0" smtClean="0">
                          <a:solidFill>
                            <a:schemeClr val="bg1"/>
                          </a:solidFill>
                          <a:latin typeface="Poppins" panose="02000000000000000000" pitchFamily="2" charset="0"/>
                          <a:cs typeface="Poppins" panose="02000000000000000000" pitchFamily="2" charset="0"/>
                        </a:rPr>
                        <a:t>50</a:t>
                      </a:r>
                      <a:r>
                        <a:rPr lang="en-US" sz="900" b="0" i="0" u="none" strike="noStrike" dirty="0" smtClean="0">
                          <a:solidFill>
                            <a:schemeClr val="bg1"/>
                          </a:solidFill>
                          <a:latin typeface="Poppins" panose="02000000000000000000" pitchFamily="2" charset="0"/>
                          <a:cs typeface="Poppins" panose="02000000000000000000" pitchFamily="2" charset="0"/>
                        </a:rPr>
                        <a:t>(nM)</a:t>
                      </a:r>
                      <a:endParaRPr lang="en-US" sz="900" b="0" i="0" u="none" strike="noStrike" dirty="0">
                        <a:solidFill>
                          <a:schemeClr val="bg1"/>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216024">
                <a:tc>
                  <a:txBody>
                    <a:bodyPr/>
                    <a:lstStyle/>
                    <a:p>
                      <a:pPr algn="ctr" fontAlgn="ctr"/>
                      <a:r>
                        <a:rPr lang="en-US" altLang="en-US" sz="900" kern="0" dirty="0" smtClean="0">
                          <a:latin typeface="Poppins" panose="02000000000000000000" pitchFamily="2" charset="0"/>
                          <a:cs typeface="Poppins" panose="02000000000000000000" pitchFamily="2" charset="0"/>
                        </a:rPr>
                        <a:t>Drug-A </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900" b="0" i="0" u="none" strike="noStrike" dirty="0" smtClean="0">
                          <a:solidFill>
                            <a:srgbClr val="000000"/>
                          </a:solidFill>
                          <a:latin typeface="Poppins" panose="02000000000000000000" pitchFamily="2" charset="0"/>
                          <a:cs typeface="Poppins" panose="02000000000000000000" pitchFamily="2" charset="0"/>
                        </a:rPr>
                        <a:t>1.77</a:t>
                      </a:r>
                      <a:endParaRPr lang="en-US" altLang="zh-CN" sz="900" b="0" i="0" u="none" strike="noStrike" dirty="0">
                        <a:solidFill>
                          <a:srgbClr val="000000"/>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6024">
                <a:tc>
                  <a:txBody>
                    <a:bodyPr/>
                    <a:lstStyle/>
                    <a:p>
                      <a:pPr algn="ctr" fontAlgn="ctr"/>
                      <a:r>
                        <a:rPr lang="en-US" altLang="en-US" sz="900" kern="0" dirty="0" smtClean="0">
                          <a:latin typeface="Poppins" panose="02000000000000000000" pitchFamily="2" charset="0"/>
                          <a:cs typeface="Poppins" panose="02000000000000000000" pitchFamily="2" charset="0"/>
                        </a:rPr>
                        <a:t>Drug-B </a:t>
                      </a:r>
                      <a:endParaRPr lang="en-US" sz="900" b="0" i="0" u="none" strike="noStrike" dirty="0">
                        <a:solidFill>
                          <a:srgbClr val="000000"/>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zh-CN" sz="900" b="0" i="0" u="none" strike="noStrike" dirty="0" smtClean="0">
                          <a:solidFill>
                            <a:srgbClr val="000000"/>
                          </a:solidFill>
                          <a:latin typeface="Poppins" panose="02000000000000000000" pitchFamily="2" charset="0"/>
                          <a:cs typeface="Poppins" panose="02000000000000000000" pitchFamily="2" charset="0"/>
                        </a:rPr>
                        <a:t>2.36</a:t>
                      </a:r>
                      <a:endParaRPr lang="en-US" altLang="zh-CN" sz="900" b="0" i="0" u="none" strike="noStrike" dirty="0">
                        <a:solidFill>
                          <a:srgbClr val="000000"/>
                        </a:solidFill>
                        <a:latin typeface="Poppins" panose="02000000000000000000" pitchFamily="2" charset="0"/>
                        <a:cs typeface="Poppins" panose="02000000000000000000"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30" name="TextBox 29"/>
          <p:cNvSpPr txBox="1"/>
          <p:nvPr/>
        </p:nvSpPr>
        <p:spPr>
          <a:xfrm>
            <a:off x="251520" y="627534"/>
            <a:ext cx="6696744" cy="338554"/>
          </a:xfrm>
          <a:prstGeom prst="rect">
            <a:avLst/>
          </a:prstGeom>
          <a:noFill/>
        </p:spPr>
        <p:txBody>
          <a:bodyPr wrap="square" rtlCol="0">
            <a:spAutoFit/>
          </a:bodyPr>
          <a:lstStyle/>
          <a:p>
            <a:pPr>
              <a:buFont typeface="Wingdings" panose="05000000000000000000" pitchFamily="2" charset="2"/>
              <a:buChar char="u"/>
            </a:pP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两款上市药物对</a:t>
            </a:r>
            <a:r>
              <a:rPr lang="en-US" altLang="zh-CN" sz="1600" b="1" dirty="0" smtClean="0">
                <a:solidFill>
                  <a:srgbClr val="007E66"/>
                </a:solidFill>
                <a:latin typeface="Poppins" panose="02000000000000000000"/>
                <a:ea typeface="思源黑体 CN Regular" panose="020B0500000000000000" pitchFamily="34" charset="-122"/>
                <a:cs typeface="Poppins" panose="02000000000000000000" pitchFamily="2" charset="0"/>
              </a:rPr>
              <a:t>IL-1RAP : IL-1R1 : IL-1α</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信号通路的中和活性</a:t>
            </a:r>
            <a:endPar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5" name="TextBox 34"/>
          <p:cNvSpPr txBox="1"/>
          <p:nvPr/>
        </p:nvSpPr>
        <p:spPr>
          <a:xfrm>
            <a:off x="395536" y="987574"/>
            <a:ext cx="2952328" cy="276999"/>
          </a:xfrm>
          <a:prstGeom prst="rect">
            <a:avLst/>
          </a:prstGeom>
          <a:noFill/>
        </p:spPr>
        <p:txBody>
          <a:bodyPr wrap="square" rtlCol="0">
            <a:spAutoFit/>
          </a:bodyPr>
          <a:lstStyle/>
          <a:p>
            <a:pPr algn="l">
              <a:buFont typeface="Wingdings" panose="05000000000000000000" pitchFamily="2" charset="2"/>
              <a:buChar char="l"/>
            </a:pPr>
            <a:r>
              <a:rPr lang="en-US" altLang="zh-CN"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ELISA</a:t>
            </a: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方法检测中和活性</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38" name="矩形 37"/>
          <p:cNvSpPr/>
          <p:nvPr/>
        </p:nvSpPr>
        <p:spPr>
          <a:xfrm>
            <a:off x="539552" y="3435846"/>
            <a:ext cx="3960440" cy="6463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Serial dilutions of </a:t>
            </a:r>
            <a:r>
              <a:rPr lang="en-US" altLang="en-US" sz="900" kern="0" dirty="0" smtClean="0">
                <a:latin typeface="Poppins" panose="02000000000000000000" pitchFamily="2" charset="0"/>
                <a:ea typeface="思源黑体 CN Regular" panose="020B0500000000000000" pitchFamily="34" charset="-122"/>
                <a:cs typeface="Poppins" panose="02000000000000000000" pitchFamily="2" charset="0"/>
              </a:rPr>
              <a:t>Drug-A </a:t>
            </a:r>
            <a:r>
              <a:rPr lang="en-US" altLang="zh-CN" sz="900" kern="0" dirty="0" smtClean="0">
                <a:latin typeface="Poppins" panose="02000000000000000000" pitchFamily="2" charset="0"/>
                <a:ea typeface="思源黑体 CN Regular" panose="020B0500000000000000" pitchFamily="34" charset="-122"/>
                <a:cs typeface="Poppins" panose="02000000000000000000" pitchFamily="2" charset="0"/>
              </a:rPr>
              <a:t>was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added into IL-1RAP / IL-1R1 / IL-1α</a:t>
            </a:r>
            <a:r>
              <a:rPr lang="el-GR" altLang="zh-CN" sz="900" dirty="0" smtClean="0">
                <a:latin typeface="思源黑体 CN Bold" panose="020B0800000000000000" pitchFamily="34" charset="-122"/>
                <a:ea typeface="思源黑体 CN Regular" panose="020B0500000000000000" pitchFamily="34" charset="-122"/>
                <a:cs typeface="Poppins" panose="02000000000000000000" pitchFamily="2" charset="0"/>
              </a:rPr>
              <a:t>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binding reactions. The signal was neutralized by increasing concentrations of drug. The half maximal inhibitory concentration (IC</a:t>
            </a:r>
            <a:r>
              <a:rPr lang="en-US" altLang="zh-CN" sz="900" baseline="-25000" dirty="0" smtClean="0">
                <a:latin typeface="Poppins" panose="02000000000000000000" pitchFamily="2" charset="0"/>
                <a:ea typeface="思源黑体 CN Regular" panose="020B0500000000000000" pitchFamily="34" charset="-122"/>
                <a:cs typeface="Poppins" panose="02000000000000000000" pitchFamily="2" charset="0"/>
              </a:rPr>
              <a:t>50</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is 1.77 nM.</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9" name="矩形 38"/>
          <p:cNvSpPr/>
          <p:nvPr/>
        </p:nvSpPr>
        <p:spPr>
          <a:xfrm>
            <a:off x="4644008" y="3435846"/>
            <a:ext cx="4032448" cy="6463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Serial dilutions of  </a:t>
            </a:r>
            <a:r>
              <a:rPr lang="en-US" altLang="en-US" sz="900" kern="0" dirty="0" smtClean="0">
                <a:latin typeface="Poppins" panose="02000000000000000000" pitchFamily="2" charset="0"/>
                <a:ea typeface="思源黑体 CN Regular" panose="020B0500000000000000" pitchFamily="34" charset="-122"/>
                <a:cs typeface="Poppins" panose="02000000000000000000" pitchFamily="2" charset="0"/>
              </a:rPr>
              <a:t>Drug-B</a:t>
            </a:r>
            <a:r>
              <a:rPr lang="en-US" altLang="en-US" sz="9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was added into IL-1RAP / IL-1R1 / IL-1</a:t>
            </a:r>
            <a:r>
              <a:rPr lang="el-GR" altLang="zh-CN" sz="900" dirty="0" smtClean="0">
                <a:latin typeface="思源黑体 CN Bold" panose="020B0800000000000000" pitchFamily="34" charset="-122"/>
                <a:ea typeface="思源黑体 CN Regular" panose="020B0500000000000000" pitchFamily="34" charset="-122"/>
                <a:cs typeface="Poppins" panose="02000000000000000000" pitchFamily="2" charset="0"/>
              </a:rPr>
              <a:t>α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binding reactions. The signal was neutralized by increasing concentrations of drug. The half maximal inhibitory concentration (IC</a:t>
            </a:r>
            <a:r>
              <a:rPr lang="en-US" altLang="zh-CN" sz="900" baseline="-25000" dirty="0" smtClean="0">
                <a:latin typeface="Poppins" panose="02000000000000000000" pitchFamily="2" charset="0"/>
                <a:ea typeface="思源黑体 CN Regular" panose="020B0500000000000000" pitchFamily="34" charset="-122"/>
                <a:cs typeface="Poppins" panose="02000000000000000000" pitchFamily="2" charset="0"/>
              </a:rPr>
              <a:t>50</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is 2.36 nM.</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2" name="Picture 2"/>
          <p:cNvPicPr>
            <a:picLocks noChangeAspect="1" noChangeArrowheads="1"/>
          </p:cNvPicPr>
          <p:nvPr/>
        </p:nvPicPr>
        <p:blipFill>
          <a:blip r:embed="rId2" cstate="print"/>
          <a:srcRect/>
          <a:stretch>
            <a:fillRect/>
          </a:stretch>
        </p:blipFill>
        <p:spPr bwMode="auto">
          <a:xfrm>
            <a:off x="714348" y="1385639"/>
            <a:ext cx="2857520" cy="2043367"/>
          </a:xfrm>
          <a:prstGeom prst="rect">
            <a:avLst/>
          </a:prstGeom>
          <a:noFill/>
          <a:ln w="9525">
            <a:noFill/>
            <a:miter lim="800000"/>
            <a:headEnd/>
            <a:tailEnd/>
          </a:ln>
          <a:effectLst/>
        </p:spPr>
      </p:pic>
      <p:pic>
        <p:nvPicPr>
          <p:cNvPr id="24" name="Picture 3"/>
          <p:cNvPicPr>
            <a:picLocks noChangeAspect="1" noChangeArrowheads="1"/>
          </p:cNvPicPr>
          <p:nvPr/>
        </p:nvPicPr>
        <p:blipFill>
          <a:blip r:embed="rId3" cstate="print"/>
          <a:srcRect/>
          <a:stretch>
            <a:fillRect/>
          </a:stretch>
        </p:blipFill>
        <p:spPr bwMode="auto">
          <a:xfrm>
            <a:off x="5286381" y="1368966"/>
            <a:ext cx="2886955" cy="2044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0" y="123478"/>
            <a:ext cx="9144000" cy="360040"/>
            <a:chOff x="0" y="123478"/>
            <a:chExt cx="9144000" cy="360040"/>
          </a:xfrm>
        </p:grpSpPr>
        <p:sp>
          <p:nvSpPr>
            <p:cNvPr id="32" name="任意多边形 31"/>
            <p:cNvSpPr>
              <a:spLocks noChangeAspect="1"/>
            </p:cNvSpPr>
            <p:nvPr/>
          </p:nvSpPr>
          <p:spPr>
            <a:xfrm rot="10800000" flipH="1">
              <a:off x="25152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699792" y="195486"/>
              <a:ext cx="6444208" cy="216024"/>
            </a:xfrm>
            <a:prstGeom prst="rect">
              <a:avLst/>
            </a:prstGeom>
            <a:gradFill flip="none" rotWithShape="1">
              <a:gsLst>
                <a:gs pos="100000">
                  <a:schemeClr val="bg1"/>
                </a:gs>
                <a:gs pos="48000">
                  <a:schemeClr val="bg1">
                    <a:lumMod val="95000"/>
                  </a:schemeClr>
                </a:gs>
              </a:gsLst>
              <a:path path="circle">
                <a:fillToRect l="100000" t="10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a:xfrm>
              <a:off x="0" y="123478"/>
              <a:ext cx="2987824" cy="360040"/>
            </a:xfrm>
            <a:custGeom>
              <a:avLst/>
              <a:gdLst>
                <a:gd name="connsiteX0" fmla="*/ 0 w 2843808"/>
                <a:gd name="connsiteY0" fmla="*/ 0 h 360000"/>
                <a:gd name="connsiteX1" fmla="*/ 2843808 w 2843808"/>
                <a:gd name="connsiteY1" fmla="*/ 0 h 360000"/>
                <a:gd name="connsiteX2" fmla="*/ 2843808 w 2843808"/>
                <a:gd name="connsiteY2" fmla="*/ 360000 h 360000"/>
                <a:gd name="connsiteX3" fmla="*/ 0 w 2843808"/>
                <a:gd name="connsiteY3" fmla="*/ 360000 h 360000"/>
                <a:gd name="connsiteX4" fmla="*/ 0 w 2843808"/>
                <a:gd name="connsiteY4" fmla="*/ 0 h 360000"/>
                <a:gd name="connsiteX0-1" fmla="*/ 0 w 2987824"/>
                <a:gd name="connsiteY0-2" fmla="*/ 0 h 360000"/>
                <a:gd name="connsiteX1-3" fmla="*/ 2987824 w 2987824"/>
                <a:gd name="connsiteY1-4" fmla="*/ 0 h 360000"/>
                <a:gd name="connsiteX2-5" fmla="*/ 2843808 w 2987824"/>
                <a:gd name="connsiteY2-6" fmla="*/ 360000 h 360000"/>
                <a:gd name="connsiteX3-7" fmla="*/ 0 w 2987824"/>
                <a:gd name="connsiteY3-8" fmla="*/ 360000 h 360000"/>
                <a:gd name="connsiteX4-9" fmla="*/ 0 w 2987824"/>
                <a:gd name="connsiteY4-10" fmla="*/ 0 h 360000"/>
                <a:gd name="connsiteX0-11" fmla="*/ 0 w 2987824"/>
                <a:gd name="connsiteY0-12" fmla="*/ 0 h 360040"/>
                <a:gd name="connsiteX1-13" fmla="*/ 2987824 w 2987824"/>
                <a:gd name="connsiteY1-14" fmla="*/ 0 h 360040"/>
                <a:gd name="connsiteX2-15" fmla="*/ 2771800 w 2987824"/>
                <a:gd name="connsiteY2-16" fmla="*/ 360040 h 360040"/>
                <a:gd name="connsiteX3-17" fmla="*/ 0 w 2987824"/>
                <a:gd name="connsiteY3-18" fmla="*/ 360000 h 360040"/>
                <a:gd name="connsiteX4-19" fmla="*/ 0 w 2987824"/>
                <a:gd name="connsiteY4-20" fmla="*/ 0 h 360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87824" h="360040">
                  <a:moveTo>
                    <a:pt x="0" y="0"/>
                  </a:moveTo>
                  <a:lnTo>
                    <a:pt x="2987824" y="0"/>
                  </a:lnTo>
                  <a:lnTo>
                    <a:pt x="2771800" y="360040"/>
                  </a:lnTo>
                  <a:lnTo>
                    <a:pt x="0" y="36000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D:\桌面\新logo.png"/>
          <p:cNvPicPr>
            <a:picLocks noChangeAspect="1" noChangeArrowheads="1"/>
          </p:cNvPicPr>
          <p:nvPr/>
        </p:nvPicPr>
        <p:blipFill>
          <a:blip r:embed="rId1" cstate="print"/>
          <a:srcRect/>
          <a:stretch>
            <a:fillRect/>
          </a:stretch>
        </p:blipFill>
        <p:spPr bwMode="auto">
          <a:xfrm>
            <a:off x="107504" y="137765"/>
            <a:ext cx="1494000" cy="319716"/>
          </a:xfrm>
          <a:prstGeom prst="rect">
            <a:avLst/>
          </a:prstGeom>
          <a:noFill/>
        </p:spPr>
      </p:pic>
      <p:sp>
        <p:nvSpPr>
          <p:cNvPr id="102" name="TextBox 101"/>
          <p:cNvSpPr txBox="1"/>
          <p:nvPr/>
        </p:nvSpPr>
        <p:spPr>
          <a:xfrm>
            <a:off x="6804025" y="4818380"/>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graphicFrame>
        <p:nvGraphicFramePr>
          <p:cNvPr id="13" name="表格 12"/>
          <p:cNvGraphicFramePr>
            <a:graphicFrameLocks noGrp="1"/>
          </p:cNvGraphicFramePr>
          <p:nvPr/>
        </p:nvGraphicFramePr>
        <p:xfrm>
          <a:off x="4932040" y="1995686"/>
          <a:ext cx="2160240" cy="1080120"/>
        </p:xfrm>
        <a:graphic>
          <a:graphicData uri="http://schemas.openxmlformats.org/drawingml/2006/table">
            <a:tbl>
              <a:tblPr/>
              <a:tblGrid>
                <a:gridCol w="1093455"/>
                <a:gridCol w="1066785"/>
              </a:tblGrid>
              <a:tr h="360040">
                <a:tc>
                  <a:txBody>
                    <a:bodyPr/>
                    <a:lstStyle/>
                    <a:p>
                      <a:pPr algn="ctr" fontAlgn="ctr"/>
                      <a:r>
                        <a:rPr lang="en-US" sz="900" b="0" i="0" u="none" strike="noStrike" dirty="0">
                          <a:solidFill>
                            <a:schemeClr val="bg1"/>
                          </a:solidFill>
                          <a:latin typeface="Poppins" panose="02000000000000000000"/>
                        </a:rPr>
                        <a:t>Sample</a:t>
                      </a:r>
                      <a:endParaRPr lang="en-US" sz="9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c>
                  <a:txBody>
                    <a:bodyPr/>
                    <a:lstStyle/>
                    <a:p>
                      <a:pPr algn="ctr" fontAlgn="ctr"/>
                      <a:r>
                        <a:rPr lang="en-US" sz="900" b="0" i="0" u="none" strike="noStrike" dirty="0">
                          <a:solidFill>
                            <a:schemeClr val="bg1"/>
                          </a:solidFill>
                          <a:latin typeface="Poppins" panose="02000000000000000000"/>
                        </a:rPr>
                        <a:t>IC</a:t>
                      </a:r>
                      <a:r>
                        <a:rPr lang="en-US" sz="900" b="0" i="0" u="none" strike="noStrike" baseline="-25000" dirty="0">
                          <a:solidFill>
                            <a:schemeClr val="bg1"/>
                          </a:solidFill>
                          <a:latin typeface="Poppins" panose="02000000000000000000"/>
                        </a:rPr>
                        <a:t>50</a:t>
                      </a:r>
                      <a:r>
                        <a:rPr lang="en-US" sz="900" b="0" i="0" u="none" strike="noStrike" dirty="0">
                          <a:solidFill>
                            <a:schemeClr val="bg1"/>
                          </a:solidFill>
                          <a:latin typeface="Poppins" panose="02000000000000000000"/>
                        </a:rPr>
                        <a:t>(ng/ml)</a:t>
                      </a:r>
                      <a:endParaRPr lang="en-US" sz="900" b="0" i="0" u="none" strike="noStrike" dirty="0">
                        <a:solidFill>
                          <a:schemeClr val="bg1"/>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74B"/>
                    </a:solidFill>
                  </a:tcPr>
                </a:tc>
              </a:tr>
              <a:tr h="360040">
                <a:tc>
                  <a:txBody>
                    <a:bodyPr/>
                    <a:lstStyle/>
                    <a:p>
                      <a:pPr algn="ctr" fontAlgn="ctr"/>
                      <a:r>
                        <a:rPr lang="en-US" altLang="en-US" sz="900" kern="0" dirty="0" smtClean="0">
                          <a:latin typeface="Poppins" panose="02000000000000000000"/>
                          <a:cs typeface="Times New Roman" panose="02020603050405020304" pitchFamily="18" charset="0"/>
                        </a:rPr>
                        <a:t>Drug-A </a:t>
                      </a:r>
                      <a:endParaRPr lang="en-US" sz="9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900" b="0" i="0" u="none" strike="noStrike" dirty="0">
                          <a:solidFill>
                            <a:srgbClr val="000000"/>
                          </a:solidFill>
                          <a:latin typeface="Poppins" panose="02000000000000000000"/>
                        </a:rPr>
                        <a:t>490</a:t>
                      </a:r>
                      <a:endParaRPr lang="en-US" altLang="zh-CN" sz="9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0040">
                <a:tc>
                  <a:txBody>
                    <a:bodyPr/>
                    <a:lstStyle/>
                    <a:p>
                      <a:pPr algn="ctr" fontAlgn="ctr"/>
                      <a:r>
                        <a:rPr lang="en-US" altLang="en-US" sz="900" kern="0" dirty="0" smtClean="0">
                          <a:latin typeface="Poppins" panose="02000000000000000000"/>
                          <a:cs typeface="Times New Roman" panose="02020603050405020304" pitchFamily="18" charset="0"/>
                        </a:rPr>
                        <a:t>Drug-B </a:t>
                      </a:r>
                      <a:endParaRPr lang="en-US" sz="9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900" b="0" i="0" u="none" strike="noStrike" dirty="0">
                          <a:solidFill>
                            <a:srgbClr val="000000"/>
                          </a:solidFill>
                          <a:latin typeface="Poppins" panose="02000000000000000000"/>
                        </a:rPr>
                        <a:t>36</a:t>
                      </a:r>
                      <a:endParaRPr lang="en-US" altLang="zh-CN" sz="900" b="0" i="0" u="none" strike="noStrike" dirty="0">
                        <a:solidFill>
                          <a:srgbClr val="000000"/>
                        </a:solidFill>
                        <a:latin typeface="Poppins" panose="0200000000000000000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2" name="TextBox 21"/>
          <p:cNvSpPr txBox="1"/>
          <p:nvPr/>
        </p:nvSpPr>
        <p:spPr>
          <a:xfrm>
            <a:off x="395536" y="843558"/>
            <a:ext cx="2952328" cy="276999"/>
          </a:xfrm>
          <a:prstGeom prst="rect">
            <a:avLst/>
          </a:prstGeom>
          <a:noFill/>
        </p:spPr>
        <p:txBody>
          <a:bodyPr wrap="square" rtlCol="0">
            <a:spAutoFit/>
          </a:bodyPr>
          <a:lstStyle/>
          <a:p>
            <a:pPr algn="l">
              <a:buFont typeface="Wingdings" panose="05000000000000000000" pitchFamily="2" charset="2"/>
              <a:buChar char="l"/>
            </a:pPr>
            <a:r>
              <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rPr>
              <a:t>基于细胞的方法检测中和活性</a:t>
            </a:r>
            <a:endParaRPr lang="zh-CN" altLang="en-US" sz="1200" b="1" dirty="0" smtClean="0">
              <a:solidFill>
                <a:srgbClr val="00674B"/>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20" name="矩形 19"/>
          <p:cNvSpPr/>
          <p:nvPr/>
        </p:nvSpPr>
        <p:spPr>
          <a:xfrm>
            <a:off x="971600" y="3867894"/>
            <a:ext cx="5184576" cy="507831"/>
          </a:xfrm>
          <a:prstGeom prst="rect">
            <a:avLst/>
          </a:prstGeom>
        </p:spPr>
        <p:txBody>
          <a:bodyPr wrap="square">
            <a:spAutoFit/>
          </a:bodyPr>
          <a:lstStyle/>
          <a:p>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Serial dilutions of </a:t>
            </a:r>
            <a:r>
              <a:rPr lang="en-US" altLang="en-US" sz="900" kern="0" dirty="0" smtClean="0">
                <a:latin typeface="Poppins" panose="02000000000000000000" pitchFamily="2" charset="0"/>
                <a:ea typeface="思源黑体 CN Regular" panose="020B0500000000000000" pitchFamily="34" charset="-122"/>
                <a:cs typeface="Poppins" panose="02000000000000000000" pitchFamily="2" charset="0"/>
              </a:rPr>
              <a:t>Drug </a:t>
            </a:r>
            <a:r>
              <a:rPr lang="en-US" altLang="en-US" sz="9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was added into 293-AP1-Luc/ IL-1</a:t>
            </a:r>
            <a:r>
              <a:rPr lang="el-GR" altLang="zh-CN" sz="900" dirty="0" smtClean="0">
                <a:latin typeface="思源黑体 CN Bold" panose="020B0800000000000000" pitchFamily="34" charset="-122"/>
                <a:ea typeface="思源黑体 CN Regular" panose="020B0500000000000000" pitchFamily="34" charset="-122"/>
                <a:cs typeface="Poppins" panose="02000000000000000000" pitchFamily="2" charset="0"/>
              </a:rPr>
              <a:t>α </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binding reactions. The signal was neutralized by increasing concentrations of drug. The half maximal inhibitory concentration (IC</a:t>
            </a:r>
            <a:r>
              <a:rPr lang="en-US" altLang="zh-CN" sz="900" baseline="-25000" dirty="0" smtClean="0">
                <a:latin typeface="Poppins" panose="02000000000000000000" pitchFamily="2" charset="0"/>
                <a:ea typeface="思源黑体 CN Regular" panose="020B0500000000000000" pitchFamily="34" charset="-122"/>
                <a:cs typeface="Poppins" panose="02000000000000000000" pitchFamily="2" charset="0"/>
              </a:rPr>
              <a:t>50</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 was </a:t>
            </a:r>
            <a:r>
              <a:rPr lang="en-US" altLang="zh-CN" sz="900" dirty="0" err="1" smtClean="0">
                <a:latin typeface="Poppins" panose="02000000000000000000" pitchFamily="2" charset="0"/>
                <a:ea typeface="思源黑体 CN Regular" panose="020B0500000000000000" pitchFamily="34" charset="-122"/>
                <a:cs typeface="Poppins" panose="02000000000000000000" pitchFamily="2" charset="0"/>
              </a:rPr>
              <a:t>deteced</a:t>
            </a:r>
            <a:r>
              <a:rPr lang="en-US" altLang="zh-CN" sz="900" dirty="0" smtClean="0">
                <a:latin typeface="Poppins" panose="02000000000000000000" pitchFamily="2" charset="0"/>
                <a:ea typeface="思源黑体 CN Regular" panose="020B0500000000000000" pitchFamily="34" charset="-122"/>
                <a:cs typeface="Poppins" panose="02000000000000000000" pitchFamily="2" charset="0"/>
              </a:rPr>
              <a:t>.</a:t>
            </a:r>
            <a:endParaRPr lang="zh-CN" altLang="en-US" sz="900" dirty="0">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5" name="Picture 2"/>
          <p:cNvPicPr>
            <a:picLocks noChangeAspect="1" noChangeArrowheads="1"/>
          </p:cNvPicPr>
          <p:nvPr/>
        </p:nvPicPr>
        <p:blipFill>
          <a:blip r:embed="rId2" cstate="print"/>
          <a:srcRect/>
          <a:stretch>
            <a:fillRect/>
          </a:stretch>
        </p:blipFill>
        <p:spPr bwMode="auto">
          <a:xfrm>
            <a:off x="1547664" y="1419622"/>
            <a:ext cx="2906723" cy="227963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89" y="1662477"/>
            <a:ext cx="444500" cy="811213"/>
          </a:xfrm>
          <a:prstGeom prst="rect">
            <a:avLst/>
          </a:prstGeom>
          <a:noFill/>
          <a:ln w="9525">
            <a:noFill/>
            <a:miter lim="800000"/>
            <a:headEnd/>
            <a:tailEnd/>
          </a:ln>
        </p:spPr>
      </p:pic>
      <p:sp>
        <p:nvSpPr>
          <p:cNvPr id="40963" name="矩形 9"/>
          <p:cNvSpPr>
            <a:spLocks noChangeArrowheads="1"/>
          </p:cNvSpPr>
          <p:nvPr/>
        </p:nvSpPr>
        <p:spPr bwMode="auto">
          <a:xfrm>
            <a:off x="3176" y="123826"/>
            <a:ext cx="312890" cy="107714"/>
          </a:xfrm>
          <a:prstGeom prst="rect">
            <a:avLst/>
          </a:prstGeom>
          <a:noFill/>
          <a:ln w="9525">
            <a:noFill/>
            <a:miter lim="800000"/>
          </a:ln>
        </p:spPr>
        <p:txBody>
          <a:bodyPr wrap="none" lIns="91432" tIns="45716" rIns="91432" bIns="45716">
            <a:spAutoFit/>
          </a:bodyPr>
          <a:lstStyle/>
          <a:p>
            <a:pPr>
              <a:spcBef>
                <a:spcPts val="1015"/>
              </a:spcBef>
            </a:pPr>
            <a:r>
              <a:rPr lang="zh-CN" altLang="en-US" sz="100" dirty="0">
                <a:solidFill>
                  <a:schemeClr val="bg1"/>
                </a:solidFill>
                <a:latin typeface="思源黑体 CN Bold" panose="020B0800000000000000" pitchFamily="34" charset="-122"/>
                <a:ea typeface="思源黑体 CN Bold" panose="020B0800000000000000" pitchFamily="34" charset="-122"/>
              </a:rPr>
              <a:t>关于“北京义翘神州”</a:t>
            </a:r>
            <a:endParaRPr lang="zh-CN" altLang="en-US" sz="100" dirty="0">
              <a:solidFill>
                <a:schemeClr val="bg1"/>
              </a:solidFill>
              <a:latin typeface="思源黑体 CN Bold" panose="020B0800000000000000" pitchFamily="34" charset="-122"/>
              <a:ea typeface="思源黑体 CN Bold" panose="020B0800000000000000" pitchFamily="34" charset="-122"/>
            </a:endParaRPr>
          </a:p>
        </p:txBody>
      </p:sp>
      <p:sp>
        <p:nvSpPr>
          <p:cNvPr id="12" name="TextBox 24"/>
          <p:cNvSpPr txBox="1">
            <a:spLocks noChangeArrowheads="1"/>
          </p:cNvSpPr>
          <p:nvPr/>
        </p:nvSpPr>
        <p:spPr bwMode="auto">
          <a:xfrm>
            <a:off x="247651" y="700088"/>
            <a:ext cx="1685065"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坚持自主研发生产</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3" name="矩形 12"/>
          <p:cNvSpPr/>
          <p:nvPr/>
        </p:nvSpPr>
        <p:spPr>
          <a:xfrm>
            <a:off x="250826" y="987425"/>
            <a:ext cx="8137525" cy="276990"/>
          </a:xfrm>
          <a:prstGeom prst="rect">
            <a:avLst/>
          </a:prstGeom>
        </p:spPr>
        <p:txBody>
          <a:bodyPr lIns="91432" tIns="45716" rIns="91432" bIns="45716">
            <a:spAutoFit/>
          </a:bodyPr>
          <a:lstStyle/>
          <a:p>
            <a:pPr>
              <a:buFont typeface="Arial" panose="020B0604020202020204" pitchFamily="34" charset="0"/>
              <a:buChar char="•"/>
              <a:defRPr/>
            </a:pP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打造中国生命科学研究“一站式”试剂与服务支撑平台</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4" name="TextBox 24"/>
          <p:cNvSpPr txBox="1">
            <a:spLocks noChangeArrowheads="1"/>
          </p:cNvSpPr>
          <p:nvPr/>
        </p:nvSpPr>
        <p:spPr bwMode="auto">
          <a:xfrm>
            <a:off x="307975" y="2683187"/>
            <a:ext cx="1122411"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人才与设施</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5" name="TextBox 24"/>
          <p:cNvSpPr txBox="1">
            <a:spLocks noChangeArrowheads="1"/>
          </p:cNvSpPr>
          <p:nvPr/>
        </p:nvSpPr>
        <p:spPr bwMode="auto">
          <a:xfrm>
            <a:off x="2881314" y="2711762"/>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荣誉资质</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16" name="矩形 15"/>
          <p:cNvSpPr/>
          <p:nvPr/>
        </p:nvSpPr>
        <p:spPr>
          <a:xfrm>
            <a:off x="395288" y="3162477"/>
            <a:ext cx="2376487" cy="1569652"/>
          </a:xfrm>
          <a:prstGeom prst="rect">
            <a:avLst/>
          </a:prstGeom>
        </p:spPr>
        <p:txBody>
          <a:bodyPr lIns="91432" tIns="45716" rIns="91432" bIns="45716">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 设施：</a:t>
            </a:r>
            <a:endParaRPr lang="en-US" altLang="zh-CN"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en-US" altLang="zh-CN" sz="1200"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25,000</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平米研发中心</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en-US" altLang="zh-CN" sz="1200"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7,000</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平米洁净车间</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endParaRPr lang="zh-CN" altLang="en-US" sz="14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buFont typeface="Arial" panose="020B0604020202020204" pitchFamily="34" charset="0"/>
              <a:buChar char="•"/>
              <a:defRPr/>
            </a:pPr>
            <a:r>
              <a:rPr lang="zh-CN" altLang="en-US"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a:t>
            </a:r>
            <a:r>
              <a:rPr lang="zh-CN" altLang="en-US" sz="12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团队</a:t>
            </a:r>
            <a:r>
              <a:rPr lang="zh-CN" altLang="en-US" sz="1200" b="1"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a:t>
            </a:r>
            <a:r>
              <a:rPr lang="en-US" altLang="zh-CN" sz="1200" b="1" dirty="0" smtClean="0">
                <a:solidFill>
                  <a:schemeClr val="tx1">
                    <a:lumMod val="65000"/>
                    <a:lumOff val="35000"/>
                  </a:schemeClr>
                </a:solidFill>
                <a:latin typeface="思源黑体 CN Normal" panose="020B0400000000000000" pitchFamily="34" charset="-122"/>
                <a:ea typeface="思源黑体 CN Normal" panose="020B0400000000000000" pitchFamily="34" charset="-122"/>
              </a:rPr>
              <a:t>900+</a:t>
            </a:r>
            <a:endParaRPr lang="en-US" altLang="zh-CN"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硕士以上学历占</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1/3</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a:p>
            <a:pPr>
              <a:defRPr/>
            </a:pPr>
            <a:r>
              <a:rPr lang="en-US" altLang="zh-CN" sz="1400" dirty="0">
                <a:solidFill>
                  <a:schemeClr val="tx1">
                    <a:lumMod val="65000"/>
                    <a:lumOff val="35000"/>
                  </a:schemeClr>
                </a:solidFill>
                <a:latin typeface="思源黑体 CN Normal" panose="020B0400000000000000" pitchFamily="34" charset="-122"/>
                <a:ea typeface="思源黑体 CN Normal" panose="020B0400000000000000" pitchFamily="34" charset="-122"/>
              </a:rPr>
              <a:t>   --- </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10+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rPr>
              <a:t>欧美深造经历</a:t>
            </a:r>
            <a:endPar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20" name="矩形 19"/>
          <p:cNvSpPr/>
          <p:nvPr/>
        </p:nvSpPr>
        <p:spPr>
          <a:xfrm>
            <a:off x="395289"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思源黑体 CN Normal" panose="020B0400000000000000" pitchFamily="34" charset="-122"/>
                <a:ea typeface="思源黑体 CN Normal" panose="020B0400000000000000" pitchFamily="34" charset="-122"/>
              </a:rPr>
              <a:t>14,000 +</a:t>
            </a:r>
            <a:r>
              <a:rPr lang="en-US" altLang="zh-CN" sz="1200" dirty="0">
                <a:solidFill>
                  <a:srgbClr val="377D6C"/>
                </a:solidFill>
                <a:latin typeface="思源黑体 CN Normal" panose="020B0400000000000000" pitchFamily="34" charset="-122"/>
                <a:ea typeface="思源黑体 CN Normal" panose="020B0400000000000000" pitchFamily="34" charset="-122"/>
              </a:rPr>
              <a:t> </a:t>
            </a:r>
            <a:endParaRPr lang="en-US" altLang="zh-CN" sz="1200" dirty="0">
              <a:solidFill>
                <a:srgbClr val="377D6C"/>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精品抗体</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3" name="矩形 22"/>
          <p:cNvSpPr/>
          <p:nvPr/>
        </p:nvSpPr>
        <p:spPr>
          <a:xfrm>
            <a:off x="323851"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思源黑体 CN Normal" panose="020B0400000000000000" pitchFamily="34" charset="-122"/>
                <a:ea typeface="思源黑体 CN Normal" panose="020B0400000000000000" pitchFamily="34" charset="-122"/>
              </a:rPr>
              <a:t>6,500 +</a:t>
            </a:r>
            <a:r>
              <a:rPr lang="en-US" altLang="zh-CN" sz="1200" dirty="0">
                <a:solidFill>
                  <a:schemeClr val="tx1"/>
                </a:solidFill>
                <a:latin typeface="思源黑体 CN Normal" panose="020B0400000000000000" pitchFamily="34" charset="-122"/>
                <a:ea typeface="思源黑体 CN Normal" panose="020B0400000000000000" pitchFamily="34" charset="-122"/>
              </a:rPr>
              <a:t> </a:t>
            </a:r>
            <a:endParaRPr lang="en-US" altLang="zh-CN" sz="1200" dirty="0">
              <a:solidFill>
                <a:schemeClr val="tx1"/>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重组蛋白</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24" name="矩形 23"/>
          <p:cNvSpPr/>
          <p:nvPr/>
        </p:nvSpPr>
        <p:spPr>
          <a:xfrm>
            <a:off x="4213226"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smtClean="0">
                <a:solidFill>
                  <a:srgbClr val="007E66"/>
                </a:solidFill>
                <a:latin typeface="思源黑体 CN Normal" panose="020B0400000000000000" pitchFamily="34" charset="-122"/>
                <a:ea typeface="思源黑体 CN Normal" panose="020B0400000000000000" pitchFamily="34" charset="-122"/>
              </a:rPr>
              <a:t>47,000</a:t>
            </a:r>
            <a:r>
              <a:rPr lang="en-US" altLang="zh-CN" sz="1200" b="1" dirty="0">
                <a:solidFill>
                  <a:srgbClr val="007E66"/>
                </a:solidFill>
                <a:latin typeface="思源黑体 CN Normal" panose="020B0400000000000000" pitchFamily="34" charset="-122"/>
                <a:ea typeface="思源黑体 CN Normal" panose="020B0400000000000000" pitchFamily="34" charset="-122"/>
              </a:rPr>
              <a:t>+</a:t>
            </a:r>
            <a:endParaRPr lang="en-US" altLang="zh-CN" sz="1200" b="1" dirty="0">
              <a:solidFill>
                <a:srgbClr val="007E66"/>
              </a:solidFill>
              <a:latin typeface="思源黑体 CN Normal" panose="020B0400000000000000" pitchFamily="34" charset="-122"/>
              <a:ea typeface="思源黑体 CN Normal" panose="020B0400000000000000" pitchFamily="34" charset="-122"/>
            </a:endParaRPr>
          </a:p>
          <a:p>
            <a:pPr>
              <a:defRPr/>
            </a:pPr>
            <a:r>
              <a:rPr lang="zh-CN" altLang="en-US" sz="1200" dirty="0">
                <a:solidFill>
                  <a:schemeClr val="tx1"/>
                </a:solidFill>
                <a:latin typeface="思源黑体 CN Normal" panose="020B0400000000000000" pitchFamily="34" charset="-122"/>
                <a:ea typeface="思源黑体 CN Normal" panose="020B0400000000000000" pitchFamily="34" charset="-122"/>
              </a:rPr>
              <a:t>基因产品</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pic>
        <p:nvPicPr>
          <p:cNvPr id="40978" name="Picture 3" descr="C:\Users\s\Documents\Tencent Files\2585936105\FileRecv\2(1).png"/>
          <p:cNvPicPr>
            <a:picLocks noChangeAspect="1" noChangeArrowheads="1"/>
          </p:cNvPicPr>
          <p:nvPr/>
        </p:nvPicPr>
        <p:blipFill>
          <a:blip r:embed="rId2" cstate="print"/>
          <a:srcRect/>
          <a:stretch>
            <a:fillRect/>
          </a:stretch>
        </p:blipFill>
        <p:spPr bwMode="auto">
          <a:xfrm>
            <a:off x="1403351"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3" cstate="print"/>
          <a:srcRect/>
          <a:stretch>
            <a:fillRect/>
          </a:stretch>
        </p:blipFill>
        <p:spPr bwMode="auto">
          <a:xfrm>
            <a:off x="3348039"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4" cstate="print"/>
          <a:srcRect/>
          <a:stretch>
            <a:fillRect/>
          </a:stretch>
        </p:blipFill>
        <p:spPr bwMode="auto">
          <a:xfrm rot="2290080">
            <a:off x="5407025" y="1722802"/>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dirty="0">
                <a:solidFill>
                  <a:schemeClr val="tx1"/>
                </a:solidFill>
                <a:latin typeface="思源黑体 CN Normal" panose="020B0400000000000000" pitchFamily="34" charset="-122"/>
                <a:ea typeface="思源黑体 CN Normal" panose="020B0400000000000000" pitchFamily="34" charset="-122"/>
              </a:rPr>
              <a:t>ELISA </a:t>
            </a:r>
            <a:r>
              <a:rPr lang="zh-CN" altLang="en-US" sz="1200" dirty="0">
                <a:solidFill>
                  <a:schemeClr val="tx1"/>
                </a:solidFill>
                <a:latin typeface="思源黑体 CN Normal" panose="020B0400000000000000" pitchFamily="34" charset="-122"/>
                <a:ea typeface="思源黑体 CN Normal" panose="020B0400000000000000" pitchFamily="34" charset="-122"/>
              </a:rPr>
              <a:t>试剂盒、培养基、</a:t>
            </a:r>
            <a:endParaRPr lang="en-US" altLang="zh-CN" sz="1200" dirty="0">
              <a:solidFill>
                <a:schemeClr val="tx1"/>
              </a:solidFill>
              <a:latin typeface="思源黑体 CN Normal" panose="020B0400000000000000" pitchFamily="34" charset="-122"/>
              <a:ea typeface="思源黑体 CN Normal" panose="020B0400000000000000" pitchFamily="34" charset="-122"/>
            </a:endParaRPr>
          </a:p>
          <a:p>
            <a:pPr>
              <a:defRPr/>
            </a:pPr>
            <a:r>
              <a:rPr lang="en-US" altLang="zh-CN" sz="1200" dirty="0">
                <a:solidFill>
                  <a:schemeClr val="tx1"/>
                </a:solidFill>
                <a:latin typeface="思源黑体 CN Normal" panose="020B0400000000000000" pitchFamily="34" charset="-122"/>
                <a:ea typeface="思源黑体 CN Normal" panose="020B0400000000000000" pitchFamily="34" charset="-122"/>
              </a:rPr>
              <a:t>GMP</a:t>
            </a:r>
            <a:r>
              <a:rPr lang="zh-CN" altLang="en-US" sz="1200" dirty="0">
                <a:solidFill>
                  <a:schemeClr val="tx1"/>
                </a:solidFill>
                <a:latin typeface="思源黑体 CN Normal" panose="020B0400000000000000" pitchFamily="34" charset="-122"/>
                <a:ea typeface="思源黑体 CN Normal" panose="020B0400000000000000" pitchFamily="34" charset="-122"/>
              </a:rPr>
              <a:t>级核酸酶等特色产品</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p:txBody>
      </p:sp>
      <p:sp>
        <p:nvSpPr>
          <p:cNvPr id="32" name="TextBox 24"/>
          <p:cNvSpPr txBox="1">
            <a:spLocks noChangeArrowheads="1"/>
          </p:cNvSpPr>
          <p:nvPr/>
        </p:nvSpPr>
        <p:spPr bwMode="auto">
          <a:xfrm>
            <a:off x="307627" y="1275607"/>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rPr>
              <a:t>现货供应</a:t>
            </a:r>
            <a:endParaRPr lang="zh-CN" altLang="en-US" sz="1400" b="1" dirty="0">
              <a:solidFill>
                <a:schemeClr val="tx1">
                  <a:lumMod val="65000"/>
                  <a:lumOff val="35000"/>
                </a:schemeClr>
              </a:solidFill>
              <a:latin typeface="思源黑体 CN Normal" panose="020B0400000000000000" pitchFamily="34" charset="-122"/>
              <a:ea typeface="思源黑体 CN Normal" panose="020B0400000000000000" pitchFamily="34" charset="-122"/>
            </a:endParaRPr>
          </a:p>
        </p:txBody>
      </p:sp>
      <p:sp>
        <p:nvSpPr>
          <p:cNvPr id="33" name="任意多边形 32"/>
          <p:cNvSpPr/>
          <p:nvPr/>
        </p:nvSpPr>
        <p:spPr>
          <a:xfrm>
            <a:off x="0" y="0"/>
            <a:ext cx="4214810" cy="42861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pic>
        <p:nvPicPr>
          <p:cNvPr id="34" name="Picture 2" descr="D:\桌面\新logo.png"/>
          <p:cNvPicPr>
            <a:picLocks noChangeAspect="1" noChangeArrowheads="1"/>
          </p:cNvPicPr>
          <p:nvPr/>
        </p:nvPicPr>
        <p:blipFill>
          <a:blip r:embed="rId5" cstate="print"/>
          <a:srcRect/>
          <a:stretch>
            <a:fillRect/>
          </a:stretch>
        </p:blipFill>
        <p:spPr bwMode="auto">
          <a:xfrm>
            <a:off x="125896" y="37456"/>
            <a:ext cx="1494000" cy="319716"/>
          </a:xfrm>
          <a:prstGeom prst="rect">
            <a:avLst/>
          </a:prstGeom>
          <a:noFill/>
        </p:spPr>
      </p:pic>
      <p:cxnSp>
        <p:nvCxnSpPr>
          <p:cNvPr id="35" name="直接连接符 34"/>
          <p:cNvCxnSpPr/>
          <p:nvPr/>
        </p:nvCxnSpPr>
        <p:spPr>
          <a:xfrm>
            <a:off x="4214811" y="214296"/>
            <a:ext cx="4929190" cy="1588"/>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000496" y="214296"/>
            <a:ext cx="214314" cy="214314"/>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804025" y="4867275"/>
            <a:ext cx="2303463" cy="192168"/>
          </a:xfrm>
          <a:prstGeom prst="rect">
            <a:avLst/>
          </a:prstGeom>
          <a:noFill/>
        </p:spPr>
        <p:txBody>
          <a:bodyPr lIns="68580" tIns="34290" rIns="68580" bIns="34290">
            <a:spAutoFit/>
          </a:bodyPr>
          <a:lstStyle/>
          <a:p>
            <a:pPr algn="r">
              <a:defRPr/>
            </a:pPr>
            <a:r>
              <a:rPr lang="zh-CN" altLang="en-US" sz="800" dirty="0" smtClean="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smtClean="0">
              <a:solidFill>
                <a:schemeClr val="tx1">
                  <a:lumMod val="50000"/>
                  <a:lumOff val="50000"/>
                </a:schemeClr>
              </a:solidFill>
              <a:latin typeface="Poppins" panose="02000000000000000000" pitchFamily="2" charset="0"/>
              <a:ea typeface="微软雅黑" panose="020B0503020204020204" pitchFamily="34" charset="-122"/>
              <a:cs typeface="Poppins" panose="02000000000000000000" pitchFamily="2" charset="0"/>
            </a:endParaRPr>
          </a:p>
        </p:txBody>
      </p:sp>
      <p:pic>
        <p:nvPicPr>
          <p:cNvPr id="1026" name="Picture 2"/>
          <p:cNvPicPr>
            <a:picLocks noChangeAspect="1" noChangeArrowheads="1"/>
          </p:cNvPicPr>
          <p:nvPr/>
        </p:nvPicPr>
        <p:blipFill>
          <a:blip r:embed="rId6" cstate="print"/>
          <a:srcRect/>
          <a:stretch>
            <a:fillRect/>
          </a:stretch>
        </p:blipFill>
        <p:spPr bwMode="auto">
          <a:xfrm>
            <a:off x="3059832" y="3096562"/>
            <a:ext cx="1452086" cy="950400"/>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3851910" y="3796030"/>
            <a:ext cx="1322705" cy="961390"/>
          </a:xfrm>
          <a:prstGeom prst="rect">
            <a:avLst/>
          </a:prstGeom>
          <a:noFill/>
          <a:ln w="9525">
            <a:noFill/>
            <a:miter lim="800000"/>
            <a:headEnd/>
            <a:tailEnd/>
          </a:ln>
        </p:spPr>
      </p:pic>
      <p:pic>
        <p:nvPicPr>
          <p:cNvPr id="40972" name="Picture 5"/>
          <p:cNvPicPr>
            <a:picLocks noChangeAspect="1" noChangeArrowheads="1"/>
          </p:cNvPicPr>
          <p:nvPr/>
        </p:nvPicPr>
        <p:blipFill>
          <a:blip r:embed="rId8" cstate="print"/>
          <a:srcRect/>
          <a:stretch>
            <a:fillRect/>
          </a:stretch>
        </p:blipFill>
        <p:spPr bwMode="auto">
          <a:xfrm>
            <a:off x="7453314" y="3073577"/>
            <a:ext cx="1270000" cy="1690687"/>
          </a:xfrm>
          <a:prstGeom prst="rect">
            <a:avLst/>
          </a:prstGeom>
          <a:noFill/>
          <a:ln w="9525">
            <a:noFill/>
            <a:miter lim="800000"/>
            <a:headEnd/>
            <a:tailEnd/>
          </a:ln>
        </p:spPr>
      </p:pic>
      <p:pic>
        <p:nvPicPr>
          <p:cNvPr id="2" name="图片 1" descr="2023年凯新9001质量管理体系换证新证书，增加二街地址_页面_1"/>
          <p:cNvPicPr>
            <a:picLocks noChangeAspect="1"/>
          </p:cNvPicPr>
          <p:nvPr/>
        </p:nvPicPr>
        <p:blipFill>
          <a:blip r:embed="rId9"/>
          <a:stretch>
            <a:fillRect/>
          </a:stretch>
        </p:blipFill>
        <p:spPr>
          <a:xfrm>
            <a:off x="5939790" y="3089275"/>
            <a:ext cx="1195808" cy="1692000"/>
          </a:xfrm>
          <a:prstGeom prst="rect">
            <a:avLst/>
          </a:prstGeo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939602" y="1121212"/>
            <a:ext cx="7920880" cy="1152128"/>
          </a:xfrm>
          <a:prstGeom prst="rect">
            <a:avLst/>
          </a:prstGeom>
        </p:spPr>
        <p:txBody>
          <a:bodyPr>
            <a:normAutofit/>
          </a:bodyPr>
          <a:lstStyle/>
          <a:p>
            <a:pPr>
              <a:lnSpc>
                <a:spcPct val="90000"/>
              </a:lnSpc>
              <a:buFont typeface="Arial" panose="020B0604020202020204" pitchFamily="34" charset="0"/>
              <a:buNone/>
            </a:pPr>
            <a:r>
              <a:rPr lang="zh-CN" altLang="en-US" sz="4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感谢</a:t>
            </a:r>
            <a:r>
              <a:rPr lang="zh-CN" altLang="en-US" sz="4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观看！</a:t>
            </a:r>
            <a:endParaRPr lang="en-US" altLang="zh-CN" sz="44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3" name="TextBox 12"/>
          <p:cNvSpPr txBox="1"/>
          <p:nvPr/>
        </p:nvSpPr>
        <p:spPr>
          <a:xfrm>
            <a:off x="539552" y="3491026"/>
            <a:ext cx="4608512" cy="460375"/>
          </a:xfrm>
          <a:prstGeom prst="rect">
            <a:avLst/>
          </a:prstGeom>
          <a:noFill/>
        </p:spPr>
        <p:txBody>
          <a:bodyPr wrap="square">
            <a:spAutoFit/>
          </a:bodyPr>
          <a:lstStyle/>
          <a:p>
            <a:pPr>
              <a:defRPr/>
            </a:pP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北京义翘神州科技股份有限公司</a:t>
            </a:r>
            <a:endPar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地址</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北京市经济技术开发区科创十街</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18</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号院</a:t>
            </a:r>
            <a:r>
              <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9</a:t>
            </a:r>
            <a:r>
              <a:rPr lang="zh-CN" altLang="en-US"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号楼</a:t>
            </a:r>
            <a:endParaRPr lang="en-US" altLang="zh-CN" sz="12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8" name="椭圆 7"/>
          <p:cNvSpPr/>
          <p:nvPr/>
        </p:nvSpPr>
        <p:spPr>
          <a:xfrm>
            <a:off x="4980806" y="-2756842"/>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01"/>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tags/tag1.xml><?xml version="1.0" encoding="utf-8"?>
<p:tagLst xmlns:p="http://schemas.openxmlformats.org/presentationml/2006/main">
  <p:tag name="EXTRAOBJECTFILE" val="C:\Program Files\Instant Effects\OfficeFX\Repository\Insert\Wyatt\Flow Cell\Flow Cell.fxml"/>
  <p:tag name="EXTRAOBJECTNAME" val="Camera01"/>
  <p:tag name="EXTRAOBJECTPOSITION" val="0.1 0.15"/>
  <p:tag name="EXTRAOBJECTSIZE" val="0.8 0.7"/>
  <p:tag name="EXTRAOBJECTINTERACTIVE" val="True"/>
  <p:tag name="EXTRAOBJECTCLEARFB" val="False"/>
  <p:tag name="EXTRAOBJECTBEHIND" val="False"/>
  <p:tag name="EXTRAOBJECTPERSIST" val="False"/>
  <p:tag name="EXTRAOBJECTANIMATIONBEHAVIOR" val="Continuous"/>
</p:tagLst>
</file>

<file path=ppt/tags/tag2.xml><?xml version="1.0" encoding="utf-8"?>
<p:tagLst xmlns:p="http://schemas.openxmlformats.org/presentationml/2006/main">
  <p:tag name="COMMONDATA" val="eyJoZGlkIjoiZDdiYWQ0OTVjNTNiNjNlM2I3OTNkYTQ1MmZkZTdkOTUifQ=="/>
  <p:tag name="KSO_WPP_MARK_KEY" val="6ed2ad1e-aeca-451a-a93b-760d9475b66c"/>
  <p:tag name="commondata" val="eyJoZGlkIjoiZTE1YTA5Y2Y5Y2I0NzU2ZDExMmM5ZWY5YTU1YWU0Mj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a:spAutoFit/>
      </a:bodyPr>
      <a:lstStyle>
        <a:defPPr algn="l">
          <a:defRPr sz="1600" dirty="0" smtClean="0">
            <a:solidFill>
              <a:srgbClr val="007E66"/>
            </a:solidFill>
            <a:latin typeface="思源黑体 CN Normal" panose="020B0400000000000000" pitchFamily="34" charset="-122"/>
            <a:ea typeface="思源黑体 CN Normal" panose="020B0400000000000000" pitchFamily="34" charset="-122"/>
            <a:cs typeface="Poppins" panose="02000000000000000000" pitchFamily="2" charset="0"/>
            <a:sym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11530</Words>
  <Application>WPS 演示</Application>
  <PresentationFormat>全屏显示(16:9)</PresentationFormat>
  <Paragraphs>1653</Paragraphs>
  <Slides>53</Slides>
  <Notes>3</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53</vt:i4>
      </vt:variant>
    </vt:vector>
  </HeadingPairs>
  <TitlesOfParts>
    <vt:vector size="77" baseType="lpstr">
      <vt:lpstr>Arial</vt:lpstr>
      <vt:lpstr>宋体</vt:lpstr>
      <vt:lpstr>Wingdings</vt:lpstr>
      <vt:lpstr>思源黑体 CN Normal</vt:lpstr>
      <vt:lpstr>楷体</vt:lpstr>
      <vt:lpstr>Poppins</vt:lpstr>
      <vt:lpstr>Wide Latin</vt:lpstr>
      <vt:lpstr>思源黑体 CN Heavy</vt:lpstr>
      <vt:lpstr>微软雅黑</vt:lpstr>
      <vt:lpstr>思源黑体 CN Regular</vt:lpstr>
      <vt:lpstr>思源黑体 CN Medium</vt:lpstr>
      <vt:lpstr>Calibri</vt:lpstr>
      <vt:lpstr>黑体</vt:lpstr>
      <vt:lpstr>Arial Unicode MS</vt:lpstr>
      <vt:lpstr>Poppins</vt:lpstr>
      <vt:lpstr>Calibri Light</vt:lpstr>
      <vt:lpstr>Calibri Bold Italic</vt:lpstr>
      <vt:lpstr>ヒラギノ角ゴ ProN W6</vt:lpstr>
      <vt:lpstr>Poppins Light</vt:lpstr>
      <vt:lpstr>楷体_GB2312</vt:lpstr>
      <vt:lpstr>Times New Roman</vt:lpstr>
      <vt:lpstr>思源黑体 CN Bold</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冻融试验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忘了天空的颜色</cp:lastModifiedBy>
  <cp:revision>2681</cp:revision>
  <dcterms:created xsi:type="dcterms:W3CDTF">2020-10-08T03:19:00Z</dcterms:created>
  <dcterms:modified xsi:type="dcterms:W3CDTF">2024-08-28T03:44:24Z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C3D4B1EACD0C4FFC9762728FE3B5BDB6</vt:lpwstr>
  </property>
</Properties>
</file>