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536" r:id="rId1"/>
    <p:sldMasterId id="2147493573" r:id="rId2"/>
  </p:sldMasterIdLst>
  <p:notesMasterIdLst>
    <p:notesMasterId r:id="rId3"/>
  </p:notesMasterIdLst>
  <p:sldIdLst>
    <p:sldId id="4946" r:id="rId4"/>
    <p:sldId id="4949" r:id="rId5"/>
    <p:sldId id="4952" r:id="rId6"/>
    <p:sldId id="4955" r:id="rId7"/>
    <p:sldId id="4961" r:id="rId9"/>
    <p:sldId id="4964" r:id="rId10"/>
    <p:sldId id="4967" r:id="rId11"/>
    <p:sldId id="4970" r:id="rId12"/>
    <p:sldId id="4976" r:id="rId14"/>
    <p:sldId id="4979" r:id="rId15"/>
    <p:sldId id="4982" r:id="rId16"/>
    <p:sldId id="4985" r:id="rId17"/>
    <p:sldId id="4988" r:id="rId18"/>
    <p:sldId id="4994" r:id="rId20"/>
    <p:sldId id="4997" r:id="rId21"/>
    <p:sldId id="5000" r:id="rId22"/>
    <p:sldId id="5003" r:id="rId23"/>
    <p:sldId id="5009" r:id="rId25"/>
    <p:sldId id="5012" r:id="rId26"/>
    <p:sldId id="5015" r:id="rId27"/>
    <p:sldId id="5018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537" r:id="rId1"/>
    <p:sldLayoutId id="2147493538" r:id="rId2"/>
    <p:sldLayoutId id="2147493539" r:id="rId3"/>
    <p:sldLayoutId id="2147493540" r:id="rId4"/>
    <p:sldLayoutId id="2147493541" r:id="rId5"/>
    <p:sldLayoutId id="2147493542" r:id="rId6"/>
    <p:sldLayoutId id="2147493543" r:id="rId7"/>
    <p:sldLayoutId id="2147493544" r:id="rId8"/>
    <p:sldLayoutId id="2147493545" r:id="rId9"/>
    <p:sldLayoutId id="2147493546" r:id="rId10"/>
    <p:sldLayoutId id="21474935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574" r:id="rId1"/>
    <p:sldLayoutId id="2147493575" r:id="rId2"/>
    <p:sldLayoutId id="2147493576" r:id="rId3"/>
    <p:sldLayoutId id="2147493577" r:id="rId4"/>
    <p:sldLayoutId id="2147493578" r:id="rId5"/>
    <p:sldLayoutId id="2147493579" r:id="rId6"/>
    <p:sldLayoutId id="2147493580" r:id="rId7"/>
    <p:sldLayoutId id="2147493581" r:id="rId8"/>
    <p:sldLayoutId id="2147493582" r:id="rId9"/>
    <p:sldLayoutId id="2147493583" r:id="rId10"/>
    <p:sldLayoutId id="21474935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tags" Target="../tags/tag131.xml"/><Relationship Id="rId20" Type="http://schemas.openxmlformats.org/officeDocument/2006/relationships/tags" Target="../tags/tag13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增强企业危机应对能力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企业危机应对的重要性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企业危机应对的策略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企业危机应对的实践经验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企业危机应对的未来展望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企业危机应对的重要性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保护企业声誉和形象</a:t>
            </a:r>
            <a:endParaRPr altLang="en-US" lang="zh-CN"/>
          </a:p>
        </p:txBody>
      </p:sp>
      <p:sp>
        <p:nvSpPr>
          <p:cNvPr id="10489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维护企业形象：在危机中保持冷静、积极应对，避免形象受损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保护品牌价值：通过有效的危机应对，维护品牌形象和价值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增强公众信任：积极应对危机，增强公众对企业的信任和好感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避免长期影响：及时有效的危机应对可以避免对企业长期发展的影响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减少经济损失</a:t>
            </a:r>
            <a:endParaRPr altLang="en-US" lang="zh-CN"/>
          </a:p>
        </p:txBody>
      </p:sp>
      <p:sp>
        <p:nvSpPr>
          <p:cNvPr id="10490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及时应对危机，防止事态扩大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恢复企业声誉，重建市场信任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总结经验教训，提高危机应对能力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采取有效措施，减少经济损失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1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增强企业危机应对能力是提升企业竞争力的关键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有效应对危机可以挽救企业声誉和形象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危机应对能力是企业长期发展的保障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提升企业竞争力需要不断加强危机应对能力建设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企业危机应对的策略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建立危机预警机制</a:t>
            </a:r>
            <a:endParaRPr altLang="en-US" lang="zh-CN"/>
          </a:p>
        </p:txBody>
      </p:sp>
      <p:sp>
        <p:nvSpPr>
          <p:cNvPr id="10492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定义和作用：危机预警机制是指通过收集和分析相关信息，预测和评估可能出现的危机，并采取相应措施进行防范和应对的机制。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预警指标：根据企业所处的行业和领域，建立相应的预警指标体系，包括财务、市场、运营、法律等方面。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监测与评估：定期对预警指标进行监测和评估，及时发现潜在的危机，并采取相应的措施进行防范和应对。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应急预案：制定针对不同类型危机的应急预案，明确应对措施和责任人，确保在危机发生时能够迅速、有效地应对。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制定危机应对计划</a:t>
            </a:r>
            <a:endParaRPr altLang="en-US" lang="zh-CN"/>
          </a:p>
        </p:txBody>
      </p:sp>
      <p:sp>
        <p:nvSpPr>
          <p:cNvPr id="10492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明确危机应对的目标和原则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建立危机应对的流程和机制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确定危机应对的组织架构和职责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制定危机应对的策略和措施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建立危机管理团队</a:t>
            </a:r>
            <a:endParaRPr altLang="en-US" lang="zh-CN"/>
          </a:p>
        </p:txBody>
      </p:sp>
      <p:sp>
        <p:nvSpPr>
          <p:cNvPr id="10493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团队成员：具备专业知识和经验，能够应对各种危机情况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沟通：保持与政府、媒体、客户等各方的良好沟通，及时传递信息，维护企业形象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培训：定期进行危机管理培训，提高团队成员的应对能力和心理素质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职责：制定危机应对计划，协调各部门工作，确保危机得到及时有效解决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加强危机公关能力</a:t>
            </a:r>
            <a:endParaRPr altLang="en-US" lang="zh-CN"/>
          </a:p>
        </p:txBody>
      </p:sp>
      <p:sp>
        <p:nvSpPr>
          <p:cNvPr id="10494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建立专业的危机公关团队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制定危机应对计划和策略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及时公开透明地与媒体和公众沟通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积极采取措施恢复企业声誉和形象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企业危机应对的实践经验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成功应对危机的案例分析</a:t>
            </a:r>
            <a:endParaRPr altLang="en-US" lang="zh-CN"/>
          </a:p>
        </p:txBody>
      </p:sp>
      <p:sp>
        <p:nvSpPr>
          <p:cNvPr id="10495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案例一：某知名互联网公司如何应对数据泄露危机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案例二：某大型零售商如何成功转型以应对市场变化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案例三：某知名汽车制造商如何应对供应链中断危机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案例四：某跨国公司如何通过多元化战略应对经济下行压力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吸取失败教训，避免重蹈覆辙</a:t>
            </a:r>
            <a:endParaRPr altLang="en-US" lang="zh-CN"/>
          </a:p>
        </p:txBody>
      </p:sp>
      <p:sp>
        <p:nvSpPr>
          <p:cNvPr id="10496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总结失败原因：对过去失败的案例进行深入分析，找出导致失败的关键因素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汲取经验教训：从失败中汲取经验教训，避免重蹈覆辙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建立危机应对机制：建立完善的危机应对机制，提高企业应对危机的能力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加强员工培训：加强员工对危机应对的培训，提高员工的危机意识和应对能力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不断总结经验，完善危机应对策略</a:t>
            </a:r>
            <a:endParaRPr altLang="en-US" lang="zh-CN"/>
          </a:p>
        </p:txBody>
      </p:sp>
      <p:sp>
        <p:nvSpPr>
          <p:cNvPr id="10496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及时总结经验教训，不断完善危机应对策略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加强内部管理，提高员工应对危机的能力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积极寻求外部支持，共同应对危机挑战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建立有效的信息反馈机制，及时掌握市场动态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企业危机应对的未来展望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加强企业风险意识，预防危机发生</a:t>
            </a:r>
            <a:endParaRPr altLang="en-US" lang="zh-CN"/>
          </a:p>
        </p:txBody>
      </p:sp>
      <p:sp>
        <p:nvSpPr>
          <p:cNvPr id="10498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建立完善的风险管理体系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提高员工的风险意识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定期进行风险评估和预警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加强与政府、行业协会等的沟通与合作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借助科技手段，提高危机应对效率</a:t>
            </a:r>
            <a:endParaRPr altLang="en-US" lang="zh-CN"/>
          </a:p>
        </p:txBody>
      </p:sp>
      <p:sp>
        <p:nvSpPr>
          <p:cNvPr id="10498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利用大数据和人工智能技术，实时监测和分析企业危机情况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通过云计算和物联网技术，实现危机信息的快速传递和共享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利用区块链技术，确保危机信息的真实性和可信度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通过虚拟现实和增强现实技术，进行危机模拟和演练，提高应对能力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积极参与行业交流，共同应对行业危机</a:t>
            </a:r>
            <a:endParaRPr altLang="en-US" lang="zh-CN"/>
          </a:p>
        </p:txBody>
      </p:sp>
      <p:sp>
        <p:nvSpPr>
          <p:cNvPr id="10499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行业交流的重要性：通过交流分享经验，共同应对行业危机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建立行业联盟：联合行业内企业，共同制定行业标准和规范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加强信息共享：及时分享市场信息，避免信息不对称带来的风险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合作创新：共同研发新技术、新产品，提升整个行业的竞争力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7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997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998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12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2023-12-20T04:53:27Z</dcterms:created>
  <dcterms:modified xsi:type="dcterms:W3CDTF">2023-12-20T04:53:27Z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7f5b19cd4ecd44d8be701f5db1253aee_21</vt:lpwstr>
  </property>
</Properties>
</file>