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02" r:id="rId1"/>
    <p:sldMasterId id="2147487939" r:id="rId2"/>
  </p:sldMasterIdLst>
  <p:notesMasterIdLst>
    <p:notesMasterId r:id="rId3"/>
  </p:notesMasterIdLst>
  <p:sldIdLst>
    <p:sldId id="2203" r:id="rId4"/>
    <p:sldId id="2206" r:id="rId5"/>
    <p:sldId id="2209" r:id="rId6"/>
    <p:sldId id="2212" r:id="rId7"/>
    <p:sldId id="2215" r:id="rId8"/>
    <p:sldId id="2218" r:id="rId9"/>
    <p:sldId id="2221" r:id="rId10"/>
    <p:sldId id="2224" r:id="rId11"/>
    <p:sldId id="2227" r:id="rId12"/>
    <p:sldId id="2230" r:id="rId13"/>
    <p:sldId id="2233" r:id="rId14"/>
    <p:sldId id="2236" r:id="rId15"/>
    <p:sldId id="2239" r:id="rId16"/>
    <p:sldId id="2242" r:id="rId17"/>
    <p:sldId id="2245" r:id="rId18"/>
    <p:sldId id="2248" r:id="rId19"/>
    <p:sldId id="2251" r:id="rId20"/>
    <p:sldId id="2254" r:id="rId21"/>
    <p:sldId id="2257" r:id="rId22"/>
    <p:sldId id="2260" r:id="rId23"/>
    <p:sldId id="2263" r:id="rId24"/>
    <p:sldId id="2266" r:id="rId25"/>
    <p:sldId id="2269" r:id="rId26"/>
    <p:sldId id="2272" r:id="rId27"/>
    <p:sldId id="2275" r:id="rId28"/>
    <p:sldId id="2278" r:id="rId29"/>
    <p:sldId id="2281" r:id="rId30"/>
    <p:sldId id="2284" r:id="rId31"/>
    <p:sldId id="2287" r:id="rId32"/>
    <p:sldId id="2290" r:id="rId33"/>
    <p:sldId id="229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image" Target="../media/image2.png"/><Relationship Id="rId13" Type="http://schemas.openxmlformats.org/officeDocument/2006/relationships/tags" Target="../tags/tag11.xml"/><Relationship Id="rId14" Type="http://schemas.openxmlformats.org/officeDocument/2006/relationships/image" Target="../media/image3.png"/><Relationship Id="rId15" Type="http://schemas.openxmlformats.org/officeDocument/2006/relationships/tags" Target="../tags/tag12.xml"/><Relationship Id="rId16" Type="http://schemas.openxmlformats.org/officeDocument/2006/relationships/image" Target="../media/image4.png"/><Relationship Id="rId17" Type="http://schemas.openxmlformats.org/officeDocument/2006/relationships/tags" Target="../tags/tag13.xml"/><Relationship Id="rId18" Type="http://schemas.openxmlformats.org/officeDocument/2006/relationships/image" Target="../media/image5.png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6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tags" Target="../tags/tag27.xml"/><Relationship Id="rId11" Type="http://schemas.openxmlformats.org/officeDocument/2006/relationships/image" Target="../media/image7.png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8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1.jpe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image" Target="../media/image2.png"/><Relationship Id="rId13" Type="http://schemas.openxmlformats.org/officeDocument/2006/relationships/tags" Target="../tags/tag74.xml"/><Relationship Id="rId14" Type="http://schemas.openxmlformats.org/officeDocument/2006/relationships/image" Target="../media/image3.png"/><Relationship Id="rId15" Type="http://schemas.openxmlformats.org/officeDocument/2006/relationships/tags" Target="../tags/tag75.xml"/><Relationship Id="rId16" Type="http://schemas.openxmlformats.org/officeDocument/2006/relationships/image" Target="../media/image4.png"/><Relationship Id="rId17" Type="http://schemas.openxmlformats.org/officeDocument/2006/relationships/tags" Target="../tags/tag76.xml"/><Relationship Id="rId18" Type="http://schemas.openxmlformats.org/officeDocument/2006/relationships/image" Target="../media/image5.png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2"/>
          <p:cNvPicPr>
            <a:picLocks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35" y="1"/>
            <a:ext cx="12191930" cy="6857998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987550" y="2547824"/>
            <a:ext cx="8216900" cy="1697990"/>
          </a:xfrm>
          <a:noFill/>
        </p:spPr>
        <p:txBody>
          <a:bodyPr anchor="t" anchorCtr="0" bIns="38100" lIns="101600" rIns="76200" rtlCol="0" tIns="3810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8780" i="0" kumimoji="0" lang="zh-CN" noProof="1" normalizeH="0" spc="-200" strike="noStrike" u="none">
                <a:solidFill>
                  <a:schemeClr val="lt1">
                    <a:lumMod val="100000"/>
                  </a:schemeClr>
                </a:solidFill>
                <a:effectLst>
                  <a:outerShdw algn="l" dist="76200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algn="ctr" fontAlgn="auto" lvl="0" marL="0" marR="0">
              <a:buClrTx/>
              <a:buSzTx/>
              <a:buFontTx/>
            </a:pP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3074353" y="1859274"/>
            <a:ext cx="6043295" cy="482175"/>
          </a:xfrm>
          <a:noFill/>
          <a:ln w="19050">
            <a:noFill/>
          </a:ln>
        </p:spPr>
        <p:txBody>
          <a:bodyPr anchor="ctr" anchorCtr="0" bIns="0" lIns="101600" rIns="82550" rtlCol="0" tIns="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2200" i="0" kumimoji="0" lang="zh-CN" noProof="1" normalizeH="0" spc="100" strike="noStrike" u="none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algn="ctr" fontAlgn="auto" indent="-342900" lvl="0" marL="114300" marR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</a:pPr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8" name="公司名占位符 6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987551" y="4283915"/>
            <a:ext cx="8216899" cy="365126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1600" lang="zh-CN" spc="34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algn="ctr" lvl="0" marL="0"/>
            <a:r>
              <a:rPr altLang="en-US" dirty="0" lang="zh-CN"/>
              <a:t>公司名</a:t>
            </a:r>
            <a:endParaRPr altLang="en-US" dirty="0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987551" y="4710521"/>
            <a:ext cx="8216899" cy="467263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2000" lang="zh-CN" spc="12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algn="ctr" lvl="0" mar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682" name="任意多边形 23"/>
          <p:cNvSpPr/>
          <p:nvPr>
            <p:custDataLst>
              <p:tags r:id="rId10"/>
            </p:custDataLst>
          </p:nvPr>
        </p:nvSpPr>
        <p:spPr>
          <a:xfrm>
            <a:off x="3063765" y="1718939"/>
            <a:ext cx="6064470" cy="655213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98" h="952">
                <a:moveTo>
                  <a:pt x="1098" y="186"/>
                </a:moveTo>
                <a:lnTo>
                  <a:pt x="1098" y="186"/>
                </a:lnTo>
                <a:lnTo>
                  <a:pt x="28" y="186"/>
                </a:lnTo>
                <a:lnTo>
                  <a:pt x="28" y="923"/>
                </a:lnTo>
                <a:lnTo>
                  <a:pt x="9270" y="923"/>
                </a:lnTo>
                <a:lnTo>
                  <a:pt x="9270" y="186"/>
                </a:lnTo>
                <a:lnTo>
                  <a:pt x="1098" y="186"/>
                </a:lnTo>
                <a:close/>
                <a:moveTo>
                  <a:pt x="0" y="0"/>
                </a:moveTo>
                <a:lnTo>
                  <a:pt x="1098" y="0"/>
                </a:lnTo>
                <a:lnTo>
                  <a:pt x="1098" y="157"/>
                </a:lnTo>
                <a:lnTo>
                  <a:pt x="9270" y="157"/>
                </a:lnTo>
                <a:lnTo>
                  <a:pt x="9270" y="157"/>
                </a:lnTo>
                <a:lnTo>
                  <a:pt x="9298" y="157"/>
                </a:lnTo>
                <a:lnTo>
                  <a:pt x="9298" y="951"/>
                </a:lnTo>
                <a:lnTo>
                  <a:pt x="9298" y="951"/>
                </a:lnTo>
                <a:lnTo>
                  <a:pt x="9298" y="952"/>
                </a:lnTo>
                <a:lnTo>
                  <a:pt x="0" y="952"/>
                </a:lnTo>
                <a:lnTo>
                  <a:pt x="0" y="951"/>
                </a:lnTo>
                <a:lnTo>
                  <a:pt x="0" y="951"/>
                </a:lnTo>
                <a:lnTo>
                  <a:pt x="0" y="186"/>
                </a:ln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pic>
        <p:nvPicPr>
          <p:cNvPr id="2097157" name="图片 3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1033029" y="820507"/>
            <a:ext cx="877900" cy="542591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5925643" y="834755"/>
            <a:ext cx="341406" cy="542591"/>
          </a:xfrm>
          <a:prstGeom prst="rect"/>
        </p:spPr>
      </p:pic>
      <p:pic>
        <p:nvPicPr>
          <p:cNvPr id="2097161" name="图片 34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1438372" y="719914"/>
            <a:ext cx="195089" cy="743776"/>
          </a:xfrm>
          <a:prstGeom prst="rect"/>
        </p:spPr>
      </p:pic>
      <p:pic>
        <p:nvPicPr>
          <p:cNvPr id="2097163" name="图片 37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9107511" y="6198428"/>
            <a:ext cx="768163" cy="274344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200" y="1"/>
            <a:ext cx="12189600" cy="6857998"/>
          </a:xfrm>
          <a:prstGeom prst="rect"/>
        </p:spPr>
      </p:pic>
      <p:sp>
        <p:nvSpPr>
          <p:cNvPr id="1048694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6831715" y="750991"/>
            <a:ext cx="4644228" cy="958322"/>
          </a:xfrm>
        </p:spPr>
        <p:txBody>
          <a:bodyPr anchor="b" anchorCtr="0" bIns="0" rtlCol="0" tIns="0" vert="horz" wrap="square">
            <a:normAutofit lnSpcReduction="20000"/>
          </a:bodyPr>
          <a:lstStyle>
            <a:lvl1pPr algn="l" indent="0" marL="0">
              <a:buFont typeface="Arial" panose="02080604020202020204" pitchFamily="34" charset="0"/>
              <a:buNone/>
              <a:defRPr altLang="en-US" b="0" dirty="0" sz="6000" i="0" lang="zh-CN" spc="43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marL="0"/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副标题 2"/>
          <p:cNvSpPr>
            <a:spLocks noGrp="1"/>
          </p:cNvSpPr>
          <p:nvPr userDrawn="1">
            <p:ph type="body" idx="1" hasCustomPrompt="1"/>
            <p:custDataLst>
              <p:tags r:id="rId4"/>
            </p:custDataLst>
          </p:nvPr>
        </p:nvSpPr>
        <p:spPr>
          <a:xfrm>
            <a:off x="6839871" y="1750437"/>
            <a:ext cx="4628229" cy="539763"/>
          </a:xfrm>
        </p:spPr>
        <p:txBody>
          <a:bodyPr anchor="t" anchorCtr="0" bIns="0" rtlCol="0" tIns="0" vert="horz" wrap="square">
            <a:normAutofit/>
          </a:bodyPr>
          <a:lstStyle>
            <a:lvl1pPr algn="l" indent="0" marL="0">
              <a:buFont typeface="Arial" panose="02080604020202020204" pitchFamily="34" charset="0"/>
              <a:buNone/>
              <a:defRPr altLang="en-US" b="0" dirty="0" sz="2800" i="0" lang="zh-CN" spc="149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 marL="0">
              <a:lnSpc>
                <a:spcPct val="100000"/>
              </a:lnSpc>
            </a:pPr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6881721" y="2398322"/>
            <a:ext cx="2697956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6850765" y="2398322"/>
            <a:ext cx="504825" cy="0"/>
          </a:xfrm>
          <a:prstGeom prst="line"/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7" name="图片 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454118" y="431944"/>
            <a:ext cx="768163" cy="268247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8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200" y="0"/>
            <a:ext cx="121896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001328" y="2436419"/>
            <a:ext cx="8186468" cy="1152000"/>
          </a:xfrm>
        </p:spPr>
        <p:txBody>
          <a:bodyPr anchor="b" wrap="square">
            <a:normAutofit/>
          </a:bodyPr>
          <a:lstStyle>
            <a:lvl1pPr algn="ctr">
              <a:defRPr sz="5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2001328" y="3696419"/>
            <a:ext cx="8186468" cy="936000"/>
          </a:xfrm>
        </p:spPr>
        <p:txBody>
          <a:bodyPr wrap="square">
            <a:normAutofit/>
          </a:bodyPr>
          <a:lstStyle>
            <a:lvl1pPr algn="ctr" indent="0" marL="0"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35" y="1"/>
            <a:ext cx="12191930" cy="6857998"/>
          </a:xfrm>
          <a:prstGeom prst="rect"/>
        </p:spPr>
      </p:pic>
      <p:sp>
        <p:nvSpPr>
          <p:cNvPr id="1048774" name="任意多边形 23"/>
          <p:cNvSpPr/>
          <p:nvPr userDrawn="1">
            <p:custDataLst>
              <p:tags r:id="rId3"/>
            </p:custDataLst>
          </p:nvPr>
        </p:nvSpPr>
        <p:spPr>
          <a:xfrm>
            <a:off x="3063765" y="1718939"/>
            <a:ext cx="6064470" cy="655213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98" h="952">
                <a:moveTo>
                  <a:pt x="1098" y="186"/>
                </a:moveTo>
                <a:lnTo>
                  <a:pt x="1098" y="186"/>
                </a:lnTo>
                <a:lnTo>
                  <a:pt x="28" y="186"/>
                </a:lnTo>
                <a:lnTo>
                  <a:pt x="28" y="923"/>
                </a:lnTo>
                <a:lnTo>
                  <a:pt x="9270" y="923"/>
                </a:lnTo>
                <a:lnTo>
                  <a:pt x="9270" y="186"/>
                </a:lnTo>
                <a:lnTo>
                  <a:pt x="1098" y="186"/>
                </a:lnTo>
                <a:close/>
                <a:moveTo>
                  <a:pt x="0" y="0"/>
                </a:moveTo>
                <a:lnTo>
                  <a:pt x="1098" y="0"/>
                </a:lnTo>
                <a:lnTo>
                  <a:pt x="1098" y="157"/>
                </a:lnTo>
                <a:lnTo>
                  <a:pt x="9270" y="157"/>
                </a:lnTo>
                <a:lnTo>
                  <a:pt x="9270" y="157"/>
                </a:lnTo>
                <a:lnTo>
                  <a:pt x="9298" y="157"/>
                </a:lnTo>
                <a:lnTo>
                  <a:pt x="9298" y="951"/>
                </a:lnTo>
                <a:lnTo>
                  <a:pt x="9298" y="951"/>
                </a:lnTo>
                <a:lnTo>
                  <a:pt x="9298" y="952"/>
                </a:lnTo>
                <a:lnTo>
                  <a:pt x="0" y="952"/>
                </a:lnTo>
                <a:lnTo>
                  <a:pt x="0" y="951"/>
                </a:lnTo>
                <a:lnTo>
                  <a:pt x="0" y="951"/>
                </a:lnTo>
                <a:lnTo>
                  <a:pt x="0" y="186"/>
                </a:ln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j-ea"/>
              <a:ea typeface="+mj-ea"/>
              <a:cs typeface="+mn-lt"/>
            </a:endParaRPr>
          </a:p>
        </p:txBody>
      </p:sp>
      <p:sp>
        <p:nvSpPr>
          <p:cNvPr id="1048776" name="标题 1"/>
          <p:cNvSpPr>
            <a:spLocks noGrp="1"/>
          </p:cNvSpPr>
          <p:nvPr userDrawn="1">
            <p:ph type="ctrTitle" hasCustomPrompt="1"/>
            <p:custDataLst>
              <p:tags r:id="rId4"/>
            </p:custDataLst>
          </p:nvPr>
        </p:nvSpPr>
        <p:spPr>
          <a:xfrm>
            <a:off x="1987550" y="2547824"/>
            <a:ext cx="8216900" cy="1599566"/>
          </a:xfrm>
          <a:noFill/>
        </p:spPr>
        <p:txBody>
          <a:bodyPr anchor="t" anchorCtr="0" bIns="38100" lIns="101600" rIns="76200" rtlCol="0" tIns="3810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8780" i="0" kumimoji="0" lang="zh-CN" noProof="1" normalizeH="0" spc="-200" strike="noStrike" u="none">
                <a:solidFill>
                  <a:schemeClr val="lt1">
                    <a:lumMod val="100000"/>
                  </a:schemeClr>
                </a:solidFill>
                <a:effectLst>
                  <a:outerShdw algn="l" dist="76200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algn="ctr" fontAlgn="auto" lvl="0" marL="0" marR="0">
              <a:buClrTx/>
              <a:buSzTx/>
              <a:buFontTx/>
            </a:pP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78" name="副标题 2"/>
          <p:cNvSpPr>
            <a:spLocks noGrp="1"/>
          </p:cNvSpPr>
          <p:nvPr userDrawn="1">
            <p:ph type="subTitle" idx="1" hasCustomPrompt="1"/>
            <p:custDataLst>
              <p:tags r:id="rId5"/>
            </p:custDataLst>
          </p:nvPr>
        </p:nvSpPr>
        <p:spPr>
          <a:xfrm>
            <a:off x="3117642" y="1859274"/>
            <a:ext cx="6043295" cy="482175"/>
          </a:xfrm>
          <a:noFill/>
          <a:ln w="19050">
            <a:noFill/>
          </a:ln>
        </p:spPr>
        <p:txBody>
          <a:bodyPr anchor="ctr" anchorCtr="0" bIns="0" lIns="101600" rIns="82550" rtlCol="0" tIns="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2200" i="0" kumimoji="0" lang="zh-CN" noProof="1" normalizeH="0" spc="100" strike="noStrike" u="none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algn="ctr" fontAlgn="auto" indent="-342900" lvl="0" marL="114300" marR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</a:pPr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80" name="日期占位符 3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4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5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6" name="公司名占位符 6"/>
          <p:cNvSpPr>
            <a:spLocks noGrp="1"/>
          </p:cNvSpPr>
          <p:nvPr userDrawn="1">
            <p:ph type="body" sz="quarter" idx="13" hasCustomPrompt="1"/>
            <p:custDataLst>
              <p:tags r:id="rId9"/>
            </p:custDataLst>
          </p:nvPr>
        </p:nvSpPr>
        <p:spPr>
          <a:xfrm>
            <a:off x="1987550" y="4283914"/>
            <a:ext cx="8216900" cy="377077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1600" lang="zh-CN" spc="34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algn="ctr" lvl="0" marL="0"/>
            <a:r>
              <a:rPr altLang="en-US" dirty="0" lang="zh-CN"/>
              <a:t>公司名</a:t>
            </a:r>
            <a:endParaRPr altLang="en-US" dirty="0" lang="zh-CN"/>
          </a:p>
        </p:txBody>
      </p:sp>
      <p:sp>
        <p:nvSpPr>
          <p:cNvPr id="104878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1987550" y="4715551"/>
            <a:ext cx="8216900" cy="467263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2000" lang="zh-CN" spc="12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algn="ctr" lvl="0" marL="0"/>
            <a:r>
              <a:rPr altLang="en-US" dirty="0" lang="zh-CN"/>
              <a:t>署名</a:t>
            </a:r>
            <a:endParaRPr altLang="en-US" dirty="0" lang="zh-CN"/>
          </a:p>
        </p:txBody>
      </p:sp>
      <p:pic>
        <p:nvPicPr>
          <p:cNvPr id="2097173" name="图片 1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1033029" y="820507"/>
            <a:ext cx="877900" cy="542591"/>
          </a:xfrm>
          <a:prstGeom prst="rect"/>
        </p:spPr>
      </p:pic>
      <p:pic>
        <p:nvPicPr>
          <p:cNvPr id="2097175" name="图片 19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5925643" y="834755"/>
            <a:ext cx="341406" cy="542591"/>
          </a:xfrm>
          <a:prstGeom prst="rect"/>
        </p:spPr>
      </p:pic>
      <p:pic>
        <p:nvPicPr>
          <p:cNvPr id="2097177" name="图片 25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1438372" y="719914"/>
            <a:ext cx="195089" cy="743776"/>
          </a:xfrm>
          <a:prstGeom prst="rect"/>
        </p:spPr>
      </p:pic>
      <p:pic>
        <p:nvPicPr>
          <p:cNvPr id="2097179" name="图片 26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9107511" y="6198428"/>
            <a:ext cx="768163" cy="274344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7.xml"/><Relationship Id="rId13" Type="http://schemas.openxmlformats.org/officeDocument/2006/relationships/image" Target="../media/image9.jpeg"/><Relationship Id="rId14" Type="http://schemas.openxmlformats.org/officeDocument/2006/relationships/tags" Target="../tags/tag78.xml"/><Relationship Id="rId15" Type="http://schemas.openxmlformats.org/officeDocument/2006/relationships/tags" Target="../tags/tag79.xml"/><Relationship Id="rId16" Type="http://schemas.openxmlformats.org/officeDocument/2006/relationships/tags" Target="../tags/tag80.xml"/><Relationship Id="rId17" Type="http://schemas.openxmlformats.org/officeDocument/2006/relationships/tags" Target="../tags/tag81.xml"/><Relationship Id="rId18" Type="http://schemas.openxmlformats.org/officeDocument/2006/relationships/tags" Target="../tags/tag82.xml"/><Relationship Id="rId19" Type="http://schemas.openxmlformats.org/officeDocument/2006/relationships/tags" Target="../tags/tag8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03" r:id="rId1"/>
    <p:sldLayoutId id="2147487904" r:id="rId2"/>
    <p:sldLayoutId id="2147487905" r:id="rId3"/>
    <p:sldLayoutId id="2147487906" r:id="rId4"/>
    <p:sldLayoutId id="2147487907" r:id="rId5"/>
    <p:sldLayoutId id="2147487908" r:id="rId6"/>
    <p:sldLayoutId id="2147487909" r:id="rId7"/>
    <p:sldLayoutId id="2147487910" r:id="rId8"/>
    <p:sldLayoutId id="2147487911" r:id="rId9"/>
    <p:sldLayoutId id="2147487912" r:id="rId10"/>
    <p:sldLayoutId id="21474879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1200" y="1"/>
            <a:ext cx="12189600" cy="6857999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940" r:id="rId1"/>
    <p:sldLayoutId id="2147487941" r:id="rId2"/>
    <p:sldLayoutId id="2147487942" r:id="rId3"/>
    <p:sldLayoutId id="2147487943" r:id="rId4"/>
    <p:sldLayoutId id="2147487944" r:id="rId5"/>
    <p:sldLayoutId id="2147487945" r:id="rId6"/>
    <p:sldLayoutId id="2147487946" r:id="rId7"/>
    <p:sldLayoutId id="2147487947" r:id="rId8"/>
    <p:sldLayoutId id="2147487948" r:id="rId9"/>
    <p:sldLayoutId id="2147487949" r:id="rId10"/>
    <p:sldLayoutId id="214748795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2024年文化旅游融合方案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 fontScale="95455" lnSpcReduction="10000"/>
          </a:bodyPr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 fontScale="93750"/>
          </a:bodyPr>
          <a:p>
            <a:r>
              <a:rPr altLang="en-US" dirty="0" lang="zh-CN"/>
              <a:t>金山办公软件有限公司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8333" lnSpcReduction="2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20000"/>
          </a:bodyPr>
          <a:p>
            <a:r>
              <a:rPr altLang="zh-CN" dirty="0" lang="en-US">
                <a:sym typeface="+mn-ea"/>
              </a:rPr>
              <a:t>CONTENTS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6545262" y="2577147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7336540" y="2577147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文化旅游融合背景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6545262" y="3142412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7336540" y="3142412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文化旅游融合策略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6545262" y="3707677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7336540" y="3707677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文化旅游融合实施路径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6545262" y="4272942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7336540" y="4272942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文化旅游融合成效评估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545262" y="4838207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7336540" y="4838207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6545262" y="5403473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7336540" y="5403473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文化旅游融合背景</a:t>
            </a:r>
            <a:endParaRPr altLang="en-US" dirty="0" lang="zh-CN"/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文化旅游发展现状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旅游人次和收入持续增长，成为全球经济增长的重要引擎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旅游产品和服务不断升级，从传统的观光旅游向体验式、休闲度假式旅游转变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文化旅游成为新的热点，游客对文化内涵和旅游体验的要求越来越高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数字技术和互联网的发展为文化旅游提供了新的发展机遇和挑战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文化旅游融合的意义</a:t>
            </a:r>
            <a:endParaRPr altLang="en-US" lang="zh-CN"/>
          </a:p>
        </p:txBody>
      </p:sp>
      <p:sp>
        <p:nvSpPr>
          <p:cNvPr id="104896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促进文化传承与保护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6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提升旅游品质与内涵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推动经济社会发展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加强文化交流与互鉴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文化旅游融合的挑战与机遇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融合模式：文化体验、旅游演艺、主题公园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成功案例：故宫文创、敦煌研究院、乌镇戏剧节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挑战：文化差异、资源保护、市场竞争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机遇：政策支持、市场需求、技术创新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文化旅游融合策略</a:t>
            </a:r>
            <a:endParaRPr altLang="en-US" dirty="0" lang="zh-CN"/>
          </a:p>
        </p:txBody>
      </p:sp>
      <p:sp>
        <p:nvSpPr>
          <p:cNvPr id="104907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文化资源整合</a:t>
            </a:r>
            <a:endParaRPr altLang="en-US" lang="zh-CN"/>
          </a:p>
        </p:txBody>
      </p:sp>
      <p:sp>
        <p:nvSpPr>
          <p:cNvPr id="10491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整合当地文化资源，挖掘文化内涵，形成独特的旅游品牌。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联合周边地区，共同开发文化旅游线路，实现资源共享。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与文化机构合作，引入优质文化活动，提升旅游品质。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结合现代科技手段，创新文化旅游展示方式，增强游客体验感。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旅游产品创新</a:t>
            </a:r>
            <a:endParaRPr altLang="en-US" lang="zh-CN"/>
          </a:p>
        </p:txBody>
      </p:sp>
      <p:sp>
        <p:nvSpPr>
          <p:cNvPr id="10491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创新旅游线路和旅游模式，满足不同游客的需求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结合当地文化特色，推出具有独特魅力的旅游产品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开发具有文化内涵的旅游纪念品，提升旅游购物体验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借助现代科技手段，打造数字化、智能化的旅游体验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文化旅游产业链延伸</a:t>
            </a:r>
            <a:endParaRPr altLang="en-US" lang="zh-CN"/>
          </a:p>
        </p:txBody>
      </p:sp>
      <p:sp>
        <p:nvSpPr>
          <p:cNvPr id="1049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文化旅游产业链的定义和作用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产业链延伸的具体措施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产业链延伸的预期效果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产业链延伸的必要性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文化旅游品牌建设</a:t>
            </a:r>
            <a:endParaRPr altLang="en-US" lang="zh-CN"/>
          </a:p>
        </p:txBody>
      </p:sp>
      <p:sp>
        <p:nvSpPr>
          <p:cNvPr id="10492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品牌定位：根据目标市场和消费者需求，明确品牌的核心价值观和特色。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品牌形象：设计独特的视觉识别系统，包括标志、字体、色彩等，以提升品牌认知度。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品牌传播：运用多元化的传播渠道，如广告、公关、内容营销等，提高品牌知名度和美誉度。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品牌延伸：拓展产品线和服务范围，以满足消费者对品牌体验的全方位需求。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文化旅游融合实施路径</a:t>
            </a:r>
            <a:endParaRPr altLang="en-US" dirty="0" lang="zh-CN"/>
          </a:p>
        </p:txBody>
      </p:sp>
      <p:sp>
        <p:nvSpPr>
          <p:cNvPr id="104935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政策支持与保障</a:t>
            </a:r>
            <a:endParaRPr altLang="en-US" lang="zh-CN"/>
          </a:p>
        </p:txBody>
      </p:sp>
      <p:sp>
        <p:nvSpPr>
          <p:cNvPr id="10493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建立健全文化旅游融合发展的法律法规体系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建立文化旅游融合发展的协调机制，加强部门间的协作配合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政府出台相关政策，支持文化旅游融合发展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加大对文化旅游融合项目的资金投入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产业协同发展</a:t>
            </a:r>
            <a:endParaRPr altLang="en-US" lang="zh-CN"/>
          </a:p>
        </p:txBody>
      </p:sp>
      <p:sp>
        <p:nvSpPr>
          <p:cNvPr id="10494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产业协同发展的实施路径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产业协同发展的未来展望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文化与旅游产业融合的必要性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产业协同发展的关键要素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5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培养专业人才：通过高校、培训机构等途径培养文化旅游融合所需的专业人才。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激励机制：制定合理的人才激励机制，激发员工的积极性和创造力。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建立人才库：建立文化旅游融合人才库，为项目实施提供人才保障。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引进优秀人才：引进具有丰富经验的文化旅游融合人才，提高团队整体水平。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科技创新引领</a:t>
            </a:r>
            <a:endParaRPr altLang="en-US" lang="zh-CN"/>
          </a:p>
        </p:txBody>
      </p:sp>
      <p:sp>
        <p:nvSpPr>
          <p:cNvPr id="10495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创新文化旅游产品和服务，打造独特的旅游品牌和形象。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建立跨行业的合作机制，推动文化旅游与其他产业的融合发展。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利用先进技术提升旅游体验，如虚拟现实、增强现实等技术。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借助大数据和人工智能，精准定位游客需求，提供个性化服务。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文化旅游融合成效评估</a:t>
            </a:r>
            <a:endParaRPr altLang="en-US" dirty="0" lang="zh-CN"/>
          </a:p>
        </p:txBody>
      </p:sp>
      <p:sp>
        <p:nvSpPr>
          <p:cNvPr id="104964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评估指标体系构建</a:t>
            </a:r>
            <a:endParaRPr altLang="en-US" lang="zh-CN"/>
          </a:p>
        </p:txBody>
      </p:sp>
      <p:sp>
        <p:nvSpPr>
          <p:cNvPr id="10496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文化资源保护与利用：评估文化资源在旅游活动中的保护和利用程度，包括文化传承、文化创新等方面。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旅游产业贡献：评估文化旅游对当地旅游产业的贡献程度，包括旅游收入、就业机会等方面。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社会效益：评估文化旅游对当地社会发展的影响，包括社区参与、文化交流等方面。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可持续性发展：评估文化旅游的可持续性发展能力，包括环境友好、资源利用等方面。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评估方法选择与应用</a:t>
            </a:r>
            <a:endParaRPr altLang="en-US" lang="zh-CN"/>
          </a:p>
        </p:txBody>
      </p:sp>
      <p:sp>
        <p:nvSpPr>
          <p:cNvPr id="10497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评估指标：选取反映文化旅游融合效果的指标，如游客满意度、文化传承与保护等。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调查问卷：设计针对游客和从业者的调查问卷，收集对文化旅游融合的看法和体验。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数据分析：运用统计分析方法，对收集到的数据进行分析，挖掘文化旅游融合的成效和问题。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评估报告：撰写评估报告，总结文化旅游融合的成效，提出改进建议和措施。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评估结果分析与反馈</a:t>
            </a:r>
            <a:endParaRPr altLang="en-US" lang="zh-CN"/>
          </a:p>
        </p:txBody>
      </p:sp>
      <p:sp>
        <p:nvSpPr>
          <p:cNvPr id="10497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评估指标：游客满意度、文化传承与创新、旅游产业增值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分析方法：数据统计、专家评审、案例研究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评估结果：各项指标的具体数据和排名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反馈建议：针对评估结果提出改进措施和未来发展方向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持续改进与优化方案</a:t>
            </a:r>
            <a:endParaRPr altLang="en-US" lang="zh-CN"/>
          </a:p>
        </p:txBody>
      </p:sp>
      <p:sp>
        <p:nvSpPr>
          <p:cNvPr id="10498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定期评估文化旅游融合成效，收集反馈意见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分析评估结果，找出成功与不足之处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根据分析结果，制定针对性的改进措施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持续优化文化旅游融合方案，提高整体效果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89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国内外文化旅游融合成功案例介绍</a:t>
            </a:r>
            <a:endParaRPr altLang="en-US" lang="zh-CN"/>
          </a:p>
        </p:txBody>
      </p:sp>
      <p:sp>
        <p:nvSpPr>
          <p:cNvPr id="10499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案例一：故宫博物院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案例二：法国卢浮宫博物馆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案例三：日本京都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案例四：西班牙格拉纳达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案例经验总结与启示</a:t>
            </a:r>
            <a:endParaRPr altLang="en-US" lang="zh-CN"/>
          </a:p>
        </p:txBody>
      </p:sp>
      <p:sp>
        <p:nvSpPr>
          <p:cNvPr id="10499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成功案例：介绍一个或多个文化旅游融合的成功案例，包括其背景、实施过程和结果。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经验总结：从成功案例中提炼出一些关键的成功经验，如创意策划、资源整合、市场营销等方面的经验。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启示：根据成功案例和经验总结，提出一些对未来文化旅游融合发展的启示，如需要注重文化保护、创新发展、市场定位等方面的内容。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失败案例：介绍一两个文化旅游融合失败的案例，分析其失败的原因，并从中汲取教训。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本地区文化旅游融合案例分析</a:t>
            </a:r>
            <a:endParaRPr altLang="en-US" lang="zh-CN"/>
          </a:p>
        </p:txBody>
      </p:sp>
      <p:sp>
        <p:nvSpPr>
          <p:cNvPr id="10500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案例一：故宫博物院与北京市文化旅游局合作，推出“故宫文化旅游节”，将传统文化与现代旅游相结合，吸引大量游客。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案例二：敦煌莫高窟与甘肃省文化厅合作，推出“敦煌文化旅游节”，通过展示壁画、石窟等文化遗产，提升游客的文化体验。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案例三：张家界国家森林公园与当地政府合作，推出“张家界自然风光旅游节”，将自然风光与民俗文化相结合，打造独特的旅游品牌。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案例四：丽江古城与云南省旅游局合作，推出“丽江古城文化旅游节”，通过展示纳西族传统文化、音乐、舞蹈等，吸引游客参与。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本地区文化旅游融合优势与不足分析</a:t>
            </a:r>
            <a:endParaRPr altLang="en-US" lang="zh-CN"/>
          </a:p>
        </p:txBody>
      </p:sp>
      <p:sp>
        <p:nvSpPr>
          <p:cNvPr id="10501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建议：加强文化旅游融合的宣传和推广，提高文化旅游融合的品质和效益，推动本地区文化旅游产业的可持续发展。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案例：可以借鉴其他地区的成功案例，结合本地区的实际情况，制定具体的文化旅游融合方案。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优势：本地区拥有丰富的文化资源和旅游资源，可以相互融合，形成独特的旅游产品。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不足：目前本地区文化旅游融合程度不够，缺乏深度开发和创新，需要加强文化传承和旅游发展的融合。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5016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文化旅游融合发展趋势预测</a:t>
            </a:r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数字化与智能化：利用大数据、人工智能等技术提升文化旅游体验和服务质量。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跨界融合：与影视、动漫、游戏等领域深度融合，创造更多元化的文化旅游产品。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绿色发展：注重生态保护和文化传承，推动绿色旅游和可持续发展。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个性化与定制化：满足不同游客的个性化需求，提供定制化的文化旅游服务。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本地区文化旅游融合发展目标与定位</a:t>
            </a:r>
            <a:endParaRPr altLang="en-US" lang="zh-CN"/>
          </a:p>
        </p:txBody>
      </p:sp>
      <p:sp>
        <p:nvSpPr>
          <p:cNvPr id="10502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目标：打造具有国际影响力的文化旅游目的地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定位：以文化为核心，以旅游为载体，推动文化与旅游深度融合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特色：突出本地区文化特色，提升旅游品质和内涵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措施：加强文化资源保护与开发，完善旅游基础设施和服务体系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本地区文化旅游融合发展的重点任务与措施</a:t>
            </a:r>
            <a:endParaRPr altLang="en-US" lang="zh-CN"/>
          </a:p>
        </p:txBody>
      </p:sp>
      <p:sp>
        <p:nvSpPr>
          <p:cNvPr id="10502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推动文化与旅游深度融合，提升旅游的文化内涵和品质。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加强文化遗产保护与传承，打造具有地方特色的文化旅游品牌。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创新文化旅游产品和服务，满足游客多元化、个性化的需求。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加强文化旅游市场营销和推广，提高本地区文化旅游的知名度和美誉度。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861"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35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 fontScale="95455" lnSpcReduction="10000"/>
          </a:bodyPr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358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金山办公软件有限公司</a:t>
            </a:r>
            <a:endParaRPr altLang="en-US" dirty="0" lang="zh-CN"/>
          </a:p>
        </p:txBody>
      </p:sp>
      <p:sp>
        <p:nvSpPr>
          <p:cNvPr id="10503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CHIP_GROUPID" val="61ad7ff610c80d8195a6be94"/>
  <p:tag name="KSO_WM_CHIP_XID" val="61ad7ff8f43d82924ffd5ae3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UNIT_BLOCK" val="0"/>
  <p:tag name="KSO_WM_UNIT_DEC_AREA_ID" val="2810b0389c1a45f3bbd4f10c829e8c82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7351ffd9e00148b1b1d36a1a4b381ebf&quot;,&quot;X&quot;:{&quot;Pos&quot;:1},&quot;Y&quot;:{&quot;Pos&quot;:2}},&quot;whChangeMode&quot;:0}"/>
  <p:tag name="KSO_WM_CHIP_GROUPID" val="6164e6c042060bf59843e11a"/>
  <p:tag name="KSO_WM_CHIP_XID" val="6164e6c042060bf59843e117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7b67a07fc7a04a59b6aca437249ee1c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CHIP_GROUPID" val="61ad7ff610c80d8195a6be94"/>
  <p:tag name="KSO_WM_CHIP_XID" val="61ad7ff8f43d82924ffd5adf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BLOCK" val="0"/>
  <p:tag name="KSO_WM_UNIT_DEC_AREA_ID" val="1e62ce8c8ef84f189ed7648ee9131ab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  <p:tag name="KSO_WM_CHIP_GROUPID" val="619326cc18adb49c6c1f3ec4"/>
  <p:tag name="KSO_WM_CHIP_XID" val="6193567418adb49c6c1f40cc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fd2ce1443bab48e3a78faa4a5e042cf5"/>
  <p:tag name="KSO_WM_UNIT_LINE_FORE_SCHEMECOLOR_INDEX_BRIGHTNESS" val="0"/>
  <p:tag name="KSO_WM_UNIT_LINE_FORE_SCHEMECOLOR_INDEX" val="5"/>
  <p:tag name="KSO_WM_UNIT_LINE_FILL_TYPE" val="2"/>
</p:tagLst>
</file>

<file path=ppt/tags/tag26.xml><?xml version="1.0" encoding="utf-8"?>
<p:tagLst xmlns:p="http://schemas.openxmlformats.org/presentationml/2006/main">
  <p:tag name="KSO_WM_UNIT_BLOCK" val="0"/>
  <p:tag name="KSO_WM_UNIT_DEC_AREA_ID" val="695b881eebb54dfab66a63fe3dccf60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  <p:tag name="KSO_WM_CHIP_GROUPID" val="619326cc18adb49c6c1f3ec4"/>
  <p:tag name="KSO_WM_CHIP_XID" val="6193567418adb49c6c1f40cc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fd2ce1443bab48e3a78faa4a5e042cf5"/>
  <p:tag name="KSO_WM_UNIT_LINE_FORE_SCHEMECOLOR_INDEX_BRIGHTNESS" val="-0.25"/>
  <p:tag name="KSO_WM_UNIT_LINE_FORE_SCHEMECOLOR_INDEX" val="5"/>
  <p:tag name="KSO_WM_UNIT_LINE_FILL_TYPE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TYPE" val="i"/>
  <p:tag name="KSO_WM_UNIT_INDEX" val="1"/>
  <p:tag name="KSO_WM_UNIT_ID" val="_4*i*1"/>
  <p:tag name="KSO_WM_BEAUTIFY_FLAG" val="#wm#"/>
  <p:tag name="KSO_WM_TAG_VERSION" val="1.0"/>
  <p:tag name="KSO_WM_CHIP_GROUPID" val="61ad7ff610c80d8195a6be94"/>
  <p:tag name="KSO_WM_CHIP_XID" val="61ad7ff8f43d82924ffd5ae1"/>
  <p:tag name="KSO_WM_UNIT_DEC_AREA_ID" val="e6533651e4ec4d10841538da08f0dba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0343a4998aa4e9896b3d72ec5e4827a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单击此处编辑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CHIP_GROUPID" val="61ad7ff610c80d8195a6be94"/>
  <p:tag name="KSO_WM_CHIP_XID" val="61ad7ff8f43d82924ffd5ae3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BLOCK" val="0"/>
  <p:tag name="KSO_WM_UNIT_DEC_AREA_ID" val="2810b0389c1a45f3bbd4f10c829e8c82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7351ffd9e00148b1b1d36a1a4b381ebf&quot;,&quot;X&quot;:{&quot;Pos&quot;:1},&quot;Y&quot;:{&quot;Pos&quot;:2}},&quot;whChangeMode&quot;:0}"/>
  <p:tag name="KSO_WM_CHIP_GROUPID" val="6164e6c042060bf59843e11a"/>
  <p:tag name="KSO_WM_CHIP_XID" val="6164e6c042060bf59843e117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7b67a07fc7a04a59b6aca437249ee1c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1"/>
  <p:tag name="KSO_WM_UNIT_SUBTYPE" val="g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7.xml><?xml version="1.0" encoding="utf-8"?>
<p:tagLst xmlns:p="http://schemas.openxmlformats.org/presentationml/2006/main">
  <p:tag name="KSO_WM_UNIT_TYPE" val="i"/>
  <p:tag name="KSO_WM_UNIT_INDEX" val="1"/>
  <p:tag name="KSO_WM_UNIT_ID" val="_0*i*1"/>
  <p:tag name="KSO_WM_BEAUTIFY_FLAG" val="#wm#"/>
  <p:tag name="KSO_WM_TAG_VERSION" val="1.0"/>
  <p:tag name="KSO_WM_CHIP_GROUPID" val="61ad7ff610c80d8195a6be94"/>
  <p:tag name="KSO_WM_CHIP_XID" val="61ad7ff8f43d82924ffd5ae2"/>
  <p:tag name="KSO_WM_UNIT_DEC_AREA_ID" val="53504985f96f4de5ba17de377ea8375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55175583e5240e29f2383aee2e138f4"/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590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159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590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590_1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PRESET_TEXT" val="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590_1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PRESET_TEXT" val="单击此处添加副标题"/>
</p:tagLst>
</file>

<file path=ppt/tags/tag86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590_1*f*5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SUBTYPE" val="g"/>
  <p:tag name="KSO_WM_UNIT_PRESET_TEXT" val="金山办公软件有限公司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590_1*f*4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15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5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6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6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590_6*l_h_i*1_1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590_6*l_h_a*1_1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590_6*l_h_i*1_2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590_6*l_h_a*1_2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590_6*l_h_i*1_3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590_6*l_h_a*1_3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590_6*l_h_i*1_4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590_6*l_h_a*1_4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590_6*l_h_i*1_5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590_6*l_h_a*1_5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590_6*l_h_i*1_6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590_6*l_h_a*1_6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SLIDE_ID" val="custom202315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5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06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45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0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8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1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2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f*5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NOCLEAR" val="0"/>
  <p:tag name="KSO_WM_UNIT_VALUE" val="8"/>
  <p:tag name="KSO_WM_UNIT_TYPE" val="f"/>
  <p:tag name="KSO_WM_UNIT_INDEX" val="5"/>
  <p:tag name="KSO_WM_UNIT_SUBTYPE" val="g"/>
  <p:tag name="KSO_WM_UNIT_PRESET_TEXT" val="金山办公软件有限公司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f*4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15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5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7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B5FE4"/>
      </a:accent1>
      <a:accent2>
        <a:srgbClr val="AA51CA"/>
      </a:accent2>
      <a:accent3>
        <a:srgbClr val="CD47AC"/>
      </a:accent3>
      <a:accent4>
        <a:srgbClr val="E0488E"/>
      </a:accent4>
      <a:accent5>
        <a:srgbClr val="E65573"/>
      </a:accent5>
      <a:accent6>
        <a:srgbClr val="E3675E"/>
      </a:accent6>
      <a:hlink>
        <a:srgbClr val="304FFE"/>
      </a:hlink>
      <a:folHlink>
        <a:srgbClr val="492067"/>
      </a:folHlink>
    </a:clrScheme>
    <a:fontScheme name="自定义 132">
      <a:majorFont>
        <a:latin typeface="汉仪文黑-85W"/>
        <a:ea typeface="汉仪文黑-85W"/>
        <a:cs typeface=""/>
      </a:majorFont>
      <a:minorFont>
        <a:latin typeface="汉仪正圆 55简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2024-01-05T17:35:30Z</dcterms:created>
  <dcterms:modified xsi:type="dcterms:W3CDTF">2024-01-05T17:35:30Z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6bdeb49e8f2b4e43886f7f93247d740e_21</vt:lpwstr>
  </property>
</Properties>
</file>