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5264" r:id="rId1"/>
    <p:sldMasterId id="2147495301" r:id="rId2"/>
  </p:sldMasterIdLst>
  <p:notesMasterIdLst>
    <p:notesMasterId r:id="rId3"/>
  </p:notesMasterIdLst>
  <p:sldIdLst>
    <p:sldId id="5665" r:id="rId4"/>
    <p:sldId id="5668" r:id="rId5"/>
    <p:sldId id="5671" r:id="rId6"/>
    <p:sldId id="5674" r:id="rId7"/>
    <p:sldId id="5677" r:id="rId8"/>
    <p:sldId id="5680" r:id="rId9"/>
    <p:sldId id="5683" r:id="rId10"/>
    <p:sldId id="5686" r:id="rId11"/>
    <p:sldId id="5689" r:id="rId12"/>
    <p:sldId id="5692" r:id="rId13"/>
    <p:sldId id="5695" r:id="rId14"/>
    <p:sldId id="5698" r:id="rId15"/>
    <p:sldId id="5701" r:id="rId16"/>
    <p:sldId id="5704" r:id="rId17"/>
    <p:sldId id="5707" r:id="rId18"/>
    <p:sldId id="5710" r:id="rId19"/>
    <p:sldId id="5713" r:id="rId20"/>
    <p:sldId id="5716" r:id="rId21"/>
    <p:sldId id="5719" r:id="rId22"/>
    <p:sldId id="5722" r:id="rId23"/>
    <p:sldId id="5725" r:id="rId24"/>
    <p:sldId id="5728" r:id="rId25"/>
    <p:sldId id="5731" r:id="rId26"/>
    <p:sldId id="5734" r:id="rId27"/>
    <p:sldId id="5737" r:id="rId28"/>
    <p:sldId id="5740" r:id="rId29"/>
    <p:sldId id="5743" r:id="rId30"/>
    <p:sldId id="5746" r:id="rId31"/>
    <p:sldId id="5749" r:id="rId32"/>
    <p:sldId id="5752" r:id="rId33"/>
    <p:sldId id="5755"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image" Target="../media/image2.png"/><Relationship Id="rId3" Type="http://schemas.openxmlformats.org/officeDocument/2006/relationships/tags" Target="../tags/tag6.xml"/><Relationship Id="rId4" Type="http://schemas.openxmlformats.org/officeDocument/2006/relationships/tags" Target="../tags/tag7.xml"/><Relationship Id="rId5" Type="http://schemas.openxmlformats.org/officeDocument/2006/relationships/tags" Target="../tags/tag8.xml"/><Relationship Id="rId6" Type="http://schemas.openxmlformats.org/officeDocument/2006/relationships/tags" Target="../tags/tag9.xml"/><Relationship Id="rId7" Type="http://schemas.openxmlformats.org/officeDocument/2006/relationships/tags" Target="../tags/tag10.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3.png"/><Relationship Id="rId3" Type="http://schemas.openxmlformats.org/officeDocument/2006/relationships/tags" Target="../tags/tag12.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4.pn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5.png"/><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tags" Target="../tags/tag49.xml"/><Relationship Id="rId6" Type="http://schemas.openxmlformats.org/officeDocument/2006/relationships/tags" Target="../tags/tag50.xml"/><Relationship Id="rId7" Type="http://schemas.openxmlformats.org/officeDocument/2006/relationships/tags" Target="../tags/tag51.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4"/>
          <p:cNvPicPr>
            <a:picLocks noChangeAspect="1"/>
          </p:cNvPicPr>
          <p:nvPr userDrawn="1">
            <p:custDataLst>
              <p:tags r:id="rId1"/>
            </p:custDataLst>
          </p:nvPr>
        </p:nvPicPr>
        <p:blipFill rotWithShape="1">
          <a:blip xmlns:r="http://schemas.openxmlformats.org/officeDocument/2006/relationships" r:embed="rId2"/>
          <a:srcRect t="586" r="671" b="-1"/>
          <a:stretch>
            <a:fillRect/>
          </a:stretch>
        </p:blipFill>
        <p:spPr>
          <a:xfrm>
            <a:off x="0" y="-14831"/>
            <a:ext cx="12192000" cy="6872831"/>
          </a:xfrm>
          <a:prstGeom prst="rect"/>
        </p:spPr>
      </p:pic>
      <p:sp>
        <p:nvSpPr>
          <p:cNvPr id="1048666" name="标题 1"/>
          <p:cNvSpPr>
            <a:spLocks noGrp="1"/>
          </p:cNvSpPr>
          <p:nvPr>
            <p:ph type="ctrTitle" hasCustomPrompt="1"/>
            <p:custDataLst>
              <p:tags r:id="rId3"/>
            </p:custDataLst>
          </p:nvPr>
        </p:nvSpPr>
        <p:spPr>
          <a:xfrm>
            <a:off x="838200" y="2162810"/>
            <a:ext cx="7202805" cy="1266190"/>
          </a:xfrm>
        </p:spPr>
        <p:txBody>
          <a:bodyPr anchor="ctr">
            <a:normAutofit/>
          </a:bodyPr>
          <a:lstStyle>
            <a:lvl1pPr algn="l">
              <a:lnSpc>
                <a:spcPct val="100000"/>
              </a:lnSpc>
              <a:defRPr sz="5400">
                <a:solidFill>
                  <a:schemeClr val="lt1">
                    <a:lumMod val="100000"/>
                  </a:schemeClr>
                </a:solidFill>
              </a:defRPr>
            </a:lvl1pPr>
          </a:lstStyle>
          <a:p>
            <a:r>
              <a:rPr altLang="en-US" dirty="0" lang="zh-CN"/>
              <a:t>单击编辑母版标题</a:t>
            </a:r>
            <a:endParaRPr altLang="en-US" dirty="0" lang="zh-CN"/>
          </a:p>
        </p:txBody>
      </p:sp>
      <p:sp>
        <p:nvSpPr>
          <p:cNvPr id="1048668" name="副标题 2"/>
          <p:cNvSpPr>
            <a:spLocks noGrp="1"/>
          </p:cNvSpPr>
          <p:nvPr>
            <p:ph type="subTitle" idx="1"/>
            <p:custDataLst>
              <p:tags r:id="rId4"/>
            </p:custDataLst>
          </p:nvPr>
        </p:nvSpPr>
        <p:spPr>
          <a:xfrm>
            <a:off x="838200" y="1164371"/>
            <a:ext cx="10515600" cy="972000"/>
          </a:xfrm>
        </p:spPr>
        <p:txBody>
          <a:bodyPr anchor="b">
            <a:normAutofit/>
          </a:bodyPr>
          <a:lstStyle>
            <a:lvl1pPr algn="l" indent="0" marL="0">
              <a:lnSpc>
                <a:spcPct val="100000"/>
              </a:lnSpc>
              <a:buNone/>
              <a:defRPr sz="2400">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署名占位符 10"/>
          <p:cNvSpPr>
            <a:spLocks noGrp="1"/>
          </p:cNvSpPr>
          <p:nvPr>
            <p:ph type="body" sz="quarter" idx="17" hasCustomPrompt="1"/>
            <p:custDataLst>
              <p:tags r:id="rId5"/>
            </p:custDataLst>
          </p:nvPr>
        </p:nvSpPr>
        <p:spPr>
          <a:xfrm>
            <a:off x="838200" y="3435631"/>
            <a:ext cx="2743200" cy="504000"/>
          </a:xfrm>
        </p:spPr>
        <p:txBody>
          <a:bodyPr anchor="ctr">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_bg"/>
          <p:cNvPicPr>
            <a:picLocks noChangeAspect="1"/>
          </p:cNvPicPr>
          <p:nvPr userDrawn="1">
            <p:custDataLst>
              <p:tags r:id="rId1"/>
            </p:custDataLst>
          </p:nvPr>
        </p:nvPicPr>
        <p:blipFill>
          <a:blip xmlns:r="http://schemas.openxmlformats.org/officeDocument/2006/relationships" r:embed="rId2"/>
          <a:stretch>
            <a:fillRect/>
          </a:stretch>
        </p:blipFill>
        <p:spPr>
          <a:xfrm>
            <a:off x="0" y="429"/>
            <a:ext cx="12192000" cy="6857142"/>
          </a:xfrm>
          <a:prstGeom prst="rect"/>
        </p:spPr>
      </p:pic>
      <p:sp>
        <p:nvSpPr>
          <p:cNvPr id="1048672" name="标题 1"/>
          <p:cNvSpPr>
            <a:spLocks noGrp="1"/>
          </p:cNvSpPr>
          <p:nvPr>
            <p:ph type="title"/>
            <p:custDataLst>
              <p:tags r:id="rId3"/>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4"/>
            </p:custDataLst>
          </p:nvPr>
        </p:nvSpPr>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6"/>
            </p:custDataLst>
          </p:nvPr>
        </p:nvSpPr>
        <p:spPr/>
        <p:txBody>
          <a:bodyPr/>
          <a:p>
            <a:endParaRPr altLang="en-US" lang="zh-CN"/>
          </a:p>
        </p:txBody>
      </p:sp>
      <p:sp>
        <p:nvSpPr>
          <p:cNvPr id="1048680" name="灯片编号占位符 5"/>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1" y="14287"/>
            <a:ext cx="12158662" cy="6843713"/>
          </a:xfrm>
          <a:prstGeom prst="rect"/>
        </p:spPr>
      </p:pic>
      <p:sp>
        <p:nvSpPr>
          <p:cNvPr id="1048682" name="标题 1"/>
          <p:cNvSpPr>
            <a:spLocks noGrp="1"/>
          </p:cNvSpPr>
          <p:nvPr>
            <p:ph type="title" hasCustomPrompt="1"/>
            <p:custDataLst>
              <p:tags r:id="rId3"/>
            </p:custDataLst>
          </p:nvPr>
        </p:nvSpPr>
        <p:spPr>
          <a:xfrm>
            <a:off x="839788" y="755699"/>
            <a:ext cx="2880000" cy="5563619"/>
          </a:xfrm>
        </p:spPr>
        <p:txBody>
          <a:bodyPr anchor="t">
            <a:normAutofit/>
          </a:bodyPr>
          <a:lstStyle>
            <a:lvl1pPr>
              <a:defRPr sz="4400">
                <a:solidFill>
                  <a:schemeClr val="lt1">
                    <a:lumMod val="100000"/>
                  </a:schemeClr>
                </a:solidFill>
              </a:defRPr>
            </a:lvl1pPr>
          </a:lstStyle>
          <a:p>
            <a:r>
              <a:rPr altLang="en-US" dirty="0" lang="zh-CN"/>
              <a:t>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3"/>
          <p:cNvPicPr>
            <a:picLocks noChangeAspect="1"/>
          </p:cNvPicPr>
          <p:nvPr userDrawn="1">
            <p:custDataLst>
              <p:tags r:id="rId1"/>
            </p:custDataLst>
          </p:nvPr>
        </p:nvPicPr>
        <p:blipFill rotWithShape="1">
          <a:blip xmlns:r="http://schemas.openxmlformats.org/officeDocument/2006/relationships" r:embed="rId2"/>
          <a:srcRect t="1279" r="833"/>
          <a:stretch>
            <a:fillRect/>
          </a:stretch>
        </p:blipFill>
        <p:spPr>
          <a:xfrm>
            <a:off x="1" y="0"/>
            <a:ext cx="12191999" cy="6843712"/>
          </a:xfrm>
          <a:prstGeom prst="rect"/>
        </p:spPr>
      </p:pic>
      <p:sp>
        <p:nvSpPr>
          <p:cNvPr id="1048684" name="标题 1"/>
          <p:cNvSpPr>
            <a:spLocks noGrp="1"/>
          </p:cNvSpPr>
          <p:nvPr>
            <p:ph type="title"/>
            <p:custDataLst>
              <p:tags r:id="rId3"/>
            </p:custDataLst>
          </p:nvPr>
        </p:nvSpPr>
        <p:spPr>
          <a:xfrm>
            <a:off x="2047240" y="2228215"/>
            <a:ext cx="9144000" cy="1931670"/>
          </a:xfrm>
        </p:spPr>
        <p:txBody>
          <a:bodyPr anchor="t" anchorCtr="0">
            <a:normAutofit/>
          </a:bodyPr>
          <a:lstStyle>
            <a:lvl1pPr algn="r">
              <a:defRPr sz="4000">
                <a:solidFill>
                  <a:schemeClr val="lt1">
                    <a:lumMod val="100000"/>
                  </a:schemeClr>
                </a:solidFill>
              </a:defRPr>
            </a:lvl1pPr>
          </a:lstStyle>
          <a:p>
            <a:r>
              <a:rPr altLang="en-US" dirty="0" lang="zh-CN"/>
              <a:t>单击此处编辑母版标题样式</a:t>
            </a:r>
            <a:endParaRPr altLang="en-US" dirty="0" lang="zh-CN"/>
          </a:p>
        </p:txBody>
      </p:sp>
      <p:sp>
        <p:nvSpPr>
          <p:cNvPr id="1048686" name="节编号 3"/>
          <p:cNvSpPr>
            <a:spLocks noGrp="1"/>
          </p:cNvSpPr>
          <p:nvPr>
            <p:ph type="body" sz="quarter" idx="13" hasCustomPrompt="1"/>
            <p:custDataLst>
              <p:tags r:id="rId4"/>
            </p:custDataLst>
          </p:nvPr>
        </p:nvSpPr>
        <p:spPr>
          <a:xfrm>
            <a:off x="2045335" y="803275"/>
            <a:ext cx="9144000" cy="1405890"/>
          </a:xfrm>
        </p:spPr>
        <p:txBody>
          <a:bodyPr anchor="b" anchorCtr="0" bIns="0" rIns="0" tIns="0">
            <a:noAutofit/>
          </a:bodyPr>
          <a:lstStyle>
            <a:lvl1pPr algn="r" indent="0" marL="0">
              <a:buNone/>
              <a:defRPr b="1" sz="8800">
                <a:solidFill>
                  <a:schemeClr val="accent1"/>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88"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690" name="内容占位符 2"/>
          <p:cNvSpPr>
            <a:spLocks noGrp="1"/>
          </p:cNvSpPr>
          <p:nvPr>
            <p:ph sz="half" idx="1"/>
            <p:custDataLst>
              <p:tags r:id="rId2"/>
            </p:custDataLst>
          </p:nvPr>
        </p:nvSpPr>
        <p:spPr>
          <a:xfrm>
            <a:off x="838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2" name="内容占位符 3"/>
          <p:cNvSpPr>
            <a:spLocks noGrp="1"/>
          </p:cNvSpPr>
          <p:nvPr>
            <p:ph sz="half" idx="2"/>
            <p:custDataLst>
              <p:tags r:id="rId3"/>
            </p:custDataLst>
          </p:nvPr>
        </p:nvSpPr>
        <p:spPr>
          <a:xfrm>
            <a:off x="6172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6" name="页脚占位符 5"/>
          <p:cNvSpPr>
            <a:spLocks noGrp="1"/>
          </p:cNvSpPr>
          <p:nvPr>
            <p:ph type="ftr" sz="quarter" idx="11"/>
            <p:custDataLst>
              <p:tags r:id="rId5"/>
            </p:custDataLst>
          </p:nvPr>
        </p:nvSpPr>
        <p:spPr/>
        <p:txBody>
          <a:bodyPr/>
          <a:p>
            <a:endParaRPr altLang="en-US" lang="zh-CN"/>
          </a:p>
        </p:txBody>
      </p:sp>
      <p:sp>
        <p:nvSpPr>
          <p:cNvPr id="104869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0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4" name="内容占位符 3"/>
          <p:cNvSpPr>
            <a:spLocks noGrp="1"/>
          </p:cNvSpPr>
          <p:nvPr>
            <p:ph sz="half" idx="2"/>
            <p:custDataLst>
              <p:tags r:id="rId3"/>
            </p:custDataLst>
          </p:nvPr>
        </p:nvSpPr>
        <p:spPr>
          <a:xfrm>
            <a:off x="839788" y="2061275"/>
            <a:ext cx="5157787"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5"/>
          <p:cNvSpPr>
            <a:spLocks noGrp="1"/>
          </p:cNvSpPr>
          <p:nvPr>
            <p:ph sz="quarter" idx="4"/>
            <p:custDataLst>
              <p:tags r:id="rId5"/>
            </p:custDataLst>
          </p:nvPr>
        </p:nvSpPr>
        <p:spPr>
          <a:xfrm>
            <a:off x="6172200" y="2061275"/>
            <a:ext cx="5183188"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2" name="页脚占位符 7"/>
          <p:cNvSpPr>
            <a:spLocks noGrp="1"/>
          </p:cNvSpPr>
          <p:nvPr>
            <p:ph type="ftr" sz="quarter" idx="11"/>
            <p:custDataLst>
              <p:tags r:id="rId7"/>
            </p:custDataLst>
          </p:nvPr>
        </p:nvSpPr>
        <p:spPr/>
        <p:txBody>
          <a:bodyPr/>
          <a:p>
            <a:endParaRPr altLang="en-US" lang="zh-CN"/>
          </a:p>
        </p:txBody>
      </p:sp>
      <p:sp>
        <p:nvSpPr>
          <p:cNvPr id="104871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16" name="标题 1"/>
          <p:cNvSpPr>
            <a:spLocks noGrp="1"/>
          </p:cNvSpPr>
          <p:nvPr>
            <p:ph type="title"/>
            <p:custDataLst>
              <p:tags r:id="rId1"/>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1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0" name="页脚占位符 3"/>
          <p:cNvSpPr>
            <a:spLocks noGrp="1"/>
          </p:cNvSpPr>
          <p:nvPr>
            <p:ph type="ftr" sz="quarter" idx="11"/>
            <p:custDataLst>
              <p:tags r:id="rId3"/>
            </p:custDataLst>
          </p:nvPr>
        </p:nvSpPr>
        <p:spPr/>
        <p:txBody>
          <a:bodyPr/>
          <a:p>
            <a:endParaRPr altLang="en-US" lang="zh-CN"/>
          </a:p>
        </p:txBody>
      </p:sp>
      <p:sp>
        <p:nvSpPr>
          <p:cNvPr id="104872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26" name="页脚占位符 2"/>
          <p:cNvSpPr>
            <a:spLocks noGrp="1"/>
          </p:cNvSpPr>
          <p:nvPr>
            <p:ph type="ftr" sz="quarter" idx="11"/>
            <p:custDataLst>
              <p:tags r:id="rId2"/>
            </p:custDataLst>
          </p:nvPr>
        </p:nvSpPr>
        <p:spPr/>
        <p:txBody>
          <a:bodyPr/>
          <a:p>
            <a:endParaRPr altLang="en-US" lang="zh-CN"/>
          </a:p>
        </p:txBody>
      </p:sp>
      <p:sp>
        <p:nvSpPr>
          <p:cNvPr id="104872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0" name="内容占位符 1"/>
          <p:cNvSpPr>
            <a:spLocks noGrp="1"/>
          </p:cNvSpPr>
          <p:nvPr>
            <p:ph idx="1"/>
            <p:custDataLst>
              <p:tags r:id="rId1"/>
            </p:custDataLst>
          </p:nvPr>
        </p:nvSpPr>
        <p:spPr>
          <a:xfrm>
            <a:off x="838200" y="360000"/>
            <a:ext cx="10515600" cy="58176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4" name="页脚占位符 3"/>
          <p:cNvSpPr>
            <a:spLocks noGrp="1"/>
          </p:cNvSpPr>
          <p:nvPr>
            <p:ph type="ftr" sz="quarter" idx="11"/>
            <p:custDataLst>
              <p:tags r:id="rId3"/>
            </p:custDataLst>
          </p:nvPr>
        </p:nvSpPr>
        <p:spPr/>
        <p:txBody>
          <a:bodyPr/>
          <a:p>
            <a:endParaRPr altLang="en-US" lang="zh-CN"/>
          </a:p>
        </p:txBody>
      </p:sp>
      <p:sp>
        <p:nvSpPr>
          <p:cNvPr id="10487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38" name="标题 1"/>
          <p:cNvSpPr>
            <a:spLocks noGrp="1"/>
          </p:cNvSpPr>
          <p:nvPr>
            <p:ph type="title"/>
            <p:custDataLst>
              <p:tags r:id="rId1"/>
            </p:custDataLst>
          </p:nvPr>
        </p:nvSpPr>
        <p:spPr>
          <a:xfrm>
            <a:off x="839788" y="360000"/>
            <a:ext cx="10515600" cy="864000"/>
          </a:xfrm>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4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4" name="页脚占位符 4"/>
          <p:cNvSpPr>
            <a:spLocks noGrp="1"/>
          </p:cNvSpPr>
          <p:nvPr>
            <p:ph type="ftr" sz="quarter" idx="11"/>
            <p:custDataLst>
              <p:tags r:id="rId4"/>
            </p:custDataLst>
          </p:nvPr>
        </p:nvSpPr>
        <p:spPr/>
        <p:txBody>
          <a:bodyPr/>
          <a:p>
            <a:endParaRPr altLang="en-US" lang="zh-CN"/>
          </a:p>
        </p:txBody>
      </p:sp>
      <p:sp>
        <p:nvSpPr>
          <p:cNvPr id="104874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7999"/>
          </a:xfrm>
          <a:prstGeom prst="rect"/>
        </p:spPr>
      </p:pic>
      <p:sp>
        <p:nvSpPr>
          <p:cNvPr id="1048748" name="标题 1"/>
          <p:cNvSpPr>
            <a:spLocks noGrp="1"/>
          </p:cNvSpPr>
          <p:nvPr>
            <p:ph type="ctrTitle"/>
            <p:custDataLst>
              <p:tags r:id="rId3"/>
            </p:custDataLst>
          </p:nvPr>
        </p:nvSpPr>
        <p:spPr>
          <a:xfrm>
            <a:off x="838200" y="1216451"/>
            <a:ext cx="10515000" cy="1800000"/>
          </a:xfrm>
        </p:spPr>
        <p:txBody>
          <a:bodyPr anchor="b"/>
          <a:lstStyle>
            <a:lvl1pPr algn="ctr">
              <a:lnSpc>
                <a:spcPct val="100000"/>
              </a:lnSpc>
              <a:defRPr sz="6000">
                <a:solidFill>
                  <a:schemeClr val="lt1">
                    <a:lumMod val="100000"/>
                  </a:schemeClr>
                </a:solidFill>
              </a:defRPr>
            </a:lvl1pPr>
          </a:lstStyle>
          <a:p>
            <a:r>
              <a:rPr altLang="en-US" dirty="0" lang="zh-CN"/>
              <a:t>单击此处编辑母版标题样式</a:t>
            </a:r>
            <a:endParaRPr altLang="en-US" dirty="0" lang="zh-CN"/>
          </a:p>
        </p:txBody>
      </p:sp>
      <p:sp>
        <p:nvSpPr>
          <p:cNvPr id="1048750" name="署名占位符 10"/>
          <p:cNvSpPr>
            <a:spLocks noGrp="1"/>
          </p:cNvSpPr>
          <p:nvPr>
            <p:ph type="body" sz="quarter" idx="17" hasCustomPrompt="1"/>
            <p:custDataLst>
              <p:tags r:id="rId4"/>
            </p:custDataLst>
          </p:nvPr>
        </p:nvSpPr>
        <p:spPr>
          <a:xfrm>
            <a:off x="838165" y="3380249"/>
            <a:ext cx="10514400" cy="898647"/>
          </a:xfrm>
        </p:spPr>
        <p:txBody>
          <a:bodyPr anchor="t">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
        <p:nvSpPr>
          <p:cNvPr id="1048752" name="日期占位符 3"/>
          <p:cNvSpPr>
            <a:spLocks noGrp="1"/>
          </p:cNvSpPr>
          <p:nvPr>
            <p:ph type="dt" sz="half" idx="18"/>
            <p:custDataLst>
              <p:tags r:id="rId5"/>
            </p:custDataLst>
          </p:nvPr>
        </p:nvSpPr>
        <p:spPr/>
        <p:txBody>
          <a:bodyPr/>
          <a:p>
            <a:fld id="{5592522B-0F24-4480-B9DD-A9474A6880D6}" type="datetimeFigureOut">
              <a:rPr altLang="en-US" lang="zh-CN" smtClean="0"/>
            </a:fld>
            <a:endParaRPr altLang="en-US" lang="zh-CN"/>
          </a:p>
        </p:txBody>
      </p:sp>
      <p:sp>
        <p:nvSpPr>
          <p:cNvPr id="1048754" name="页脚占位符 5"/>
          <p:cNvSpPr>
            <a:spLocks noGrp="1"/>
          </p:cNvSpPr>
          <p:nvPr>
            <p:ph type="ftr" sz="quarter" idx="19"/>
            <p:custDataLst>
              <p:tags r:id="rId6"/>
            </p:custDataLst>
          </p:nvPr>
        </p:nvSpPr>
        <p:spPr/>
        <p:txBody>
          <a:bodyPr/>
          <a:p>
            <a:endParaRPr altLang="en-US" lang="zh-CN"/>
          </a:p>
        </p:txBody>
      </p:sp>
      <p:sp>
        <p:nvSpPr>
          <p:cNvPr id="1048756" name="灯片编号占位符 6"/>
          <p:cNvSpPr>
            <a:spLocks noGrp="1"/>
          </p:cNvSpPr>
          <p:nvPr>
            <p:ph type="sldNum" sz="quarter" idx="20"/>
            <p:custDataLst>
              <p:tags r:id="rId7"/>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2.xml"/><Relationship Id="rId13" Type="http://schemas.openxmlformats.org/officeDocument/2006/relationships/image" Target="../media/image6.png"/><Relationship Id="rId14" Type="http://schemas.openxmlformats.org/officeDocument/2006/relationships/tags" Target="../tags/tag53.xml"/><Relationship Id="rId15" Type="http://schemas.openxmlformats.org/officeDocument/2006/relationships/tags" Target="../tags/tag54.xml"/><Relationship Id="rId16" Type="http://schemas.openxmlformats.org/officeDocument/2006/relationships/tags" Target="../tags/tag55.xml"/><Relationship Id="rId17" Type="http://schemas.openxmlformats.org/officeDocument/2006/relationships/tags" Target="../tags/tag56.xml"/><Relationship Id="rId18" Type="http://schemas.openxmlformats.org/officeDocument/2006/relationships/tags" Target="../tags/tag57.xml"/><Relationship Id="rId19" Type="http://schemas.openxmlformats.org/officeDocument/2006/relationships/tags" Target="../tags/tag5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5265" r:id="rId1"/>
    <p:sldLayoutId id="2147495266" r:id="rId2"/>
    <p:sldLayoutId id="2147495267" r:id="rId3"/>
    <p:sldLayoutId id="2147495268" r:id="rId4"/>
    <p:sldLayoutId id="2147495269" r:id="rId5"/>
    <p:sldLayoutId id="2147495270" r:id="rId6"/>
    <p:sldLayoutId id="2147495271" r:id="rId7"/>
    <p:sldLayoutId id="2147495272" r:id="rId8"/>
    <p:sldLayoutId id="2147495273" r:id="rId9"/>
    <p:sldLayoutId id="2147495274" r:id="rId10"/>
    <p:sldLayoutId id="214749527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9"/>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34187"/>
          </a:xfrm>
          <a:prstGeom prst="rect"/>
        </p:spPr>
      </p:pic>
      <p:sp>
        <p:nvSpPr>
          <p:cNvPr id="1048654"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5302" r:id="rId1"/>
    <p:sldLayoutId id="2147495303" r:id="rId2"/>
    <p:sldLayoutId id="2147495304" r:id="rId3"/>
    <p:sldLayoutId id="2147495305" r:id="rId4"/>
    <p:sldLayoutId id="2147495306" r:id="rId5"/>
    <p:sldLayoutId id="2147495307" r:id="rId6"/>
    <p:sldLayoutId id="2147495308" r:id="rId7"/>
    <p:sldLayoutId id="2147495309" r:id="rId8"/>
    <p:sldLayoutId id="2147495310" r:id="rId9"/>
    <p:sldLayoutId id="2147495311" r:id="rId10"/>
    <p:sldLayoutId id="2147495312" r:id="rId11"/>
  </p:sldLayoutIdLst>
  <p:txStyles>
    <p:titleStyle>
      <a:lvl1pPr algn="l" defTabSz="914400" eaLnBrk="1" hangingPunct="1" latinLnBrk="0" rtl="0">
        <a:lnSpc>
          <a:spcPct val="100000"/>
        </a:lnSpc>
        <a:spcBef>
          <a:spcPct val="0"/>
        </a:spcBef>
        <a:buNone/>
        <a:defRPr b="1" sz="3600" kern="1200">
          <a:solidFill>
            <a:schemeClr val="lt1">
              <a:lumMod val="100000"/>
            </a:schemeClr>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400" kern="1200">
          <a:solidFill>
            <a:schemeClr val="lt1">
              <a:lumMod val="100000"/>
            </a:schemeClr>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200" kern="1200">
          <a:solidFill>
            <a:schemeClr val="lt1">
              <a:lumMod val="100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900" kern="1200">
          <a:solidFill>
            <a:schemeClr val="lt1">
              <a:lumMod val="100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tags" Target="../tags/tag70.xml"/><Relationship Id="rId9" Type="http://schemas.openxmlformats.org/officeDocument/2006/relationships/tags" Target="../tags/tag71.xml"/><Relationship Id="rId10" Type="http://schemas.openxmlformats.org/officeDocument/2006/relationships/tags" Target="../tags/tag72.xml"/><Relationship Id="rId11" Type="http://schemas.openxmlformats.org/officeDocument/2006/relationships/tags" Target="../tags/tag73.xml"/><Relationship Id="rId12" Type="http://schemas.openxmlformats.org/officeDocument/2006/relationships/tags" Target="../tags/tag74.xml"/><Relationship Id="rId13" Type="http://schemas.openxmlformats.org/officeDocument/2006/relationships/tags" Target="../tags/tag75.xml"/><Relationship Id="rId14" Type="http://schemas.openxmlformats.org/officeDocument/2006/relationships/tags" Target="../tags/tag76.xml"/><Relationship Id="rId15" Type="http://schemas.openxmlformats.org/officeDocument/2006/relationships/tags" Target="../tags/tag77.xml"/><Relationship Id="rId16" Type="http://schemas.openxmlformats.org/officeDocument/2006/relationships/tags" Target="../tags/tag78.xml"/><Relationship Id="rId17" Type="http://schemas.openxmlformats.org/officeDocument/2006/relationships/tags" Target="../tags/tag79.xml"/><Relationship Id="rId18" Type="http://schemas.openxmlformats.org/officeDocument/2006/relationships/tags" Target="../tags/tag80.xml"/><Relationship Id="rId19" Type="http://schemas.openxmlformats.org/officeDocument/2006/relationships/tags" Target="../tags/tag81.xml"/><Relationship Id="rId20" Type="http://schemas.openxmlformats.org/officeDocument/2006/relationships/tags" Target="../tags/tag8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tags" Target="../tags/tag90.xml"/><Relationship Id="rId6" Type="http://schemas.openxmlformats.org/officeDocument/2006/relationships/tags" Target="../tags/tag91.xml"/><Relationship Id="rId7" Type="http://schemas.openxmlformats.org/officeDocument/2006/relationships/tags" Target="../tags/tag92.xml"/><Relationship Id="rId8" Type="http://schemas.openxmlformats.org/officeDocument/2006/relationships/tags" Target="../tags/tag93.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tags" Target="../tags/tag107.xml"/><Relationship Id="rId15" Type="http://schemas.openxmlformats.org/officeDocument/2006/relationships/tags" Target="../tags/tag108.xml"/><Relationship Id="rId16" Type="http://schemas.openxmlformats.org/officeDocument/2006/relationships/tags" Target="../tags/tag109.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tags" Target="../tags/tag143.xml"/><Relationship Id="rId10" Type="http://schemas.openxmlformats.org/officeDocument/2006/relationships/tags" Target="../tags/tag144.xml"/><Relationship Id="rId11" Type="http://schemas.openxmlformats.org/officeDocument/2006/relationships/tags" Target="../tags/tag145.xml"/><Relationship Id="rId12" Type="http://schemas.openxmlformats.org/officeDocument/2006/relationships/tags" Target="../tags/tag146.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tags" Target="../tags/tag254.xml"/><Relationship Id="rId14" Type="http://schemas.openxmlformats.org/officeDocument/2006/relationships/tags" Target="../tags/tag255.xml"/><Relationship Id="rId15" Type="http://schemas.openxmlformats.org/officeDocument/2006/relationships/tags" Target="../tags/tag256.xml"/><Relationship Id="rId16" Type="http://schemas.openxmlformats.org/officeDocument/2006/relationships/tags" Target="../tags/tag257.xml"/><Relationship Id="rId17" Type="http://schemas.openxmlformats.org/officeDocument/2006/relationships/tags" Target="../tags/tag258.xml"/><Relationship Id="rId18" Type="http://schemas.openxmlformats.org/officeDocument/2006/relationships/tags" Target="../tags/tag259.xml"/><Relationship Id="rId19" Type="http://schemas.openxmlformats.org/officeDocument/2006/relationships/tags" Target="../tags/tag260.xml"/><Relationship Id="rId20" Type="http://schemas.openxmlformats.org/officeDocument/2006/relationships/tags" Target="../tags/tag261.xml"/><Relationship Id="rId21" Type="http://schemas.openxmlformats.org/officeDocument/2006/relationships/tags" Target="../tags/tag262.xml"/><Relationship Id="rId22" Type="http://schemas.openxmlformats.org/officeDocument/2006/relationships/tags" Target="../tags/tag263.xml"/><Relationship Id="rId23" Type="http://schemas.openxmlformats.org/officeDocument/2006/relationships/tags" Target="../tags/tag264.xml"/><Relationship Id="rId24" Type="http://schemas.openxmlformats.org/officeDocument/2006/relationships/tags" Target="../tags/tag265.xml"/><Relationship Id="rId25" Type="http://schemas.openxmlformats.org/officeDocument/2006/relationships/tags" Target="../tags/tag266.xml"/><Relationship Id="rId26" Type="http://schemas.openxmlformats.org/officeDocument/2006/relationships/tags" Target="../tags/tag267.xml"/><Relationship Id="rId27" Type="http://schemas.openxmlformats.org/officeDocument/2006/relationships/tags" Target="../tags/tag268.xml"/><Relationship Id="rId28" Type="http://schemas.openxmlformats.org/officeDocument/2006/relationships/tags" Target="../tags/tag269.xml"/><Relationship Id="rId29" Type="http://schemas.openxmlformats.org/officeDocument/2006/relationships/tags" Target="../tags/tag270.xml"/><Relationship Id="rId30"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tags" Target="../tags/tag295.xml"/><Relationship Id="rId14" Type="http://schemas.openxmlformats.org/officeDocument/2006/relationships/tags" Target="../tags/tag296.xml"/><Relationship Id="rId15" Type="http://schemas.openxmlformats.org/officeDocument/2006/relationships/tags" Target="../tags/tag297.xml"/><Relationship Id="rId16" Type="http://schemas.openxmlformats.org/officeDocument/2006/relationships/tags" Target="../tags/tag298.xml"/><Relationship Id="rId17" Type="http://schemas.openxmlformats.org/officeDocument/2006/relationships/tags" Target="../tags/tag299.xml"/><Relationship Id="rId18" Type="http://schemas.openxmlformats.org/officeDocument/2006/relationships/tags" Target="../tags/tag300.xml"/><Relationship Id="rId19" Type="http://schemas.openxmlformats.org/officeDocument/2006/relationships/tags" Target="../tags/tag301.xml"/><Relationship Id="rId20" Type="http://schemas.openxmlformats.org/officeDocument/2006/relationships/tags" Target="../tags/tag302.xml"/><Relationship Id="rId21" Type="http://schemas.openxmlformats.org/officeDocument/2006/relationships/tags" Target="../tags/tag303.xml"/><Relationship Id="rId22" Type="http://schemas.openxmlformats.org/officeDocument/2006/relationships/tags" Target="../tags/tag304.xml"/><Relationship Id="rId23" Type="http://schemas.openxmlformats.org/officeDocument/2006/relationships/tags" Target="../tags/tag305.xml"/><Relationship Id="rId24" Type="http://schemas.openxmlformats.org/officeDocument/2006/relationships/tags" Target="../tags/tag306.xml"/><Relationship Id="rId25" Type="http://schemas.openxmlformats.org/officeDocument/2006/relationships/tags" Target="../tags/tag307.xml"/><Relationship Id="rId26" Type="http://schemas.openxmlformats.org/officeDocument/2006/relationships/tags" Target="../tags/tag308.xml"/><Relationship Id="rId27" Type="http://schemas.openxmlformats.org/officeDocument/2006/relationships/tags" Target="../tags/tag309.xml"/><Relationship Id="rId28" Type="http://schemas.openxmlformats.org/officeDocument/2006/relationships/tags" Target="../tags/tag310.xml"/><Relationship Id="rId29" Type="http://schemas.openxmlformats.org/officeDocument/2006/relationships/tags" Target="../tags/tag311.xml"/><Relationship Id="rId30"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tags" Target="../tags/tag355.xml"/><Relationship Id="rId6" Type="http://schemas.openxmlformats.org/officeDocument/2006/relationships/tags" Target="../tags/tag356.xml"/><Relationship Id="rId7" Type="http://schemas.openxmlformats.org/officeDocument/2006/relationships/tags" Target="../tags/tag357.xml"/><Relationship Id="rId8" Type="http://schemas.openxmlformats.org/officeDocument/2006/relationships/tags" Target="../tags/tag358.xml"/><Relationship Id="rId9" Type="http://schemas.openxmlformats.org/officeDocument/2006/relationships/tags" Target="../tags/tag359.xml"/><Relationship Id="rId10" Type="http://schemas.openxmlformats.org/officeDocument/2006/relationships/tags" Target="../tags/tag360.xml"/><Relationship Id="rId11" Type="http://schemas.openxmlformats.org/officeDocument/2006/relationships/tags" Target="../tags/tag361.xml"/><Relationship Id="rId12" Type="http://schemas.openxmlformats.org/officeDocument/2006/relationships/tags" Target="../tags/tag362.xml"/><Relationship Id="rId13" Type="http://schemas.openxmlformats.org/officeDocument/2006/relationships/tags" Target="../tags/tag363.xml"/><Relationship Id="rId14" Type="http://schemas.openxmlformats.org/officeDocument/2006/relationships/tags" Target="../tags/tag364.xml"/><Relationship Id="rId15" Type="http://schemas.openxmlformats.org/officeDocument/2006/relationships/tags" Target="../tags/tag365.xml"/><Relationship Id="rId16" Type="http://schemas.openxmlformats.org/officeDocument/2006/relationships/tags" Target="../tags/tag366.xml"/><Relationship Id="rId17"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162810"/>
            <a:ext cx="7202805" cy="1266190"/>
          </a:xfrm>
        </p:spPr>
        <p:txBody>
          <a:bodyPr>
            <a:normAutofit fontScale="90000"/>
          </a:bodyPr>
          <a:p>
            <a:r>
              <a:rPr altLang="en-US" lang="zh-CN"/>
              <a:t>2024年供应链数字化转型解决方案</a:t>
            </a:r>
            <a:endParaRPr altLang="en-US" lang="zh-CN"/>
          </a:p>
        </p:txBody>
      </p:sp>
      <p:sp>
        <p:nvSpPr>
          <p:cNvPr id="1048650" name="副标题"/>
          <p:cNvSpPr>
            <a:spLocks noGrp="1"/>
          </p:cNvSpPr>
          <p:nvPr>
            <p:ph type="subTitle" idx="1"/>
            <p:custDataLst>
              <p:tags r:id="rId2"/>
            </p:custDataLst>
          </p:nvPr>
        </p:nvSpPr>
        <p:spPr>
          <a:xfrm>
            <a:off x="838200" y="1164371"/>
            <a:ext cx="10515600" cy="972000"/>
          </a:xfrm>
        </p:spPr>
        <p:txBody>
          <a:bodyPr/>
          <a:p>
            <a:r>
              <a:rPr altLang="en-US" lang="zh-CN"/>
              <a:t>单击此处添加副标题</a:t>
            </a:r>
            <a:endParaRPr altLang="en-US" lang="zh-CN"/>
          </a:p>
        </p:txBody>
      </p:sp>
      <p:sp>
        <p:nvSpPr>
          <p:cNvPr id="1048652" name="署名"/>
          <p:cNvSpPr>
            <a:spLocks noGrp="1"/>
          </p:cNvSpPr>
          <p:nvPr>
            <p:ph type="body" sz="quarter" idx="17"/>
            <p:custDataLst>
              <p:tags r:id="rId3"/>
            </p:custDataLst>
          </p:nvPr>
        </p:nvSpPr>
        <p:spPr>
          <a:xfrm>
            <a:off x="838200" y="3435631"/>
            <a:ext cx="2743200" cy="504000"/>
          </a:xfrm>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4" name="标题"/>
          <p:cNvSpPr>
            <a:spLocks noGrp="1"/>
          </p:cNvSpPr>
          <p:nvPr>
            <p:ph type="title"/>
            <p:custDataLst>
              <p:tags r:id="rId1"/>
            </p:custDataLst>
          </p:nvPr>
        </p:nvSpPr>
        <p:spPr>
          <a:xfrm>
            <a:off x="839788" y="755699"/>
            <a:ext cx="2880000" cy="5563619"/>
          </a:xfrm>
        </p:spPr>
        <p:txBody>
          <a:bodyPr/>
          <a:p>
            <a:r>
              <a:rPr altLang="en-US" lang="zh-CN"/>
              <a:t>目录</a:t>
            </a:r>
            <a:endParaRPr altLang="en-US" lang="zh-CN"/>
          </a:p>
        </p:txBody>
      </p:sp>
      <p:sp>
        <p:nvSpPr>
          <p:cNvPr id="1048766" name="序号"/>
          <p:cNvSpPr txBox="1"/>
          <p:nvPr>
            <p:custDataLst>
              <p:tags r:id="rId2"/>
            </p:custDataLst>
          </p:nvPr>
        </p:nvSpPr>
        <p:spPr>
          <a:xfrm>
            <a:off x="4340225" y="122809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01</a:t>
            </a:r>
            <a:endParaRPr b="1" dirty="0" sz="4000" lang="en-US">
              <a:solidFill>
                <a:schemeClr val="accent1"/>
              </a:solidFill>
              <a:latin typeface="+mj-ea"/>
              <a:ea typeface="+mj-ea"/>
              <a:cs typeface="微软雅黑" panose="020B0503020204020204" pitchFamily="34" charset="-120"/>
            </a:endParaRPr>
          </a:p>
        </p:txBody>
      </p:sp>
      <p:sp>
        <p:nvSpPr>
          <p:cNvPr id="1048768" name="项标题"/>
          <p:cNvSpPr txBox="1"/>
          <p:nvPr>
            <p:custDataLst>
              <p:tags r:id="rId3"/>
            </p:custDataLst>
          </p:nvPr>
        </p:nvSpPr>
        <p:spPr>
          <a:xfrm>
            <a:off x="6745605" y="132715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供应链数字化转型的背景和意义</a:t>
            </a:r>
            <a:endParaRPr altLang="en-US" b="1" dirty="0" lang="zh-CN" spc="300">
              <a:solidFill>
                <a:schemeClr val="tx1">
                  <a:lumMod val="85000"/>
                  <a:lumOff val="15000"/>
                </a:schemeClr>
              </a:solidFill>
              <a:latin typeface="+mj-ea"/>
              <a:ea typeface="+mj-ea"/>
            </a:endParaRPr>
          </a:p>
        </p:txBody>
      </p:sp>
      <p:sp>
        <p:nvSpPr>
          <p:cNvPr id="1048770" name="Line 1"/>
          <p:cNvSpPr/>
          <p:nvPr>
            <p:custDataLst>
              <p:tags r:id="rId4"/>
            </p:custDataLst>
          </p:nvPr>
        </p:nvSpPr>
        <p:spPr>
          <a:xfrm>
            <a:off x="4688840" y="1931035"/>
            <a:ext cx="6265545" cy="635"/>
          </a:xfrm>
          <a:prstGeom prst="line"/>
          <a:noFill/>
          <a:ln w="12700">
            <a:solidFill>
              <a:schemeClr val="tx1">
                <a:alpha val="70000"/>
              </a:schemeClr>
            </a:solidFill>
            <a:prstDash val="solid"/>
          </a:ln>
        </p:spPr>
        <p:txBody>
          <a:bodyPr/>
          <a:p>
            <a:endParaRPr altLang="en-US" lang="zh-CN"/>
          </a:p>
        </p:txBody>
      </p:sp>
      <p:sp>
        <p:nvSpPr>
          <p:cNvPr id="1048772" name="序号"/>
          <p:cNvSpPr txBox="1"/>
          <p:nvPr>
            <p:custDataLst>
              <p:tags r:id="rId5"/>
            </p:custDataLst>
          </p:nvPr>
        </p:nvSpPr>
        <p:spPr>
          <a:xfrm>
            <a:off x="4340225" y="210058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02</a:t>
            </a:r>
            <a:endParaRPr b="1" dirty="0" sz="4000" lang="en-US">
              <a:solidFill>
                <a:schemeClr val="accent1"/>
              </a:solidFill>
              <a:latin typeface="+mj-ea"/>
              <a:ea typeface="+mj-ea"/>
              <a:cs typeface="微软雅黑" panose="020B0503020204020204" pitchFamily="34" charset="-120"/>
            </a:endParaRPr>
          </a:p>
        </p:txBody>
      </p:sp>
      <p:sp>
        <p:nvSpPr>
          <p:cNvPr id="1048774" name="项标题"/>
          <p:cNvSpPr txBox="1"/>
          <p:nvPr>
            <p:custDataLst>
              <p:tags r:id="rId6"/>
            </p:custDataLst>
          </p:nvPr>
        </p:nvSpPr>
        <p:spPr>
          <a:xfrm>
            <a:off x="6745605" y="219964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2024年供应链数字化转型解决方案概述</a:t>
            </a:r>
            <a:endParaRPr altLang="en-US" b="1" dirty="0" sz="2000" lang="zh-CN" spc="300">
              <a:solidFill>
                <a:schemeClr val="tx1">
                  <a:lumMod val="85000"/>
                  <a:lumOff val="15000"/>
                </a:schemeClr>
              </a:solidFill>
              <a:latin typeface="+mj-ea"/>
              <a:ea typeface="+mj-ea"/>
            </a:endParaRPr>
          </a:p>
        </p:txBody>
      </p:sp>
      <p:sp>
        <p:nvSpPr>
          <p:cNvPr id="1048776" name="Line 1"/>
          <p:cNvSpPr/>
          <p:nvPr>
            <p:custDataLst>
              <p:tags r:id="rId7"/>
            </p:custDataLst>
          </p:nvPr>
        </p:nvSpPr>
        <p:spPr>
          <a:xfrm>
            <a:off x="4688840" y="2803525"/>
            <a:ext cx="6265545" cy="635"/>
          </a:xfrm>
          <a:prstGeom prst="line"/>
          <a:noFill/>
          <a:ln w="12700">
            <a:solidFill>
              <a:schemeClr val="tx1">
                <a:alpha val="70000"/>
              </a:schemeClr>
            </a:solidFill>
            <a:prstDash val="solid"/>
          </a:ln>
        </p:spPr>
        <p:txBody>
          <a:bodyPr/>
          <a:p>
            <a:endParaRPr altLang="en-US" lang="zh-CN"/>
          </a:p>
        </p:txBody>
      </p:sp>
      <p:sp>
        <p:nvSpPr>
          <p:cNvPr id="1048778" name="序号"/>
          <p:cNvSpPr txBox="1"/>
          <p:nvPr>
            <p:custDataLst>
              <p:tags r:id="rId8"/>
            </p:custDataLst>
          </p:nvPr>
        </p:nvSpPr>
        <p:spPr>
          <a:xfrm>
            <a:off x="4340225" y="297307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03</a:t>
            </a:r>
            <a:endParaRPr b="1" dirty="0" sz="4000" lang="en-US">
              <a:solidFill>
                <a:schemeClr val="accent1"/>
              </a:solidFill>
              <a:latin typeface="+mj-ea"/>
              <a:ea typeface="+mj-ea"/>
              <a:cs typeface="微软雅黑" panose="020B0503020204020204" pitchFamily="34" charset="-120"/>
            </a:endParaRPr>
          </a:p>
        </p:txBody>
      </p:sp>
      <p:sp>
        <p:nvSpPr>
          <p:cNvPr id="1048780" name="项标题"/>
          <p:cNvSpPr txBox="1"/>
          <p:nvPr>
            <p:custDataLst>
              <p:tags r:id="rId9"/>
            </p:custDataLst>
          </p:nvPr>
        </p:nvSpPr>
        <p:spPr>
          <a:xfrm>
            <a:off x="6745605" y="307213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供应链数字化转型的关键技术</a:t>
            </a:r>
            <a:endParaRPr altLang="en-US" b="1" dirty="0" lang="zh-CN" spc="300">
              <a:solidFill>
                <a:schemeClr val="tx1">
                  <a:lumMod val="85000"/>
                  <a:lumOff val="15000"/>
                </a:schemeClr>
              </a:solidFill>
              <a:latin typeface="+mj-ea"/>
              <a:ea typeface="+mj-ea"/>
            </a:endParaRPr>
          </a:p>
        </p:txBody>
      </p:sp>
      <p:sp>
        <p:nvSpPr>
          <p:cNvPr id="1048782" name="Line 1"/>
          <p:cNvSpPr/>
          <p:nvPr>
            <p:custDataLst>
              <p:tags r:id="rId10"/>
            </p:custDataLst>
          </p:nvPr>
        </p:nvSpPr>
        <p:spPr>
          <a:xfrm>
            <a:off x="4688840" y="3676015"/>
            <a:ext cx="6265545" cy="635"/>
          </a:xfrm>
          <a:prstGeom prst="line"/>
          <a:noFill/>
          <a:ln w="12700">
            <a:solidFill>
              <a:schemeClr val="tx1">
                <a:alpha val="70000"/>
              </a:schemeClr>
            </a:solidFill>
            <a:prstDash val="solid"/>
          </a:ln>
        </p:spPr>
        <p:txBody>
          <a:bodyPr/>
          <a:p>
            <a:endParaRPr altLang="en-US" lang="zh-CN"/>
          </a:p>
        </p:txBody>
      </p:sp>
      <p:sp>
        <p:nvSpPr>
          <p:cNvPr id="1048784" name="序号"/>
          <p:cNvSpPr txBox="1"/>
          <p:nvPr>
            <p:custDataLst>
              <p:tags r:id="rId11"/>
            </p:custDataLst>
          </p:nvPr>
        </p:nvSpPr>
        <p:spPr>
          <a:xfrm>
            <a:off x="4340225" y="38455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04</a:t>
            </a:r>
            <a:endParaRPr b="1" dirty="0" sz="4000" lang="en-US">
              <a:solidFill>
                <a:schemeClr val="accent1"/>
              </a:solidFill>
              <a:latin typeface="+mj-ea"/>
              <a:ea typeface="+mj-ea"/>
              <a:cs typeface="微软雅黑" panose="020B0503020204020204" pitchFamily="34" charset="-120"/>
            </a:endParaRPr>
          </a:p>
        </p:txBody>
      </p:sp>
      <p:sp>
        <p:nvSpPr>
          <p:cNvPr id="1048786" name="项标题"/>
          <p:cNvSpPr txBox="1"/>
          <p:nvPr>
            <p:custDataLst>
              <p:tags r:id="rId12"/>
            </p:custDataLst>
          </p:nvPr>
        </p:nvSpPr>
        <p:spPr>
          <a:xfrm>
            <a:off x="6745605" y="394462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2024年供应链数字化转型解决方案的优势和特点</a:t>
            </a:r>
            <a:endParaRPr altLang="en-US" b="1" dirty="0" sz="2000" lang="zh-CN" spc="300">
              <a:solidFill>
                <a:schemeClr val="tx1">
                  <a:lumMod val="85000"/>
                  <a:lumOff val="15000"/>
                </a:schemeClr>
              </a:solidFill>
              <a:latin typeface="+mj-ea"/>
              <a:ea typeface="+mj-ea"/>
            </a:endParaRPr>
          </a:p>
        </p:txBody>
      </p:sp>
      <p:sp>
        <p:nvSpPr>
          <p:cNvPr id="1048788" name="Line 1"/>
          <p:cNvSpPr/>
          <p:nvPr>
            <p:custDataLst>
              <p:tags r:id="rId13"/>
            </p:custDataLst>
          </p:nvPr>
        </p:nvSpPr>
        <p:spPr>
          <a:xfrm>
            <a:off x="4688840" y="4548505"/>
            <a:ext cx="6265545" cy="635"/>
          </a:xfrm>
          <a:prstGeom prst="line"/>
          <a:noFill/>
          <a:ln w="12700">
            <a:solidFill>
              <a:schemeClr val="tx1">
                <a:alpha val="70000"/>
              </a:schemeClr>
            </a:solidFill>
            <a:prstDash val="solid"/>
          </a:ln>
        </p:spPr>
        <p:txBody>
          <a:bodyPr/>
          <a:p>
            <a:endParaRPr altLang="en-US" lang="zh-CN"/>
          </a:p>
        </p:txBody>
      </p:sp>
      <p:sp>
        <p:nvSpPr>
          <p:cNvPr id="1048790" name="序号"/>
          <p:cNvSpPr txBox="1"/>
          <p:nvPr>
            <p:custDataLst>
              <p:tags r:id="rId14"/>
            </p:custDataLst>
          </p:nvPr>
        </p:nvSpPr>
        <p:spPr>
          <a:xfrm>
            <a:off x="4340225" y="471805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05</a:t>
            </a:r>
            <a:endParaRPr b="1" dirty="0" sz="4000" lang="en-US">
              <a:solidFill>
                <a:schemeClr val="accent1"/>
              </a:solidFill>
              <a:latin typeface="+mj-ea"/>
              <a:ea typeface="+mj-ea"/>
              <a:cs typeface="微软雅黑" panose="020B0503020204020204" pitchFamily="34" charset="-120"/>
            </a:endParaRPr>
          </a:p>
        </p:txBody>
      </p:sp>
      <p:sp>
        <p:nvSpPr>
          <p:cNvPr id="1048792" name="项标题"/>
          <p:cNvSpPr txBox="1"/>
          <p:nvPr>
            <p:custDataLst>
              <p:tags r:id="rId15"/>
            </p:custDataLst>
          </p:nvPr>
        </p:nvSpPr>
        <p:spPr>
          <a:xfrm>
            <a:off x="6745605" y="481711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实施2024年供应链数字化转型解决方案的注意事项和建议</a:t>
            </a:r>
            <a:endParaRPr altLang="en-US" b="1" dirty="0" sz="2000" lang="zh-CN" spc="300">
              <a:solidFill>
                <a:schemeClr val="tx1">
                  <a:lumMod val="85000"/>
                  <a:lumOff val="15000"/>
                </a:schemeClr>
              </a:solidFill>
              <a:latin typeface="+mj-ea"/>
              <a:ea typeface="+mj-ea"/>
            </a:endParaRPr>
          </a:p>
        </p:txBody>
      </p:sp>
      <p:sp>
        <p:nvSpPr>
          <p:cNvPr id="1048794" name="Line 1"/>
          <p:cNvSpPr/>
          <p:nvPr>
            <p:custDataLst>
              <p:tags r:id="rId16"/>
            </p:custDataLst>
          </p:nvPr>
        </p:nvSpPr>
        <p:spPr>
          <a:xfrm>
            <a:off x="4688840" y="5420995"/>
            <a:ext cx="6265545" cy="635"/>
          </a:xfrm>
          <a:prstGeom prst="line"/>
          <a:noFill/>
          <a:ln w="12700">
            <a:solidFill>
              <a:schemeClr val="tx1">
                <a:alpha val="70000"/>
              </a:schemeClr>
            </a:solidFill>
            <a:prstDash val="solid"/>
          </a:ln>
        </p:spPr>
        <p:txBody>
          <a:bodyPr/>
          <a:p>
            <a:endParaRPr altLang="en-US" lang="zh-CN"/>
          </a:p>
        </p:txBody>
      </p:sp>
      <p:sp>
        <p:nvSpPr>
          <p:cNvPr id="1048796" name="序号"/>
          <p:cNvSpPr txBox="1"/>
          <p:nvPr>
            <p:custDataLst>
              <p:tags r:id="rId17"/>
            </p:custDataLst>
          </p:nvPr>
        </p:nvSpPr>
        <p:spPr>
          <a:xfrm>
            <a:off x="4340225" y="559054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06</a:t>
            </a:r>
            <a:endParaRPr b="1" dirty="0" sz="4000" lang="en-US">
              <a:solidFill>
                <a:schemeClr val="accent1"/>
              </a:solidFill>
              <a:latin typeface="+mj-ea"/>
              <a:ea typeface="+mj-ea"/>
              <a:cs typeface="微软雅黑" panose="020B0503020204020204" pitchFamily="34" charset="-120"/>
            </a:endParaRPr>
          </a:p>
        </p:txBody>
      </p:sp>
      <p:sp>
        <p:nvSpPr>
          <p:cNvPr id="1048798" name="项标题"/>
          <p:cNvSpPr txBox="1"/>
          <p:nvPr>
            <p:custDataLst>
              <p:tags r:id="rId18"/>
            </p:custDataLst>
          </p:nvPr>
        </p:nvSpPr>
        <p:spPr>
          <a:xfrm>
            <a:off x="6745605" y="568960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未来供应链数字化转型的发展趋势和展望</a:t>
            </a:r>
            <a:endParaRPr altLang="en-US" b="1" dirty="0" sz="2000" lang="zh-CN" spc="300">
              <a:solidFill>
                <a:schemeClr val="tx1">
                  <a:lumMod val="85000"/>
                  <a:lumOff val="15000"/>
                </a:schemeClr>
              </a:solidFill>
              <a:latin typeface="+mj-ea"/>
              <a:ea typeface="+mj-ea"/>
            </a:endParaRPr>
          </a:p>
        </p:txBody>
      </p:sp>
      <p:sp>
        <p:nvSpPr>
          <p:cNvPr id="1048800" name="Line 1"/>
          <p:cNvSpPr/>
          <p:nvPr>
            <p:custDataLst>
              <p:tags r:id="rId19"/>
            </p:custDataLst>
          </p:nvPr>
        </p:nvSpPr>
        <p:spPr>
          <a:xfrm>
            <a:off x="4688840" y="6293485"/>
            <a:ext cx="6265545" cy="635"/>
          </a:xfrm>
          <a:prstGeom prst="line"/>
          <a:noFill/>
          <a:ln w="12700">
            <a:solidFill>
              <a:schemeClr val="tx1">
                <a:alpha val="70000"/>
              </a:schemeClr>
            </a:solidFill>
            <a:prstDash val="solid"/>
          </a:ln>
        </p:spPr>
        <p:txBody>
          <a:bodyPr/>
          <a:p>
            <a:endParaRPr altLang="en-US" lang="zh-CN"/>
          </a:p>
        </p:txBody>
      </p: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8" name="标题"/>
          <p:cNvSpPr>
            <a:spLocks noGrp="1"/>
          </p:cNvSpPr>
          <p:nvPr>
            <p:ph type="title"/>
            <p:custDataLst>
              <p:tags r:id="rId1"/>
            </p:custDataLst>
          </p:nvPr>
        </p:nvSpPr>
        <p:spPr>
          <a:xfrm>
            <a:off x="2047240" y="2228215"/>
            <a:ext cx="9144000" cy="1931670"/>
          </a:xfrm>
        </p:spPr>
        <p:txBody>
          <a:bodyPr/>
          <a:p>
            <a:r>
              <a:rPr altLang="en-US" lang="zh-CN"/>
              <a:t>供应链数字化转型的背景和意义</a:t>
            </a:r>
            <a:endParaRPr altLang="en-US" lang="zh-CN"/>
          </a:p>
        </p:txBody>
      </p:sp>
      <p:sp>
        <p:nvSpPr>
          <p:cNvPr id="1048820" name="节编号"/>
          <p:cNvSpPr>
            <a:spLocks noGrp="1"/>
          </p:cNvSpPr>
          <p:nvPr>
            <p:ph type="body" sz="quarter" idx="13"/>
            <p:custDataLst>
              <p:tags r:id="rId2"/>
            </p:custDataLst>
          </p:nvPr>
        </p:nvSpPr>
        <p:spPr>
          <a:xfrm>
            <a:off x="2045335" y="803275"/>
            <a:ext cx="9144000" cy="1405890"/>
          </a:xfrm>
        </p:spPr>
        <p:txBody>
          <a:bodyPr/>
          <a:p>
            <a:r>
              <a:rPr altLang="zh-CN" lang="en-US"/>
              <a:t>01</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2" name="标题 1"/>
          <p:cNvSpPr>
            <a:spLocks noGrp="1"/>
          </p:cNvSpPr>
          <p:nvPr>
            <p:ph type="title"/>
          </p:nvPr>
        </p:nvSpPr>
        <p:spPr/>
        <p:txBody>
          <a:bodyPr/>
          <a:p>
            <a:r>
              <a:rPr altLang="en-US" lang="zh-CN"/>
              <a:t>供应链数字化转型的必要性</a:t>
            </a:r>
            <a:endParaRPr altLang="en-US" lang="zh-CN"/>
          </a:p>
        </p:txBody>
      </p:sp>
      <p:sp>
        <p:nvSpPr>
          <p:cNvPr id="104884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4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4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5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5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快速响应市场需求，提高供应链的敏捷性和灵活性</a:t>
            </a:r>
            <a:endParaRPr altLang="en-US" sz="1400" lang="zh-CN" spc="150">
              <a:solidFill>
                <a:schemeClr val="tx1"/>
              </a:solidFill>
              <a:effectLst/>
              <a:latin typeface="+mn-ea"/>
              <a:sym typeface="+mn-ea"/>
            </a:endParaRPr>
          </a:p>
        </p:txBody>
      </p:sp>
      <p:sp>
        <p:nvSpPr>
          <p:cNvPr id="104885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提高供应链的透明度和可追溯性，确保产品质量和安全</a:t>
            </a:r>
            <a:endParaRPr altLang="en-US" dirty="0" sz="1400" lang="zh-CN" spc="150">
              <a:solidFill>
                <a:schemeClr val="tx1"/>
              </a:solidFill>
              <a:effectLst/>
              <a:latin typeface="+mn-ea"/>
              <a:sym typeface="+mn-ea"/>
            </a:endParaRPr>
          </a:p>
        </p:txBody>
      </p:sp>
      <p:sp>
        <p:nvSpPr>
          <p:cNvPr id="104885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降低库存成本，优化库存结构，提高库存周转率</a:t>
            </a:r>
            <a:endParaRPr altLang="en-US" sz="1400" lang="zh-CN" spc="150">
              <a:solidFill>
                <a:schemeClr val="tx1"/>
              </a:solidFill>
              <a:effectLst/>
              <a:latin typeface="+mn-ea"/>
              <a:sym typeface="+mn-ea"/>
            </a:endParaRPr>
          </a:p>
        </p:txBody>
      </p:sp>
      <p:sp>
        <p:nvSpPr>
          <p:cNvPr id="104885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提高供应链协同效率，加强企业间的合作与信息共享</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892" name="标题 1"/>
          <p:cNvSpPr>
            <a:spLocks noGrp="1"/>
          </p:cNvSpPr>
          <p:nvPr>
            <p:ph type="title"/>
          </p:nvPr>
        </p:nvSpPr>
        <p:spPr/>
        <p:txBody>
          <a:bodyPr/>
          <a:p>
            <a:r>
              <a:rPr altLang="en-US" lang="zh-CN"/>
              <a:t>供应链数字化转型对企业的价值</a:t>
            </a:r>
            <a:endParaRPr altLang="en-US" lang="zh-CN"/>
          </a:p>
        </p:txBody>
      </p:sp>
      <p:sp>
        <p:nvSpPr>
          <p:cNvPr id="104889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提升客户满意度</a:t>
            </a:r>
            <a:endParaRPr altLang="zh-CN" dirty="0" lang="en-US">
              <a:solidFill>
                <a:schemeClr val="dk1">
                  <a:lumMod val="80000"/>
                  <a:lumOff val="20000"/>
                </a:schemeClr>
              </a:solidFill>
              <a:latin typeface="+mn-ea"/>
              <a:sym typeface="+mn-ea"/>
            </a:endParaRPr>
          </a:p>
        </p:txBody>
      </p:sp>
      <p:sp>
        <p:nvSpPr>
          <p:cNvPr id="104890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提高企业运营效率</a:t>
            </a:r>
            <a:endParaRPr altLang="en-US" dirty="0" lang="zh-CN">
              <a:solidFill>
                <a:schemeClr val="dk1">
                  <a:lumMod val="80000"/>
                  <a:lumOff val="20000"/>
                </a:schemeClr>
              </a:solidFill>
              <a:latin typeface="+mn-ea"/>
              <a:sym typeface="+mn-ea"/>
            </a:endParaRPr>
          </a:p>
        </p:txBody>
      </p:sp>
      <p:sp>
        <p:nvSpPr>
          <p:cNvPr id="104891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降低成本和风险</a:t>
            </a:r>
            <a:endParaRPr altLang="en-US" dirty="0" lang="zh-CN">
              <a:solidFill>
                <a:schemeClr val="dk1">
                  <a:lumMod val="80000"/>
                  <a:lumOff val="20000"/>
                </a:schemeClr>
              </a:solidFill>
              <a:latin typeface="+mn-ea"/>
              <a:sym typeface="+mn-ea"/>
            </a:endParaRPr>
          </a:p>
        </p:txBody>
      </p:sp>
      <p:sp>
        <p:nvSpPr>
          <p:cNvPr id="104891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增强企业竞争力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58" name="标题 1"/>
          <p:cNvSpPr>
            <a:spLocks noGrp="1"/>
          </p:cNvSpPr>
          <p:nvPr>
            <p:ph type="title"/>
          </p:nvPr>
        </p:nvSpPr>
        <p:spPr/>
        <p:txBody>
          <a:bodyPr/>
          <a:p>
            <a:r>
              <a:rPr altLang="en-US" lang="zh-CN"/>
              <a:t>供应链数字化转型的挑战与机遇</a:t>
            </a:r>
            <a:endParaRPr altLang="en-US" lang="zh-CN"/>
          </a:p>
        </p:txBody>
      </p:sp>
      <p:sp>
        <p:nvSpPr>
          <p:cNvPr id="104896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挑战：传统供应链模式的局限性和瓶颈，数字化技术的复杂性和实施难度</a:t>
            </a:r>
            <a:endParaRPr altLang="en-US" dirty="0" sz="2000" lang="zh-CN" spc="150">
              <a:solidFill>
                <a:schemeClr val="tx1">
                  <a:lumMod val="85000"/>
                  <a:lumOff val="15000"/>
                </a:schemeClr>
              </a:solidFill>
              <a:latin typeface="+mn-ea"/>
              <a:sym typeface="+mn-ea"/>
            </a:endParaRPr>
          </a:p>
        </p:txBody>
      </p:sp>
      <p:sp>
        <p:nvSpPr>
          <p:cNvPr id="104896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机遇：提高供应链的透明度和可追溯性，优化库存管理和降低成本，提升企业的竞争力和市场适应性</a:t>
            </a:r>
            <a:endParaRPr altLang="en-US" dirty="0" sz="2000" lang="zh-CN" spc="150">
              <a:solidFill>
                <a:schemeClr val="tx1">
                  <a:lumMod val="85000"/>
                  <a:lumOff val="15000"/>
                </a:schemeClr>
              </a:solidFill>
              <a:latin typeface="+mn-ea"/>
              <a:sym typeface="+mn-ea"/>
            </a:endParaRPr>
          </a:p>
        </p:txBody>
      </p:sp>
      <p:sp>
        <p:nvSpPr>
          <p:cNvPr id="104897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应对策略：加强数字化技术的研发和应用，培养专业的数字化人才，建立数字化转型的合作伙伴关系</a:t>
            </a:r>
            <a:endParaRPr altLang="en-US" dirty="0" sz="2000" lang="zh-CN" spc="150">
              <a:solidFill>
                <a:schemeClr val="tx1">
                  <a:lumMod val="85000"/>
                  <a:lumOff val="15000"/>
                </a:schemeClr>
              </a:solidFill>
              <a:latin typeface="+mn-ea"/>
              <a:sym typeface="+mn-ea"/>
            </a:endParaRPr>
          </a:p>
        </p:txBody>
      </p:sp>
      <p:sp>
        <p:nvSpPr>
          <p:cNvPr id="104897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成功案例：介绍一些企业在供应链数字化转型方面的成功经验和成果</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16" name="标题"/>
          <p:cNvSpPr>
            <a:spLocks noGrp="1"/>
          </p:cNvSpPr>
          <p:nvPr>
            <p:ph type="title"/>
            <p:custDataLst>
              <p:tags r:id="rId1"/>
            </p:custDataLst>
          </p:nvPr>
        </p:nvSpPr>
        <p:spPr>
          <a:xfrm>
            <a:off x="2047240" y="2228215"/>
            <a:ext cx="9144000" cy="1931670"/>
          </a:xfrm>
        </p:spPr>
        <p:txBody>
          <a:bodyPr/>
          <a:p>
            <a:r>
              <a:rPr altLang="en-US" lang="zh-CN"/>
              <a:t>2024年供应链数字化转型解决方案概述</a:t>
            </a:r>
            <a:endParaRPr altLang="en-US" lang="zh-CN"/>
          </a:p>
        </p:txBody>
      </p:sp>
      <p:sp>
        <p:nvSpPr>
          <p:cNvPr id="1049018" name="节编号"/>
          <p:cNvSpPr>
            <a:spLocks noGrp="1"/>
          </p:cNvSpPr>
          <p:nvPr>
            <p:ph type="body" sz="quarter" idx="13"/>
            <p:custDataLst>
              <p:tags r:id="rId2"/>
            </p:custDataLst>
          </p:nvPr>
        </p:nvSpPr>
        <p:spPr>
          <a:xfrm>
            <a:off x="2045335" y="803275"/>
            <a:ext cx="9144000" cy="1405890"/>
          </a:xfrm>
        </p:spPr>
        <p:txBody>
          <a:bodyPr/>
          <a:p>
            <a:r>
              <a:rPr altLang="zh-CN" lang="en-US"/>
              <a:t>02</a:t>
            </a:r>
            <a:endParaRPr altLang="zh-CN"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40" name="标题 1"/>
          <p:cNvSpPr>
            <a:spLocks noGrp="1"/>
          </p:cNvSpPr>
          <p:nvPr>
            <p:ph type="title"/>
          </p:nvPr>
        </p:nvSpPr>
        <p:spPr/>
        <p:txBody>
          <a:bodyPr/>
          <a:p>
            <a:r>
              <a:rPr altLang="en-US" lang="zh-CN"/>
              <a:t>解决方案的目标和原则</a:t>
            </a:r>
            <a:endParaRPr altLang="en-US" lang="zh-CN"/>
          </a:p>
        </p:txBody>
      </p:sp>
      <p:sp>
        <p:nvSpPr>
          <p:cNvPr id="1049042" name="五边形 2"/>
          <p:cNvSpPr/>
          <p:nvPr>
            <p:custDataLst>
              <p:tags r:id="rId1"/>
            </p:custDataLst>
          </p:nvPr>
        </p:nvSpPr>
        <p:spPr>
          <a:xfrm rot="16200000" flipH="1">
            <a:off x="3896151" y="1161855"/>
            <a:ext cx="995867" cy="289606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4" name="五边形 3"/>
          <p:cNvSpPr/>
          <p:nvPr>
            <p:custDataLst>
              <p:tags r:id="rId2"/>
            </p:custDataLst>
          </p:nvPr>
        </p:nvSpPr>
        <p:spPr>
          <a:xfrm rot="16200000" flipH="1">
            <a:off x="3922683" y="4389637"/>
            <a:ext cx="946710" cy="2600273"/>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6" name="任意多边形 4"/>
          <p:cNvSpPr/>
          <p:nvPr>
            <p:custDataLst>
              <p:tags r:id="rId3"/>
            </p:custDataLst>
          </p:nvPr>
        </p:nvSpPr>
        <p:spPr>
          <a:xfrm>
            <a:off x="3095030" y="2108576"/>
            <a:ext cx="2600273" cy="392414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8" name="任意多边形 5"/>
          <p:cNvSpPr/>
          <p:nvPr>
            <p:custDataLst>
              <p:tags r:id="rId4"/>
            </p:custDataLst>
          </p:nvPr>
        </p:nvSpPr>
        <p:spPr>
          <a:xfrm flipV="1">
            <a:off x="2946195" y="1364400"/>
            <a:ext cx="2896066" cy="139251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5"/>
            </p:custDataLst>
          </p:nvPr>
        </p:nvSpPr>
        <p:spPr bwMode="auto">
          <a:xfrm>
            <a:off x="3095030" y="2934287"/>
            <a:ext cx="2600273" cy="2342807"/>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目标：提高供应链的透明度、效率和灵活性</a:t>
            </a:r>
            <a:endPar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52" name="五边形 9"/>
          <p:cNvSpPr/>
          <p:nvPr>
            <p:custDataLst>
              <p:tags r:id="rId6"/>
            </p:custDataLst>
          </p:nvPr>
        </p:nvSpPr>
        <p:spPr>
          <a:xfrm rot="16200000" flipH="1">
            <a:off x="7300594" y="1177385"/>
            <a:ext cx="995867" cy="289606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4" name="五边形 10"/>
          <p:cNvSpPr/>
          <p:nvPr>
            <p:custDataLst>
              <p:tags r:id="rId7"/>
            </p:custDataLst>
          </p:nvPr>
        </p:nvSpPr>
        <p:spPr>
          <a:xfrm rot="16200000" flipH="1">
            <a:off x="7325831" y="4404520"/>
            <a:ext cx="946710" cy="2600273"/>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6" name="任意多边形 11"/>
          <p:cNvSpPr/>
          <p:nvPr>
            <p:custDataLst>
              <p:tags r:id="rId8"/>
            </p:custDataLst>
          </p:nvPr>
        </p:nvSpPr>
        <p:spPr>
          <a:xfrm>
            <a:off x="6499473" y="2123459"/>
            <a:ext cx="2600273" cy="392414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58" name="任意多边形 12"/>
          <p:cNvSpPr/>
          <p:nvPr>
            <p:custDataLst>
              <p:tags r:id="rId9"/>
            </p:custDataLst>
          </p:nvPr>
        </p:nvSpPr>
        <p:spPr>
          <a:xfrm flipV="1">
            <a:off x="6350638" y="1379931"/>
            <a:ext cx="2896066" cy="139251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99473" y="2934287"/>
            <a:ext cx="2600273" cy="2342807"/>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原则：以客户为中心、数据驱动、技术领先、持续优化</a:t>
            </a:r>
            <a:endPar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94" name="标题 1"/>
          <p:cNvSpPr>
            <a:spLocks noGrp="1"/>
          </p:cNvSpPr>
          <p:nvPr>
            <p:ph type="title"/>
          </p:nvPr>
        </p:nvSpPr>
        <p:spPr/>
        <p:txBody>
          <a:bodyPr/>
          <a:p>
            <a:r>
              <a:rPr altLang="en-US" lang="zh-CN"/>
              <a:t>解决方案的主要内容</a:t>
            </a:r>
            <a:endParaRPr altLang="en-US" lang="zh-CN"/>
          </a:p>
        </p:txBody>
      </p:sp>
      <p:sp>
        <p:nvSpPr>
          <p:cNvPr id="104909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9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数字化转型的背景和意义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0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0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解决方案的构成和特点</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0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1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实施方案的具体步骤和计划</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1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1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解决方案的预期效果和影响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52" name="标题 1"/>
          <p:cNvSpPr>
            <a:spLocks noGrp="1"/>
          </p:cNvSpPr>
          <p:nvPr>
            <p:ph type="title"/>
          </p:nvPr>
        </p:nvSpPr>
        <p:spPr/>
        <p:txBody>
          <a:bodyPr/>
          <a:p>
            <a:r>
              <a:rPr altLang="en-US" lang="zh-CN"/>
              <a:t>解决方案的实施步骤</a:t>
            </a:r>
            <a:endParaRPr altLang="en-US" lang="zh-CN"/>
          </a:p>
        </p:txBody>
      </p:sp>
      <p:sp>
        <p:nvSpPr>
          <p:cNvPr id="1049154" name="正文"/>
          <p:cNvSpPr txBox="1"/>
          <p:nvPr>
            <p:custDataLst>
              <p:tags r:id="rId1"/>
            </p:custDataLst>
          </p:nvPr>
        </p:nvSpPr>
        <p:spPr>
          <a:xfrm>
            <a:off x="3314423" y="1364400"/>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需求分析：明确企业供应链数字化转型的需求和目标</a:t>
            </a:r>
            <a:endParaRPr altLang="en-US" dirty="0" sz="1200" lang="zh-CN" spc="150">
              <a:solidFill>
                <a:schemeClr val="tx1">
                  <a:lumMod val="65000"/>
                  <a:lumOff val="35000"/>
                </a:schemeClr>
              </a:solidFill>
              <a:latin typeface="+mn-ea"/>
              <a:sym typeface="+mn-ea"/>
            </a:endParaRPr>
          </a:p>
        </p:txBody>
      </p:sp>
      <p:sp>
        <p:nvSpPr>
          <p:cNvPr id="1049156" name="正文"/>
          <p:cNvSpPr txBox="1"/>
          <p:nvPr>
            <p:custDataLst>
              <p:tags r:id="rId2"/>
            </p:custDataLst>
          </p:nvPr>
        </p:nvSpPr>
        <p:spPr>
          <a:xfrm>
            <a:off x="3314423" y="2179951"/>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方案设计：根据需求制定详细的数字化转型方案</a:t>
            </a:r>
            <a:endParaRPr altLang="en-US" dirty="0" sz="1200" lang="zh-CN" spc="150">
              <a:solidFill>
                <a:schemeClr val="tx1">
                  <a:lumMod val="65000"/>
                  <a:lumOff val="35000"/>
                </a:schemeClr>
              </a:solidFill>
              <a:latin typeface="+mn-ea"/>
              <a:sym typeface="+mn-ea"/>
            </a:endParaRPr>
          </a:p>
        </p:txBody>
      </p:sp>
      <p:sp>
        <p:nvSpPr>
          <p:cNvPr id="1049158" name="正文"/>
          <p:cNvSpPr txBox="1"/>
          <p:nvPr>
            <p:custDataLst>
              <p:tags r:id="rId3"/>
            </p:custDataLst>
          </p:nvPr>
        </p:nvSpPr>
        <p:spPr>
          <a:xfrm>
            <a:off x="3314423" y="2995501"/>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技术选型：选择适合企业的技术和工具</a:t>
            </a:r>
            <a:endParaRPr altLang="en-US" dirty="0" sz="1200" lang="zh-CN" spc="150">
              <a:solidFill>
                <a:schemeClr val="tx1">
                  <a:lumMod val="65000"/>
                  <a:lumOff val="35000"/>
                </a:schemeClr>
              </a:solidFill>
              <a:latin typeface="+mn-ea"/>
              <a:sym typeface="+mn-ea"/>
            </a:endParaRPr>
          </a:p>
        </p:txBody>
      </p:sp>
      <p:sp>
        <p:nvSpPr>
          <p:cNvPr id="1049160" name="正文"/>
          <p:cNvSpPr txBox="1"/>
          <p:nvPr>
            <p:custDataLst>
              <p:tags r:id="rId4"/>
            </p:custDataLst>
          </p:nvPr>
        </p:nvSpPr>
        <p:spPr>
          <a:xfrm>
            <a:off x="3314423" y="3811052"/>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实施部署：按照方案进行技术部署和系统集成</a:t>
            </a:r>
            <a:endParaRPr altLang="en-US" dirty="0" sz="1200" lang="zh-CN" spc="150">
              <a:solidFill>
                <a:schemeClr val="tx1">
                  <a:lumMod val="65000"/>
                  <a:lumOff val="35000"/>
                </a:schemeClr>
              </a:solidFill>
              <a:latin typeface="+mn-ea"/>
              <a:sym typeface="+mn-ea"/>
            </a:endParaRPr>
          </a:p>
        </p:txBody>
      </p:sp>
      <p:sp>
        <p:nvSpPr>
          <p:cNvPr id="1049162" name="正文"/>
          <p:cNvSpPr txBox="1"/>
          <p:nvPr>
            <p:custDataLst>
              <p:tags r:id="rId5"/>
            </p:custDataLst>
          </p:nvPr>
        </p:nvSpPr>
        <p:spPr>
          <a:xfrm>
            <a:off x="3314423" y="4626603"/>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培训与推广：对员工进行数字化转型的培训和推广</a:t>
            </a:r>
            <a:endParaRPr altLang="en-US" dirty="0" sz="1200" lang="zh-CN" spc="150">
              <a:solidFill>
                <a:schemeClr val="tx1">
                  <a:lumMod val="65000"/>
                  <a:lumOff val="35000"/>
                </a:schemeClr>
              </a:solidFill>
              <a:latin typeface="+mn-ea"/>
              <a:sym typeface="+mn-ea"/>
            </a:endParaRPr>
          </a:p>
        </p:txBody>
      </p:sp>
      <p:sp>
        <p:nvSpPr>
          <p:cNvPr id="1049164" name="正文"/>
          <p:cNvSpPr txBox="1"/>
          <p:nvPr>
            <p:custDataLst>
              <p:tags r:id="rId6"/>
            </p:custDataLst>
          </p:nvPr>
        </p:nvSpPr>
        <p:spPr>
          <a:xfrm>
            <a:off x="3314423" y="5442154"/>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持续优化：根据实施效果不断优化数字化转型方案</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98" name="标题"/>
          <p:cNvSpPr>
            <a:spLocks noGrp="1"/>
          </p:cNvSpPr>
          <p:nvPr>
            <p:ph type="title"/>
            <p:custDataLst>
              <p:tags r:id="rId1"/>
            </p:custDataLst>
          </p:nvPr>
        </p:nvSpPr>
        <p:spPr>
          <a:xfrm>
            <a:off x="2047240" y="2228215"/>
            <a:ext cx="9144000" cy="1931670"/>
          </a:xfrm>
        </p:spPr>
        <p:txBody>
          <a:bodyPr/>
          <a:p>
            <a:r>
              <a:rPr altLang="en-US" lang="zh-CN"/>
              <a:t>供应链数字化转型的关键技术</a:t>
            </a:r>
            <a:endParaRPr altLang="en-US" lang="zh-CN"/>
          </a:p>
        </p:txBody>
      </p:sp>
      <p:sp>
        <p:nvSpPr>
          <p:cNvPr id="1049200" name="节编号"/>
          <p:cNvSpPr>
            <a:spLocks noGrp="1"/>
          </p:cNvSpPr>
          <p:nvPr>
            <p:ph type="body" sz="quarter" idx="13"/>
            <p:custDataLst>
              <p:tags r:id="rId2"/>
            </p:custDataLst>
          </p:nvPr>
        </p:nvSpPr>
        <p:spPr>
          <a:xfrm>
            <a:off x="2045335" y="803275"/>
            <a:ext cx="9144000" cy="1405890"/>
          </a:xfrm>
        </p:spPr>
        <p:txBody>
          <a:bodyPr/>
          <a:p>
            <a:r>
              <a:rPr altLang="zh-CN" lang="en-US"/>
              <a:t>03</a:t>
            </a:r>
            <a:endParaRPr altLang="zh-CN"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22" name="标题 1"/>
          <p:cNvSpPr>
            <a:spLocks noGrp="1"/>
          </p:cNvSpPr>
          <p:nvPr>
            <p:ph type="title"/>
          </p:nvPr>
        </p:nvSpPr>
        <p:spPr/>
        <p:txBody>
          <a:bodyPr/>
          <a:p>
            <a:r>
              <a:rPr altLang="en-US" lang="zh-CN"/>
              <a:t>物联网技术</a:t>
            </a:r>
            <a:endParaRPr altLang="en-US" lang="zh-CN"/>
          </a:p>
        </p:txBody>
      </p:sp>
      <p:sp>
        <p:nvSpPr>
          <p:cNvPr id="104922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2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2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定义：物联网技术是一种基于互联网、通过信息传感器设备实现物品与物品之间全面感知和连接的智能网络。</a:t>
            </a:r>
            <a:endParaRPr altLang="en-US" dirty="0" sz="2000" lang="zh-CN" spc="200">
              <a:solidFill>
                <a:schemeClr val="tx1">
                  <a:lumMod val="85000"/>
                  <a:lumOff val="15000"/>
                </a:schemeClr>
              </a:solidFill>
              <a:latin typeface="+mn-ea"/>
              <a:sym typeface="+mn-ea"/>
            </a:endParaRPr>
          </a:p>
        </p:txBody>
      </p:sp>
      <p:sp>
        <p:nvSpPr>
          <p:cNvPr id="104923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3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3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应用范围：广泛应用于供应链管理领域，实现物流信息的实时采集、传输和处理，提高物流效率和降低成本。</a:t>
            </a:r>
            <a:endParaRPr altLang="en-US" dirty="0" sz="2000" lang="zh-CN" spc="200">
              <a:solidFill>
                <a:schemeClr val="tx1">
                  <a:lumMod val="85000"/>
                  <a:lumOff val="15000"/>
                </a:schemeClr>
              </a:solidFill>
              <a:latin typeface="+mn-ea"/>
              <a:sym typeface="+mn-ea"/>
            </a:endParaRPr>
          </a:p>
        </p:txBody>
      </p:sp>
      <p:sp>
        <p:nvSpPr>
          <p:cNvPr id="104923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3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4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优势：通过物联网技术，可以实现供应链的透明化、可视化和智能化，提高供应链的可靠性和响应速度。</a:t>
            </a:r>
            <a:endParaRPr altLang="en-US" dirty="0" sz="2000" lang="zh-CN" spc="200">
              <a:solidFill>
                <a:schemeClr val="tx1">
                  <a:lumMod val="85000"/>
                  <a:lumOff val="15000"/>
                </a:schemeClr>
              </a:solidFill>
              <a:latin typeface="+mn-ea"/>
              <a:sym typeface="+mn-ea"/>
            </a:endParaRPr>
          </a:p>
        </p:txBody>
      </p:sp>
      <p:sp>
        <p:nvSpPr>
          <p:cNvPr id="104924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4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4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发展趋势：随着物联网技术的不断发展和完善，其在供应链数字化转型中的应用将越来越广泛和深入。</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80" name="标题 1"/>
          <p:cNvSpPr>
            <a:spLocks noGrp="1"/>
          </p:cNvSpPr>
          <p:nvPr>
            <p:ph type="title"/>
          </p:nvPr>
        </p:nvSpPr>
        <p:spPr/>
        <p:txBody>
          <a:bodyPr/>
          <a:p>
            <a:r>
              <a:rPr altLang="en-US" lang="zh-CN"/>
              <a:t>大数据分析技术</a:t>
            </a:r>
            <a:endParaRPr altLang="en-US" lang="zh-CN"/>
          </a:p>
        </p:txBody>
      </p:sp>
      <p:sp>
        <p:nvSpPr>
          <p:cNvPr id="104928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8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8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8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9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9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9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技术优势：大数据分析技术能够处理海量数据，提供准确的预测和优化方案，帮助企业实现快速响应和降低成本。</a:t>
            </a:r>
            <a:endParaRPr altLang="en-US" dirty="0" sz="1900" lang="zh-CN">
              <a:latin typeface="+mn-ea"/>
              <a:ea typeface="+mn-ea"/>
            </a:endParaRPr>
          </a:p>
        </p:txBody>
      </p:sp>
      <p:sp>
        <p:nvSpPr>
          <p:cNvPr id="104930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fontScale="8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未来发展：随着数据量的不断增加和技术的不断进步，大数据分析技术在供应链数字化转型中的应用将更加广泛和深入，为企业的可持续发展提供有力支持。</a:t>
            </a:r>
            <a:endParaRPr altLang="en-US" dirty="0" sz="2400" lang="zh-CN">
              <a:latin typeface="+mn-ea"/>
              <a:ea typeface="+mn-ea"/>
            </a:endParaRPr>
          </a:p>
        </p:txBody>
      </p:sp>
      <p:sp>
        <p:nvSpPr>
          <p:cNvPr id="104930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简介：大数据分析技术是供应链数字化转型的关键技术之一，通过对海量数据的处理和分析，实现对供应链的实时监控和优化。</a:t>
            </a:r>
            <a:endParaRPr altLang="en-US" dirty="0" sz="1900" lang="zh-CN">
              <a:latin typeface="+mn-ea"/>
              <a:ea typeface="+mn-ea"/>
            </a:endParaRPr>
          </a:p>
        </p:txBody>
      </p:sp>
      <p:sp>
        <p:nvSpPr>
          <p:cNvPr id="104930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应用场景：在供应链数字化转型中，大数据分析技术可以应用于需求预测、库存管理、物流优化等方面，提高供应链的透明度和效率。</a:t>
            </a:r>
            <a:endParaRPr altLang="en-US" dirty="0" sz="1900" lang="zh-CN">
              <a:latin typeface="+mn-ea"/>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38" name="标题 1"/>
          <p:cNvSpPr>
            <a:spLocks noGrp="1"/>
          </p:cNvSpPr>
          <p:nvPr>
            <p:ph type="title"/>
          </p:nvPr>
        </p:nvSpPr>
        <p:spPr/>
        <p:txBody>
          <a:bodyPr/>
          <a:p>
            <a:r>
              <a:rPr altLang="en-US" lang="zh-CN"/>
              <a:t>人工智能技术</a:t>
            </a:r>
            <a:endParaRPr altLang="en-US" lang="zh-CN"/>
          </a:p>
        </p:txBody>
      </p:sp>
      <p:sp>
        <p:nvSpPr>
          <p:cNvPr id="104934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自动化决策：利用机器学习算法，对大量数据进行处理和分析，为供应链管理提供科学决策依据。</a:t>
            </a:r>
            <a:endParaRPr altLang="en-US" dirty="0" sz="1200" lang="zh-CN" spc="150">
              <a:solidFill>
                <a:schemeClr val="tx1">
                  <a:lumMod val="65000"/>
                  <a:lumOff val="35000"/>
                </a:schemeClr>
              </a:solidFill>
              <a:latin typeface="+mn-ea"/>
              <a:sym typeface="+mn-ea"/>
            </a:endParaRPr>
          </a:p>
        </p:txBody>
      </p:sp>
      <p:sp>
        <p:nvSpPr>
          <p:cNvPr id="104934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预测分析：通过人工智能技术对历史数据和市场趋势进行深度学习，实现对未来需求的精准预测。</a:t>
            </a:r>
            <a:endParaRPr altLang="en-US" dirty="0" sz="1200" lang="zh-CN" spc="150">
              <a:solidFill>
                <a:schemeClr val="tx1">
                  <a:lumMod val="65000"/>
                  <a:lumOff val="35000"/>
                </a:schemeClr>
              </a:solidFill>
              <a:latin typeface="+mn-ea"/>
              <a:sym typeface="+mn-ea"/>
            </a:endParaRPr>
          </a:p>
        </p:txBody>
      </p:sp>
      <p:sp>
        <p:nvSpPr>
          <p:cNvPr id="104934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智能物流：利用物联网技术和人工智能算法，实现物流过程的自动化和智能化，提高物流效率和准确性。</a:t>
            </a:r>
            <a:endParaRPr altLang="en-US" dirty="0" sz="1200" lang="zh-CN" spc="150">
              <a:solidFill>
                <a:schemeClr val="tx1">
                  <a:lumMod val="65000"/>
                  <a:lumOff val="35000"/>
                </a:schemeClr>
              </a:solidFill>
              <a:latin typeface="+mn-ea"/>
              <a:sym typeface="+mn-ea"/>
            </a:endParaRPr>
          </a:p>
        </p:txBody>
      </p:sp>
      <p:sp>
        <p:nvSpPr>
          <p:cNvPr id="104934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供应链协同：通过人工智能技术实现供应链各环节的信息共享和协同作业，提高整个供应链的运作效率。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80" name="标题 1"/>
          <p:cNvSpPr>
            <a:spLocks noGrp="1"/>
          </p:cNvSpPr>
          <p:nvPr>
            <p:ph type="title"/>
          </p:nvPr>
        </p:nvSpPr>
        <p:spPr/>
        <p:txBody>
          <a:bodyPr/>
          <a:p>
            <a:r>
              <a:rPr altLang="en-US" lang="zh-CN"/>
              <a:t>区块链技术</a:t>
            </a:r>
            <a:endParaRPr altLang="en-US" lang="zh-CN"/>
          </a:p>
        </p:txBody>
      </p:sp>
      <p:sp>
        <p:nvSpPr>
          <p:cNvPr id="104938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定义：区块链是一种分布式数据库技术，通过去中心化的方式记录交易数据，并使用加密算法保证数据的安全性和不可篡改性。</a:t>
            </a:r>
            <a:endParaRPr altLang="en-US" dirty="0" sz="1200" lang="zh-CN" spc="150">
              <a:solidFill>
                <a:schemeClr val="tx1">
                  <a:lumMod val="65000"/>
                  <a:lumOff val="35000"/>
                </a:schemeClr>
              </a:solidFill>
              <a:latin typeface="+mn-ea"/>
              <a:sym typeface="+mn-ea"/>
            </a:endParaRPr>
          </a:p>
        </p:txBody>
      </p:sp>
      <p:sp>
        <p:nvSpPr>
          <p:cNvPr id="104938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应用场景：供应链管理、金融交易、产品追溯等。</a:t>
            </a:r>
            <a:endParaRPr altLang="en-US" dirty="0" sz="1200" lang="zh-CN" spc="150">
              <a:solidFill>
                <a:schemeClr val="tx1">
                  <a:lumMod val="65000"/>
                  <a:lumOff val="35000"/>
                </a:schemeClr>
              </a:solidFill>
              <a:latin typeface="+mn-ea"/>
              <a:sym typeface="+mn-ea"/>
            </a:endParaRPr>
          </a:p>
        </p:txBody>
      </p:sp>
      <p:sp>
        <p:nvSpPr>
          <p:cNvPr id="104938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优势：可追溯、透明度高、数据安全可靠。</a:t>
            </a:r>
            <a:endParaRPr altLang="en-US" dirty="0" sz="1200" lang="zh-CN" spc="150">
              <a:solidFill>
                <a:schemeClr val="tx1">
                  <a:lumMod val="65000"/>
                  <a:lumOff val="35000"/>
                </a:schemeClr>
              </a:solidFill>
              <a:latin typeface="+mn-ea"/>
              <a:sym typeface="+mn-ea"/>
            </a:endParaRPr>
          </a:p>
        </p:txBody>
      </p:sp>
      <p:sp>
        <p:nvSpPr>
          <p:cNvPr id="104938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在供应链数字化转型中的作用：实现产品追溯、提高供应链透明度、降低物流成本、增强数据安全性。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22" name="标题"/>
          <p:cNvSpPr>
            <a:spLocks noGrp="1"/>
          </p:cNvSpPr>
          <p:nvPr>
            <p:ph type="title"/>
            <p:custDataLst>
              <p:tags r:id="rId1"/>
            </p:custDataLst>
          </p:nvPr>
        </p:nvSpPr>
        <p:spPr>
          <a:xfrm>
            <a:off x="2047240" y="2228215"/>
            <a:ext cx="9144000" cy="1931670"/>
          </a:xfrm>
        </p:spPr>
        <p:txBody>
          <a:bodyPr/>
          <a:p>
            <a:r>
              <a:rPr altLang="en-US" lang="zh-CN"/>
              <a:t>2024年供应链数字化转型解决方案的优势和特点</a:t>
            </a:r>
            <a:endParaRPr altLang="en-US" lang="zh-CN"/>
          </a:p>
        </p:txBody>
      </p:sp>
      <p:sp>
        <p:nvSpPr>
          <p:cNvPr id="1049424" name="节编号"/>
          <p:cNvSpPr>
            <a:spLocks noGrp="1"/>
          </p:cNvSpPr>
          <p:nvPr>
            <p:ph type="body" sz="quarter" idx="13"/>
            <p:custDataLst>
              <p:tags r:id="rId2"/>
            </p:custDataLst>
          </p:nvPr>
        </p:nvSpPr>
        <p:spPr>
          <a:xfrm>
            <a:off x="2045335" y="803275"/>
            <a:ext cx="9144000" cy="1405890"/>
          </a:xfrm>
        </p:spPr>
        <p:txBody>
          <a:bodyPr/>
          <a:p>
            <a:r>
              <a:rPr altLang="zh-CN" lang="en-US"/>
              <a:t>04</a:t>
            </a:r>
            <a:endParaRPr altLang="zh-CN" lang="en-US"/>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46" name="标题 1"/>
          <p:cNvSpPr>
            <a:spLocks noGrp="1"/>
          </p:cNvSpPr>
          <p:nvPr>
            <p:ph type="title"/>
          </p:nvPr>
        </p:nvSpPr>
        <p:spPr/>
        <p:txBody>
          <a:bodyPr/>
          <a:p>
            <a:r>
              <a:rPr altLang="en-US" lang="zh-CN"/>
              <a:t>提高供应链的透明度和可追溯性</a:t>
            </a:r>
            <a:endParaRPr altLang="en-US" lang="zh-CN"/>
          </a:p>
        </p:txBody>
      </p:sp>
      <p:sp>
        <p:nvSpPr>
          <p:cNvPr id="104944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5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5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5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5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5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6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6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6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增强企业间的信任与合作，降低沟通成本和风险</a:t>
            </a:r>
            <a:endParaRPr altLang="en-US" dirty="0" sz="2400" lang="zh-CN">
              <a:latin typeface="+mn-ea"/>
              <a:ea typeface="+mn-ea"/>
            </a:endParaRPr>
          </a:p>
        </p:txBody>
      </p:sp>
      <p:sp>
        <p:nvSpPr>
          <p:cNvPr id="104946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提升产品质量和安全性，减少假冒伪劣和安全隐患</a:t>
            </a:r>
            <a:endParaRPr altLang="en-US" dirty="0" sz="2400" lang="zh-CN">
              <a:latin typeface="+mn-ea"/>
              <a:ea typeface="+mn-ea"/>
            </a:endParaRPr>
          </a:p>
        </p:txBody>
      </p:sp>
      <p:sp>
        <p:nvSpPr>
          <p:cNvPr id="104946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实现供应链全流程可视化，实时监控各个环节</a:t>
            </a:r>
            <a:endParaRPr altLang="en-US" dirty="0" sz="2400" lang="zh-CN">
              <a:latin typeface="+mn-ea"/>
              <a:ea typeface="+mn-ea"/>
            </a:endParaRPr>
          </a:p>
        </p:txBody>
      </p:sp>
      <p:sp>
        <p:nvSpPr>
          <p:cNvPr id="104947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提高信息传递效率和准确性，减少信息失真和延误</a:t>
            </a:r>
            <a:endParaRPr altLang="en-US" dirty="0" sz="2400" lang="zh-CN">
              <a:latin typeface="+mn-ea"/>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04" name="标题 1"/>
          <p:cNvSpPr>
            <a:spLocks noGrp="1"/>
          </p:cNvSpPr>
          <p:nvPr>
            <p:ph type="title"/>
          </p:nvPr>
        </p:nvSpPr>
        <p:spPr/>
        <p:txBody>
          <a:bodyPr/>
          <a:p>
            <a:r>
              <a:rPr altLang="en-US" lang="zh-CN"/>
              <a:t>提升供应链的协同效率和响应速度</a:t>
            </a:r>
            <a:endParaRPr altLang="en-US" lang="zh-CN"/>
          </a:p>
        </p:txBody>
      </p:sp>
      <p:sp>
        <p:nvSpPr>
          <p:cNvPr id="104950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0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1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实现供应链各环节的实时数据共享，提高协同效率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1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1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智能分析预测市场需求，快速响应变化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1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优化库存管理，降低库存成本</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2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提高物流配送效率，缩短交货周期</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62" name="标题 1"/>
          <p:cNvSpPr>
            <a:spLocks noGrp="1"/>
          </p:cNvSpPr>
          <p:nvPr>
            <p:ph type="title"/>
          </p:nvPr>
        </p:nvSpPr>
        <p:spPr/>
        <p:txBody>
          <a:bodyPr/>
          <a:p>
            <a:r>
              <a:rPr altLang="en-US" lang="zh-CN"/>
              <a:t>降低供应链的运营成本和风险</a:t>
            </a:r>
            <a:endParaRPr altLang="en-US" lang="zh-CN"/>
          </a:p>
        </p:txBody>
      </p:sp>
      <p:sp>
        <p:nvSpPr>
          <p:cNvPr id="104956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自动化和智能化：通过数字化转型，实现供应链的自动化和智能化，提高运作效率，降低人工成本。</a:t>
            </a:r>
            <a:endParaRPr altLang="en-US" dirty="0" sz="2000" lang="zh-CN" spc="150">
              <a:solidFill>
                <a:schemeClr val="tx1">
                  <a:lumMod val="85000"/>
                  <a:lumOff val="15000"/>
                </a:schemeClr>
              </a:solidFill>
              <a:latin typeface="+mn-ea"/>
              <a:sym typeface="+mn-ea"/>
            </a:endParaRPr>
          </a:p>
        </p:txBody>
      </p:sp>
      <p:sp>
        <p:nvSpPr>
          <p:cNvPr id="104957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透明度和可追溯性：数字化转型能够提供更透明的供应链信息，实现全程可追溯，降低风险和损失。</a:t>
            </a:r>
            <a:endParaRPr altLang="en-US" dirty="0" sz="2000" lang="zh-CN" spc="150">
              <a:solidFill>
                <a:schemeClr val="tx1">
                  <a:lumMod val="85000"/>
                  <a:lumOff val="15000"/>
                </a:schemeClr>
              </a:solidFill>
              <a:latin typeface="+mn-ea"/>
              <a:sym typeface="+mn-ea"/>
            </a:endParaRPr>
          </a:p>
        </p:txBody>
      </p:sp>
      <p:sp>
        <p:nvSpPr>
          <p:cNvPr id="104957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预测和优化：数字化转型可以通过数据分析预测市场需求，优化库存管理，降低库存成本和缺货风险。</a:t>
            </a:r>
            <a:endParaRPr altLang="en-US" dirty="0" sz="2000" lang="zh-CN" spc="150">
              <a:solidFill>
                <a:schemeClr val="tx1">
                  <a:lumMod val="85000"/>
                  <a:lumOff val="15000"/>
                </a:schemeClr>
              </a:solidFill>
              <a:latin typeface="+mn-ea"/>
              <a:sym typeface="+mn-ea"/>
            </a:endParaRPr>
          </a:p>
        </p:txBody>
      </p:sp>
      <p:sp>
        <p:nvSpPr>
          <p:cNvPr id="104958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快速响应：数字化转型能够提高供应链的快速响应能力，及时应对各种变化和挑战，降低运营风险。</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20" name="标题 1"/>
          <p:cNvSpPr>
            <a:spLocks noGrp="1"/>
          </p:cNvSpPr>
          <p:nvPr>
            <p:ph type="title"/>
          </p:nvPr>
        </p:nvSpPr>
        <p:spPr/>
        <p:txBody>
          <a:bodyPr/>
          <a:p>
            <a:r>
              <a:rPr altLang="en-US" lang="zh-CN"/>
              <a:t>增强供应链的创新能力和竞争力</a:t>
            </a:r>
            <a:endParaRPr altLang="en-US" lang="zh-CN"/>
          </a:p>
        </p:txBody>
      </p:sp>
      <p:sp>
        <p:nvSpPr>
          <p:cNvPr id="104962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2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数字化转型能够提高供应链的透明度和可追溯性，使企业更好地掌握供应链的运作情况，及时发现和解决问题。</a:t>
            </a:r>
            <a:endParaRPr altLang="en-US" dirty="0" sz="2000" lang="zh-CN" spc="150">
              <a:solidFill>
                <a:schemeClr val="tx1">
                  <a:lumMod val="75000"/>
                  <a:lumOff val="25000"/>
                </a:schemeClr>
              </a:solidFill>
              <a:latin typeface="+mn-ea"/>
              <a:sym typeface="+mn-ea"/>
            </a:endParaRPr>
          </a:p>
        </p:txBody>
      </p:sp>
      <p:sp>
        <p:nvSpPr>
          <p:cNvPr id="104962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2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3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数字化转型能够优化供应链的资源配置，降低库存成本和运输成本，提高企业的经济效益。</a:t>
            </a:r>
            <a:endParaRPr altLang="en-US" dirty="0" sz="2000" lang="zh-CN" spc="150">
              <a:solidFill>
                <a:schemeClr val="tx1">
                  <a:lumMod val="75000"/>
                  <a:lumOff val="25000"/>
                </a:schemeClr>
              </a:solidFill>
              <a:latin typeface="+mn-ea"/>
              <a:sym typeface="+mn-ea"/>
            </a:endParaRPr>
          </a:p>
        </p:txBody>
      </p:sp>
      <p:sp>
        <p:nvSpPr>
          <p:cNvPr id="104963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3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3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数字化转型能够提升供应链的响应速度和灵活性，使企业更好地应对市场变化和客户需求，提高客户满意度。</a:t>
            </a:r>
            <a:endParaRPr altLang="en-US" dirty="0" sz="2000" lang="zh-CN" spc="150">
              <a:solidFill>
                <a:schemeClr val="tx1">
                  <a:lumMod val="75000"/>
                  <a:lumOff val="25000"/>
                </a:schemeClr>
              </a:solidFill>
              <a:latin typeface="+mn-ea"/>
              <a:sym typeface="+mn-ea"/>
            </a:endParaRPr>
          </a:p>
        </p:txBody>
      </p:sp>
      <p:sp>
        <p:nvSpPr>
          <p:cNvPr id="104963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4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数字化转型能够促进供应链的协同和共享，加强企业间的合作和共赢，提升整个供应链的竞争力。</a:t>
            </a:r>
            <a:endParaRPr altLang="en-US" dirty="0" sz="2000" lang="zh-CN" spc="150">
              <a:solidFill>
                <a:schemeClr val="tx1">
                  <a:lumMod val="75000"/>
                  <a:lumOff val="25000"/>
                </a:schemeClr>
              </a:solidFill>
              <a:latin typeface="+mn-ea"/>
              <a:sym typeface="+mn-ea"/>
            </a:endParaRPr>
          </a:p>
        </p:txBody>
      </p:sp>
      <p:sp>
        <p:nvSpPr>
          <p:cNvPr id="104964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78" name="标题"/>
          <p:cNvSpPr>
            <a:spLocks noGrp="1"/>
          </p:cNvSpPr>
          <p:nvPr>
            <p:ph type="title"/>
            <p:custDataLst>
              <p:tags r:id="rId1"/>
            </p:custDataLst>
          </p:nvPr>
        </p:nvSpPr>
        <p:spPr>
          <a:xfrm>
            <a:off x="2047240" y="2228215"/>
            <a:ext cx="9144000" cy="1931670"/>
          </a:xfrm>
        </p:spPr>
        <p:txBody>
          <a:bodyPr/>
          <a:p>
            <a:r>
              <a:rPr altLang="en-US" lang="zh-CN"/>
              <a:t>实施2024年供应链数字化转型解决方案的注意事项和建议</a:t>
            </a:r>
            <a:endParaRPr altLang="en-US" lang="zh-CN"/>
          </a:p>
        </p:txBody>
      </p:sp>
      <p:sp>
        <p:nvSpPr>
          <p:cNvPr id="1049680" name="节编号"/>
          <p:cNvSpPr>
            <a:spLocks noGrp="1"/>
          </p:cNvSpPr>
          <p:nvPr>
            <p:ph type="body" sz="quarter" idx="13"/>
            <p:custDataLst>
              <p:tags r:id="rId2"/>
            </p:custDataLst>
          </p:nvPr>
        </p:nvSpPr>
        <p:spPr>
          <a:xfrm>
            <a:off x="2045335" y="803275"/>
            <a:ext cx="9144000" cy="1405890"/>
          </a:xfrm>
        </p:spPr>
        <p:txBody>
          <a:bodyPr/>
          <a:p>
            <a:r>
              <a:rPr altLang="zh-CN" lang="en-US"/>
              <a:t>05</a:t>
            </a:r>
            <a:endParaRPr altLang="zh-CN" lang="en-US"/>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02" name="标题 1"/>
          <p:cNvSpPr>
            <a:spLocks noGrp="1"/>
          </p:cNvSpPr>
          <p:nvPr>
            <p:ph type="title"/>
          </p:nvPr>
        </p:nvSpPr>
        <p:spPr/>
        <p:txBody>
          <a:bodyPr/>
          <a:p>
            <a:r>
              <a:rPr altLang="en-US" lang="zh-CN"/>
              <a:t>制定科学合理的实施计划和时间表</a:t>
            </a:r>
            <a:endParaRPr altLang="en-US" lang="zh-CN"/>
          </a:p>
        </p:txBody>
      </p:sp>
      <p:sp>
        <p:nvSpPr>
          <p:cNvPr id="104970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0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0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1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1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1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1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1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2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2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2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2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2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3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3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3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3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3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4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明确数字化转型的目标和期望</a:t>
            </a:r>
            <a:endParaRPr altLang="en-US" dirty="0" sz="1200" lang="zh-CN" spc="150">
              <a:solidFill>
                <a:schemeClr val="tx1">
                  <a:lumMod val="65000"/>
                  <a:lumOff val="35000"/>
                </a:schemeClr>
              </a:solidFill>
              <a:latin typeface="+mn-ea"/>
              <a:sym typeface="+mn-ea"/>
            </a:endParaRPr>
          </a:p>
        </p:txBody>
      </p:sp>
      <p:sp>
        <p:nvSpPr>
          <p:cNvPr id="104974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确保实施计划的灵活性和可调整性，以便应对可能的变化和挑战</a:t>
            </a:r>
            <a:endParaRPr altLang="en-US" dirty="0" sz="1200" lang="zh-CN" spc="150">
              <a:solidFill>
                <a:schemeClr val="tx1">
                  <a:lumMod val="65000"/>
                  <a:lumOff val="35000"/>
                </a:schemeClr>
              </a:solidFill>
              <a:latin typeface="+mn-ea"/>
              <a:sym typeface="+mn-ea"/>
            </a:endParaRPr>
          </a:p>
        </p:txBody>
      </p:sp>
      <p:sp>
        <p:nvSpPr>
          <p:cNvPr id="104974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制定分阶段实施计划，明确每个阶段的重点任务和时间节点</a:t>
            </a:r>
            <a:endParaRPr altLang="en-US" dirty="0" sz="1200" lang="zh-CN" spc="150">
              <a:solidFill>
                <a:schemeClr val="tx1">
                  <a:lumMod val="65000"/>
                  <a:lumOff val="35000"/>
                </a:schemeClr>
              </a:solidFill>
              <a:latin typeface="+mn-ea"/>
              <a:sym typeface="+mn-ea"/>
            </a:endParaRPr>
          </a:p>
        </p:txBody>
      </p:sp>
      <p:sp>
        <p:nvSpPr>
          <p:cNvPr id="104974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评估现有供应链的成熟度和数字化水平</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80" name="标题 1"/>
          <p:cNvSpPr>
            <a:spLocks noGrp="1"/>
          </p:cNvSpPr>
          <p:nvPr>
            <p:ph type="title"/>
          </p:nvPr>
        </p:nvSpPr>
        <p:spPr/>
        <p:txBody>
          <a:bodyPr/>
          <a:p>
            <a:r>
              <a:rPr altLang="en-US" lang="zh-CN"/>
              <a:t>加强跨部门和跨企业的协同合作</a:t>
            </a:r>
            <a:endParaRPr altLang="en-US" lang="zh-CN"/>
          </a:p>
        </p:txBody>
      </p:sp>
      <p:sp>
        <p:nvSpPr>
          <p:cNvPr id="104978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8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建立有效的沟通机制，确保信息传递的准确性和及时性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8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9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明确各部门的职责和分工，避免出现推诿和重复工作的情况</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79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9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加强企业间的合作，共同制定数字化转型的目标和计划</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9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0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建立协同工作的平台，实现资源共享和信息互通</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38" name="标题 1"/>
          <p:cNvSpPr>
            <a:spLocks noGrp="1"/>
          </p:cNvSpPr>
          <p:nvPr>
            <p:ph type="title"/>
          </p:nvPr>
        </p:nvSpPr>
        <p:spPr/>
        <p:txBody>
          <a:bodyPr/>
          <a:p>
            <a:r>
              <a:rPr altLang="en-US" lang="zh-CN"/>
              <a:t>注重数据安全和隐私保护</a:t>
            </a:r>
            <a:endParaRPr altLang="en-US" lang="zh-CN"/>
          </a:p>
        </p:txBody>
      </p:sp>
      <p:sp>
        <p:nvSpPr>
          <p:cNvPr id="104984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4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4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4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4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5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5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5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5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5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6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6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6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6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6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7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7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7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7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确保数据传输和存储的安全性</a:t>
            </a:r>
            <a:endParaRPr altLang="en-US" dirty="0" sz="1200" lang="zh-CN" spc="150">
              <a:solidFill>
                <a:schemeClr val="tx1">
                  <a:lumMod val="65000"/>
                  <a:lumOff val="35000"/>
                </a:schemeClr>
              </a:solidFill>
              <a:latin typeface="+mn-ea"/>
              <a:sym typeface="+mn-ea"/>
            </a:endParaRPr>
          </a:p>
        </p:txBody>
      </p:sp>
      <p:sp>
        <p:nvSpPr>
          <p:cNvPr id="104987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定期进行数据安全审计和风险评估</a:t>
            </a:r>
            <a:endParaRPr altLang="en-US" dirty="0" sz="1200" lang="zh-CN" spc="150">
              <a:solidFill>
                <a:schemeClr val="tx1">
                  <a:lumMod val="65000"/>
                  <a:lumOff val="35000"/>
                </a:schemeClr>
              </a:solidFill>
              <a:latin typeface="+mn-ea"/>
              <a:sym typeface="+mn-ea"/>
            </a:endParaRPr>
          </a:p>
        </p:txBody>
      </p:sp>
      <p:sp>
        <p:nvSpPr>
          <p:cNvPr id="104988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建立完善的数据管理制度和流程</a:t>
            </a:r>
            <a:endParaRPr altLang="en-US" dirty="0" sz="1200" lang="zh-CN" spc="150">
              <a:solidFill>
                <a:schemeClr val="tx1">
                  <a:lumMod val="65000"/>
                  <a:lumOff val="35000"/>
                </a:schemeClr>
              </a:solidFill>
              <a:latin typeface="+mn-ea"/>
              <a:sym typeface="+mn-ea"/>
            </a:endParaRPr>
          </a:p>
        </p:txBody>
      </p:sp>
      <p:sp>
        <p:nvSpPr>
          <p:cNvPr id="104988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采取合适的加密技术和安全措施</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16" name="标题 1"/>
          <p:cNvSpPr>
            <a:spLocks noGrp="1"/>
          </p:cNvSpPr>
          <p:nvPr>
            <p:ph type="title"/>
          </p:nvPr>
        </p:nvSpPr>
        <p:spPr/>
        <p:txBody>
          <a:bodyPr/>
          <a:p>
            <a:r>
              <a:rPr altLang="en-US" lang="zh-CN"/>
              <a:t>持续优化和改进解决方案的实施效果</a:t>
            </a:r>
            <a:endParaRPr altLang="en-US" lang="zh-CN"/>
          </a:p>
        </p:txBody>
      </p:sp>
      <p:sp>
        <p:nvSpPr>
          <p:cNvPr id="104991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定期评估：对解决方案的实施效果进行定期评估，确保达到预期目标。</a:t>
            </a:r>
            <a:endParaRPr altLang="en-US" dirty="0" sz="1200" lang="zh-CN" spc="150">
              <a:solidFill>
                <a:schemeClr val="tx1">
                  <a:lumMod val="65000"/>
                  <a:lumOff val="35000"/>
                </a:schemeClr>
              </a:solidFill>
              <a:latin typeface="+mn-ea"/>
              <a:sym typeface="+mn-ea"/>
            </a:endParaRPr>
          </a:p>
        </p:txBody>
      </p:sp>
      <p:sp>
        <p:nvSpPr>
          <p:cNvPr id="104992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收集反馈：积极收集用户和相关人员的反馈，以便及时调整和优化解决方案。</a:t>
            </a:r>
            <a:endParaRPr altLang="en-US" dirty="0" sz="1200" lang="zh-CN" spc="150">
              <a:solidFill>
                <a:schemeClr val="tx1">
                  <a:lumMod val="65000"/>
                  <a:lumOff val="35000"/>
                </a:schemeClr>
              </a:solidFill>
              <a:latin typeface="+mn-ea"/>
              <a:sym typeface="+mn-ea"/>
            </a:endParaRPr>
          </a:p>
        </p:txBody>
      </p:sp>
      <p:sp>
        <p:nvSpPr>
          <p:cNvPr id="104992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数据分析：利用数据分析工具对实施过程中的数据进行分析，发现潜在问题并制定改进措施。</a:t>
            </a:r>
            <a:endParaRPr altLang="en-US" dirty="0" sz="1200" lang="zh-CN" spc="150">
              <a:solidFill>
                <a:schemeClr val="tx1">
                  <a:lumMod val="65000"/>
                  <a:lumOff val="35000"/>
                </a:schemeClr>
              </a:solidFill>
              <a:latin typeface="+mn-ea"/>
              <a:sym typeface="+mn-ea"/>
            </a:endParaRPr>
          </a:p>
        </p:txBody>
      </p:sp>
      <p:sp>
        <p:nvSpPr>
          <p:cNvPr id="104992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培训和推广：加强培训和推广工作，提高相关人员对解决方案的认识和操作能力。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58" name="标题"/>
          <p:cNvSpPr>
            <a:spLocks noGrp="1"/>
          </p:cNvSpPr>
          <p:nvPr>
            <p:ph type="title"/>
            <p:custDataLst>
              <p:tags r:id="rId1"/>
            </p:custDataLst>
          </p:nvPr>
        </p:nvSpPr>
        <p:spPr>
          <a:xfrm>
            <a:off x="2047240" y="2228215"/>
            <a:ext cx="9144000" cy="1931670"/>
          </a:xfrm>
        </p:spPr>
        <p:txBody>
          <a:bodyPr/>
          <a:p>
            <a:r>
              <a:rPr altLang="en-US" lang="zh-CN"/>
              <a:t>未来供应链数字化转型的发展趋势和展望</a:t>
            </a:r>
            <a:endParaRPr altLang="en-US" lang="zh-CN"/>
          </a:p>
        </p:txBody>
      </p:sp>
      <p:sp>
        <p:nvSpPr>
          <p:cNvPr id="1049960" name="节编号"/>
          <p:cNvSpPr>
            <a:spLocks noGrp="1"/>
          </p:cNvSpPr>
          <p:nvPr>
            <p:ph type="body" sz="quarter" idx="13"/>
            <p:custDataLst>
              <p:tags r:id="rId2"/>
            </p:custDataLst>
          </p:nvPr>
        </p:nvSpPr>
        <p:spPr>
          <a:xfrm>
            <a:off x="2045335" y="803275"/>
            <a:ext cx="9144000" cy="1405890"/>
          </a:xfrm>
        </p:spPr>
        <p:txBody>
          <a:bodyPr/>
          <a:p>
            <a:r>
              <a:rPr altLang="zh-CN" lang="en-US"/>
              <a:t>06</a:t>
            </a:r>
            <a:endParaRPr altLang="zh-CN" lang="en-US"/>
          </a:p>
        </p:txBody>
      </p:sp>
    </p:spTree>
    <p:custDataLst>
      <p:tags r:id="rId3"/>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82" name="标题 1"/>
          <p:cNvSpPr>
            <a:spLocks noGrp="1"/>
          </p:cNvSpPr>
          <p:nvPr>
            <p:ph type="title"/>
          </p:nvPr>
        </p:nvSpPr>
        <p:spPr/>
        <p:txBody>
          <a:bodyPr/>
          <a:p>
            <a:r>
              <a:rPr altLang="en-US" lang="zh-CN"/>
              <a:t>供应链数字化转型与新零售的融合发展</a:t>
            </a:r>
            <a:endParaRPr altLang="en-US" lang="zh-CN"/>
          </a:p>
        </p:txBody>
      </p:sp>
      <p:sp>
        <p:nvSpPr>
          <p:cNvPr id="104998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8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8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9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9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9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9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9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0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新零售将推动供应链的智能化和协同化</a:t>
            </a:r>
            <a:endParaRPr altLang="en-US" dirty="0" sz="2400" lang="zh-CN">
              <a:latin typeface="+mn-ea"/>
              <a:ea typeface="+mn-ea"/>
            </a:endParaRPr>
          </a:p>
        </p:txBody>
      </p:sp>
      <p:sp>
        <p:nvSpPr>
          <p:cNvPr id="105000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未来供应链数字化转型将与新零售深度融合，形成更加高效、智能的商业模式</a:t>
            </a:r>
            <a:endParaRPr altLang="en-US" dirty="0" sz="2400" lang="zh-CN">
              <a:latin typeface="+mn-ea"/>
              <a:ea typeface="+mn-ea"/>
            </a:endParaRPr>
          </a:p>
        </p:txBody>
      </p:sp>
      <p:sp>
        <p:nvSpPr>
          <p:cNvPr id="105000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供应链数字化转型是新零售发展的基础</a:t>
            </a:r>
            <a:endParaRPr altLang="en-US" dirty="0" sz="2400" lang="zh-CN">
              <a:latin typeface="+mn-ea"/>
              <a:ea typeface="+mn-ea"/>
            </a:endParaRPr>
          </a:p>
        </p:txBody>
      </p:sp>
      <p:sp>
        <p:nvSpPr>
          <p:cNvPr id="105000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数字化转型将提高供应链的透明度和可追溯性</a:t>
            </a:r>
            <a:endParaRPr altLang="en-US" dirty="0" sz="2400" lang="zh-CN">
              <a:latin typeface="+mn-ea"/>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40" name="标题 1"/>
          <p:cNvSpPr>
            <a:spLocks noGrp="1"/>
          </p:cNvSpPr>
          <p:nvPr>
            <p:ph type="title"/>
          </p:nvPr>
        </p:nvSpPr>
        <p:spPr/>
        <p:txBody>
          <a:bodyPr/>
          <a:p>
            <a:r>
              <a:rPr altLang="en-US" lang="zh-CN"/>
              <a:t>供应链数字化转型与智能制造的协同发展</a:t>
            </a:r>
            <a:endParaRPr altLang="en-US" lang="zh-CN"/>
          </a:p>
        </p:txBody>
      </p:sp>
      <p:sp>
        <p:nvSpPr>
          <p:cNvPr id="105004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数字化转型是未来供应链发展的必然趋势，将实现供应链的可视化、透明化和智能化。</a:t>
            </a:r>
            <a:endParaRPr altLang="en-US" dirty="0" sz="2000" lang="zh-CN" spc="150">
              <a:solidFill>
                <a:schemeClr val="tx1">
                  <a:lumMod val="85000"/>
                  <a:lumOff val="15000"/>
                </a:schemeClr>
              </a:solidFill>
              <a:latin typeface="+mn-ea"/>
              <a:sym typeface="+mn-ea"/>
            </a:endParaRPr>
          </a:p>
        </p:txBody>
      </p:sp>
      <p:sp>
        <p:nvSpPr>
          <p:cNvPr id="105004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智能制造将与供应链数字化转型深度融合，提高生产效率、降低成本并优化整个供应链体系。</a:t>
            </a:r>
            <a:endParaRPr altLang="en-US" dirty="0" sz="2000" lang="zh-CN" spc="150">
              <a:solidFill>
                <a:schemeClr val="tx1">
                  <a:lumMod val="85000"/>
                  <a:lumOff val="15000"/>
                </a:schemeClr>
              </a:solidFill>
              <a:latin typeface="+mn-ea"/>
              <a:sym typeface="+mn-ea"/>
            </a:endParaRPr>
          </a:p>
        </p:txBody>
      </p:sp>
      <p:sp>
        <p:nvSpPr>
          <p:cNvPr id="105005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数字化转型将促进供应链与需求端的紧密连接，实现精准预测和快速响应，提升客户体验。</a:t>
            </a:r>
            <a:endParaRPr altLang="en-US" dirty="0" sz="2000" lang="zh-CN" spc="150">
              <a:solidFill>
                <a:schemeClr val="tx1">
                  <a:lumMod val="85000"/>
                  <a:lumOff val="15000"/>
                </a:schemeClr>
              </a:solidFill>
              <a:latin typeface="+mn-ea"/>
              <a:sym typeface="+mn-ea"/>
            </a:endParaRPr>
          </a:p>
        </p:txBody>
      </p:sp>
      <p:sp>
        <p:nvSpPr>
          <p:cNvPr id="105006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未来供应链数字化转型将更加注重数据安全和隐私保护，确保供应链的可靠性和安全性。</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098" name="标题 1"/>
          <p:cNvSpPr>
            <a:spLocks noGrp="1"/>
          </p:cNvSpPr>
          <p:nvPr>
            <p:ph type="title"/>
          </p:nvPr>
        </p:nvSpPr>
        <p:spPr/>
        <p:txBody>
          <a:bodyPr/>
          <a:p>
            <a:r>
              <a:rPr altLang="en-US" lang="zh-CN"/>
              <a:t>供应链数字化转型与跨境电商的联动发展</a:t>
            </a:r>
            <a:endParaRPr altLang="en-US" lang="zh-CN"/>
          </a:p>
        </p:txBody>
      </p:sp>
      <p:sp>
        <p:nvSpPr>
          <p:cNvPr id="105010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0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0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0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0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跨境电商将受益于数字化转型，提升物流效率和客户体验</a:t>
            </a:r>
            <a:endParaRPr altLang="en-US" sz="1400" lang="zh-CN" spc="150">
              <a:solidFill>
                <a:schemeClr val="tx1"/>
              </a:solidFill>
              <a:effectLst/>
              <a:latin typeface="+mn-ea"/>
              <a:sym typeface="+mn-ea"/>
            </a:endParaRPr>
          </a:p>
        </p:txBody>
      </p:sp>
      <p:sp>
        <p:nvSpPr>
          <p:cNvPr id="105011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数字化转型将提高供应链的透明度和可追溯性，降低成本和风险</a:t>
            </a:r>
            <a:endParaRPr altLang="en-US" dirty="0" sz="1400" lang="zh-CN" spc="150">
              <a:solidFill>
                <a:schemeClr val="tx1"/>
              </a:solidFill>
              <a:effectLst/>
              <a:latin typeface="+mn-ea"/>
              <a:sym typeface="+mn-ea"/>
            </a:endParaRPr>
          </a:p>
        </p:txBody>
      </p:sp>
      <p:sp>
        <p:nvSpPr>
          <p:cNvPr id="105011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数字化转型将推动供应链与跨境电商的深度融合，实现数据共享和协同发展</a:t>
            </a:r>
            <a:endParaRPr altLang="en-US" sz="1400" lang="zh-CN" spc="150">
              <a:solidFill>
                <a:schemeClr val="tx1"/>
              </a:solidFill>
              <a:effectLst/>
              <a:latin typeface="+mn-ea"/>
              <a:sym typeface="+mn-ea"/>
            </a:endParaRPr>
          </a:p>
        </p:txBody>
      </p:sp>
      <p:sp>
        <p:nvSpPr>
          <p:cNvPr id="105011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未来数字化转型将进一步加速，为跨境电商提供更多创新和机遇</a:t>
            </a:r>
            <a:endParaRPr altLang="en-US" sz="1400" lang="zh-CN" spc="150">
              <a:solidFill>
                <a:schemeClr val="tx1"/>
              </a:solidFill>
              <a:effectLst/>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48" name="标题 1"/>
          <p:cNvSpPr>
            <a:spLocks noGrp="1"/>
          </p:cNvSpPr>
          <p:nvPr>
            <p:ph type="title"/>
          </p:nvPr>
        </p:nvSpPr>
        <p:spPr/>
        <p:txBody>
          <a:bodyPr/>
          <a:p>
            <a:r>
              <a:rPr altLang="en-US" lang="zh-CN"/>
              <a:t>供应链数字化转型与绿色环保的可持续发展</a:t>
            </a:r>
            <a:endParaRPr altLang="en-US" lang="zh-CN"/>
          </a:p>
        </p:txBody>
      </p:sp>
      <p:sp>
        <p:nvSpPr>
          <p:cNvPr id="105015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可持续发展：实现经济、社会和环境的协调发展</a:t>
            </a:r>
            <a:endParaRPr altLang="zh-CN" dirty="0" lang="en-US">
              <a:solidFill>
                <a:schemeClr val="dk1">
                  <a:lumMod val="80000"/>
                  <a:lumOff val="20000"/>
                </a:schemeClr>
              </a:solidFill>
              <a:latin typeface="+mn-ea"/>
              <a:sym typeface="+mn-ea"/>
            </a:endParaRPr>
          </a:p>
        </p:txBody>
      </p:sp>
      <p:sp>
        <p:nvSpPr>
          <p:cNvPr id="105015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数字化转型：提高供应链的透明度和可追溯性，降低成本和减少浪费</a:t>
            </a:r>
            <a:endParaRPr altLang="en-US" dirty="0" lang="zh-CN">
              <a:solidFill>
                <a:schemeClr val="dk1">
                  <a:lumMod val="80000"/>
                  <a:lumOff val="20000"/>
                </a:schemeClr>
              </a:solidFill>
              <a:latin typeface="+mn-ea"/>
              <a:sym typeface="+mn-ea"/>
            </a:endParaRPr>
          </a:p>
        </p:txBody>
      </p:sp>
      <p:sp>
        <p:nvSpPr>
          <p:cNvPr id="105016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绿色环保：推动可持续发展，减少对环境的影响</a:t>
            </a:r>
            <a:endParaRPr altLang="en-US" dirty="0" lang="zh-CN">
              <a:solidFill>
                <a:schemeClr val="dk1">
                  <a:lumMod val="80000"/>
                  <a:lumOff val="20000"/>
                </a:schemeClr>
              </a:solidFill>
              <a:latin typeface="+mn-ea"/>
              <a:sym typeface="+mn-ea"/>
            </a:endParaRPr>
          </a:p>
        </p:txBody>
      </p:sp>
      <p:sp>
        <p:nvSpPr>
          <p:cNvPr id="105017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未来展望：数字化转型与绿色环保的融合将成为未来供应链发展的必然趋势</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14" name="标题"/>
          <p:cNvSpPr>
            <a:spLocks noGrp="1"/>
          </p:cNvSpPr>
          <p:nvPr>
            <p:ph type="ctrTitle"/>
            <p:custDataLst>
              <p:tags r:id="rId1"/>
            </p:custDataLst>
          </p:nvPr>
        </p:nvSpPr>
        <p:spPr>
          <a:xfrm>
            <a:off x="838200" y="1216451"/>
            <a:ext cx="10515000" cy="1800000"/>
          </a:xfrm>
        </p:spPr>
        <p:txBody>
          <a:bodyPr/>
          <a:p>
            <a:r>
              <a:rPr altLang="en-US" lang="zh-CN"/>
              <a:t>感谢观看</a:t>
            </a:r>
            <a:endParaRPr altLang="en-US" lang="zh-CN"/>
          </a:p>
        </p:txBody>
      </p:sp>
      <p:sp>
        <p:nvSpPr>
          <p:cNvPr id="1050216" name="署名"/>
          <p:cNvSpPr>
            <a:spLocks noGrp="1"/>
          </p:cNvSpPr>
          <p:nvPr>
            <p:ph type="body" sz="quarter" idx="17"/>
            <p:custDataLst>
              <p:tags r:id="rId2"/>
            </p:custDataLst>
          </p:nvPr>
        </p:nvSpPr>
        <p:spPr>
          <a:xfrm>
            <a:off x="838165" y="3380249"/>
            <a:ext cx="10514400" cy="898647"/>
          </a:xfrm>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47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2"/>
  <p:tag name="KSO_WM_TEMPLATE_THUMBS_INDEX" val="1、9"/>
</p:tagLst>
</file>

<file path=ppt/tags/tag5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2_1*a*1"/>
  <p:tag name="KSO_WM_TEMPLATE_CATEGORY" val="custom"/>
  <p:tag name="KSO_WM_TEMPLATE_INDEX" val="20231212"/>
  <p:tag name="KSO_WM_UNIT_LAYERLEVEL" val="1"/>
  <p:tag name="KSO_WM_TAG_VERSION" val="1.0"/>
  <p:tag name="KSO_WM_BEAUTIFY_FLAG" val="#wm#"/>
  <p:tag name="KSO_WM_UNIT_PRESET_TEXT" val="单击添加文档标题"/>
</p:tagLst>
</file>

<file path=ppt/tags/tag6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2_1*b*1"/>
  <p:tag name="KSO_WM_TEMPLATE_CATEGORY" val="custom"/>
  <p:tag name="KSO_WM_TEMPLATE_INDEX" val="20231212"/>
  <p:tag name="KSO_WM_UNIT_LAYERLEVEL" val="1"/>
  <p:tag name="KSO_WM_TAG_VERSION" val="1.0"/>
  <p:tag name="KSO_WM_BEAUTIFY_FLAG" val="#wm#"/>
  <p:tag name="KSO_WM_UNIT_PRESET_TEXT" val="单击此处添加副标题"/>
</p:tagLst>
</file>

<file path=ppt/tags/tag61.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12_1*f*4"/>
  <p:tag name="KSO_WM_TEMPLATE_CATEGORY" val="custom"/>
  <p:tag name="KSO_WM_TEMPLATE_INDEX" val="20231212"/>
  <p:tag name="KSO_WM_UNIT_LAYERLEVEL" val="1"/>
  <p:tag name="KSO_WM_TAG_VERSION" val="1.0"/>
  <p:tag name="KSO_WM_BEAUTIFY_FLAG" val="#wm#"/>
  <p:tag name="KSO_WM_UNIT_PRESET_TEXT" val="汇报人：WPS"/>
</p:tagLst>
</file>

<file path=ppt/tags/tag62.xml><?xml version="1.0" encoding="utf-8"?>
<p:tagLst xmlns:p="http://schemas.openxmlformats.org/presentationml/2006/main">
  <p:tag name="KSO_WM_SLIDE_ID" val="custom2023121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2"/>
  <p:tag name="KSO_WM_SLIDE_LAYOUT" val="a_b_f"/>
  <p:tag name="KSO_WM_SLIDE_LAYOUT_CNT" val="1_1_1"/>
  <p:tag name="KSO_WM_SLIDE_TYPE" val="title"/>
  <p:tag name="KSO_WM_SLIDE_SUBTYPE" val="pureTxt"/>
  <p:tag name="KSO_WM_TEMPLATE_THUMBS_INDEX" val="1、9"/>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6*a*1"/>
  <p:tag name="KSO_WM_TEMPLATE_CATEGORY" val="custom"/>
  <p:tag name="KSO_WM_TEMPLATE_INDEX" val="2023121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2_6*l_h_i*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2_6*l_h_a*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31212_6*l_h_i*1_1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2_6*l_h_i*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2_6*l_h_a*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31212_6*l_h_i*1_2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2_6*l_h_i*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2_6*l_h_a*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31212_6*l_h_i*1_3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2_6*l_h_i*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2_6*l_h_a*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custom20231212_6*l_h_i*1_4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2_6*l_h_i*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2_6*l_h_a*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1212_6*l_h_i*1_5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2_6*l_h_i*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2_6*l_h_a*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custom20231212_6*l_h_i*1_6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SLIDE_ID" val="custom2023121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2"/>
  <p:tag name="KSO_WM_SLIDE_LAYOUT" val="a_l"/>
  <p:tag name="KSO_WM_SLIDE_LAYOUT_CNT" val="1_1"/>
  <p:tag name="KSO_WM_SLIDE_TYPE" val="contents"/>
  <p:tag name="KSO_WM_SLIDE_SUBTYPE" val="diag"/>
  <p:tag name="KSO_WM_DIAGRAM_GROUP_CODE" val="l1-1"/>
  <p:tag name="KSO_WM_SLIDE_DIAGTYPE" val="l"/>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24.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1*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1*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1*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1*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SUBTYPE" val="a"/>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1*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1*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1*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1*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1*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SUBTYPE" val="a"/>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1*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5*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5*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5*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5*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5*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262_5*l_h_f*1_6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5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8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90.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4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41.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31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18.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f*4"/>
  <p:tag name="KSO_WM_TEMPLATE_CATEGORY" val="custom"/>
  <p:tag name="KSO_WM_TEMPLATE_INDEX" val="20231212"/>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369.xml><?xml version="1.0" encoding="utf-8"?>
<p:tagLst xmlns:p="http://schemas.openxmlformats.org/presentationml/2006/main">
  <p:tag name="KSO_WM_SLIDE_ID" val="custom2023121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2"/>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60">
      <a:dk1>
        <a:srgbClr val="000000"/>
      </a:dk1>
      <a:lt1>
        <a:srgbClr val="FFFFFF"/>
      </a:lt1>
      <a:dk2>
        <a:srgbClr val="001548"/>
      </a:dk2>
      <a:lt2>
        <a:srgbClr val="F5F7FF"/>
      </a:lt2>
      <a:accent1>
        <a:srgbClr val="00A7FF"/>
      </a:accent1>
      <a:accent2>
        <a:srgbClr val="3386ED"/>
      </a:accent2>
      <a:accent3>
        <a:srgbClr val="33F0FF"/>
      </a:accent3>
      <a:accent4>
        <a:srgbClr val="FA406C"/>
      </a:accent4>
      <a:accent5>
        <a:srgbClr val="C933FE"/>
      </a:accent5>
      <a:accent6>
        <a:srgbClr val="FF00A7"/>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12700">
          <a:solidFill>
            <a:schemeClr val="tx1">
              <a:alpha val="70000"/>
            </a:schemeClr>
          </a:solidFill>
          <a:prstDash val="solid"/>
        </a:ln>
      </a:spPr>
      <a:bodyPr/>
      <a:lst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2024-01-03T14:38:59Z</dcterms:created>
  <dcterms:modified xsi:type="dcterms:W3CDTF">2024-01-03T14:38:59Z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37bd538c71bb4591a8a86148d90add3b_21</vt:lpwstr>
  </property>
</Properties>
</file>