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603" r:id="rId1"/>
    <p:sldMasterId id="2147494640" r:id="rId2"/>
  </p:sldMasterIdLst>
  <p:notesMasterIdLst>
    <p:notesMasterId r:id="rId3"/>
  </p:notesMasterIdLst>
  <p:sldIdLst>
    <p:sldId id="5355" r:id="rId4"/>
    <p:sldId id="5360" r:id="rId5"/>
    <p:sldId id="5365" r:id="rId6"/>
    <p:sldId id="5370" r:id="rId7"/>
    <p:sldId id="5377" r:id="rId9"/>
    <p:sldId id="5380" r:id="rId10"/>
    <p:sldId id="5383" r:id="rId11"/>
    <p:sldId id="5387" r:id="rId12"/>
    <p:sldId id="5394" r:id="rId14"/>
    <p:sldId id="5397" r:id="rId15"/>
    <p:sldId id="5400" r:id="rId16"/>
    <p:sldId id="5404" r:id="rId17"/>
    <p:sldId id="5411" r:id="rId19"/>
    <p:sldId id="5414" r:id="rId20"/>
    <p:sldId id="5417" r:id="rId21"/>
    <p:sldId id="5421" r:id="rId22"/>
    <p:sldId id="5428" r:id="rId24"/>
    <p:sldId id="5431" r:id="rId25"/>
    <p:sldId id="5434" r:id="rId26"/>
    <p:sldId id="5437" r:id="rId27"/>
    <p:sldId id="5441" r:id="rId28"/>
    <p:sldId id="5448" r:id="rId30"/>
    <p:sldId id="5451" r:id="rId31"/>
    <p:sldId id="5455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604" r:id="rId1"/>
    <p:sldLayoutId id="2147494605" r:id="rId2"/>
    <p:sldLayoutId id="2147494606" r:id="rId3"/>
    <p:sldLayoutId id="2147494607" r:id="rId4"/>
    <p:sldLayoutId id="2147494608" r:id="rId5"/>
    <p:sldLayoutId id="2147494609" r:id="rId6"/>
    <p:sldLayoutId id="2147494610" r:id="rId7"/>
    <p:sldLayoutId id="2147494611" r:id="rId8"/>
    <p:sldLayoutId id="2147494612" r:id="rId9"/>
    <p:sldLayoutId id="2147494613" r:id="rId10"/>
    <p:sldLayoutId id="21474946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641" r:id="rId1"/>
    <p:sldLayoutId id="2147494642" r:id="rId2"/>
    <p:sldLayoutId id="2147494643" r:id="rId3"/>
    <p:sldLayoutId id="2147494644" r:id="rId4"/>
    <p:sldLayoutId id="2147494645" r:id="rId5"/>
    <p:sldLayoutId id="2147494646" r:id="rId6"/>
    <p:sldLayoutId id="2147494647" r:id="rId7"/>
    <p:sldLayoutId id="2147494648" r:id="rId8"/>
    <p:sldLayoutId id="2147494649" r:id="rId9"/>
    <p:sldLayoutId id="2147494650" r:id="rId10"/>
    <p:sldLayoutId id="21474946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2024年电力与能源技术研究行业工作总结和展望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电力与能源技术研究行业概述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2024年电力与能源技术研究行业工作总结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电力与能源技术研究行业展望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88333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未来电力与能源技术研究行业的发展策略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电力与能源技术研究行业概述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行业定义与特点</a:t>
            </a:r>
            <a:endParaRPr altLang="en-US" lang="zh-CN"/>
          </a:p>
        </p:txBody>
      </p:sp>
      <p:sp>
        <p:nvSpPr>
          <p:cNvPr id="1048958" name="矩形 3"/>
          <p:cNvSpPr/>
          <p:nvPr>
            <p:custDataLst>
              <p:tags r:id="rId1"/>
            </p:custDataLst>
          </p:nvPr>
        </p:nvSpPr>
        <p:spPr>
          <a:xfrm>
            <a:off x="1185851" y="2152876"/>
            <a:ext cx="10391277" cy="154443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60" name="矩形 13"/>
          <p:cNvSpPr/>
          <p:nvPr>
            <p:custDataLst>
              <p:tags r:id="rId2"/>
            </p:custDataLst>
          </p:nvPr>
        </p:nvSpPr>
        <p:spPr>
          <a:xfrm>
            <a:off x="608330" y="2152876"/>
            <a:ext cx="281808" cy="154443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文本框 4"/>
          <p:cNvSpPr txBox="1"/>
          <p:nvPr>
            <p:custDataLst>
              <p:tags r:id="rId3"/>
            </p:custDataLst>
          </p:nvPr>
        </p:nvSpPr>
        <p:spPr>
          <a:xfrm>
            <a:off x="1484389" y="2285849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定义：电力与能源技术研究行业是专注于研究、开发、应用和推广电力和能源技术的领域</a:t>
            </a:r>
            <a:endParaRPr altLang="en-US" dirty="0" sz="2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39"/>
          <p:cNvSpPr/>
          <p:nvPr>
            <p:custDataLst>
              <p:tags r:id="rId4"/>
            </p:custDataLst>
          </p:nvPr>
        </p:nvSpPr>
        <p:spPr>
          <a:xfrm>
            <a:off x="1185851" y="3985821"/>
            <a:ext cx="10391277" cy="154443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66" name="矩形 5"/>
          <p:cNvSpPr/>
          <p:nvPr>
            <p:custDataLst>
              <p:tags r:id="rId5"/>
            </p:custDataLst>
          </p:nvPr>
        </p:nvSpPr>
        <p:spPr>
          <a:xfrm>
            <a:off x="608330" y="3985821"/>
            <a:ext cx="281808" cy="154443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68" name="文本框 41"/>
          <p:cNvSpPr txBox="1"/>
          <p:nvPr>
            <p:custDataLst>
              <p:tags r:id="rId6"/>
            </p:custDataLst>
          </p:nvPr>
        </p:nvSpPr>
        <p:spPr>
          <a:xfrm>
            <a:off x="1484389" y="4119446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特点：涉及多个领域，包括电力、能源、材料、机械等；注重技术创新和研发；与经济发展密切相关，对国家能源安全和可持续发展具有重要意义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行业现状与发展趋势</a:t>
            </a:r>
            <a:endParaRPr altLang="en-US" lang="zh-CN"/>
          </a:p>
        </p:txBody>
      </p:sp>
      <p:sp>
        <p:nvSpPr>
          <p:cNvPr id="104900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行业规模与增长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行业结构与特点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行业发展趋势与机遇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行业挑战与应对策略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行业面临的挑战与机遇</a:t>
            </a:r>
            <a:endParaRPr altLang="en-US" lang="zh-CN"/>
          </a:p>
        </p:txBody>
      </p:sp>
      <p:sp>
        <p:nvSpPr>
          <p:cNvPr id="104906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应对策略：加强技术研发、推动能源转型、提高能源利用效率等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未来展望：实现可持续发展，促进经济增长和社会进步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挑战：能源短缺、环境污染、能源安全等问题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机遇：技术创新、政策支持、市场需求增长等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2024年电力与能源技术研究行业工作总结</a:t>
            </a:r>
            <a:endParaRPr altLang="en-US" lang="zh-CN"/>
          </a:p>
        </p:txBody>
      </p:sp>
      <p:sp>
        <p:nvSpPr>
          <p:cNvPr id="104912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18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电力与能源技术研究行业在2024年的技术创新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电力与能源技术研究行业在2024年的市场表现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电力与能源技术研究行业在2024年的工作成果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电力与能源技术研究行业在2024年的工作亮点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存在的问题与不足</a:t>
            </a:r>
            <a:endParaRPr altLang="en-US" lang="zh-CN"/>
          </a:p>
        </p:txBody>
      </p:sp>
      <p:sp>
        <p:nvSpPr>
          <p:cNvPr id="1049242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电力供应不足：随着能源结构的转型和新能源的发展，电力供应面临新的挑战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能源利用效率低：传统能源利用方式存在浪费和效率低下的问题，需要改进技术和管理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新能源技术研发不足：新能源技术研发是未来能源发展的关键，但目前存在技术瓶颈和研发不足的问题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电力与能源行业人才短缺：随着电力与能源行业的快速发展，人才短缺问题日益突出，需要加强人才培养和引进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经验教训与改进措施</a:t>
            </a:r>
            <a:endParaRPr altLang="en-US" lang="zh-CN"/>
          </a:p>
        </p:txBody>
      </p:sp>
      <p:sp>
        <p:nvSpPr>
          <p:cNvPr id="104928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经验教训：总结2024年电力与能源技术研究行业的工作经验，分析存在的问题和不足，提出改进措施。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8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改进措施：针对2024年电力与能源技术研究行业存在的问题和不足，提出具体的改进措施，包括加强技术研发、提高设备效率、优化能源结构等。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未来展望：展望未来电力与能源技术研究行业的发展趋势，提出具体的建议和措施，为行业的可持续发展提供参考。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结论：总结2024年电力与能源技术研究行业的工作经验教训，提出具体的改进措施和未来展望，为行业的可持续发展提供参考。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电力与能源技术研究行业展望</a:t>
            </a:r>
            <a:endParaRPr altLang="en-US" lang="zh-CN"/>
          </a:p>
        </p:txBody>
      </p:sp>
      <p:sp>
        <p:nvSpPr>
          <p:cNvPr id="10493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技术创新方向与重点领域</a:t>
            </a:r>
            <a:endParaRPr altLang="en-US" lang="zh-CN"/>
          </a:p>
        </p:txBody>
      </p:sp>
      <p:sp>
        <p:nvSpPr>
          <p:cNvPr id="1049406" name="矩形 3"/>
          <p:cNvSpPr/>
          <p:nvPr>
            <p:custDataLst>
              <p:tags r:id="rId1"/>
            </p:custDataLst>
          </p:nvPr>
        </p:nvSpPr>
        <p:spPr>
          <a:xfrm>
            <a:off x="972637" y="1746347"/>
            <a:ext cx="4917998" cy="124156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08" name="矩形 13"/>
          <p:cNvSpPr/>
          <p:nvPr>
            <p:custDataLst>
              <p:tags r:id="rId2"/>
            </p:custDataLst>
          </p:nvPr>
        </p:nvSpPr>
        <p:spPr>
          <a:xfrm>
            <a:off x="608330" y="1746347"/>
            <a:ext cx="177664" cy="124156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410" name="文本框 4"/>
          <p:cNvSpPr txBox="1"/>
          <p:nvPr>
            <p:custDataLst>
              <p:tags r:id="rId3"/>
            </p:custDataLst>
          </p:nvPr>
        </p:nvSpPr>
        <p:spPr>
          <a:xfrm>
            <a:off x="1160564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高效、清洁、安全、可靠的电力供应：研发新型电力系统和储能技术，提高电力供应的稳定性和可靠性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39"/>
          <p:cNvSpPr/>
          <p:nvPr>
            <p:custDataLst>
              <p:tags r:id="rId4"/>
            </p:custDataLst>
          </p:nvPr>
        </p:nvSpPr>
        <p:spPr>
          <a:xfrm>
            <a:off x="972637" y="3220253"/>
            <a:ext cx="4917998" cy="124156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14" name="矩形 5"/>
          <p:cNvSpPr/>
          <p:nvPr>
            <p:custDataLst>
              <p:tags r:id="rId5"/>
            </p:custDataLst>
          </p:nvPr>
        </p:nvSpPr>
        <p:spPr>
          <a:xfrm>
            <a:off x="608330" y="3220253"/>
            <a:ext cx="177664" cy="124156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16" name="文本框 41"/>
          <p:cNvSpPr txBox="1"/>
          <p:nvPr>
            <p:custDataLst>
              <p:tags r:id="rId6"/>
            </p:custDataLst>
          </p:nvPr>
        </p:nvSpPr>
        <p:spPr>
          <a:xfrm>
            <a:off x="1160564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能源互联网与智能电网：推动能源互联网和智能电网的建设，实现能源的优化配置和高效利用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12"/>
          <p:cNvSpPr/>
          <p:nvPr>
            <p:custDataLst>
              <p:tags r:id="rId7"/>
            </p:custDataLst>
          </p:nvPr>
        </p:nvSpPr>
        <p:spPr>
          <a:xfrm>
            <a:off x="972637" y="4694159"/>
            <a:ext cx="4917998" cy="124156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20" name="矩形 17"/>
          <p:cNvSpPr/>
          <p:nvPr>
            <p:custDataLst>
              <p:tags r:id="rId8"/>
            </p:custDataLst>
          </p:nvPr>
        </p:nvSpPr>
        <p:spPr>
          <a:xfrm>
            <a:off x="608330" y="4694159"/>
            <a:ext cx="177664" cy="124156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22" name="文本框 19"/>
          <p:cNvSpPr txBox="1"/>
          <p:nvPr>
            <p:custDataLst>
              <p:tags r:id="rId9"/>
            </p:custDataLst>
          </p:nvPr>
        </p:nvSpPr>
        <p:spPr>
          <a:xfrm>
            <a:off x="1160564" y="480127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新能源与可再生能源：加强新能源和可再生能源的研发和应用，降低对传统能源的依赖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9"/>
          <p:cNvSpPr/>
          <p:nvPr>
            <p:custDataLst>
              <p:tags r:id="rId10"/>
            </p:custDataLst>
          </p:nvPr>
        </p:nvSpPr>
        <p:spPr>
          <a:xfrm>
            <a:off x="6659169" y="1746347"/>
            <a:ext cx="4917998" cy="124156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26" name="矩形 26"/>
          <p:cNvSpPr/>
          <p:nvPr>
            <p:custDataLst>
              <p:tags r:id="rId11"/>
            </p:custDataLst>
          </p:nvPr>
        </p:nvSpPr>
        <p:spPr>
          <a:xfrm>
            <a:off x="6294862" y="1746347"/>
            <a:ext cx="177664" cy="124156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28" name="文本框 27"/>
          <p:cNvSpPr txBox="1"/>
          <p:nvPr>
            <p:custDataLst>
              <p:tags r:id="rId12"/>
            </p:custDataLst>
          </p:nvPr>
        </p:nvSpPr>
        <p:spPr>
          <a:xfrm>
            <a:off x="6847095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节能减排与环保技术：研发和应用节能减排和环保技术，减少能源消耗和环境污染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64"/>
          <p:cNvSpPr/>
          <p:nvPr>
            <p:custDataLst>
              <p:tags r:id="rId13"/>
            </p:custDataLst>
          </p:nvPr>
        </p:nvSpPr>
        <p:spPr>
          <a:xfrm>
            <a:off x="6659169" y="3220253"/>
            <a:ext cx="4917998" cy="1241562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32" name="矩形 65"/>
          <p:cNvSpPr/>
          <p:nvPr>
            <p:custDataLst>
              <p:tags r:id="rId14"/>
            </p:custDataLst>
          </p:nvPr>
        </p:nvSpPr>
        <p:spPr>
          <a:xfrm>
            <a:off x="6294862" y="3220253"/>
            <a:ext cx="177664" cy="1241562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34" name="文本框 66"/>
          <p:cNvSpPr txBox="1"/>
          <p:nvPr>
            <p:custDataLst>
              <p:tags r:id="rId15"/>
            </p:custDataLst>
          </p:nvPr>
        </p:nvSpPr>
        <p:spPr>
          <a:xfrm>
            <a:off x="6847095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电力与能源技术的跨界融合：推动电力与能源技术的跨界融合，促进不同领域的协同创新和发展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政策法规对行业发展的影响</a:t>
            </a:r>
            <a:endParaRPr altLang="en-US" lang="zh-CN"/>
          </a:p>
        </p:txBody>
      </p:sp>
      <p:sp>
        <p:nvSpPr>
          <p:cNvPr id="104947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政策法规对行业发展的促进和激励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政策法规对行业发展的挑战和机遇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政策法规对电力与能源技术研究行业的推动作用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政策法规对行业发展的限制和约束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行业发展趋势与前景预测</a:t>
            </a:r>
            <a:endParaRPr altLang="en-US" lang="zh-CN"/>
          </a:p>
        </p:txBody>
      </p:sp>
      <p:sp>
        <p:nvSpPr>
          <p:cNvPr id="104952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可持续发展：电力与能源技术研究行业将更加注重可持续发展，通过技术创新和绿色能源的开发，降低对环境的影响。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清洁能源转型：随着全球对环境保护的重视，清洁能源转型将成为电力与能源技术研究行业的重要趋势。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智能化与数字化：人工智能、大数据等技术的不断发展，将推动电力与能源技术研究行业的智能化和数字化转型。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跨界合作与创新：电力与能源技术研究行业将加强与其他领域的跨界合作，推动技术创新和产业升级。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未来电力与能源技术研究行业的发展策略</a:t>
            </a:r>
            <a:endParaRPr altLang="en-US" lang="zh-CN"/>
          </a:p>
        </p:txBody>
      </p:sp>
      <p:sp>
        <p:nvSpPr>
          <p:cNvPr id="10495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加强技术研发与创新</a:t>
            </a:r>
            <a:endParaRPr altLang="en-US" lang="zh-CN"/>
          </a:p>
        </p:txBody>
      </p:sp>
      <p:sp>
        <p:nvSpPr>
          <p:cNvPr id="104965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加大投入力度，提高研发水平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推动产学研合作，促进技术创新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加强人才培养和引进，提高技术团队素质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鼓励企业自主创新，提高核心竞争力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推动产学研合作与人才培养</a:t>
            </a:r>
            <a:endParaRPr altLang="en-US" lang="zh-CN"/>
          </a:p>
        </p:txBody>
      </p:sp>
      <p:sp>
        <p:nvSpPr>
          <p:cNvPr id="10497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加强产学研合作，促进技术创新和成果转化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培养高素质、专业化的人才队伍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推动产学研合作与人才培养相结合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建立完善的激励机制，吸引优秀人才投身电力与能源技术研究行业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加强国际交流与合作</a:t>
            </a:r>
            <a:endParaRPr altLang="en-US" lang="zh-CN"/>
          </a:p>
        </p:txBody>
      </p:sp>
      <p:sp>
        <p:nvSpPr>
          <p:cNvPr id="104977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建立国际合作机制：加强与国际组织和企业的合作，共同推动电力与能源技术研究的发展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引进先进技术：通过引进国际先进技术，提高我国电力与能源技术研究的水平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培养国际化人才：加强国际化人才的培养，提高我国电力与能源技术研究的竞争力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推动国际标准制定：积极参与国际标准制定，推动我国电力与能源技术研究的国际化发展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提升行业整体竞争力</a:t>
            </a:r>
            <a:endParaRPr altLang="en-US" lang="zh-CN"/>
          </a:p>
        </p:txBody>
      </p:sp>
      <p:sp>
        <p:nvSpPr>
          <p:cNvPr id="104983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加强技术研发和创新：加大投入，鼓励企业自主创新，提高技术水平和产品质量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推动产业升级和转型：加快传统产业向高端化、智能化、绿色化方向发展，培育新兴产业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加强人才培养和引进：加强人才培养和引进，提高行业整体素质和水平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推动国际合作与交流：加强与国际先进企业和研究机构的合作与交流，引进先进技术和管理经验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8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4993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技术创新与成果转化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政策建议与未来展望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2024年电力与能源技术研究行业工作总结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行业发展趋势与挑战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对未来工作的建议与展望</a:t>
            </a:r>
            <a:endParaRPr altLang="en-US" lang="zh-CN"/>
          </a:p>
        </p:txBody>
      </p:sp>
      <p:sp>
        <p:nvSpPr>
          <p:cNvPr id="104999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加大科研投入，推动技术创新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加强国际合作，共同应对全球能源挑战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培养高素质人才，提升行业整体水平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推动绿色能源发展，促进可持续发展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5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7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2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6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9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93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2023-12-17T11:11:30Z</dcterms:created>
  <dcterms:modified xsi:type="dcterms:W3CDTF">2023-12-17T11:11:30Z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1f784270992040ec9da3a79229e148a0_21</vt:lpwstr>
  </property>
</Properties>
</file>