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331" r:id="rId1"/>
    <p:sldMasterId id="2147506368" r:id="rId2"/>
  </p:sldMasterIdLst>
  <p:notesMasterIdLst>
    <p:notesMasterId r:id="rId3"/>
  </p:notesMasterIdLst>
  <p:sldIdLst>
    <p:sldId id="10214" r:id="rId4"/>
    <p:sldId id="10219" r:id="rId5"/>
    <p:sldId id="10223" r:id="rId6"/>
    <p:sldId id="10226" r:id="rId7"/>
    <p:sldId id="10229" r:id="rId8"/>
    <p:sldId id="10232" r:id="rId9"/>
    <p:sldId id="10235" r:id="rId10"/>
    <p:sldId id="10238" r:id="rId11"/>
    <p:sldId id="10241" r:id="rId12"/>
    <p:sldId id="10244" r:id="rId13"/>
    <p:sldId id="10247" r:id="rId14"/>
    <p:sldId id="10250" r:id="rId15"/>
    <p:sldId id="10253" r:id="rId16"/>
    <p:sldId id="10256" r:id="rId17"/>
    <p:sldId id="10259" r:id="rId18"/>
    <p:sldId id="10262" r:id="rId19"/>
    <p:sldId id="10265" r:id="rId20"/>
    <p:sldId id="10268" r:id="rId21"/>
    <p:sldId id="10271" r:id="rId22"/>
    <p:sldId id="10274" r:id="rId23"/>
    <p:sldId id="10277" r:id="rId24"/>
    <p:sldId id="10280" r:id="rId25"/>
    <p:sldId id="1028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332" r:id="rId1"/>
    <p:sldLayoutId id="2147506333" r:id="rId2"/>
    <p:sldLayoutId id="2147506334" r:id="rId3"/>
    <p:sldLayoutId id="2147506335" r:id="rId4"/>
    <p:sldLayoutId id="2147506336" r:id="rId5"/>
    <p:sldLayoutId id="2147506337" r:id="rId6"/>
    <p:sldLayoutId id="2147506338" r:id="rId7"/>
    <p:sldLayoutId id="2147506339" r:id="rId8"/>
    <p:sldLayoutId id="2147506340" r:id="rId9"/>
    <p:sldLayoutId id="2147506341" r:id="rId10"/>
    <p:sldLayoutId id="21475063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369" r:id="rId1"/>
    <p:sldLayoutId id="2147506370" r:id="rId2"/>
    <p:sldLayoutId id="2147506371" r:id="rId3"/>
    <p:sldLayoutId id="2147506372" r:id="rId4"/>
    <p:sldLayoutId id="2147506373" r:id="rId5"/>
    <p:sldLayoutId id="2147506374" r:id="rId6"/>
    <p:sldLayoutId id="2147506375" r:id="rId7"/>
    <p:sldLayoutId id="2147506376" r:id="rId8"/>
    <p:sldLayoutId id="2147506377" r:id="rId9"/>
    <p:sldLayoutId id="2147506378" r:id="rId10"/>
    <p:sldLayoutId id="21475063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品德教育在初中阶段的重要性与策略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4185920" y="147701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280187" y="153492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5274945" y="161925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品德教育在初中阶段的重要性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4185920" y="471360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280187" y="477151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5274945" y="485584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品德教育的评价与反馈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4185920" y="255587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280187" y="261378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5274945" y="269811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品德教育的策略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4185920" y="363474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280187" y="369265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5274945" y="377698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品德教育的实施方法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品德教育在初中阶段的重要性</a:t>
            </a:r>
            <a:endParaRPr altLang="en-US" lang="zh-CN"/>
          </a:p>
        </p:txBody>
      </p:sp>
      <p:sp>
        <p:nvSpPr>
          <p:cNvPr id="10489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品德教育对个人成长的影响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品德教育有助于培养学生的社会责任感和公民意识，提高学生的社会适应能力。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品德教育有助于培养学生的道德观念和行为习惯，促进个人品德的完善。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品德教育能够提高学生的心理素质和情感素养，增强学生的自我认知和自我管理能力。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品德教育能够培养学生的团队合作精神和创新精神，提高学生的综合素质和竞争力。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品德教育对学校教育质量的影响</a:t>
            </a:r>
            <a:endParaRPr altLang="en-US" lang="zh-CN"/>
          </a:p>
        </p:txBody>
      </p:sp>
      <p:sp>
        <p:nvSpPr>
          <p:cNvPr id="1049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提高学生的学习积极性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增强学生的团队协作能力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培养学生的道德品质和社会责任感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促进学校整体教育水平的提升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品德教育对社会发展的影响</a:t>
            </a:r>
            <a:endParaRPr altLang="en-US" lang="zh-CN"/>
          </a:p>
        </p:txBody>
      </p:sp>
      <p:sp>
        <p:nvSpPr>
          <p:cNvPr id="10490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传承优秀文化传统，增强民族凝聚力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提高公民素质，促进社会文明进步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培养责任感和道德观念，推动社会和谐稳定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提升国家形象和国际竞争力，促进全球合作与发展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品德教育对国家未来的影响</a:t>
            </a:r>
            <a:endParaRPr altLang="en-US" lang="zh-CN"/>
          </a:p>
        </p:txBody>
      </p:sp>
      <p:sp>
        <p:nvSpPr>
          <p:cNvPr id="10491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品德教育是培养未来公民道德素质的重要途径，对国家未来的社会风尚和道德水平产生深远影响。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品德教育有助于塑造青少年的价值观和人生观，培养他们成为具有社会责任感和道德良知的公民。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品德教育能够促进和谐社会的建设，减少社会矛盾和冲突，为国家未来的稳定和发展奠定基础。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品德教育有助于传承和弘扬中华优秀传统文化，增强民族凝聚力和文化自信心，为国家未来的文化繁荣注入活力。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品德教育的策略</a:t>
            </a:r>
            <a:endParaRPr altLang="en-US" lang="zh-CN"/>
          </a:p>
        </p:txBody>
      </p:sp>
      <p:sp>
        <p:nvSpPr>
          <p:cNvPr id="10492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21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家庭品德教育策略</a:t>
            </a:r>
            <a:endParaRPr altLang="en-US" lang="zh-CN"/>
          </a:p>
        </p:txBody>
      </p:sp>
      <p:sp>
        <p:nvSpPr>
          <p:cNvPr id="10492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家庭氛围：营造和谐、积极向上的家庭氛围，潜移默化地影响孩子的品德发展。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沟通交流：家长应与孩子进行及时、有效的沟通，了解孩子的思想动态和困惑，引导孩子正确处理人际关系。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鼓励表扬：家长应及时表扬孩子的良好品德行为，增强孩子的自信心和积极向上的心态。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家庭教育：家长应以身作则，树立正确的价值观和行为准则，引导孩子树立正确的道德观念。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学校品德教育策略</a:t>
            </a:r>
            <a:endParaRPr altLang="en-US" lang="zh-CN"/>
          </a:p>
        </p:txBody>
      </p:sp>
      <p:sp>
        <p:nvSpPr>
          <p:cNvPr id="10493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制定品德教育计划：学校应该制定具体的品德教育计划，明确教育目标、内容和方法。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开展品德教育课程：学校可以通过开设相关课程，如德育课、社会实践课等，对学生进行品德教育。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营造品德教育氛围：学校可以通过校园文化建设、班级文化建设等方式，营造良好的品德教育氛围。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家校合作：学校应该与家长密切合作，共同推进品德教育，形成教育合力。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社会品德教育策略</a:t>
            </a:r>
            <a:endParaRPr altLang="en-US" lang="zh-CN"/>
          </a:p>
        </p:txBody>
      </p:sp>
      <p:sp>
        <p:nvSpPr>
          <p:cNvPr id="10493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家庭品德教育：家长应树立榜样，培养孩子的道德观念和行为习惯。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学校品德教育：教师需注重德育，将品德教育融入课程教学中，引导学生树立正确的价值观。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社会环境建设：政府和社会组织应加强社会道德建设，营造良好的社会氛围，促进品德教育的实施。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媒体宣传：媒体应积极宣传道德模范和优秀事迹，提高社会对品德教育的关注度和认同感。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个人品德修养策略</a:t>
            </a:r>
            <a:endParaRPr altLang="en-US" lang="zh-CN"/>
          </a:p>
        </p:txBody>
      </p:sp>
      <p:sp>
        <p:nvSpPr>
          <p:cNvPr id="10494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榜样学习：寻找品德高尚的人作为榜样，学习他们的优秀品质和行为方式。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自我反思：定期审视自己的行为和思想，找出不足并积极改进。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实践锻炼：通过参与志愿服务等活动，培养自己的爱心、责任心和团队精神。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读书学习：阅读经典著作和品德教育相关书籍，提升自己的道德素养和文化修养。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品德教育的实施方法</a:t>
            </a:r>
            <a:endParaRPr altLang="en-US" lang="zh-CN"/>
          </a:p>
        </p:txBody>
      </p:sp>
      <p:sp>
        <p:nvSpPr>
          <p:cNvPr id="104948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8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家庭教育方法的改进</a:t>
            </a:r>
            <a:endParaRPr altLang="en-US" lang="zh-CN"/>
          </a:p>
        </p:txBody>
      </p:sp>
      <p:sp>
        <p:nvSpPr>
          <p:cNvPr id="104952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培养孩子的独立性和责任感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3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关注孩子的情感需求，建立亲密的亲子关系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注重培养孩子的道德观念和行为习惯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4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家长以身作则，树立榜样作用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学校教育方法的创新</a:t>
            </a:r>
            <a:endParaRPr altLang="en-US" lang="zh-CN"/>
          </a:p>
        </p:txBody>
      </p:sp>
      <p:sp>
        <p:nvSpPr>
          <p:cNvPr id="10495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课堂教育：注重品德教育的渗透，将德育与学科教育相结合。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校园文化：通过丰富多彩的校园文化活动，培养学生的品德素质。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家校合作：加强与家长的沟通与合作，共同推进学生的品德教育。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社会实践：组织学生参与社会实践活动，增强学生的社会责任感和道德意识。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社会教育方法的优化</a:t>
            </a:r>
            <a:endParaRPr altLang="en-US" lang="zh-CN"/>
          </a:p>
        </p:txBody>
      </p:sp>
      <p:sp>
        <p:nvSpPr>
          <p:cNvPr id="10496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结合实际：将品德教育融入日常生活，使学生在实践中学习和成长。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创新方式：利用现代科技手段，如互联网、社交媒体等，丰富品德教育形式和内容。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家校合作：加强与家长的沟通与合作，共同营造良好的品德教育环境。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社区参与：鼓励学生参与社区活动，培养其社会责任感和公民意识。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个人自我教育方法的探索</a:t>
            </a:r>
            <a:endParaRPr altLang="en-US" lang="zh-CN"/>
          </a:p>
        </p:txBody>
      </p:sp>
      <p:sp>
        <p:nvSpPr>
          <p:cNvPr id="10497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榜样学习：寻找品德高尚的人作为榜样，向他们学习优秀的品质和行为。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自我反思：定期审视自己的行为和思想，找出不足并积极改进。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读书学习：通过阅读优秀的书籍和文章，提升自己的道德素养和品格。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参与公益活动：通过参与公益活动，培养自己的社会责任感和奉献精神。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品德教育的评价与反馈</a:t>
            </a:r>
            <a:endParaRPr altLang="en-US" lang="zh-CN"/>
          </a:p>
        </p:txBody>
      </p:sp>
      <p:sp>
        <p:nvSpPr>
          <p:cNvPr id="104977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7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品德教育评价体系的建立</a:t>
            </a:r>
            <a:endParaRPr altLang="en-US" lang="zh-CN"/>
          </a:p>
        </p:txBody>
      </p:sp>
      <p:sp>
        <p:nvSpPr>
          <p:cNvPr id="10498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品德教育评价的原则：客观、公正、全面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品德教育评价的目的：促进学生的品德发展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品德教育评价的方法：观察、访谈、问卷调查等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品德教育评价的指标：行为习惯、道德品质、社会责任感等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品德教育反馈机制的完善</a:t>
            </a:r>
            <a:endParaRPr altLang="en-US" lang="zh-CN"/>
          </a:p>
        </p:txBody>
      </p:sp>
      <p:sp>
        <p:nvSpPr>
          <p:cNvPr id="10498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建立定期评价机制：对学生品德发展进行定期评估，及时发现问题。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强化家校沟通：加强与家长的沟通，共同关注学生品德发展。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重视学生自我评价：引导学生自我反思，提高自我认知能力。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及时反馈调整：根据评价结果及时调整教育策略，提高教育效果。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品德教育效果的评估与监测</a:t>
            </a:r>
            <a:endParaRPr altLang="en-US" lang="zh-CN"/>
          </a:p>
        </p:txBody>
      </p:sp>
      <p:sp>
        <p:nvSpPr>
          <p:cNvPr id="10499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品德教育评价的方法：观察、问卷调查、测试等。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品德教育评价的目的：了解学生的学习状况，为改进教学提供依据。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品德教育评价的内容：学生的道德认知、情感态度、行为表现等方面。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品德教育评价的反馈：及时向学生和家长反馈评价结果，促进品德教育的改进和发展。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品德教育改进措施的制定与实施</a:t>
            </a:r>
            <a:endParaRPr altLang="en-US" lang="zh-CN"/>
          </a:p>
        </p:txBody>
      </p:sp>
      <p:sp>
        <p:nvSpPr>
          <p:cNvPr id="10499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制定品德教育改进计划：根据评价与反馈结果，制定具体的改进措施和计划，明确改进目标。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加强教师培训：提高教师的品德教育意识和能力，使其能够更好地引导学生培养良好的品德。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开展德育活动：通过丰富多彩的德育活动，让学生在实践中体验和感悟品德的重要性，增强品德意识。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建立品德教育评价体系：制定科学的品德教育评价指标，定期对品德教育进行评估和反馈，不断完善品德教育体系。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3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4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4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4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4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4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4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SLIDE_ID" val="custom2023030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2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8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36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2023-12-31T17:53:16Z</dcterms:created>
  <dcterms:modified xsi:type="dcterms:W3CDTF">2023-12-31T17:53:16Z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bf523145af1d4f989355e5a6ed657501_21</vt:lpwstr>
  </property>
</Properties>
</file>