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427" r:id="rId1"/>
    <p:sldMasterId id="2147509464" r:id="rId2"/>
  </p:sldMasterIdLst>
  <p:notesMasterIdLst>
    <p:notesMasterId r:id="rId3"/>
  </p:notesMasterIdLst>
  <p:sldIdLst>
    <p:sldId id="12072" r:id="rId4"/>
    <p:sldId id="12076" r:id="rId5"/>
    <p:sldId id="12079" r:id="rId6"/>
    <p:sldId id="12082" r:id="rId7"/>
    <p:sldId id="12085" r:id="rId8"/>
    <p:sldId id="12088" r:id="rId9"/>
    <p:sldId id="12091" r:id="rId10"/>
    <p:sldId id="12094" r:id="rId11"/>
    <p:sldId id="12097" r:id="rId12"/>
    <p:sldId id="12100" r:id="rId13"/>
    <p:sldId id="12103" r:id="rId14"/>
    <p:sldId id="12106" r:id="rId15"/>
    <p:sldId id="12109" r:id="rId16"/>
    <p:sldId id="12112" r:id="rId17"/>
    <p:sldId id="12115" r:id="rId18"/>
    <p:sldId id="12118" r:id="rId19"/>
    <p:sldId id="12121" r:id="rId20"/>
    <p:sldId id="12124" r:id="rId21"/>
    <p:sldId id="12127" r:id="rId22"/>
    <p:sldId id="12130" r:id="rId23"/>
    <p:sldId id="12133" r:id="rId24"/>
    <p:sldId id="12136" r:id="rId25"/>
    <p:sldId id="12139" r:id="rId26"/>
    <p:sldId id="12142" r:id="rId27"/>
    <p:sldId id="12145" r:id="rId28"/>
    <p:sldId id="12148" r:id="rId29"/>
    <p:sldId id="12151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428" r:id="rId1"/>
    <p:sldLayoutId id="2147509429" r:id="rId2"/>
    <p:sldLayoutId id="2147509430" r:id="rId3"/>
    <p:sldLayoutId id="2147509431" r:id="rId4"/>
    <p:sldLayoutId id="2147509432" r:id="rId5"/>
    <p:sldLayoutId id="2147509433" r:id="rId6"/>
    <p:sldLayoutId id="2147509434" r:id="rId7"/>
    <p:sldLayoutId id="2147509435" r:id="rId8"/>
    <p:sldLayoutId id="2147509436" r:id="rId9"/>
    <p:sldLayoutId id="2147509437" r:id="rId10"/>
    <p:sldLayoutId id="214750943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465" r:id="rId1"/>
    <p:sldLayoutId id="2147509466" r:id="rId2"/>
    <p:sldLayoutId id="2147509467" r:id="rId3"/>
    <p:sldLayoutId id="2147509468" r:id="rId4"/>
    <p:sldLayoutId id="2147509469" r:id="rId5"/>
    <p:sldLayoutId id="2147509470" r:id="rId6"/>
    <p:sldLayoutId id="2147509471" r:id="rId7"/>
    <p:sldLayoutId id="2147509472" r:id="rId8"/>
    <p:sldLayoutId id="2147509473" r:id="rId9"/>
    <p:sldLayoutId id="2147509474" r:id="rId10"/>
    <p:sldLayoutId id="214750947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tags" Target="../tags/tag278.xml"/><Relationship Id="rId22" Type="http://schemas.openxmlformats.org/officeDocument/2006/relationships/tags" Target="../tags/tag279.xml"/><Relationship Id="rId23" Type="http://schemas.openxmlformats.org/officeDocument/2006/relationships/tags" Target="../tags/tag280.xml"/><Relationship Id="rId24" Type="http://schemas.openxmlformats.org/officeDocument/2006/relationships/tags" Target="../tags/tag281.xml"/><Relationship Id="rId25" Type="http://schemas.openxmlformats.org/officeDocument/2006/relationships/tags" Target="../tags/tag282.xml"/><Relationship Id="rId26" Type="http://schemas.openxmlformats.org/officeDocument/2006/relationships/tags" Target="../tags/tag283.xml"/><Relationship Id="rId27" Type="http://schemas.openxmlformats.org/officeDocument/2006/relationships/tags" Target="../tags/tag284.xml"/><Relationship Id="rId28" Type="http://schemas.openxmlformats.org/officeDocument/2006/relationships/tags" Target="../tags/tag285.xml"/><Relationship Id="rId29" Type="http://schemas.openxmlformats.org/officeDocument/2006/relationships/tags" Target="../tags/tag286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3704"/>
          </a:bodyPr>
          <a:p>
            <a:r>
              <a:rPr altLang="en-US" dirty="0" lang="zh-CN"/>
              <a:t>化学品市场分析及2024年投资机会展望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化学品市场概述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化学品市场分析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2024年投资机会展望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投资建议与策略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成功案例分析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未来市场展望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化学品市场概述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化学品定义与分类</a:t>
            </a:r>
            <a:endParaRPr altLang="en-US" lang="zh-CN"/>
          </a:p>
        </p:txBody>
      </p:sp>
      <p:sp>
        <p:nvSpPr>
          <p:cNvPr id="1048852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6" name="任意多边形 4"/>
          <p:cNvSpPr/>
          <p:nvPr>
            <p:custDataLst>
              <p:tags r:id="rId3"/>
            </p:custDataLst>
          </p:nvPr>
        </p:nvSpPr>
        <p:spPr>
          <a:xfrm>
            <a:off x="30950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8" name="任意多边形 5"/>
          <p:cNvSpPr/>
          <p:nvPr>
            <p:custDataLst>
              <p:tags r:id="rId4"/>
            </p:custDataLst>
          </p:nvPr>
        </p:nvSpPr>
        <p:spPr>
          <a:xfrm flipV="1">
            <a:off x="29461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0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定义：化学品是指任何一种通过化学反应而得到的物质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2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4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6" name="任意多边形 11"/>
          <p:cNvSpPr/>
          <p:nvPr>
            <p:custDataLst>
              <p:tags r:id="rId8"/>
            </p:custDataLst>
          </p:nvPr>
        </p:nvSpPr>
        <p:spPr>
          <a:xfrm>
            <a:off x="64994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8" name="任意多边形 12"/>
          <p:cNvSpPr/>
          <p:nvPr>
            <p:custDataLst>
              <p:tags r:id="rId9"/>
            </p:custDataLst>
          </p:nvPr>
        </p:nvSpPr>
        <p:spPr>
          <a:xfrm flipV="1">
            <a:off x="63506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4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分类：按照用途、性质、状态等多种方式进行分类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化学品市场规模与增长</a:t>
            </a:r>
            <a:endParaRPr altLang="en-US" lang="zh-CN"/>
          </a:p>
        </p:txBody>
      </p:sp>
      <p:sp>
        <p:nvSpPr>
          <p:cNvPr id="10489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全球化学品市场规模持续增长，预计到2024年将达到XX万亿美元。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亚洲地区已成为全球化学品市场增长最快地区，其中中国和印度市场表现尤为突出。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化学品市场细分领域众多，包括医药、农药、染料、塑料等，各领域市场规模及增速存在差异。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未来几年，随着新兴市场的崛起和技术的不断创新，化学品市场规模将继续保持稳定增长态势。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化学品市场结构</a:t>
            </a:r>
            <a:endParaRPr altLang="en-US" lang="zh-CN"/>
          </a:p>
        </p:txBody>
      </p:sp>
      <p:sp>
        <p:nvSpPr>
          <p:cNvPr id="10489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生产商数量及分布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产能利用率及供需平衡情况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进出口贸易情况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市场竞争格局及主要企业市场份额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化学品市场分析</a:t>
            </a:r>
            <a:endParaRPr altLang="en-US" lang="zh-CN"/>
          </a:p>
        </p:txBody>
      </p:sp>
      <p:sp>
        <p:nvSpPr>
          <p:cNvPr id="104900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化学品市场需求分析</a:t>
            </a:r>
            <a:endParaRPr altLang="en-US" lang="zh-CN"/>
          </a:p>
        </p:txBody>
      </p:sp>
      <p:sp>
        <p:nvSpPr>
          <p:cNvPr id="10490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化工原料需求：随着制造业的发展，化工原料需求持续增长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农药需求：农业现代化推动农药需求保持稳定增长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橡胶制品需求：汽车工业的发展带动橡胶制品需求的增加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精细化工品需求：电子、医疗、环保等领域的快速发展，推动精细化工品需求的增长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化学品市场竞争格局</a:t>
            </a:r>
            <a:endParaRPr altLang="en-US" lang="zh-CN"/>
          </a:p>
        </p:txBody>
      </p:sp>
      <p:sp>
        <p:nvSpPr>
          <p:cNvPr id="10490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中国化学品市场成为全球最大市场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全球化学品市场规模持续增长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跨国企业占据高端化学品市场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新兴市场涌现大量化学品企业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化学品市场发展趋势</a:t>
            </a:r>
            <a:endParaRPr altLang="en-US" lang="zh-CN"/>
          </a:p>
        </p:txBody>
      </p:sp>
      <p:sp>
        <p:nvSpPr>
          <p:cNvPr id="10491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全球供应链调整，为化学品市场带来新的机遇与挑战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环保法规趋严，推动绿色化学品市场需求增长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技术创新不断涌现，提升化学品生产效率和品质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客户需求多样化，推动化学品细分市场发展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2024年投资机会展望</a:t>
            </a:r>
            <a:endParaRPr altLang="en-US" lang="zh-CN"/>
          </a:p>
        </p:txBody>
      </p:sp>
      <p:sp>
        <p:nvSpPr>
          <p:cNvPr id="104920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投资机会概述</a:t>
            </a:r>
            <a:endParaRPr altLang="en-US" lang="zh-CN"/>
          </a:p>
        </p:txBody>
      </p:sp>
      <p:sp>
        <p:nvSpPr>
          <p:cNvPr id="10492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2024年化学品市场将呈现增长趋势，投资机会广阔。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新兴领域和绿色环保化学品市场将带来更多投资机会。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技术创新和产业升级将促进化学品市场的发展，为投资者提供更多机遇。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投资者需关注市场动态和政策变化，把握投资机会。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28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投资风险与挑战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投资机会与潜力领域分析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2024年化学品市场供需状况预测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化学品市场增长趋势及驱动因素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投资风险与挑战</a:t>
            </a:r>
            <a:endParaRPr altLang="en-US" lang="zh-CN"/>
          </a:p>
        </p:txBody>
      </p:sp>
      <p:sp>
        <p:nvSpPr>
          <p:cNvPr id="10493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市场竞争激烈：众多企业争夺市场份额，竞争压力大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技术更新换代：新技术的出现可能对现有市场格局造成冲击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全球经济波动：国际经济形势的不稳定性，可能影响化学品市场的投资前景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法规政策变化：政府监管政策的不确定性，可能影响投资决策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投资建议与策略</a:t>
            </a:r>
            <a:endParaRPr altLang="en-US" lang="zh-CN"/>
          </a:p>
        </p:txBody>
      </p:sp>
      <p:sp>
        <p:nvSpPr>
          <p:cNvPr id="104942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4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关注市场趋势：了解化学品市场的动态和未来发展方向，把握市场趋势。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深入研究：对目标企业进行深入的研究和分析，了解其财务状况、产品线、竞争优势等。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分散投资：不要把所有的资金都投入到一个项目中，而是应该将资金分散到多个项目中，以降低投资风险。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长期投资：化学品市场是一个长期发展的市场，投资者应该具备长期投资的眼光，不要过分关注短期收益。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投资方式选择</a:t>
            </a:r>
            <a:endParaRPr altLang="en-US" lang="zh-CN"/>
          </a:p>
        </p:txBody>
      </p:sp>
      <p:sp>
        <p:nvSpPr>
          <p:cNvPr id="10494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期货和期权投资：利用期货或期权合约进行投资，以获取收益或对冲风险。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直接投资：通过购买化学品企业的股票或债券，直接参与企业的经营和决策。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间接投资：通过购买基金、信托等金融产品，间接参与化学品市场的投资。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风险投资：对初创企业或创新项目进行投资，以获取高额回报。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投资组合配置</a:t>
            </a:r>
            <a:endParaRPr altLang="en-US" lang="zh-CN"/>
          </a:p>
        </p:txBody>
      </p:sp>
      <p:sp>
        <p:nvSpPr>
          <p:cNvPr id="10495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多元化投资：分散风险，降低整体波动性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核心-卫星策略：以稳定的核心资产搭配具有增长潜力的卫星资产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动态调整：根据市场变化及时调整投资组合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风险管理：设定止损点，控制单笔投资风险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61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成功案例一</a:t>
            </a:r>
            <a:endParaRPr altLang="en-US" lang="zh-CN"/>
          </a:p>
        </p:txBody>
      </p:sp>
      <p:sp>
        <p:nvSpPr>
          <p:cNvPr id="10496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公司名称：巴斯夫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投资回报：持续增长，盈利能力较强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投资亮点：技术领先，市场前景广阔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产品类型：特种化学品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成功案例二</a:t>
            </a:r>
            <a:endParaRPr altLang="en-US" lang="zh-CN"/>
          </a:p>
        </p:txBody>
      </p:sp>
      <p:sp>
        <p:nvSpPr>
          <p:cNvPr id="10497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案例名称：某化工企业的市场拓展策略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案例简介：该企业通过技术创新和市场调研，成功开发出符合市场需求的新产品，并在短期内实现了销售额的大幅增长。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关键成功因素：准确的市场定位、持续的产品创新、高效的营销策略。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借鉴意义：对于其他化工企业而言，可以通过关注市场动态、加大研发投入、优化营销策略等手段提升竞争力。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成功案例三</a:t>
            </a:r>
            <a:endParaRPr altLang="en-US" lang="zh-CN"/>
          </a:p>
        </p:txBody>
      </p:sp>
      <p:cxnSp>
        <p:nvCxnSpPr>
          <p:cNvPr id="3145755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197561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7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70152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9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42742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772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659094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774" name="正文"/>
          <p:cNvSpPr txBox="1"/>
          <p:nvPr>
            <p:custDataLst>
              <p:tags r:id="rId5"/>
            </p:custDataLst>
          </p:nvPr>
        </p:nvSpPr>
        <p:spPr>
          <a:xfrm>
            <a:off x="3659094" y="3191748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案例简介：该案例介绍了某公司通过自主研发，成功开发出新型塑料助剂，并实现产业化生产，在市场上取得了良好的销售业绩和竞争优势。</a:t>
            </a:r>
            <a:endParaRPr altLang="en-US" dirty="0" lang="zh-CN">
              <a:sym typeface="+mn-ea"/>
            </a:endParaRPr>
          </a:p>
        </p:txBody>
      </p:sp>
      <p:sp>
        <p:nvSpPr>
          <p:cNvPr id="1049776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300882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778" name="正文"/>
          <p:cNvSpPr txBox="1"/>
          <p:nvPr>
            <p:custDataLst>
              <p:tags r:id="rId7"/>
            </p:custDataLst>
          </p:nvPr>
        </p:nvSpPr>
        <p:spPr>
          <a:xfrm>
            <a:off x="9300882" y="3192371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案例总结：该案例为化学品市场的投资者和从业者提供了有益的参考和启示，说明了在化学品市场中，通过创新和技术升级，可以实现业务的持续发展和竞争优势的提升。</a:t>
            </a:r>
            <a:endParaRPr altLang="en-US" lang="zh-CN">
              <a:sym typeface="+mn-ea"/>
            </a:endParaRPr>
          </a:p>
        </p:txBody>
      </p:sp>
      <p:sp>
        <p:nvSpPr>
          <p:cNvPr id="1049780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79988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782" name="正文"/>
          <p:cNvSpPr txBox="1"/>
          <p:nvPr>
            <p:custDataLst>
              <p:tags r:id="rId9"/>
            </p:custDataLst>
          </p:nvPr>
        </p:nvSpPr>
        <p:spPr>
          <a:xfrm>
            <a:off x="6479988" y="3192371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案例分析：该案例的成功得益于公司对市场需求的敏锐洞察、技术研发的持续投入以及产品创新的不断追求。同时，该案例也说明了在化学品市场中，创新和差异化竞争的重要性。</a:t>
            </a:r>
            <a:endParaRPr altLang="en-US" lang="zh-CN"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10"/>
            </p:custDataLst>
          </p:nvPr>
        </p:nvSpPr>
        <p:spPr>
          <a:xfrm>
            <a:off x="838200" y="3191748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案例名称：某新型塑料助剂的研发与产业化</a:t>
            </a:r>
            <a:endParaRPr altLang="en-US" dirty="0" lang="zh-CN">
              <a:sym typeface="+mn-ea"/>
            </a:endParaRPr>
          </a:p>
        </p:txBody>
      </p:sp>
      <p:sp>
        <p:nvSpPr>
          <p:cNvPr id="1049786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838200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未来市场展望</a:t>
            </a:r>
            <a:endParaRPr altLang="en-US" lang="zh-CN"/>
          </a:p>
        </p:txBody>
      </p:sp>
      <p:sp>
        <p:nvSpPr>
          <p:cNvPr id="104982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市场发展趋势预测</a:t>
            </a:r>
            <a:endParaRPr altLang="en-US" lang="zh-CN"/>
          </a:p>
        </p:txBody>
      </p:sp>
      <p:sp>
        <p:nvSpPr>
          <p:cNvPr id="10498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环保法规趋严，推动绿色化学品市场增长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新兴应用领域不断涌现，带动化学品需求增长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技术创新成为市场发展的关键驱动力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全球供应链调整，为国内化学品市场带来机遇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技术创新驱动市场发展</a:t>
            </a:r>
            <a:endParaRPr altLang="en-US" lang="zh-CN"/>
          </a:p>
        </p:txBody>
      </p:sp>
      <p:sp>
        <p:nvSpPr>
          <p:cNvPr id="10499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新的化学品生产技术不断涌现，提高产品质量和降低成本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新材料和新能源的发展，为化学品市场带来新的增长点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数字化和智能化技术的应用，提升化学品生产效率和管理水平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环保法规的加强推动企业研发环保型化学品，市场前景广阔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政策环境对市场的影响</a:t>
            </a:r>
            <a:endParaRPr altLang="en-US" lang="zh-CN"/>
          </a:p>
        </p:txBody>
      </p:sp>
      <p:sp>
        <p:nvSpPr>
          <p:cNvPr id="10499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政策支持：政府出台相关政策鼓励化学品市场发展，提高市场竞争力。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环保政策：政府加强环保监管，推动化学品市场向绿色、环保方向发展。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贸易政策：政府调整贸易政策，影响化学品市场的进出口情况。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技术创新政策：政府支持技术创新，推动化学品市场向高技术、高附加值方向发展。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04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04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7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9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2024-01-05T02:24:28Z</dcterms:created>
  <dcterms:modified xsi:type="dcterms:W3CDTF">2024-01-05T02:24:28Z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c3f9b9a4fbb04036bc8237b6d5e704ca_21</vt:lpwstr>
  </property>
</Properties>
</file>