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804" r:id="rId1"/>
    <p:sldMasterId id="2147486841" r:id="rId2"/>
  </p:sldMasterIdLst>
  <p:notesMasterIdLst>
    <p:notesMasterId r:id="rId3"/>
  </p:notesMasterIdLst>
  <p:sldIdLst>
    <p:sldId id="1633" r:id="rId4"/>
    <p:sldId id="1636" r:id="rId5"/>
    <p:sldId id="1639" r:id="rId6"/>
    <p:sldId id="1642" r:id="rId7"/>
    <p:sldId id="1648" r:id="rId9"/>
    <p:sldId id="1651" r:id="rId10"/>
    <p:sldId id="1654" r:id="rId11"/>
    <p:sldId id="1657" r:id="rId12"/>
    <p:sldId id="1663" r:id="rId14"/>
    <p:sldId id="1666" r:id="rId15"/>
    <p:sldId id="1669" r:id="rId16"/>
    <p:sldId id="1672" r:id="rId17"/>
    <p:sldId id="1675" r:id="rId18"/>
    <p:sldId id="1681" r:id="rId20"/>
    <p:sldId id="1684" r:id="rId21"/>
    <p:sldId id="1687" r:id="rId22"/>
    <p:sldId id="1690" r:id="rId23"/>
    <p:sldId id="1693" r:id="rId24"/>
    <p:sldId id="1699" r:id="rId26"/>
    <p:sldId id="1702" r:id="rId27"/>
    <p:sldId id="1705" r:id="rId28"/>
    <p:sldId id="1708" r:id="rId29"/>
    <p:sldId id="1711" r:id="rId30"/>
    <p:sldId id="1717" r:id="rId32"/>
    <p:sldId id="1720" r:id="rId33"/>
    <p:sldId id="1723" r:id="rId34"/>
    <p:sldId id="1726" r:id="rId35"/>
    <p:sldId id="1729" r:id="rId36"/>
    <p:sldId id="1735" r:id="rId38"/>
    <p:sldId id="1738" r:id="rId39"/>
    <p:sldId id="1741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05" r:id="rId1"/>
    <p:sldLayoutId id="2147486806" r:id="rId2"/>
    <p:sldLayoutId id="2147486807" r:id="rId3"/>
    <p:sldLayoutId id="2147486808" r:id="rId4"/>
    <p:sldLayoutId id="2147486809" r:id="rId5"/>
    <p:sldLayoutId id="2147486810" r:id="rId6"/>
    <p:sldLayoutId id="2147486811" r:id="rId7"/>
    <p:sldLayoutId id="2147486812" r:id="rId8"/>
    <p:sldLayoutId id="2147486813" r:id="rId9"/>
    <p:sldLayoutId id="2147486814" r:id="rId10"/>
    <p:sldLayoutId id="21474868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842" r:id="rId1"/>
    <p:sldLayoutId id="2147486843" r:id="rId2"/>
    <p:sldLayoutId id="2147486844" r:id="rId3"/>
    <p:sldLayoutId id="2147486845" r:id="rId4"/>
    <p:sldLayoutId id="2147486846" r:id="rId5"/>
    <p:sldLayoutId id="2147486847" r:id="rId6"/>
    <p:sldLayoutId id="2147486848" r:id="rId7"/>
    <p:sldLayoutId id="2147486849" r:id="rId8"/>
    <p:sldLayoutId id="2147486850" r:id="rId9"/>
    <p:sldLayoutId id="2147486851" r:id="rId10"/>
    <p:sldLayoutId id="21474868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tags" Target="../tags/tag203.xml"/><Relationship Id="rId22" Type="http://schemas.openxmlformats.org/officeDocument/2006/relationships/tags" Target="../tags/tag204.xml"/><Relationship Id="rId23" Type="http://schemas.openxmlformats.org/officeDocument/2006/relationships/tags" Target="../tags/tag205.xml"/><Relationship Id="rId24" Type="http://schemas.openxmlformats.org/officeDocument/2006/relationships/tags" Target="../tags/tag206.xml"/><Relationship Id="rId25" Type="http://schemas.openxmlformats.org/officeDocument/2006/relationships/tags" Target="../tags/tag207.xml"/><Relationship Id="rId26" Type="http://schemas.openxmlformats.org/officeDocument/2006/relationships/tags" Target="../tags/tag208.xml"/><Relationship Id="rId27" Type="http://schemas.openxmlformats.org/officeDocument/2006/relationships/tags" Target="../tags/tag209.xml"/><Relationship Id="rId28" Type="http://schemas.openxmlformats.org/officeDocument/2006/relationships/tags" Target="../tags/tag210.xml"/><Relationship Id="rId29" Type="http://schemas.openxmlformats.org/officeDocument/2006/relationships/tags" Target="../tags/tag211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人工智能在机器学习中的应用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2200" lang="zh-CN"/>
              <a:t>添加</a:t>
            </a:r>
            <a:endParaRPr altLang="en-US" dirty="0" sz="2200" lang="zh-CN"/>
          </a:p>
          <a:p>
            <a:r>
              <a:rPr altLang="en-US" dirty="0" sz="2200" lang="zh-CN"/>
              <a:t>目录标题</a:t>
            </a:r>
            <a:endParaRPr altLang="en-US" dirty="0" sz="220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2200" lang="zh-CN"/>
              <a:t>机器学习的定义与发展</a:t>
            </a:r>
            <a:endParaRPr altLang="en-US" dirty="0" sz="220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95455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2200" lang="zh-CN"/>
              <a:t>人工智能在机器学习中的应用</a:t>
            </a:r>
            <a:endParaRPr altLang="en-US" dirty="0" sz="220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95455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2200" lang="zh-CN"/>
              <a:t>人工智能在机器学习中的优势</a:t>
            </a:r>
            <a:endParaRPr altLang="en-US" dirty="0" sz="220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95455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2200" lang="zh-CN"/>
              <a:t>人工智能在机器学习中的挑战与前景</a:t>
            </a:r>
            <a:endParaRPr altLang="en-US" dirty="0" sz="220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1667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案例分析：人工智能在机器学习中的应用实例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机器学习的定义与发展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机器学习的定义</a:t>
            </a:r>
            <a:endParaRPr altLang="en-US" lang="zh-CN"/>
          </a:p>
        </p:txBody>
      </p:sp>
      <p:sp>
        <p:nvSpPr>
          <p:cNvPr id="10489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机器学习是一种人工智能技术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通过训练模型学习数据中的规律和模式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无需明确编程即可实现预测和决策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机器学习模型可从数据中自动提取有用的信息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机器学习的发展历程</a:t>
            </a:r>
            <a:endParaRPr altLang="en-US" lang="zh-CN"/>
          </a:p>
        </p:txBody>
      </p:sp>
      <p:sp>
        <p:nvSpPr>
          <p:cNvPr id="10490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机器学习的发展阶段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机器学习的定义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机器学习的起源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机器学习的应用领域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机器学习的应用领域</a:t>
            </a:r>
            <a:endParaRPr altLang="en-US" lang="zh-CN"/>
          </a:p>
        </p:txBody>
      </p:sp>
      <p:sp>
        <p:nvSpPr>
          <p:cNvPr id="1049100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语音识别：利用机器学习技术识别语音信号，实现语音转文字、语音合成等功能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图像识别：通过机器学习算法对图像进行分析、分类和识别，实现人脸识别、物体检测等应用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自然语言处理：利用机器学习技术对自然语言文本进行分析和处理，实现文本分类、情感分析、机器翻译等功能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推荐系统：通过机器学习算法分析用户行为和喜好，为用户推荐相关内容或产品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自动驾驶：利用机器学习技术实现自动驾驶汽车，提高交通效率和安全性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人工智能在机器学习中的应用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监督学习</a:t>
            </a:r>
            <a:endParaRPr altLang="en-US" lang="zh-CN"/>
          </a:p>
        </p:txBody>
      </p:sp>
      <p:sp>
        <p:nvSpPr>
          <p:cNvPr id="10492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定义：监督学习是一种机器学习方法，通过已有的标记数据来训练模型，使其能够预测新数据的结果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应用场景：图像识别、语音识别、自然语言处理等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算法示例：支持向量机、逻辑回归、朴素贝叶斯等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优缺点：能够处理大规模数据，但需要足够的标记数据，且对数据的分布假设敏感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非监督学习</a:t>
            </a:r>
            <a:endParaRPr altLang="en-US" lang="zh-CN"/>
          </a:p>
        </p:txBody>
      </p:sp>
      <p:sp>
        <p:nvSpPr>
          <p:cNvPr id="10492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应用场景：非监督学习在图像识别、语音识别、自然语言处理等领域有着广泛的应用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定义：非监督学习是一种机器学习方法，它利用无标签数据进行训练，通过学习数据的内在结构和规律来发现数据的特征和模式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算法示例：K-均值聚类、层次聚类、DBSCAN等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优缺点：非监督学习能够发现数据中的隐藏模式和结构，但需要大量的无标签数据进行训练，且结果可能受到数据分布的影响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强化学习</a:t>
            </a:r>
            <a:endParaRPr altLang="en-US" lang="zh-CN"/>
          </a:p>
        </p:txBody>
      </p:sp>
      <p:sp>
        <p:nvSpPr>
          <p:cNvPr id="10493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定义：强化学习是一种机器学习方法，通过与环境互动来学习如何做出决策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应用场景：在机器人控制、游戏AI、自动驾驶等领域有广泛应用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工作原理：通过试错的方式，不断调整策略以最大化奖励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与监督学习和无监督学习的区别：强化学习不需要标签数据，而是通过与环境互动来学习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深度学习</a:t>
            </a:r>
            <a:endParaRPr altLang="en-US" lang="zh-CN"/>
          </a:p>
        </p:txBody>
      </p:sp>
      <p:sp>
        <p:nvSpPr>
          <p:cNvPr id="104936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深度学习是机器学习的一种分支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深度学习在语音识别、图像识别、自然语言处理等领域有广泛应用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训练数据集和模型参数的优化是深度学习的关键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通过神经网络模型模拟人脑的学习过程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4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人工智能在机器学习中的优势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提高预测准确性</a:t>
            </a:r>
            <a:endParaRPr altLang="en-US" lang="zh-CN"/>
          </a:p>
        </p:txBody>
      </p:sp>
      <p:sp>
        <p:nvSpPr>
          <p:cNvPr id="10495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机器学习算法的优化：通过不断学习和调整参数，提高预测的准确性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实时性：机器学习模型能够实时处理数据，快速做出预测，提高决策效率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自动化：机器学习模型能够自动进行特征提取、模型选择和参数调整等任务，减少人工干预，提高预测的准确性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大量数据的支持：利用大数据技术，对海量数据进行挖掘和分析，提高预测的精度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自动化决策过程</a:t>
            </a:r>
            <a:endParaRPr altLang="en-US" lang="zh-CN"/>
          </a:p>
        </p:txBody>
      </p:sp>
      <p:sp>
        <p:nvSpPr>
          <p:cNvPr id="10495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自动预测结果并做出决策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减少人为干预，提高决策效率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机器学习模型自动优化参数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自动调整模型结构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优化资源分配</a:t>
            </a:r>
            <a:endParaRPr altLang="en-US" lang="zh-CN"/>
          </a:p>
        </p:txBody>
      </p:sp>
      <p:sp>
        <p:nvSpPr>
          <p:cNvPr id="10496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降低能耗：通过智能化的能源管理，降低机器学习模型的能耗。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减少人力成本：通过自动化和智能化的方式，减少人工参与，降低人力成本。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提高资源利用效率：通过智能化的资源调度和优化算法，提高资源利用效率。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增强可扩展性：通过自动化的方式，快速扩展机器学习模型的规模和性能。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增强系统可扩展性</a:t>
            </a:r>
            <a:endParaRPr altLang="en-US" lang="zh-CN"/>
          </a:p>
        </p:txBody>
      </p:sp>
      <p:sp>
        <p:nvSpPr>
          <p:cNvPr id="10497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机器学习模型训练时间减少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模型精度提高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模型可扩展性增强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模型适用范围扩大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7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人工智能在机器学习中的挑战与前景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数据隐私与安全问题</a:t>
            </a:r>
            <a:endParaRPr altLang="en-US" lang="zh-CN"/>
          </a:p>
        </p:txBody>
      </p:sp>
      <p:sp>
        <p:nvSpPr>
          <p:cNvPr id="10498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解决方案：采用加密技术、访问控制等手段保护数据隐私和安全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数据隐私：机器学习需要大量数据来训练模型，但数据的获取和处理过程中可能涉及隐私泄露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数据安全：机器学习模型可能会被恶意攻击者利用，导致数据泄露或篡改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未来发展：随着技术的不断进步，数据隐私和安全问题将得到更好的解决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算法透明度与可解释性</a:t>
            </a:r>
            <a:endParaRPr altLang="en-US" lang="zh-CN"/>
          </a:p>
        </p:txBody>
      </p:sp>
      <p:sp>
        <p:nvSpPr>
          <p:cNvPr id="10499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算法透明度：解释AI模型如何做出决策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提高算法透明度和可解释性的方法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算法透明度和可解释性在机器学习中的应用前景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可解释性：理解AI模型内部工作原理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人工智能与人类智能的融合</a:t>
            </a:r>
            <a:endParaRPr altLang="en-US" lang="zh-CN"/>
          </a:p>
        </p:txBody>
      </p:sp>
      <p:sp>
        <p:nvSpPr>
          <p:cNvPr id="104998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人工智能与人类智能的融合挑战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9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人工智能与人类智能的融合前景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人工智能在机器学习中的应用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0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人工智能与人类智能的关系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0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人工智能与机器学习技术的融合与发展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深度学习技术的广泛应用与前景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自然语言处理技术的突破与创新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人工智能在机器学习中的挑战与前景展望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案例分析：人工智能在机器学习中的应用实例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图像识别与分类</a:t>
            </a:r>
            <a:endParaRPr altLang="en-US" lang="zh-CN"/>
          </a:p>
        </p:txBody>
      </p:sp>
      <p:sp>
        <p:nvSpPr>
          <p:cNvPr id="105017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图像识别技术：利用计算机视觉技术对图像进行分析、处理和识别，实现图像的分类和识别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图像分类技术：将图像按照不同的类别进行分类，例如人脸识别、物体识别等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应用实例：介绍一些实际应用案例，例如人脸识别门禁系统、智能监控系统等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未来发展：探讨图像识别与分类技术的未来发展趋势和应用前景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语音识别与合成</a:t>
            </a:r>
            <a:endParaRPr altLang="en-US" lang="zh-CN"/>
          </a:p>
        </p:txBody>
      </p:sp>
      <p:sp>
        <p:nvSpPr>
          <p:cNvPr id="10502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语音合成技术：将文本转换为人类可识别的语音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语音识别技术：通过计算机对人类语音进行识别和理解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案例分析：介绍一个基于深度学习的语音识别与合成系统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案例分析：介绍一个基于深度学习的语音识别与合成系统的优势和挑战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自然语言处理与翻译</a:t>
            </a:r>
            <a:endParaRPr altLang="en-US" lang="zh-CN"/>
          </a:p>
        </p:txBody>
      </p:sp>
      <p:sp>
        <p:nvSpPr>
          <p:cNvPr id="10502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机器翻译技术：介绍机器翻译技术的基本原理和实现方法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自然语言处理技术：介绍自然语言处理技术的基本原理和应用领域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案例分析：介绍一个自然语言处理与机器翻译的案例，包括应用场景、技术实现和效果评估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总结与展望：总结自然语言处理与机器翻译在人工智能中的应用，并展望未来的发展趋势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推荐系统与个性化服务</a:t>
            </a:r>
            <a:endParaRPr altLang="en-US" lang="zh-CN"/>
          </a:p>
        </p:txBody>
      </p:sp>
      <p:sp>
        <p:nvSpPr>
          <p:cNvPr id="105031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推荐系统：利用机器学习技术对用户行为进行分析，根据用户兴趣和偏好推荐相关内容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个性化服务：通过机器学习技术对用户需求进行预测，提供更加精准、个性化的服务体验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案例分析：介绍某推荐系统或个性化服务在实际应用中的效果和优势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总结：强调机器学习在推荐系统和个性化服务中的重要性，以及未来发展趋势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7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总结与展望：人工智能在机器学习中的未来发展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内容占位符 1"/>
          <p:cNvSpPr>
            <a:spLocks noGrp="1"/>
          </p:cNvSpPr>
          <p:nvPr>
            <p:ph idx="4"/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人工智能在机器学习中的应用现状： - 深度学习、神经网络等技术的广泛应用 - 在语音识别、图像识别、自然语言处理等领域取得显著成果 - 应用于金融、医疗、教育等各个行业</a:t>
            </a:r>
            <a:endParaRPr altLang="en-US" lang="zh-CN"/>
          </a:p>
          <a:p>
            <a:pPr lvl="1"/>
            <a:r>
              <a:rPr altLang="en-US" lang="zh-CN"/>
              <a:t>- 深度学习、神经网络等技术的广泛应用</a:t>
            </a:r>
            <a:endParaRPr altLang="en-US" lang="zh-CN"/>
          </a:p>
          <a:p>
            <a:pPr lvl="1"/>
            <a:r>
              <a:rPr altLang="en-US" lang="zh-CN"/>
              <a:t>- 在语音识别、图像识别、自然语言处理等领域取得显著成果</a:t>
            </a:r>
            <a:endParaRPr altLang="en-US" lang="zh-CN"/>
          </a:p>
          <a:p>
            <a:pPr lvl="1"/>
            <a:r>
              <a:rPr altLang="en-US" lang="zh-CN"/>
              <a:t>- 应用于金融、医疗、教育等各个行业</a:t>
            </a:r>
            <a:endParaRPr altLang="en-US" lang="zh-CN"/>
          </a:p>
          <a:p>
            <a:r>
              <a:rPr altLang="en-US" lang="zh-CN"/>
              <a:t>人工智能在机器学习中的挑战： - 数据隐私和安全问题 - 算法的可解释性和透明度 - 人工智能与人类智能的交互和协作 - 伦理和法律问题</a:t>
            </a:r>
            <a:endParaRPr altLang="en-US" lang="zh-CN"/>
          </a:p>
          <a:p>
            <a:pPr lvl="1"/>
            <a:r>
              <a:rPr altLang="en-US" lang="zh-CN"/>
              <a:t>- 数据隐私和安全问题</a:t>
            </a:r>
            <a:endParaRPr altLang="en-US" lang="zh-CN"/>
          </a:p>
          <a:p>
            <a:pPr lvl="1"/>
            <a:r>
              <a:rPr altLang="en-US" lang="zh-CN"/>
              <a:t>- 算法的可解释性和透明度</a:t>
            </a:r>
            <a:endParaRPr altLang="en-US" lang="zh-CN"/>
          </a:p>
          <a:p>
            <a:pPr lvl="1"/>
            <a:r>
              <a:rPr altLang="en-US" lang="zh-CN"/>
              <a:t>- 人工智能与人类智能的交互和协作</a:t>
            </a:r>
            <a:endParaRPr altLang="en-US" lang="zh-CN"/>
          </a:p>
          <a:p>
            <a:pPr lvl="1"/>
            <a:r>
              <a:rPr altLang="en-US" lang="zh-CN"/>
              <a:t>- 伦理和法律问题</a:t>
            </a:r>
            <a:endParaRPr altLang="en-US" lang="zh-CN"/>
          </a:p>
        </p:txBody>
      </p:sp>
      <p:sp>
        <p:nvSpPr>
          <p:cNvPr id="10504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总结人工智能在机器学习中的应用现状与挑战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展望未来发展趋势与研究方向</a:t>
            </a:r>
            <a:endParaRPr altLang="en-US" lang="zh-CN"/>
          </a:p>
        </p:txBody>
      </p:sp>
      <p:sp>
        <p:nvSpPr>
          <p:cNvPr id="105048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可解释性与透明度提升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9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强化学习与自适应学习技术的发展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跨领域融合与创新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0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深度学习算法的改进与优化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54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8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94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2023-12-16T23:04:24Z</dcterms:created>
  <dcterms:modified xsi:type="dcterms:W3CDTF">2023-12-16T23:04:24Z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c86cb359427b442a97c0bb4fb99540e9_21</vt:lpwstr>
  </property>
</Properties>
</file>