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2788" r:id="rId1"/>
    <p:sldMasterId id="2147512825" r:id="rId2"/>
  </p:sldMasterIdLst>
  <p:notesMasterIdLst>
    <p:notesMasterId r:id="rId3"/>
  </p:notesMasterIdLst>
  <p:sldIdLst>
    <p:sldId id="13043" r:id="rId4"/>
    <p:sldId id="13047" r:id="rId5"/>
    <p:sldId id="13050" r:id="rId6"/>
    <p:sldId id="13053" r:id="rId7"/>
    <p:sldId id="13056" r:id="rId8"/>
    <p:sldId id="13059" r:id="rId9"/>
    <p:sldId id="13062" r:id="rId10"/>
    <p:sldId id="13065" r:id="rId11"/>
    <p:sldId id="13068" r:id="rId12"/>
    <p:sldId id="13071" r:id="rId13"/>
    <p:sldId id="13074" r:id="rId14"/>
    <p:sldId id="13077" r:id="rId15"/>
    <p:sldId id="13080" r:id="rId16"/>
    <p:sldId id="13083" r:id="rId17"/>
    <p:sldId id="13086" r:id="rId18"/>
    <p:sldId id="13089" r:id="rId19"/>
    <p:sldId id="13092" r:id="rId20"/>
    <p:sldId id="13095" r:id="rId21"/>
    <p:sldId id="13098" r:id="rId22"/>
    <p:sldId id="13101" r:id="rId23"/>
    <p:sldId id="13104" r:id="rId24"/>
    <p:sldId id="13107" r:id="rId25"/>
    <p:sldId id="13110" r:id="rId26"/>
    <p:sldId id="13113" r:id="rId27"/>
    <p:sldId id="13116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5.png"/><Relationship Id="rId3" Type="http://schemas.openxmlformats.org/officeDocument/2006/relationships/tags" Target="../tags/tag11.xml"/><Relationship Id="rId4" Type="http://schemas.openxmlformats.org/officeDocument/2006/relationships/image" Target="../media/image6.png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tags" Target="../tags/tag16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7.png"/><Relationship Id="rId3" Type="http://schemas.openxmlformats.org/officeDocument/2006/relationships/tags" Target="../tags/tag18.xml"/><Relationship Id="rId4" Type="http://schemas.openxmlformats.org/officeDocument/2006/relationships/image" Target="../media/image8.png"/><Relationship Id="rId5" Type="http://schemas.openxmlformats.org/officeDocument/2006/relationships/tags" Target="../tags/tag19.xml"/><Relationship Id="rId6" Type="http://schemas.openxmlformats.org/officeDocument/2006/relationships/image" Target="../media/image9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10.png"/><Relationship Id="rId3" Type="http://schemas.openxmlformats.org/officeDocument/2006/relationships/tags" Target="../tags/tag25.xml"/><Relationship Id="rId4" Type="http://schemas.openxmlformats.org/officeDocument/2006/relationships/image" Target="../media/image11.png"/><Relationship Id="rId5" Type="http://schemas.openxmlformats.org/officeDocument/2006/relationships/tags" Target="../tags/tag26.xml"/><Relationship Id="rId6" Type="http://schemas.openxmlformats.org/officeDocument/2006/relationships/image" Target="../media/image12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tags" Target="../tags/tag30.xml"/><Relationship Id="rId11" Type="http://schemas.openxmlformats.org/officeDocument/2006/relationships/tags" Target="../tags/tag3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tags" Target="../tags/tag44.xml"/><Relationship Id="rId8" Type="http://schemas.openxmlformats.org/officeDocument/2006/relationships/tags" Target="../tags/tag4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13.png"/><Relationship Id="rId3" Type="http://schemas.openxmlformats.org/officeDocument/2006/relationships/tags" Target="../tags/tag63.xml"/><Relationship Id="rId4" Type="http://schemas.openxmlformats.org/officeDocument/2006/relationships/image" Target="../media/image14.png"/><Relationship Id="rId5" Type="http://schemas.openxmlformats.org/officeDocument/2006/relationships/tags" Target="../tags/tag64.xml"/><Relationship Id="rId6" Type="http://schemas.openxmlformats.org/officeDocument/2006/relationships/image" Target="../media/image15.png"/><Relationship Id="rId7" Type="http://schemas.openxmlformats.org/officeDocument/2006/relationships/tags" Target="../tags/tag65.xml"/><Relationship Id="rId8" Type="http://schemas.openxmlformats.org/officeDocument/2006/relationships/image" Target="../media/image16.png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tags" Target="../tags/tag70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02_封面" descr="C:/Users/kingsoft/AppData/Local/Temp/fig2wpp/@png2x_02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20840" y="2651760"/>
            <a:ext cx="5476875" cy="4206240"/>
          </a:xfrm>
          <a:prstGeom prst="rect"/>
        </p:spPr>
      </p:pic>
      <p:pic>
        <p:nvPicPr>
          <p:cNvPr id="2097159" name="@png2x_03_封面" descr="C:/Users/kingsoft/AppData/Local/Temp/fig2wpp/@png2x_03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361180" cy="4882515"/>
          </a:xfrm>
          <a:prstGeom prst="rect"/>
        </p:spPr>
      </p:pic>
      <p:pic>
        <p:nvPicPr>
          <p:cNvPr id="2097161" name="@png2x_glass_封面" descr="C:/Users/kingsoft/AppData/Local/Temp/fig2wpp/@png2x_glass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70305" y="749300"/>
            <a:ext cx="4580890" cy="5349240"/>
          </a:xfrm>
          <a:prstGeom prst="rect"/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7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2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67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7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02_目录" descr="C:/Users/kingsoft/AppData/Local/Temp/fig2wpp/@png2x_02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26810" y="2157730"/>
            <a:ext cx="5970905" cy="4699635"/>
          </a:xfrm>
          <a:prstGeom prst="rect"/>
        </p:spPr>
      </p:pic>
      <p:pic>
        <p:nvPicPr>
          <p:cNvPr id="2097171" name="@png2x_03_目录" descr="C:/Users/kingsoft/AppData/Local/Temp/fig2wpp/@png2x_03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3913505" cy="4434840"/>
          </a:xfrm>
          <a:prstGeom prst="rect"/>
        </p:spPr>
      </p:pic>
      <p:pic>
        <p:nvPicPr>
          <p:cNvPr id="2097173" name="@png2x_glass_目录" descr="C:/Users/kingsoft/AppData/Local/Temp/fig2wpp/@png2x_glass_目录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-14513"/>
            <a:ext cx="12188825" cy="6864820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b" wrap="square">
            <a:normAutofit/>
          </a:bodyPr>
          <a:lstStyle>
            <a:lvl1pPr algn="l">
              <a:defRPr b="0" sz="50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@png2x_02_章节" descr="C:/Users/kingsoft/AppData/Local/Temp/fig2wpp/@png2x_02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316774"/>
            <a:ext cx="9692640" cy="6555740"/>
          </a:xfrm>
          <a:prstGeom prst="rect"/>
        </p:spPr>
      </p:pic>
      <p:pic>
        <p:nvPicPr>
          <p:cNvPr id="2097177" name="@png2x_01_章节" descr="C:/Users/kingsoft/AppData/Local/Temp/fig2wpp/@png2x_01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99835" y="0"/>
            <a:ext cx="5888355" cy="5897880"/>
          </a:xfrm>
          <a:prstGeom prst="rect"/>
        </p:spPr>
      </p:pic>
      <p:pic>
        <p:nvPicPr>
          <p:cNvPr id="2097179" name="@png2x_glass_章节" descr="C:/Users/kingsoft/AppData/Local/Temp/fig2wpp/@png2x_glass_章节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4178300" y="1590675"/>
            <a:ext cx="8028305" cy="3684905"/>
          </a:xfrm>
          <a:prstGeom prst="rect"/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lstStyle>
            <a:lvl1pPr algn="l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/>
          </a:bodyPr>
          <a:lstStyle>
            <a:lvl1pPr algn="l" indent="0" marL="0">
              <a:buNone/>
              <a:defRPr b="0" sz="740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683656"/>
            <a:ext cx="5004816" cy="4493943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683656"/>
            <a:ext cx="5001768" cy="4493943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/>
            </a:lvl3pPr>
            <a:lvl4pPr>
              <a:defRPr altLang="en-US" dirty="0" sz="1400" lang="zh-CN"/>
            </a:lvl4pPr>
            <a:lvl5pPr>
              <a:defRPr altLang="en-US" dirty="0" sz="1200" lang="zh-CN"/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35679"/>
            <a:ext cx="498259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78743"/>
            <a:ext cx="4982591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35679"/>
            <a:ext cx="500176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78743"/>
            <a:ext cx="5001768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@png2x_03_结束" descr="C:/Users/kingsoft/AppData/Local/Temp/fig2wpp/@png2x_03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199505" y="1627505"/>
            <a:ext cx="5989320" cy="5229860"/>
          </a:xfrm>
          <a:prstGeom prst="rect"/>
        </p:spPr>
      </p:pic>
      <p:pic>
        <p:nvPicPr>
          <p:cNvPr id="2097183" name="@png2x_02_结束" descr="C:/Users/kingsoft/AppData/Local/Temp/fig2wpp/@png2x_02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206240" cy="5412740"/>
          </a:xfrm>
          <a:prstGeom prst="rect"/>
        </p:spPr>
      </p:pic>
      <p:pic>
        <p:nvPicPr>
          <p:cNvPr id="2097185" name="@png2x_glass_结束" descr="C:/Users/kingsoft/AppData/Local/Temp/fig2wpp/@png2x_glass_结束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6692"/>
            <a:ext cx="12188825" cy="6858000"/>
          </a:xfrm>
          <a:prstGeom prst="rect"/>
        </p:spPr>
      </p:pic>
      <p:pic>
        <p:nvPicPr>
          <p:cNvPr id="2097187" name="@png2x_01_结束" descr="C:/Users/kingsoft/AppData/Local/Temp/fig2wpp/@png2x_01_结束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6409690" y="1499235"/>
            <a:ext cx="4580890" cy="4398010"/>
          </a:xfrm>
          <a:prstGeom prst="rect"/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0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1.xml"/><Relationship Id="rId13" Type="http://schemas.openxmlformats.org/officeDocument/2006/relationships/image" Target="../media/image5.png"/><Relationship Id="rId14" Type="http://schemas.openxmlformats.org/officeDocument/2006/relationships/tags" Target="../tags/tag72.xml"/><Relationship Id="rId15" Type="http://schemas.openxmlformats.org/officeDocument/2006/relationships/image" Target="../media/image6.png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ags" Target="../tags/tag77.xml"/><Relationship Id="rId21" Type="http://schemas.openxmlformats.org/officeDocument/2006/relationships/tags" Target="../tags/tag7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789" r:id="rId1"/>
    <p:sldLayoutId id="2147512790" r:id="rId2"/>
    <p:sldLayoutId id="2147512791" r:id="rId3"/>
    <p:sldLayoutId id="2147512792" r:id="rId4"/>
    <p:sldLayoutId id="2147512793" r:id="rId5"/>
    <p:sldLayoutId id="2147512794" r:id="rId6"/>
    <p:sldLayoutId id="2147512795" r:id="rId7"/>
    <p:sldLayoutId id="2147512796" r:id="rId8"/>
    <p:sldLayoutId id="2147512797" r:id="rId9"/>
    <p:sldLayoutId id="2147512798" r:id="rId10"/>
    <p:sldLayoutId id="214751279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55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420914"/>
            <a:ext cx="10158984" cy="11061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12686"/>
            <a:ext cx="10158984" cy="424920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826" r:id="rId1"/>
    <p:sldLayoutId id="2147512827" r:id="rId2"/>
    <p:sldLayoutId id="2147512828" r:id="rId3"/>
    <p:sldLayoutId id="2147512829" r:id="rId4"/>
    <p:sldLayoutId id="2147512830" r:id="rId5"/>
    <p:sldLayoutId id="2147512831" r:id="rId6"/>
    <p:sldLayoutId id="2147512832" r:id="rId7"/>
    <p:sldLayoutId id="2147512833" r:id="rId8"/>
    <p:sldLayoutId id="2147512834" r:id="rId9"/>
    <p:sldLayoutId id="2147512835" r:id="rId10"/>
    <p:sldLayoutId id="214751283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3400" kern="1200">
          <a:solidFill>
            <a:schemeClr val="tx2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2000" kern="1200">
          <a:solidFill>
            <a:schemeClr val="tx2"/>
          </a:solidFill>
          <a:latin typeface="+mn-ea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 fontScale="91852"/>
          </a:bodyPr>
          <a:p>
            <a:r>
              <a:rPr altLang="en-US" dirty="0" lang="zh-CN"/>
              <a:t>学校双减对教师职业发展带来的挑战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84" name="序号"/>
          <p:cNvSpPr txBox="1"/>
          <p:nvPr>
            <p:custDataLst>
              <p:tags r:id="rId2"/>
            </p:custDataLst>
          </p:nvPr>
        </p:nvSpPr>
        <p:spPr>
          <a:xfrm>
            <a:off x="1792288" y="3544063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03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3"/>
            </p:custDataLst>
          </p:nvPr>
        </p:nvSpPr>
        <p:spPr>
          <a:xfrm>
            <a:off x="2688400" y="3544063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学校支持教师职业发展的措施和途径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4"/>
            </p:custDataLst>
          </p:nvPr>
        </p:nvSpPr>
        <p:spPr>
          <a:xfrm>
            <a:off x="6288084" y="2376680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02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5"/>
            </p:custDataLst>
          </p:nvPr>
        </p:nvSpPr>
        <p:spPr>
          <a:xfrm>
            <a:off x="7184196" y="2376680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教师应对双减政策的策略和措施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6"/>
            </p:custDataLst>
          </p:nvPr>
        </p:nvSpPr>
        <p:spPr>
          <a:xfrm>
            <a:off x="1792288" y="2380707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01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7"/>
            </p:custDataLst>
          </p:nvPr>
        </p:nvSpPr>
        <p:spPr>
          <a:xfrm>
            <a:off x="2688400" y="2380707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双减政策背景下的教师职业发展现状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6288084" y="3542049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04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9"/>
            </p:custDataLst>
          </p:nvPr>
        </p:nvSpPr>
        <p:spPr>
          <a:xfrm>
            <a:off x="7184196" y="3542049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政府和社会对教师职业发展的支持和关注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1801432" y="4707419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05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1"/>
            </p:custDataLst>
          </p:nvPr>
        </p:nvSpPr>
        <p:spPr>
          <a:xfrm>
            <a:off x="2697544" y="4707419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教师职业发展的未来展望和思考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000"/>
          </a:bodyPr>
          <a:p>
            <a:r>
              <a:rPr altLang="en-US" dirty="0" lang="zh-CN"/>
              <a:t>双减政策背景下的教师职业发展现状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双减政策对教师职业发展的影响</a:t>
            </a:r>
            <a:endParaRPr altLang="en-US" lang="zh-CN"/>
          </a:p>
        </p:txBody>
      </p:sp>
      <p:sp>
        <p:nvSpPr>
          <p:cNvPr id="1048870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2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4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7778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减少作业负担：双减政策下，学生的作业负担得到减轻，但教师需要探索新的教学方法和策略，以满足学生的学习需求。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6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8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0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7778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课堂质量要求提高：双减政策要求提高课堂教学质量，教师需要不断提升自己的专业素养和教学能力。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2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4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6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教师工作压力增加：双减政策对教师的工作提出了更高的要求，教师需要承担更多的工作压力，需要更加注重教学效果和学生的学习效果。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0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2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7778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教师职业发展机遇：双减政策下，教师需要不断探索新的教育模式和教育理念，这为教师的职业发展提供了更多的机遇和挑战。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教师面临的工作压力和挑战</a:t>
            </a:r>
            <a:endParaRPr altLang="en-US" lang="zh-CN"/>
          </a:p>
        </p:txBody>
      </p:sp>
      <p:sp>
        <p:nvSpPr>
          <p:cNvPr id="10489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工作量增加：双减政策下，教师需要承担更多的教学任务和工作量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心理压力增大：由于工作压力和工作量的增加，教师可能会面临更大的心理压力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职业发展机会受限：双减政策下，教师的职业发展机会可能会受到一定程度的限制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教学质量要求更高：政策对教学质量提出了更高的要求，教师需要不断提升自身的教学水平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教师职业发展的新机遇和方向</a:t>
            </a:r>
            <a:endParaRPr altLang="en-US" lang="zh-CN"/>
          </a:p>
        </p:txBody>
      </p:sp>
      <p:sp>
        <p:nvSpPr>
          <p:cNvPr id="1049002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提升教育教学能力：双减政策下，教师需要不断提升自己的教育教学能力，以适应新的教育环境和学生需求。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探索多元化教学方式：教师需要积极探索多元化的教学方式，激发学生的学习兴趣和动力，提高教学效果。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关注学生个性化发展：双减政策下，教师需要更加关注学生的个性化发展，针对不同学生的特点，制定个性化的教学方案。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增强团队合作意识：教师需要更加注重团队合作，共同探讨教学问题，分享教学经验，提高整个教师队伍的教学水平。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5455"/>
          </a:bodyPr>
          <a:p>
            <a:r>
              <a:rPr altLang="en-US" dirty="0" lang="zh-CN"/>
              <a:t>教师应对双减政策的策略和措施</a:t>
            </a:r>
            <a:endParaRPr altLang="en-US" dirty="0" lang="zh-CN"/>
          </a:p>
        </p:txBody>
      </p:sp>
      <p:sp>
        <p:nvSpPr>
          <p:cNvPr id="10490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提升自身素质和能力</a:t>
            </a:r>
            <a:endParaRPr altLang="en-US" lang="zh-CN"/>
          </a:p>
        </p:txBody>
      </p:sp>
      <p:sp>
        <p:nvSpPr>
          <p:cNvPr id="1049096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增强与学生、家长的沟通能力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不断学习，更新教育理念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提高教育教学能力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关注自身心理健康，提高心理辅导能力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创新教学方法和手段</a:t>
            </a:r>
            <a:endParaRPr altLang="en-US" lang="zh-CN"/>
          </a:p>
        </p:txBody>
      </p:sp>
      <p:sp>
        <p:nvSpPr>
          <p:cNvPr id="1049162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引入现代教育技术，如使用多媒体课件、网络课程等，提高教学效果。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开展互动式教学，鼓励学生参与课堂讨论，提高学生的学习积极性。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探索个性化教学方法，针对不同学生的特点，采用不同的教学策略，满足学生的个性化需求。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加强实践教学，通过实验、项目等方式，让学生在实践中学习和掌握知识。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积极参与教师培训和交流活动</a:t>
            </a:r>
            <a:endParaRPr altLang="en-US" lang="zh-CN"/>
          </a:p>
        </p:txBody>
      </p:sp>
      <p:sp>
        <p:nvSpPr>
          <p:cNvPr id="1049220" name="圆角矩形 3"/>
          <p:cNvSpPr/>
          <p:nvPr>
            <p:custDataLst>
              <p:tags r:id="rId1"/>
            </p:custDataLst>
          </p:nvPr>
        </p:nvSpPr>
        <p:spPr>
          <a:xfrm rot="16200000">
            <a:off x="5662672" y="-2749289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4"/>
          <p:cNvSpPr/>
          <p:nvPr>
            <p:custDataLst>
              <p:tags r:id="rId2"/>
            </p:custDataLst>
          </p:nvPr>
        </p:nvSpPr>
        <p:spPr>
          <a:xfrm rot="16200000">
            <a:off x="834318" y="2079065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5"/>
          <p:cNvSpPr/>
          <p:nvPr>
            <p:custDataLst>
              <p:tags r:id="rId3"/>
            </p:custDataLst>
          </p:nvPr>
        </p:nvSpPr>
        <p:spPr>
          <a:xfrm rot="16200000">
            <a:off x="5663810" y="-1613172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6"/>
          <p:cNvSpPr/>
          <p:nvPr>
            <p:custDataLst>
              <p:tags r:id="rId4"/>
            </p:custDataLst>
          </p:nvPr>
        </p:nvSpPr>
        <p:spPr>
          <a:xfrm rot="16200000">
            <a:off x="835456" y="3215751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圆角矩形 9"/>
          <p:cNvSpPr/>
          <p:nvPr>
            <p:custDataLst>
              <p:tags r:id="rId5"/>
            </p:custDataLst>
          </p:nvPr>
        </p:nvSpPr>
        <p:spPr>
          <a:xfrm rot="16200000">
            <a:off x="5662672" y="-498674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10"/>
          <p:cNvSpPr/>
          <p:nvPr>
            <p:custDataLst>
              <p:tags r:id="rId6"/>
            </p:custDataLst>
          </p:nvPr>
        </p:nvSpPr>
        <p:spPr>
          <a:xfrm rot="16200000">
            <a:off x="834318" y="4329680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2" name="圆角矩形 11"/>
          <p:cNvSpPr/>
          <p:nvPr>
            <p:custDataLst>
              <p:tags r:id="rId7"/>
            </p:custDataLst>
          </p:nvPr>
        </p:nvSpPr>
        <p:spPr>
          <a:xfrm rot="16200000">
            <a:off x="5663810" y="636874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12"/>
          <p:cNvSpPr/>
          <p:nvPr>
            <p:custDataLst>
              <p:tags r:id="rId8"/>
            </p:custDataLst>
          </p:nvPr>
        </p:nvSpPr>
        <p:spPr>
          <a:xfrm rot="16200000">
            <a:off x="835456" y="5465797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7"/>
          <p:cNvSpPr txBox="1"/>
          <p:nvPr>
            <p:custDataLst>
              <p:tags r:id="rId9"/>
            </p:custDataLst>
          </p:nvPr>
        </p:nvSpPr>
        <p:spPr>
          <a:xfrm>
            <a:off x="1611451" y="3963301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增强团队协作能力：与其他教师交流合作，共同解决教学中遇到的问题，提升团队协作能力。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10"/>
            </p:custDataLst>
          </p:nvPr>
        </p:nvSpPr>
        <p:spPr>
          <a:xfrm>
            <a:off x="1611451" y="5099987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提升个人竞争力：通过培训和交流活动，提升个人专业素养和竞争力，更好地应对双减政策带来的挑战。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0" name="文本框 13"/>
          <p:cNvSpPr txBox="1"/>
          <p:nvPr>
            <p:custDataLst>
              <p:tags r:id="rId11"/>
            </p:custDataLst>
          </p:nvPr>
        </p:nvSpPr>
        <p:spPr>
          <a:xfrm>
            <a:off x="1611451" y="1712686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提升教学技能：通过培训学习新的教学方法和技能，提高教学质量。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2" name="文本框 14"/>
          <p:cNvSpPr txBox="1"/>
          <p:nvPr>
            <p:custDataLst>
              <p:tags r:id="rId12"/>
            </p:custDataLst>
          </p:nvPr>
        </p:nvSpPr>
        <p:spPr>
          <a:xfrm>
            <a:off x="1611451" y="2850509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拓展知识领域：参加专业交流活动，了解学科前沿动态，拓宽知识视野。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探索多元化的发展路径</a:t>
            </a:r>
            <a:endParaRPr altLang="en-US" lang="zh-CN"/>
          </a:p>
        </p:txBody>
      </p:sp>
      <p:sp>
        <p:nvSpPr>
          <p:cNvPr id="1049278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 fontScale="85714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探索多元化的教学方式：尝试采用项目式、探究式等教学方式，激发学生的学习兴趣和主动性，提高教学质量。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提升自身素质：通过学习、培训等方式提升自己的专业素养和教育能力，以应对双减政策带来的挑战。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参与教育科研：通过参与教育科研项目，深入研究双减政策下的教育问题，探索适合自己学科的教学模式和教学方法。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跨学科合作：与其他学科的教师进行合作，共同开展教育教学活动，促进学科之间的交流和融合。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909"/>
          </a:bodyPr>
          <a:p>
            <a:r>
              <a:rPr altLang="en-US" dirty="0" lang="zh-CN"/>
              <a:t>学校支持教师职业发展的措施和途径</a:t>
            </a:r>
            <a:endParaRPr altLang="en-US" dirty="0" lang="zh-CN"/>
          </a:p>
        </p:txBody>
      </p:sp>
      <p:sp>
        <p:nvSpPr>
          <p:cNvPr id="10493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建立健全教师培训体系</a:t>
            </a:r>
            <a:endParaRPr altLang="en-US" lang="zh-CN"/>
          </a:p>
        </p:txBody>
      </p:sp>
      <p:sp>
        <p:nvSpPr>
          <p:cNvPr id="1049364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定期组织教师参加专业培训，提升教育教学能力。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鼓励教师参与学术交流，拓宽视野，了解学科前沿动态。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设立教师发展专项资金，支持教师开展课题研究、课程开发等活动。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建立教师评价体系，对教师的教育教学成果进行科学评估，激励优秀教师脱颖而出。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鼓励教师参与科研和学术研究</a:t>
            </a:r>
            <a:endParaRPr altLang="en-US" lang="zh-CN"/>
          </a:p>
        </p:txBody>
      </p:sp>
      <p:sp>
        <p:nvSpPr>
          <p:cNvPr id="10494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学校应设立专项资金，支持教师开展科研和学术研究工作。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学校应该与高校、科研机构等建立合作关系，共同开展科研项目，提高教师的学术水平。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学校应该建立学术评价机制，对教师的科研成果进行评估和奖励，激发教师的学术热情。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学校应该建立学术交流平台，鼓励教师参加学术会议、研讨会等活动，拓宽学术视野。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优化教师评价机制和激励机制</a:t>
            </a:r>
            <a:endParaRPr altLang="en-US" lang="zh-CN"/>
          </a:p>
        </p:txBody>
      </p:sp>
      <p:sp>
        <p:nvSpPr>
          <p:cNvPr id="1049480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建立科学的教师评价体系，注重过程评价和结果评价的有机结合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完善教师激励机制，提高教师工作积极性和创新能力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加大对优秀教师的奖励力度，树立榜样作用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建立教师专业发展支持平台，提供多样化的培训和学习机会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加强学校与社区、企业的合作与交流</a:t>
            </a:r>
            <a:endParaRPr altLang="en-US" lang="zh-CN"/>
          </a:p>
        </p:txBody>
      </p:sp>
      <p:sp>
        <p:nvSpPr>
          <p:cNvPr id="1049538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资源共享：利用社区、企业的资源，为教师提供更多的实践机会和学习资源，促进教师的职业发展。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合作形式：学校与社区、企业共同开展教师培训、交流活动，提高教师的专业素养和实践能力。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交流内容：分享教育教学经验、探讨教育教学方法，促进教师之间的合作与共同进步。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合作项目：共同开展教育项目，如校企合作、社区共建等，提高教师的实践能力和社会责任感。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909"/>
          </a:bodyPr>
          <a:p>
            <a:r>
              <a:rPr altLang="en-US" dirty="0" lang="zh-CN"/>
              <a:t>政府和社会对教师职业发展的支持和关注</a:t>
            </a:r>
            <a:endParaRPr altLang="en-US" dirty="0" lang="zh-CN"/>
          </a:p>
        </p:txBody>
      </p:sp>
      <p:sp>
        <p:nvSpPr>
          <p:cNvPr id="10496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政府对教师职业发展的政策支持</a:t>
            </a:r>
            <a:endParaRPr altLang="en-US" lang="zh-CN"/>
          </a:p>
        </p:txBody>
      </p:sp>
      <p:sp>
        <p:nvSpPr>
          <p:cNvPr id="1049640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提高教师待遇，吸引优秀人才从事教育事业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加强教师培训，提高教师专业素养和教学能力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建立教师职业发展评价体系，激励教师不断进步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加大对教师职业发展的投入，提供更多的发展机会和资源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社会对教师职业发展的关注和支持</a:t>
            </a:r>
            <a:endParaRPr altLang="en-US" lang="zh-CN"/>
          </a:p>
        </p:txBody>
      </p:sp>
      <p:sp>
        <p:nvSpPr>
          <p:cNvPr id="10496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政府出台相关政策，为教师职业发展提供保障和支持。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加大对教师职业发展的投入，提高教师的社会地位和待遇。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倡导尊师重教的社会风尚，增强教师的职业荣誉感和归属感。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社会各界积极参与教师培训和交流活动，提升教师专业素养。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教师职业发展的社会价值和意义</a:t>
            </a:r>
            <a:endParaRPr altLang="en-US" lang="zh-CN"/>
          </a:p>
        </p:txBody>
      </p:sp>
      <p:sp>
        <p:nvSpPr>
          <p:cNvPr id="1049772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提高教育质量：教师是教育工作的核心力量，教师的职业发展直接影响到教育质量。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培养优秀人才：教师的职业发展有助于培养更多优秀的人才，为社会发展做出贡献。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促进教育公平：教师的职业发展有助于实现教育资源的公平分配，让更多的孩子接受优质教育。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提高教师地位：教师的职业发展有助于提高教师的社会地位，增强教师职业的荣誉感和吸引力。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0909"/>
          </a:bodyPr>
          <a:p>
            <a:r>
              <a:rPr altLang="en-US" dirty="0" lang="zh-CN"/>
              <a:t>教师职业发展的未来展望和思考</a:t>
            </a:r>
            <a:endParaRPr altLang="en-US" dirty="0" lang="zh-CN"/>
          </a:p>
        </p:txBody>
      </p:sp>
      <p:sp>
        <p:nvSpPr>
          <p:cNvPr id="1049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教师职业发展的趋势和方向</a:t>
            </a:r>
            <a:endParaRPr altLang="en-US" lang="zh-CN"/>
          </a:p>
        </p:txBody>
      </p:sp>
      <p:sp>
        <p:nvSpPr>
          <p:cNvPr id="1049866" name="Rectangle 6"/>
          <p:cNvSpPr/>
          <p:nvPr>
            <p:custDataLst>
              <p:tags r:id="rId1"/>
            </p:custDataLst>
          </p:nvPr>
        </p:nvSpPr>
        <p:spPr>
          <a:xfrm>
            <a:off x="1202219" y="1910766"/>
            <a:ext cx="9972008" cy="6979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68" name="Rectangle 6"/>
          <p:cNvSpPr/>
          <p:nvPr>
            <p:custDataLst>
              <p:tags r:id="rId2"/>
            </p:custDataLst>
          </p:nvPr>
        </p:nvSpPr>
        <p:spPr>
          <a:xfrm>
            <a:off x="1202219" y="2962345"/>
            <a:ext cx="9972008" cy="6979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70" name="Rectangle 6"/>
          <p:cNvSpPr/>
          <p:nvPr>
            <p:custDataLst>
              <p:tags r:id="rId3"/>
            </p:custDataLst>
          </p:nvPr>
        </p:nvSpPr>
        <p:spPr>
          <a:xfrm>
            <a:off x="1202219" y="4014513"/>
            <a:ext cx="9972008" cy="6979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72" name="Rectangle 6"/>
          <p:cNvSpPr/>
          <p:nvPr>
            <p:custDataLst>
              <p:tags r:id="rId4"/>
            </p:custDataLst>
          </p:nvPr>
        </p:nvSpPr>
        <p:spPr>
          <a:xfrm>
            <a:off x="1202219" y="5066092"/>
            <a:ext cx="9972008" cy="6979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74" name="矩形: 圆角 26"/>
          <p:cNvSpPr/>
          <p:nvPr>
            <p:custDataLst>
              <p:tags r:id="rId5"/>
            </p:custDataLst>
          </p:nvPr>
        </p:nvSpPr>
        <p:spPr>
          <a:xfrm>
            <a:off x="1014984" y="2959990"/>
            <a:ext cx="1821911" cy="703503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76" name="矩形: 圆角 27"/>
          <p:cNvSpPr/>
          <p:nvPr>
            <p:custDataLst>
              <p:tags r:id="rId6"/>
            </p:custDataLst>
          </p:nvPr>
        </p:nvSpPr>
        <p:spPr>
          <a:xfrm>
            <a:off x="1014984" y="1908411"/>
            <a:ext cx="1821911" cy="703503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78" name="矩形: 圆角 28"/>
          <p:cNvSpPr/>
          <p:nvPr>
            <p:custDataLst>
              <p:tags r:id="rId7"/>
            </p:custDataLst>
          </p:nvPr>
        </p:nvSpPr>
        <p:spPr>
          <a:xfrm>
            <a:off x="1014984" y="5063148"/>
            <a:ext cx="1821911" cy="703503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80" name="矩形: 圆角 29"/>
          <p:cNvSpPr/>
          <p:nvPr>
            <p:custDataLst>
              <p:tags r:id="rId8"/>
            </p:custDataLst>
          </p:nvPr>
        </p:nvSpPr>
        <p:spPr>
          <a:xfrm>
            <a:off x="1014984" y="4011569"/>
            <a:ext cx="1821911" cy="703503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9"/>
            </p:custDataLst>
          </p:nvPr>
        </p:nvSpPr>
        <p:spPr>
          <a:xfrm>
            <a:off x="3038655" y="1914887"/>
            <a:ext cx="8003404" cy="6904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提升专业素养：在双减政策下，教师需要不断提升自身的专业素养，以应对教育改革带来的挑战。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4" name="标题"/>
          <p:cNvSpPr txBox="1"/>
          <p:nvPr>
            <p:custDataLst>
              <p:tags r:id="rId10"/>
            </p:custDataLst>
          </p:nvPr>
        </p:nvSpPr>
        <p:spPr>
          <a:xfrm>
            <a:off x="1110957" y="1914887"/>
            <a:ext cx="1630624" cy="6904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86" name="正文"/>
          <p:cNvSpPr txBox="1"/>
          <p:nvPr>
            <p:custDataLst>
              <p:tags r:id="rId11"/>
            </p:custDataLst>
          </p:nvPr>
        </p:nvSpPr>
        <p:spPr>
          <a:xfrm>
            <a:off x="3038655" y="2966466"/>
            <a:ext cx="8003404" cy="6904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创新教学方式：随着双减政策的实施，传统的教学方式已经无法满足学生的需求，教师需要不断创新教学方式，提高教学效果。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8" name="标题"/>
          <p:cNvSpPr txBox="1"/>
          <p:nvPr>
            <p:custDataLst>
              <p:tags r:id="rId12"/>
            </p:custDataLst>
          </p:nvPr>
        </p:nvSpPr>
        <p:spPr>
          <a:xfrm>
            <a:off x="1110957" y="2966466"/>
            <a:ext cx="1630624" cy="6904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0" name="正文"/>
          <p:cNvSpPr txBox="1"/>
          <p:nvPr>
            <p:custDataLst>
              <p:tags r:id="rId13"/>
            </p:custDataLst>
          </p:nvPr>
        </p:nvSpPr>
        <p:spPr>
          <a:xfrm>
            <a:off x="3038655" y="4018045"/>
            <a:ext cx="8003404" cy="6904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关注学生个性化发展：双减政策强调学生的个性化发展，教师需要关注学生的个性化需求，制定针对性的教学计划。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2" name="标题"/>
          <p:cNvSpPr txBox="1"/>
          <p:nvPr>
            <p:custDataLst>
              <p:tags r:id="rId14"/>
            </p:custDataLst>
          </p:nvPr>
        </p:nvSpPr>
        <p:spPr>
          <a:xfrm>
            <a:off x="1110957" y="4018045"/>
            <a:ext cx="1630624" cy="6904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4" name="正文"/>
          <p:cNvSpPr txBox="1"/>
          <p:nvPr>
            <p:custDataLst>
              <p:tags r:id="rId15"/>
            </p:custDataLst>
          </p:nvPr>
        </p:nvSpPr>
        <p:spPr>
          <a:xfrm>
            <a:off x="3038655" y="5069625"/>
            <a:ext cx="8003404" cy="6904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拓展职业发展空间：双减政策的实施为教师提供了更多的职业发展空间，教师可以通过参与各种教育培训、学术交流等活动，提升自身的职业竞争力。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6" name="标题"/>
          <p:cNvSpPr txBox="1"/>
          <p:nvPr>
            <p:custDataLst>
              <p:tags r:id="rId16"/>
            </p:custDataLst>
          </p:nvPr>
        </p:nvSpPr>
        <p:spPr>
          <a:xfrm>
            <a:off x="1110957" y="5069625"/>
            <a:ext cx="1630624" cy="6904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教师职业发展的机遇和挑战</a:t>
            </a:r>
            <a:endParaRPr altLang="en-US" lang="zh-CN"/>
          </a:p>
        </p:txBody>
      </p:sp>
      <p:sp>
        <p:nvSpPr>
          <p:cNvPr id="1049932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机遇：双减政策下，教师有更多时间和精力进行专业发展和提升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挑战：双减政策对教师提出了更高的要求，需要不断更新教育理念和方法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应对策略：教师应积极适应政策变化，提升自身专业素养和能力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未来展望：教师职业发展将更加注重创新和个性化教育，以满足学生多样化需求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教师职业发展的未来展望和思考</a:t>
            </a:r>
            <a:endParaRPr altLang="en-US" lang="zh-CN"/>
          </a:p>
        </p:txBody>
      </p:sp>
      <p:sp>
        <p:nvSpPr>
          <p:cNvPr id="1049974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提升自身素质：教师需要不断学习和提升自己的专业知识和教育技能，以应对双减政策带来的挑战。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探索新的教学方式：教师需要探索更加高效、个性化的教学方式，以满足不同学生的需求。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关注学生的心理健康：双减政策实施后，学生的课业负担减轻，教师应该更加关注学生的心理健康和情感需求。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积极参与教育改革：教师需要关注教育改革的发展趋势，并积极参与其中，为推动教育改革贡献自己的力量。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01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25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2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25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5_1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单击此处 添加文档标题"/>
</p:tagLst>
</file>

<file path=ppt/tags/tag80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25_1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汇报人：WPS"/>
</p:tagLst>
</file>

<file path=ppt/tags/tag81.xml><?xml version="1.0" encoding="utf-8"?>
<p:tagLst xmlns:p="http://schemas.openxmlformats.org/presentationml/2006/main">
  <p:tag name="KSO_WM_SLIDE_ID" val="custom2023142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2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5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25_5*l_h_i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25_5*l_h_a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25_5*l_h_i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25_5*l_h_a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25_5*l_h_i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25_5*l_h_a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25_5*l_h_i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25_5*l_h_a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25_5*l_h_i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25_5*l_h_a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SLIDE_ID" val="custom2023142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2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6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3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4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9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6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23.xml><?xml version="1.0" encoding="utf-8"?>
<p:tagLst xmlns:p="http://schemas.openxmlformats.org/presentationml/2006/main">
  <p:tag name="KSO_WM_SLIDE_ID" val="custom2023142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2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62">
      <a:dk1>
        <a:sysClr lastClr="000000" val="windowText"/>
      </a:dk1>
      <a:lt1>
        <a:sysClr lastClr="FFFFFF" val="window"/>
      </a:lt1>
      <a:dk2>
        <a:srgbClr val="303E5A"/>
      </a:dk2>
      <a:lt2>
        <a:srgbClr val="E3ECF7"/>
      </a:lt2>
      <a:accent1>
        <a:srgbClr val="FF6752"/>
      </a:accent1>
      <a:accent2>
        <a:srgbClr val="246EFD"/>
      </a:accent2>
      <a:accent3>
        <a:srgbClr val="F8CF41"/>
      </a:accent3>
      <a:accent4>
        <a:srgbClr val="FF8C4E"/>
      </a:accent4>
      <a:accent5>
        <a:srgbClr val="2BA7A7"/>
      </a:accent5>
      <a:accent6>
        <a:srgbClr val="61C7FF"/>
      </a:accent6>
      <a:hlink>
        <a:srgbClr val="658BD5"/>
      </a:hlink>
      <a:folHlink>
        <a:srgbClr val="A16AA5"/>
      </a:folHlink>
    </a:clrScheme>
    <a:fontScheme name="自定义 9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2024-01-05T10:18:45Z</dcterms:created>
  <dcterms:modified xsi:type="dcterms:W3CDTF">2024-01-05T10:18:45Z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655a194d76164df58b592a681ce4a151_21</vt:lpwstr>
  </property>
</Properties>
</file>