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41" r:id="rId1"/>
    <p:sldMasterId id="2147484278" r:id="rId2"/>
  </p:sldMasterIdLst>
  <p:notesMasterIdLst>
    <p:notesMasterId r:id="rId3"/>
  </p:notesMasterIdLst>
  <p:sldIdLst>
    <p:sldId id="524" r:id="rId4"/>
    <p:sldId id="528" r:id="rId5"/>
    <p:sldId id="532" r:id="rId6"/>
    <p:sldId id="535" r:id="rId7"/>
    <p:sldId id="538" r:id="rId8"/>
    <p:sldId id="541" r:id="rId9"/>
    <p:sldId id="544" r:id="rId10"/>
    <p:sldId id="547" r:id="rId11"/>
    <p:sldId id="550" r:id="rId12"/>
    <p:sldId id="553" r:id="rId13"/>
    <p:sldId id="556" r:id="rId14"/>
    <p:sldId id="559" r:id="rId15"/>
    <p:sldId id="562" r:id="rId16"/>
    <p:sldId id="565" r:id="rId17"/>
    <p:sldId id="568" r:id="rId18"/>
    <p:sldId id="571" r:id="rId19"/>
    <p:sldId id="574" r:id="rId20"/>
    <p:sldId id="577" r:id="rId21"/>
    <p:sldId id="580" r:id="rId22"/>
    <p:sldId id="583" r:id="rId23"/>
    <p:sldId id="586" r:id="rId24"/>
    <p:sldId id="589" r:id="rId25"/>
    <p:sldId id="592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42" r:id="rId1"/>
    <p:sldLayoutId id="2147484243" r:id="rId2"/>
    <p:sldLayoutId id="2147484244" r:id="rId3"/>
    <p:sldLayoutId id="2147484245" r:id="rId4"/>
    <p:sldLayoutId id="2147484246" r:id="rId5"/>
    <p:sldLayoutId id="2147484247" r:id="rId6"/>
    <p:sldLayoutId id="2147484248" r:id="rId7"/>
    <p:sldLayoutId id="2147484249" r:id="rId8"/>
    <p:sldLayoutId id="2147484250" r:id="rId9"/>
    <p:sldLayoutId id="2147484251" r:id="rId10"/>
    <p:sldLayoutId id="21474842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79" r:id="rId1"/>
    <p:sldLayoutId id="2147484280" r:id="rId2"/>
    <p:sldLayoutId id="2147484281" r:id="rId3"/>
    <p:sldLayoutId id="2147484282" r:id="rId4"/>
    <p:sldLayoutId id="2147484283" r:id="rId5"/>
    <p:sldLayoutId id="2147484284" r:id="rId6"/>
    <p:sldLayoutId id="2147484285" r:id="rId7"/>
    <p:sldLayoutId id="2147484286" r:id="rId8"/>
    <p:sldLayoutId id="2147484287" r:id="rId9"/>
    <p:sldLayoutId id="2147484288" r:id="rId10"/>
    <p:sldLayoutId id="214748428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tags" Target="../tags/tag162.xml"/><Relationship Id="rId22" Type="http://schemas.openxmlformats.org/officeDocument/2006/relationships/tags" Target="../tags/tag163.xml"/><Relationship Id="rId23" Type="http://schemas.openxmlformats.org/officeDocument/2006/relationships/tags" Target="../tags/tag164.xml"/><Relationship Id="rId24" Type="http://schemas.openxmlformats.org/officeDocument/2006/relationships/tags" Target="../tags/tag165.xml"/><Relationship Id="rId25" Type="http://schemas.openxmlformats.org/officeDocument/2006/relationships/tags" Target="../tags/tag166.xml"/><Relationship Id="rId26" Type="http://schemas.openxmlformats.org/officeDocument/2006/relationships/tags" Target="../tags/tag167.xml"/><Relationship Id="rId27" Type="http://schemas.openxmlformats.org/officeDocument/2006/relationships/tags" Target="../tags/tag168.xml"/><Relationship Id="rId28" Type="http://schemas.openxmlformats.org/officeDocument/2006/relationships/tags" Target="../tags/tag169.xml"/><Relationship Id="rId29" Type="http://schemas.openxmlformats.org/officeDocument/2006/relationships/tags" Target="../tags/tag170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学校双减的国际交流与留学生教育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双减政策背景下的国际交流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学校双减与留学生教育的关系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留学生教育的现状与趋势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国际交流与留学生教育的实践案例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74545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学校双减背景下国际交流与留学生教育的建议与展望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双减政策背景下的国际交流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双减政策对国际交流的影响</a:t>
            </a:r>
            <a:endParaRPr altLang="en-US" lang="zh-CN"/>
          </a:p>
        </p:txBody>
      </p:sp>
      <p:sp>
        <p:nvSpPr>
          <p:cNvPr id="10490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双减政策背景下的国际交流：减少学科类校外培训，促进国际教育交流合作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政策实施目的：减轻学生和家庭的学业负担，提高教育质量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国际交流的意义：拓宽学生视野，培养国际化人才，提升国家软实力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双减政策对国际交流的影响：促进中外教育合作与交流，推动教育国际化进程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国际交流的意义和价值</a:t>
            </a:r>
            <a:endParaRPr altLang="en-US" lang="zh-CN"/>
          </a:p>
        </p:txBody>
      </p:sp>
      <p:sp>
        <p:nvSpPr>
          <p:cNvPr id="10490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促进文化交流，增进国际友谊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加强合作研究，推动科技创新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拓展国际视野，培养全球化人才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借鉴先进教育理念，提升教育质量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双减政策下国际交流的挑战与机遇</a:t>
            </a:r>
            <a:endParaRPr altLang="en-US" lang="zh-CN"/>
          </a:p>
        </p:txBody>
      </p:sp>
      <p:sp>
        <p:nvSpPr>
          <p:cNvPr id="10491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挑战：双减政策导致学校教育资源减少，国际交流机会受限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机遇：推动教育改革，促进国际交流与合作，提高教育质量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应对策略：加强政策协调，优化资源配置，提高教育国际化水平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未来展望：双减政策背景下国际交流与留学生教育的发展趋势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留学生教育的现状与趋势</a:t>
            </a:r>
            <a:endParaRPr altLang="en-US" dirty="0" lang="zh-CN"/>
          </a:p>
        </p:txBody>
      </p:sp>
      <p:sp>
        <p:nvSpPr>
          <p:cNvPr id="10492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留学生教育的发展历程</a:t>
            </a:r>
            <a:endParaRPr altLang="en-US" lang="zh-CN"/>
          </a:p>
        </p:txBody>
      </p:sp>
      <p:sp>
        <p:nvSpPr>
          <p:cNvPr id="10492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19世纪：留学生教育初创期，以精英留学为主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20世纪：留学生教育蓬勃发展，以政府奖学金支持为主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21世纪：留学生教育多元化发展，自费留学成为主流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当前：留学生教育质量与安全成为关注重点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留学生教育的现状分析</a:t>
            </a:r>
            <a:endParaRPr altLang="en-US" lang="zh-CN"/>
          </a:p>
        </p:txBody>
      </p:sp>
      <p:sp>
        <p:nvSpPr>
          <p:cNvPr id="1049316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留学生人数持续增长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20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留学专业选择更加广泛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24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留学低龄化趋势明显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28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留学目的国多元化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留学生教育的未来趋势</a:t>
            </a:r>
            <a:endParaRPr altLang="en-US" lang="zh-CN"/>
          </a:p>
        </p:txBody>
      </p:sp>
      <p:sp>
        <p:nvSpPr>
          <p:cNvPr id="10493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国际合作和跨文化交流的加强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数字化和在线教育的发展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个性化和定制化教育的兴起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关注学生全面发展和综合素质的提升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学校双减与留学生教育的关系</a:t>
            </a:r>
            <a:endParaRPr altLang="en-US" dirty="0" lang="zh-CN"/>
          </a:p>
        </p:txBody>
      </p:sp>
      <p:sp>
        <p:nvSpPr>
          <p:cNvPr id="10494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双减政策对留学生教育的影响</a:t>
            </a:r>
            <a:endParaRPr altLang="en-US" lang="zh-CN"/>
          </a:p>
        </p:txBody>
      </p:sp>
      <p:sp>
        <p:nvSpPr>
          <p:cNvPr id="10494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减轻学生课业负担，提高教育质量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促进教育公平，减少教育资源差距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留学生教育将面临新的挑战和机遇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留学生将有更多时间和精力关注自身兴趣和特长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留学生教育对双减政策的反馈与影响</a:t>
            </a:r>
            <a:endParaRPr altLang="en-US" lang="zh-CN"/>
          </a:p>
        </p:txBody>
      </p:sp>
      <p:cxnSp>
        <p:nvCxnSpPr>
          <p:cNvPr id="3145743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197561" y="2047570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5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70152" y="2047570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42742" y="2047570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558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659094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49560" name="正文"/>
          <p:cNvSpPr txBox="1"/>
          <p:nvPr>
            <p:custDataLst>
              <p:tags r:id="rId5"/>
            </p:custDataLst>
          </p:nvPr>
        </p:nvSpPr>
        <p:spPr>
          <a:xfrm>
            <a:off x="3659094" y="3191748"/>
            <a:ext cx="2052918" cy="2436595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留学生教育对双减政策的负面影响：双减政策可能会影响留学生的学习效果，因为留学生需要适应不同国家的课程和教学体系，同时还需要适应不同的文化和生活环境。</a:t>
            </a:r>
            <a:endParaRPr altLang="en-US" dirty="0" lang="zh-CN">
              <a:sym typeface="+mn-ea"/>
            </a:endParaRPr>
          </a:p>
        </p:txBody>
      </p:sp>
      <p:sp>
        <p:nvSpPr>
          <p:cNvPr id="1049562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300882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564" name="正文"/>
          <p:cNvSpPr txBox="1"/>
          <p:nvPr>
            <p:custDataLst>
              <p:tags r:id="rId7"/>
            </p:custDataLst>
          </p:nvPr>
        </p:nvSpPr>
        <p:spPr>
          <a:xfrm>
            <a:off x="9300882" y="3192371"/>
            <a:ext cx="2052918" cy="243597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留学生教育对双减政策的展望：随着全球化的发展和教育的不断改革，留学生教育将会在未来的双减政策中发挥更加重要的作用，为学生的全面发展和成长提供更多的机会和平台。</a:t>
            </a:r>
            <a:endParaRPr altLang="en-US" lang="zh-CN">
              <a:sym typeface="+mn-ea"/>
            </a:endParaRPr>
          </a:p>
        </p:txBody>
      </p:sp>
      <p:sp>
        <p:nvSpPr>
          <p:cNvPr id="1049566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79988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568" name="正文"/>
          <p:cNvSpPr txBox="1"/>
          <p:nvPr>
            <p:custDataLst>
              <p:tags r:id="rId9"/>
            </p:custDataLst>
          </p:nvPr>
        </p:nvSpPr>
        <p:spPr>
          <a:xfrm>
            <a:off x="6479988" y="3192371"/>
            <a:ext cx="2052918" cy="243597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留学生教育对双减政策的建议：政府应该加强对留学生教育的监管和管理，制定更加科学合理的政策，同时留学生教育机构也应该加强自身的建设和管理，提高教学质量和水平。</a:t>
            </a:r>
            <a:endParaRPr altLang="en-US" lang="zh-CN">
              <a:sym typeface="+mn-ea"/>
            </a:endParaRPr>
          </a:p>
        </p:txBody>
      </p:sp>
      <p:sp>
        <p:nvSpPr>
          <p:cNvPr id="1049570" name="正文"/>
          <p:cNvSpPr txBox="1"/>
          <p:nvPr>
            <p:custDataLst>
              <p:tags r:id="rId10"/>
            </p:custDataLst>
          </p:nvPr>
        </p:nvSpPr>
        <p:spPr>
          <a:xfrm>
            <a:off x="838200" y="3191748"/>
            <a:ext cx="2052918" cy="2436595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留学生教育对双减政策的积极反馈：双减政策减轻了学生的课业负担，为留学生教育提供了更多的时间和空间，留学生教育可以更好地发挥其特色和优势。</a:t>
            </a:r>
            <a:endParaRPr altLang="en-US" dirty="0" lang="zh-CN">
              <a:sym typeface="+mn-ea"/>
            </a:endParaRPr>
          </a:p>
        </p:txBody>
      </p:sp>
      <p:sp>
        <p:nvSpPr>
          <p:cNvPr id="1049572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838200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学校双减与留学生教育的互动关系</a:t>
            </a:r>
            <a:endParaRPr altLang="en-US" lang="zh-CN"/>
          </a:p>
        </p:txBody>
      </p:sp>
      <p:sp>
        <p:nvSpPr>
          <p:cNvPr id="10496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学校双减政策对留学生教育的影响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留学生教育对学校双减政策的反馈与推动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学校双减与留学生教育相互促进的案例分析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学校双减与留学生教育互动发展的未来展望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国际交流与留学生教育的实践案例</a:t>
            </a:r>
            <a:endParaRPr altLang="en-US" dirty="0" lang="zh-CN"/>
          </a:p>
        </p:txBody>
      </p:sp>
      <p:sp>
        <p:nvSpPr>
          <p:cNvPr id="10496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国际交流活动的成功案例</a:t>
            </a:r>
            <a:endParaRPr altLang="en-US" lang="zh-CN"/>
          </a:p>
        </p:txBody>
      </p:sp>
      <p:sp>
        <p:nvSpPr>
          <p:cNvPr id="10497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哈佛大学与清华大学共同举办的“全球领导力”项目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剑桥大学与北京大学合作开展的“中英创新计划”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麻省理工学院与上海交通大学合作的“全球创新挑战赛”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牛津大学与浙江大学合作的“中英科技论坛”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留学生教育的优秀经验</a:t>
            </a:r>
            <a:endParaRPr altLang="en-US" lang="zh-CN"/>
          </a:p>
        </p:txBody>
      </p:sp>
      <p:sp>
        <p:nvSpPr>
          <p:cNvPr id="10497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案例一：美国某高中开设中文课程，吸引大量中国留学生，促进文化交流。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案例二：英国某大学提供丰富的实习机会，帮助留学生积累工作经验，提高就业竞争力。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案例三：澳大利亚某语言学校针对留学生推出个性化教学计划，有效提高语言水平。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案例四：加拿大某大学为留学生提供跨文化交流平台，促进文化融合和社会融入。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学校双减与国际交流、留学生教育的结合点</a:t>
            </a:r>
            <a:endParaRPr altLang="en-US" lang="zh-CN"/>
          </a:p>
        </p:txBody>
      </p:sp>
      <p:sp>
        <p:nvSpPr>
          <p:cNvPr id="10498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结合点：减轻学生课业负担，提高教育质量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实践案例：国际交流项目，如交换生计划、海外实习等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5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实践案例：留学生教育，如海外学位课程、语言培训等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5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结合点：推动教育国际化，培养具有国际视野的人才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学校双减背景下国际交流与留学生教育的建议与展望</a:t>
            </a:r>
            <a:endParaRPr altLang="en-US" dirty="0" lang="zh-CN"/>
          </a:p>
        </p:txBody>
      </p:sp>
      <p:sp>
        <p:nvSpPr>
          <p:cNvPr id="10498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对国际交流的建议与策略</a:t>
            </a:r>
            <a:endParaRPr altLang="en-US" lang="zh-CN"/>
          </a:p>
        </p:txBody>
      </p:sp>
      <p:sp>
        <p:nvSpPr>
          <p:cNvPr id="10499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增加学生参与度：鼓励学生积极参与国际交流活动，提高跨文化交流能力。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优化课程设置：学校应调整课程设置，使其更加符合国际交流的需求。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加强合作与资源共享：学校可以与其他国家的教育机构建立合作关系，共享教育资源。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关注学生个性化发展：针对学生的不同需求和特点，提供个性化的国际交流方案。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对留学生教育的建议与策略</a:t>
            </a:r>
            <a:endParaRPr altLang="en-US" lang="zh-CN"/>
          </a:p>
        </p:txBody>
      </p:sp>
      <p:sp>
        <p:nvSpPr>
          <p:cNvPr id="10500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关注留学目的国的教育政策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建立有效的留学支持体系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制定个性化的留学计划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注重培养跨文化交流能力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学校双减背景下国际交流与留学生教育的未来展望</a:t>
            </a:r>
            <a:endParaRPr altLang="en-US" lang="zh-CN"/>
          </a:p>
        </p:txBody>
      </p:sp>
      <p:sp>
        <p:nvSpPr>
          <p:cNvPr id="10500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国际交流将更加频繁，促进文化交流与合作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留学生教育将更加注重实践与创新能力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学校双减政策将推动教育国际化进程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未来展望：提高教育质量，培养具有国际视野的人才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13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8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1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5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8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20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2024-01-05T06:51:05Z</dcterms:created>
  <dcterms:modified xsi:type="dcterms:W3CDTF">2024-01-05T06:51:05Z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76a992b7e37149d8989ff53517c993f9_21</vt:lpwstr>
  </property>
</Properties>
</file>