
<file path=[Content_Types].xml><?xml version="1.0" encoding="utf-8"?>
<Types xmlns="http://schemas.openxmlformats.org/package/2006/content-types">
  <Default Extension="png" ContentType="image/png"/>
  <Default Extension="jpeg" ContentType="image/jpeg"/>
  <Default Extension="JPG" ContentType="image/.jp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47"/>
  </p:handoutMasterIdLst>
  <p:sldIdLst>
    <p:sldId id="256" r:id="rId3"/>
    <p:sldId id="258" r:id="rId4"/>
    <p:sldId id="260" r:id="rId5"/>
    <p:sldId id="501" r:id="rId7"/>
    <p:sldId id="503" r:id="rId8"/>
    <p:sldId id="592" r:id="rId9"/>
    <p:sldId id="448" r:id="rId10"/>
    <p:sldId id="599" r:id="rId11"/>
    <p:sldId id="574" r:id="rId12"/>
    <p:sldId id="530" r:id="rId13"/>
    <p:sldId id="597" r:id="rId14"/>
    <p:sldId id="546" r:id="rId15"/>
    <p:sldId id="598" r:id="rId16"/>
    <p:sldId id="542" r:id="rId17"/>
    <p:sldId id="534" r:id="rId18"/>
    <p:sldId id="543" r:id="rId19"/>
    <p:sldId id="544" r:id="rId20"/>
    <p:sldId id="547" r:id="rId21"/>
    <p:sldId id="552" r:id="rId22"/>
    <p:sldId id="555" r:id="rId23"/>
    <p:sldId id="550" r:id="rId24"/>
    <p:sldId id="553" r:id="rId25"/>
    <p:sldId id="561" r:id="rId26"/>
    <p:sldId id="573" r:id="rId27"/>
    <p:sldId id="575" r:id="rId28"/>
    <p:sldId id="581" r:id="rId29"/>
    <p:sldId id="586" r:id="rId30"/>
    <p:sldId id="582" r:id="rId31"/>
    <p:sldId id="583" r:id="rId32"/>
    <p:sldId id="584" r:id="rId33"/>
    <p:sldId id="585" r:id="rId34"/>
    <p:sldId id="565" r:id="rId35"/>
    <p:sldId id="556" r:id="rId36"/>
    <p:sldId id="587" r:id="rId37"/>
    <p:sldId id="588" r:id="rId38"/>
    <p:sldId id="590" r:id="rId39"/>
    <p:sldId id="569" r:id="rId40"/>
    <p:sldId id="589" r:id="rId41"/>
    <p:sldId id="571" r:id="rId42"/>
    <p:sldId id="568" r:id="rId43"/>
    <p:sldId id="450" r:id="rId44"/>
    <p:sldId id="596" r:id="rId45"/>
    <p:sldId id="600" r:id="rId46"/>
  </p:sldIdLst>
  <p:sldSz cx="9144000" cy="5143500" type="screen16x9"/>
  <p:notesSz cx="6858000" cy="9144000"/>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4WSGEcotdyIfvvfVqdJvtg==" hashData="LPSweYLKoPttFboklXE2HHyHTZY="/>
  <p:extLst>
    <p:ext uri="{EFAFB233-063F-42B5-8137-9DF3F51BA10A}">
      <p15:sldGuideLst xmlns:p15="http://schemas.microsoft.com/office/powerpoint/2012/main">
        <p15:guide id="1" orient="horz" pos="1598" userDrawn="1">
          <p15:clr>
            <a:srgbClr val="A4A3A4"/>
          </p15:clr>
        </p15:guide>
        <p15:guide id="2" pos="281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F5E9"/>
    <a:srgbClr val="00D2A0"/>
    <a:srgbClr val="00C898"/>
    <a:srgbClr val="007E66"/>
    <a:srgbClr val="005440"/>
    <a:srgbClr val="00A27B"/>
    <a:srgbClr val="00C092"/>
    <a:srgbClr val="B3FFED"/>
    <a:srgbClr val="000000"/>
    <a:srgbClr val="00CC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9" autoAdjust="0"/>
    <p:restoredTop sz="87441" autoAdjust="0"/>
  </p:normalViewPr>
  <p:slideViewPr>
    <p:cSldViewPr showGuides="1">
      <p:cViewPr>
        <p:scale>
          <a:sx n="90" d="100"/>
          <a:sy n="90" d="100"/>
        </p:scale>
        <p:origin x="-2250" y="-780"/>
      </p:cViewPr>
      <p:guideLst>
        <p:guide orient="horz" pos="1598"/>
        <p:guide pos="2811"/>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690" y="-78"/>
      </p:cViewPr>
      <p:guideLst>
        <p:guide orient="horz" pos="2842"/>
        <p:guide pos="2108"/>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1" Type="http://schemas.openxmlformats.org/officeDocument/2006/relationships/tags" Target="tags/tag2.xml"/><Relationship Id="rId50" Type="http://schemas.openxmlformats.org/officeDocument/2006/relationships/tableStyles" Target="tableStyles.xml"/><Relationship Id="rId5" Type="http://schemas.openxmlformats.org/officeDocument/2006/relationships/slide" Target="slides/slide3.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handoutMaster" Target="handoutMasters/handoutMaster1.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D:\TIANZI\SINOBIO\CASE\&#38144;&#21806;&#22521;&#35757;\&#22240;&#23376;\&#31867;&#22120;&#23448;&#30740;&#31350;&#32479;&#3574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TIANZI\SINOBIO\CASE\&#38144;&#21806;&#22521;&#35757;\&#22240;&#23376;\&#31867;&#22120;&#23448;&#30740;&#31350;&#32479;&#3574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rot="0" spcFirstLastPara="0" vertOverflow="ellipsis" vert="horz" wrap="square" anchor="ctr" anchorCtr="1"/>
          <a:lstStyle/>
          <a:p>
            <a:pPr>
              <a:defRPr lang="zh-CN" sz="1800" b="1" i="0" u="none" strike="noStrike" kern="1200" baseline="0">
                <a:solidFill>
                  <a:schemeClr val="tx1"/>
                </a:solidFill>
                <a:latin typeface="Poppins" pitchFamily="2" charset="0"/>
                <a:ea typeface="+mn-ea"/>
                <a:cs typeface="Poppins" pitchFamily="2" charset="0"/>
              </a:defRPr>
            </a:pPr>
            <a:r>
              <a:rPr lang="en-US" sz="1200" dirty="0">
                <a:latin typeface="Poppins" pitchFamily="2" charset="0"/>
                <a:cs typeface="Poppins" pitchFamily="2" charset="0"/>
              </a:rPr>
              <a:t>Paper #</a:t>
            </a:r>
            <a:endParaRPr lang="en-US" sz="1200" dirty="0">
              <a:latin typeface="Poppins" pitchFamily="2" charset="0"/>
              <a:cs typeface="Poppins" pitchFamily="2" charset="0"/>
            </a:endParaRPr>
          </a:p>
        </c:rich>
      </c:tx>
      <c:layout>
        <c:manualLayout>
          <c:xMode val="edge"/>
          <c:yMode val="edge"/>
          <c:x val="0.381796150481188"/>
          <c:y val="0.022857142857143"/>
        </c:manualLayout>
      </c:layout>
      <c:overlay val="0"/>
    </c:title>
    <c:autoTitleDeleted val="0"/>
    <c:plotArea>
      <c:layout>
        <c:manualLayout>
          <c:layoutTarget val="inner"/>
          <c:xMode val="edge"/>
          <c:yMode val="edge"/>
          <c:x val="0.0897655293088371"/>
          <c:y val="0.341028571428573"/>
          <c:w val="0.867599008457279"/>
          <c:h val="0.482166929133861"/>
        </c:manualLayout>
      </c:layout>
      <c:barChart>
        <c:barDir val="col"/>
        <c:grouping val="clustered"/>
        <c:varyColors val="0"/>
        <c:ser>
          <c:idx val="0"/>
          <c:order val="0"/>
          <c:tx>
            <c:strRef>
              <c:f>Sheet1!$B$1</c:f>
              <c:strCache>
                <c:ptCount val="1"/>
                <c:pt idx="0">
                  <c:v>NCBI-PubMed Central
Key word: organoid</c:v>
                </c:pt>
              </c:strCache>
            </c:strRef>
          </c:tx>
          <c:spPr>
            <a:solidFill>
              <a:srgbClr val="007E66"/>
            </a:solidFill>
            <a:ln>
              <a:noFill/>
            </a:ln>
            <a:scene3d>
              <a:camera prst="orthographicFront"/>
              <a:lightRig rig="threePt" dir="t">
                <a:rot lat="0" lon="0" rev="1200000"/>
              </a:lightRig>
            </a:scene3d>
            <a:sp3d/>
          </c:spPr>
          <c:invertIfNegative val="0"/>
          <c:dLbls>
            <c:spPr>
              <a:noFill/>
              <a:ln>
                <a:noFill/>
              </a:ln>
              <a:effectLst/>
            </c:spPr>
            <c:txPr>
              <a:bodyPr rot="0" spcFirstLastPara="0" vertOverflow="ellipsis" vert="horz" wrap="square" lIns="38100" tIns="19050" rIns="38100" bIns="19050" anchor="ctr" anchorCtr="1"/>
              <a:lstStyle/>
              <a:p>
                <a:pPr>
                  <a:defRPr lang="zh-CN" sz="1100" b="0" i="0" u="none" strike="noStrike" kern="1200" baseline="0">
                    <a:solidFill>
                      <a:schemeClr val="tx1"/>
                    </a:solidFill>
                    <a:latin typeface="Poppins" pitchFamily="2" charset="0"/>
                    <a:ea typeface="+mn-ea"/>
                    <a:cs typeface="Poppins" pitchFamily="2"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Sheet1!$A$2:$A$6</c:f>
              <c:strCache>
                <c:ptCount val="5"/>
                <c:pt idx="0">
                  <c:v>2019</c:v>
                </c:pt>
                <c:pt idx="1">
                  <c:v>2020</c:v>
                </c:pt>
                <c:pt idx="2">
                  <c:v>2021</c:v>
                </c:pt>
                <c:pt idx="3">
                  <c:v>2022</c:v>
                </c:pt>
                <c:pt idx="4">
                  <c:v>2023.1-8</c:v>
                </c:pt>
              </c:strCache>
            </c:strRef>
          </c:cat>
          <c:val>
            <c:numRef>
              <c:f>Sheet1!$B$2:$B$6</c:f>
              <c:numCache>
                <c:formatCode>General</c:formatCode>
                <c:ptCount val="5"/>
                <c:pt idx="0">
                  <c:v>3756</c:v>
                </c:pt>
                <c:pt idx="1">
                  <c:v>6518</c:v>
                </c:pt>
                <c:pt idx="2">
                  <c:v>9216</c:v>
                </c:pt>
                <c:pt idx="3">
                  <c:v>9511</c:v>
                </c:pt>
                <c:pt idx="4">
                  <c:v>5947</c:v>
                </c:pt>
              </c:numCache>
            </c:numRef>
          </c:val>
        </c:ser>
        <c:dLbls>
          <c:showLegendKey val="0"/>
          <c:showVal val="1"/>
          <c:showCatName val="0"/>
          <c:showSerName val="0"/>
          <c:showPercent val="0"/>
          <c:showBubbleSize val="0"/>
        </c:dLbls>
        <c:gapWidth val="150"/>
        <c:overlap val="-25"/>
        <c:axId val="35968128"/>
        <c:axId val="36743040"/>
      </c:barChart>
      <c:catAx>
        <c:axId val="35968128"/>
        <c:scaling>
          <c:orientation val="minMax"/>
        </c:scaling>
        <c:delete val="0"/>
        <c:axPos val="b"/>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Poppins" pitchFamily="2" charset="0"/>
                <a:ea typeface="Arial Unicode MS" panose="020B0604020202020204" pitchFamily="34" charset="-122"/>
                <a:cs typeface="Poppins" pitchFamily="2" charset="0"/>
              </a:defRPr>
            </a:pPr>
          </a:p>
        </c:txPr>
        <c:crossAx val="36743040"/>
        <c:crosses val="autoZero"/>
        <c:auto val="1"/>
        <c:lblAlgn val="ctr"/>
        <c:lblOffset val="100"/>
        <c:noMultiLvlLbl val="0"/>
      </c:catAx>
      <c:valAx>
        <c:axId val="36743040"/>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35968128"/>
        <c:crosses val="autoZero"/>
        <c:crossBetween val="between"/>
      </c:valAx>
    </c:plotArea>
    <c:legend>
      <c:legendPos val="t"/>
      <c:legendEntry>
        <c:idx val="0"/>
        <c:txPr>
          <a:bodyPr rot="0" spcFirstLastPara="0" vertOverflow="ellipsis" vert="horz" wrap="square" anchor="ctr" anchorCtr="1"/>
          <a:lstStyle/>
          <a:p>
            <a:pPr>
              <a:defRPr lang="zh-CN" sz="900" b="0" i="0" u="none" strike="noStrike" kern="1200" baseline="0">
                <a:solidFill>
                  <a:schemeClr val="tx1"/>
                </a:solidFill>
                <a:latin typeface="Poppins" pitchFamily="2" charset="0"/>
                <a:ea typeface="+mn-ea"/>
                <a:cs typeface="Poppins" pitchFamily="2" charset="0"/>
              </a:defRPr>
            </a:pPr>
          </a:p>
        </c:txPr>
      </c:legendEntry>
      <c:layout/>
      <c:overlay val="0"/>
      <c:txPr>
        <a:bodyPr rot="0" spcFirstLastPara="0" vertOverflow="ellipsis" vert="horz" wrap="square" anchor="ctr" anchorCtr="1"/>
        <a:lstStyle/>
        <a:p>
          <a:pPr>
            <a:defRPr lang="zh-CN" sz="900" b="0" i="0" u="none" strike="noStrike" kern="1200" baseline="0">
              <a:solidFill>
                <a:schemeClr val="tx1"/>
              </a:solidFill>
              <a:latin typeface="Poppins" pitchFamily="2" charset="0"/>
              <a:ea typeface="+mn-ea"/>
              <a:cs typeface="Poppins" pitchFamily="2" charset="0"/>
            </a:defRPr>
          </a:pPr>
        </a:p>
      </c:txPr>
    </c:legend>
    <c:plotVisOnly val="1"/>
    <c:dispBlanksAs val="gap"/>
    <c:showDLblsOverMax val="0"/>
  </c:chart>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rot="0" spcFirstLastPara="0" vertOverflow="ellipsis" vert="horz" wrap="square" anchor="ctr" anchorCtr="1"/>
          <a:lstStyle/>
          <a:p>
            <a:pPr>
              <a:defRPr lang="zh-CN" sz="1800" b="1" i="0" u="none" strike="noStrike" kern="1200" baseline="0">
                <a:solidFill>
                  <a:schemeClr val="tx1"/>
                </a:solidFill>
                <a:latin typeface="Poppins" pitchFamily="2" charset="0"/>
                <a:ea typeface="+mn-ea"/>
                <a:cs typeface="Poppins" pitchFamily="2" charset="0"/>
              </a:defRPr>
            </a:pPr>
            <a:r>
              <a:rPr lang="en-US" sz="1200" dirty="0">
                <a:latin typeface="Poppins" pitchFamily="2" charset="0"/>
                <a:cs typeface="Poppins" pitchFamily="2" charset="0"/>
              </a:rPr>
              <a:t>Paper #</a:t>
            </a:r>
            <a:endParaRPr lang="en-US" sz="1200" dirty="0">
              <a:latin typeface="Poppins" pitchFamily="2" charset="0"/>
              <a:cs typeface="Poppins" pitchFamily="2" charset="0"/>
            </a:endParaRPr>
          </a:p>
        </c:rich>
      </c:tx>
      <c:layout>
        <c:manualLayout>
          <c:xMode val="edge"/>
          <c:yMode val="edge"/>
          <c:x val="0.381796150481188"/>
          <c:y val="0.022857142857143"/>
        </c:manualLayout>
      </c:layout>
      <c:overlay val="0"/>
    </c:title>
    <c:autoTitleDeleted val="0"/>
    <c:plotArea>
      <c:layout>
        <c:manualLayout>
          <c:layoutTarget val="inner"/>
          <c:xMode val="edge"/>
          <c:yMode val="edge"/>
          <c:x val="0.0897655293088372"/>
          <c:y val="0.341028571428573"/>
          <c:w val="0.867599008457279"/>
          <c:h val="0.482166929133861"/>
        </c:manualLayout>
      </c:layout>
      <c:barChart>
        <c:barDir val="col"/>
        <c:grouping val="clustered"/>
        <c:varyColors val="0"/>
        <c:ser>
          <c:idx val="0"/>
          <c:order val="0"/>
          <c:tx>
            <c:strRef>
              <c:f>Sheet1!$B$1</c:f>
              <c:strCache>
                <c:ptCount val="1"/>
                <c:pt idx="0">
                  <c:v>NCBI-PubMed Central
Key word: organoid</c:v>
                </c:pt>
              </c:strCache>
            </c:strRef>
          </c:tx>
          <c:spPr>
            <a:solidFill>
              <a:srgbClr val="007E66"/>
            </a:solidFill>
            <a:ln>
              <a:noFill/>
            </a:ln>
            <a:scene3d>
              <a:camera prst="orthographicFront"/>
              <a:lightRig rig="threePt" dir="t">
                <a:rot lat="0" lon="0" rev="1200000"/>
              </a:lightRig>
            </a:scene3d>
            <a:sp3d/>
          </c:spPr>
          <c:invertIfNegative val="0"/>
          <c:dLbls>
            <c:spPr>
              <a:noFill/>
              <a:ln>
                <a:noFill/>
              </a:ln>
              <a:effectLst/>
            </c:spPr>
            <c:txPr>
              <a:bodyPr rot="0" spcFirstLastPara="0" vertOverflow="ellipsis" vert="horz" wrap="square" lIns="38100" tIns="19050" rIns="38100" bIns="19050" anchor="ctr" anchorCtr="1"/>
              <a:lstStyle/>
              <a:p>
                <a:pPr>
                  <a:defRPr lang="zh-CN" sz="1100" b="0" i="0" u="none" strike="noStrike" kern="1200" baseline="0">
                    <a:solidFill>
                      <a:schemeClr val="tx1"/>
                    </a:solidFill>
                    <a:latin typeface="Poppins" pitchFamily="2" charset="0"/>
                    <a:ea typeface="+mn-ea"/>
                    <a:cs typeface="Poppins" pitchFamily="2"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Sheet1!$A$2:$A$6</c:f>
              <c:strCache>
                <c:ptCount val="5"/>
                <c:pt idx="0">
                  <c:v>2019</c:v>
                </c:pt>
                <c:pt idx="1">
                  <c:v>2020</c:v>
                </c:pt>
                <c:pt idx="2">
                  <c:v>2021</c:v>
                </c:pt>
                <c:pt idx="3">
                  <c:v>2022</c:v>
                </c:pt>
                <c:pt idx="4">
                  <c:v>2023.1-8</c:v>
                </c:pt>
              </c:strCache>
            </c:strRef>
          </c:cat>
          <c:val>
            <c:numRef>
              <c:f>Sheet1!$B$2:$B$6</c:f>
              <c:numCache>
                <c:formatCode>General</c:formatCode>
                <c:ptCount val="5"/>
                <c:pt idx="0">
                  <c:v>3756</c:v>
                </c:pt>
                <c:pt idx="1">
                  <c:v>6518</c:v>
                </c:pt>
                <c:pt idx="2">
                  <c:v>9216</c:v>
                </c:pt>
                <c:pt idx="3">
                  <c:v>9511</c:v>
                </c:pt>
                <c:pt idx="4">
                  <c:v>5947</c:v>
                </c:pt>
              </c:numCache>
            </c:numRef>
          </c:val>
        </c:ser>
        <c:dLbls>
          <c:showLegendKey val="0"/>
          <c:showVal val="1"/>
          <c:showCatName val="0"/>
          <c:showSerName val="0"/>
          <c:showPercent val="0"/>
          <c:showBubbleSize val="0"/>
        </c:dLbls>
        <c:gapWidth val="150"/>
        <c:overlap val="-25"/>
        <c:axId val="37251712"/>
        <c:axId val="37293440"/>
      </c:barChart>
      <c:catAx>
        <c:axId val="37251712"/>
        <c:scaling>
          <c:orientation val="minMax"/>
        </c:scaling>
        <c:delete val="0"/>
        <c:axPos val="b"/>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Poppins" pitchFamily="2" charset="0"/>
                <a:ea typeface="Arial Unicode MS" panose="020B0604020202020204" pitchFamily="34" charset="-122"/>
                <a:cs typeface="Poppins" pitchFamily="2" charset="0"/>
              </a:defRPr>
            </a:pPr>
          </a:p>
        </c:txPr>
        <c:crossAx val="37293440"/>
        <c:crosses val="autoZero"/>
        <c:auto val="1"/>
        <c:lblAlgn val="ctr"/>
        <c:lblOffset val="100"/>
        <c:noMultiLvlLbl val="0"/>
      </c:catAx>
      <c:valAx>
        <c:axId val="37293440"/>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37251712"/>
        <c:crosses val="autoZero"/>
        <c:crossBetween val="between"/>
      </c:valAx>
    </c:plotArea>
    <c:legend>
      <c:legendPos val="t"/>
      <c:legendEntry>
        <c:idx val="0"/>
        <c:txPr>
          <a:bodyPr rot="0" spcFirstLastPara="0" vertOverflow="ellipsis" vert="horz" wrap="square" anchor="ctr" anchorCtr="1"/>
          <a:lstStyle/>
          <a:p>
            <a:pPr>
              <a:defRPr lang="zh-CN" sz="900" b="0" i="0" u="none" strike="noStrike" kern="1200" baseline="0">
                <a:solidFill>
                  <a:schemeClr val="tx1"/>
                </a:solidFill>
                <a:latin typeface="Poppins" pitchFamily="2" charset="0"/>
                <a:ea typeface="+mn-ea"/>
                <a:cs typeface="Poppins" pitchFamily="2" charset="0"/>
              </a:defRPr>
            </a:pPr>
          </a:p>
        </c:txPr>
      </c:legendEntry>
      <c:layout/>
      <c:overlay val="0"/>
      <c:txPr>
        <a:bodyPr rot="0" spcFirstLastPara="0" vertOverflow="ellipsis" vert="horz" wrap="square" anchor="ctr" anchorCtr="1"/>
        <a:lstStyle/>
        <a:p>
          <a:pPr>
            <a:defRPr lang="zh-CN" sz="900" b="0" i="0" u="none" strike="noStrike" kern="1200" baseline="0">
              <a:solidFill>
                <a:schemeClr val="tx1"/>
              </a:solidFill>
              <a:latin typeface="Poppins" pitchFamily="2" charset="0"/>
              <a:ea typeface="+mn-ea"/>
              <a:cs typeface="Poppins" pitchFamily="2" charset="0"/>
            </a:defRPr>
          </a:pPr>
        </a:p>
      </c:txPr>
    </c:legend>
    <c:plotVisOnly val="1"/>
    <c:dispBlanksAs val="gap"/>
    <c:showDLblsOverMax val="0"/>
  </c:chart>
  <c:txPr>
    <a:bodyPr/>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0C526C-B0EF-4263-B590-21E6F0B4768F}"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4BDB5EA-5A29-4E3C-8350-B77A4BC00DC0}"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3EC8B9-2839-4F5E-B984-BC10EA3B7F0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956C28-A3A1-43DB-B0E8-66BEBFA5EA1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frontiersin.org/articles/10.3389/fcell.2022.854740/full" TargetMode="External"/><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gastrojournal.org/article/S0016-5085(11)01108-5/fulltext?referrer=https://pubmed.ncbi.nlm.nih.gov/" TargetMode="External"/><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A956C28-A3A1-43DB-B0E8-66BEBFA5EA1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err="1" smtClean="0"/>
              <a:t>biobanking</a:t>
            </a:r>
            <a:r>
              <a:rPr lang="en-US" altLang="zh-CN" dirty="0" smtClean="0"/>
              <a:t>, whereby samples obtained from patients can be used to generate patient-derived </a:t>
            </a:r>
            <a:r>
              <a:rPr lang="en-US" altLang="zh-CN" dirty="0" err="1" smtClean="0"/>
              <a:t>organoids</a:t>
            </a:r>
            <a:r>
              <a:rPr lang="en-US" altLang="zh-CN" dirty="0" smtClean="0"/>
              <a:t> and stored as a resource for future research;</a:t>
            </a:r>
            <a:endParaRPr lang="en-US" altLang="zh-CN" dirty="0" smtClean="0"/>
          </a:p>
          <a:p>
            <a:r>
              <a:rPr lang="zh-CN" altLang="en-US" dirty="0" smtClean="0"/>
              <a:t>生物银行，从患者身上获得的样本可用于生成患者来源的类器官，并作为未来研究的资源进行存储；</a:t>
            </a:r>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A956C28-A3A1-43DB-B0E8-66BEBFA5EA1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sz="1200" b="0" i="0" kern="1200" dirty="0" smtClean="0">
                <a:solidFill>
                  <a:schemeClr val="tx1"/>
                </a:solidFill>
                <a:latin typeface="+mn-lt"/>
                <a:ea typeface="+mn-ea"/>
                <a:cs typeface="+mn-cs"/>
              </a:rPr>
              <a:t>https://m.thepaper.cn/baijiahao_15253161</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研究者发现肠道干细胞产生的过渡增殖细胞（</a:t>
            </a:r>
            <a:r>
              <a:rPr lang="en-US" altLang="zh-CN" sz="1200" b="0" i="0" kern="1200" dirty="0" smtClean="0">
                <a:solidFill>
                  <a:schemeClr val="tx1"/>
                </a:solidFill>
                <a:latin typeface="+mn-lt"/>
                <a:ea typeface="+mn-ea"/>
                <a:cs typeface="+mn-cs"/>
              </a:rPr>
              <a:t>Transit amplifying cell</a:t>
            </a:r>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TA</a:t>
            </a:r>
            <a:r>
              <a:rPr lang="zh-CN" altLang="en-US" sz="1200" b="0" i="0" kern="1200" dirty="0" smtClean="0">
                <a:solidFill>
                  <a:schemeClr val="tx1"/>
                </a:solidFill>
                <a:latin typeface="+mn-lt"/>
                <a:ea typeface="+mn-ea"/>
                <a:cs typeface="+mn-cs"/>
              </a:rPr>
              <a:t>细胞）是从隐窝底部逐渐向隐窝顶部上移，并进一步分化成多种肠道类型细胞。过渡增殖细胞首先产生分泌祖细胞和吸收祖细胞，随后分泌祖细胞分化为成熟的杯状细胞、肠内分泌细胞、潘氏细胞；吸收祖细胞则分化成肠吸收细胞。分化的成熟细胞最终会迁移到绒毛的顶端逐渐凋亡，而后它们被下方新迁移上来的细胞所更替。</a:t>
            </a:r>
            <a:endParaRPr lang="en-US" altLang="zh-CN" sz="1200" b="0" i="0" kern="1200" dirty="0" smtClean="0">
              <a:solidFill>
                <a:schemeClr val="tx1"/>
              </a:solidFill>
              <a:latin typeface="+mn-lt"/>
              <a:ea typeface="+mn-ea"/>
              <a:cs typeface="+mn-cs"/>
            </a:endParaRPr>
          </a:p>
          <a:p>
            <a:endParaRPr lang="en-US" altLang="zh-CN"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https://www.biomart.cn/specials/121biomed/article/605806</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潘氏细胞成熟后下移至隐窝底部</a:t>
            </a:r>
            <a:endParaRPr lang="en-US" altLang="zh-CN" sz="1200" b="0" i="0" kern="1200" dirty="0" smtClean="0">
              <a:solidFill>
                <a:schemeClr val="tx1"/>
              </a:solidFill>
              <a:latin typeface="+mn-lt"/>
              <a:ea typeface="+mn-ea"/>
              <a:cs typeface="+mn-cs"/>
            </a:endParaRPr>
          </a:p>
          <a:p>
            <a:endParaRPr lang="en-US" altLang="zh-CN"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https://www.frontiersin.org/articles/10.3389/fcell.2022.854740/full</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小鼠：肠道发育在出生后，绒毛长，长度短，</a:t>
            </a:r>
            <a:r>
              <a:rPr lang="en-US" altLang="zh-CN" sz="1200" b="0" i="0" kern="1200" dirty="0" smtClean="0">
                <a:solidFill>
                  <a:schemeClr val="tx1"/>
                </a:solidFill>
                <a:latin typeface="+mn-lt"/>
                <a:ea typeface="+mn-ea"/>
                <a:cs typeface="+mn-cs"/>
              </a:rPr>
              <a:t>EGF</a:t>
            </a:r>
            <a:r>
              <a:rPr lang="zh-CN" altLang="en-US" sz="1200" b="0" i="0" kern="1200" dirty="0" smtClean="0">
                <a:solidFill>
                  <a:schemeClr val="tx1"/>
                </a:solidFill>
                <a:latin typeface="+mn-lt"/>
                <a:ea typeface="+mn-ea"/>
                <a:cs typeface="+mn-cs"/>
              </a:rPr>
              <a:t>在小肠上皮细胞成熟的作用上和</a:t>
            </a:r>
            <a:r>
              <a:rPr lang="en-US" altLang="zh-CN" sz="1200" b="0" i="0" kern="1200" dirty="0" smtClean="0">
                <a:solidFill>
                  <a:schemeClr val="tx1"/>
                </a:solidFill>
                <a:latin typeface="+mn-lt"/>
                <a:ea typeface="+mn-ea"/>
                <a:cs typeface="+mn-cs"/>
              </a:rPr>
              <a:t>human</a:t>
            </a:r>
            <a:r>
              <a:rPr lang="en-US" altLang="zh-CN" sz="1200" b="0" i="0" kern="1200" baseline="0" dirty="0" smtClean="0">
                <a:solidFill>
                  <a:schemeClr val="tx1"/>
                </a:solidFill>
                <a:latin typeface="+mn-lt"/>
                <a:ea typeface="+mn-ea"/>
                <a:cs typeface="+mn-cs"/>
              </a:rPr>
              <a:t> </a:t>
            </a:r>
            <a:r>
              <a:rPr lang="zh-CN" altLang="en-US" sz="1200" b="0" i="0" kern="1200" baseline="0" dirty="0" smtClean="0">
                <a:solidFill>
                  <a:schemeClr val="tx1"/>
                </a:solidFill>
                <a:latin typeface="+mn-lt"/>
                <a:ea typeface="+mn-ea"/>
                <a:cs typeface="+mn-cs"/>
              </a:rPr>
              <a:t>相反</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人：肠道发育在妊娠期</a:t>
            </a:r>
            <a:endParaRPr lang="en-US" altLang="zh-CN"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For instance, the timeline of embryonic intestinal development in mice proceeds past birth, while human intestinal formation is largely completed during the second trimester (</a:t>
            </a:r>
            <a:r>
              <a:rPr lang="en-US" sz="1200" b="0" i="0" u="none" strike="noStrike" kern="1200" dirty="0" err="1" smtClean="0">
                <a:solidFill>
                  <a:schemeClr val="tx1"/>
                </a:solidFill>
                <a:latin typeface="+mn-lt"/>
                <a:ea typeface="+mn-ea"/>
                <a:cs typeface="+mn-cs"/>
                <a:hlinkClick r:id="rId3"/>
              </a:rPr>
              <a:t>Guiu</a:t>
            </a:r>
            <a:r>
              <a:rPr lang="en-US" sz="1200" b="0" i="0" u="none" strike="noStrike" kern="1200" dirty="0" smtClean="0">
                <a:solidFill>
                  <a:schemeClr val="tx1"/>
                </a:solidFill>
                <a:latin typeface="+mn-lt"/>
                <a:ea typeface="+mn-ea"/>
                <a:cs typeface="+mn-cs"/>
                <a:hlinkClick r:id="rId3"/>
              </a:rPr>
              <a:t> and Jensen, 2015</a:t>
            </a:r>
            <a:r>
              <a:rPr lang="en-US" sz="1200" b="0" i="0" kern="1200" dirty="0" smtClean="0">
                <a:solidFill>
                  <a:schemeClr val="tx1"/>
                </a:solidFill>
                <a:latin typeface="+mn-lt"/>
                <a:ea typeface="+mn-ea"/>
                <a:cs typeface="+mn-cs"/>
              </a:rPr>
              <a:t>). One major difference in these developmental schedules is the formation of </a:t>
            </a:r>
            <a:r>
              <a:rPr lang="en-US" sz="1200" b="0" i="0" kern="1200" dirty="0" err="1" smtClean="0">
                <a:solidFill>
                  <a:schemeClr val="tx1"/>
                </a:solidFill>
                <a:latin typeface="+mn-lt"/>
                <a:ea typeface="+mn-ea"/>
                <a:cs typeface="+mn-cs"/>
              </a:rPr>
              <a:t>Paneth</a:t>
            </a:r>
            <a:r>
              <a:rPr lang="en-US" sz="1200" b="0" i="0" kern="1200" dirty="0" smtClean="0">
                <a:solidFill>
                  <a:schemeClr val="tx1"/>
                </a:solidFill>
                <a:latin typeface="+mn-lt"/>
                <a:ea typeface="+mn-ea"/>
                <a:cs typeface="+mn-cs"/>
              </a:rPr>
              <a:t> cells, which in human appear during the first trimester while in mouse only by day 14 </a:t>
            </a:r>
            <a:r>
              <a:rPr lang="en-US" sz="1200" b="0" i="0" kern="1200" dirty="0" err="1" smtClean="0">
                <a:solidFill>
                  <a:schemeClr val="tx1"/>
                </a:solidFill>
                <a:latin typeface="+mn-lt"/>
                <a:ea typeface="+mn-ea"/>
                <a:cs typeface="+mn-cs"/>
              </a:rPr>
              <a:t>postnatally</a:t>
            </a:r>
            <a:r>
              <a:rPr lang="en-US" sz="1200" b="0" i="0" kern="1200" dirty="0" smtClean="0">
                <a:solidFill>
                  <a:schemeClr val="tx1"/>
                </a:solidFill>
                <a:latin typeface="+mn-lt"/>
                <a:ea typeface="+mn-ea"/>
                <a:cs typeface="+mn-cs"/>
              </a:rPr>
              <a:t> (</a:t>
            </a:r>
            <a:r>
              <a:rPr lang="en-US" sz="1200" b="0" i="0" u="none" strike="noStrike" kern="1200" dirty="0" err="1" smtClean="0">
                <a:solidFill>
                  <a:schemeClr val="tx1"/>
                </a:solidFill>
                <a:latin typeface="+mn-lt"/>
                <a:ea typeface="+mn-ea"/>
                <a:cs typeface="+mn-cs"/>
                <a:hlinkClick r:id="rId3"/>
              </a:rPr>
              <a:t>Bry</a:t>
            </a:r>
            <a:r>
              <a:rPr lang="en-US" sz="1200" b="0" i="0" u="none" strike="noStrike" kern="1200" dirty="0" smtClean="0">
                <a:solidFill>
                  <a:schemeClr val="tx1"/>
                </a:solidFill>
                <a:latin typeface="+mn-lt"/>
                <a:ea typeface="+mn-ea"/>
                <a:cs typeface="+mn-cs"/>
                <a:hlinkClick r:id="rId3"/>
              </a:rPr>
              <a:t> et al., 1994</a:t>
            </a:r>
            <a:r>
              <a:rPr lang="en-US" sz="1200" b="0" i="0" kern="1200" dirty="0" smtClean="0">
                <a:solidFill>
                  <a:schemeClr val="tx1"/>
                </a:solidFill>
                <a:latin typeface="+mn-lt"/>
                <a:ea typeface="+mn-ea"/>
                <a:cs typeface="+mn-cs"/>
              </a:rPr>
              <a:t>; </a:t>
            </a:r>
            <a:r>
              <a:rPr lang="en-US" sz="1200" b="0" i="0" u="none" strike="noStrike" kern="1200" dirty="0" err="1" smtClean="0">
                <a:solidFill>
                  <a:schemeClr val="tx1"/>
                </a:solidFill>
                <a:latin typeface="+mn-lt"/>
                <a:ea typeface="+mn-ea"/>
                <a:cs typeface="+mn-cs"/>
                <a:hlinkClick r:id="rId3"/>
              </a:rPr>
              <a:t>Rumbo</a:t>
            </a:r>
            <a:r>
              <a:rPr lang="en-US" sz="1200" b="0" i="0" u="none" strike="noStrike" kern="1200" dirty="0" smtClean="0">
                <a:solidFill>
                  <a:schemeClr val="tx1"/>
                </a:solidFill>
                <a:latin typeface="+mn-lt"/>
                <a:ea typeface="+mn-ea"/>
                <a:cs typeface="+mn-cs"/>
                <a:hlinkClick r:id="rId3"/>
              </a:rPr>
              <a:t> and </a:t>
            </a:r>
            <a:r>
              <a:rPr lang="en-US" sz="1200" b="0" i="0" u="none" strike="noStrike" kern="1200" dirty="0" err="1" smtClean="0">
                <a:solidFill>
                  <a:schemeClr val="tx1"/>
                </a:solidFill>
                <a:latin typeface="+mn-lt"/>
                <a:ea typeface="+mn-ea"/>
                <a:cs typeface="+mn-cs"/>
                <a:hlinkClick r:id="rId3"/>
              </a:rPr>
              <a:t>Schiffrin</a:t>
            </a:r>
            <a:r>
              <a:rPr lang="en-US" sz="1200" b="0" i="0" u="none" strike="noStrike" kern="1200" dirty="0" smtClean="0">
                <a:solidFill>
                  <a:schemeClr val="tx1"/>
                </a:solidFill>
                <a:latin typeface="+mn-lt"/>
                <a:ea typeface="+mn-ea"/>
                <a:cs typeface="+mn-cs"/>
                <a:hlinkClick r:id="rId3"/>
              </a:rPr>
              <a:t>, 2005</a:t>
            </a:r>
            <a:r>
              <a:rPr lang="en-US" sz="1200" b="0" i="0" kern="1200" dirty="0" smtClean="0">
                <a:solidFill>
                  <a:schemeClr val="tx1"/>
                </a:solidFill>
                <a:latin typeface="+mn-lt"/>
                <a:ea typeface="+mn-ea"/>
                <a:cs typeface="+mn-cs"/>
              </a:rPr>
              <a:t>). Small intestinal </a:t>
            </a:r>
            <a:r>
              <a:rPr lang="en-US" sz="1200" b="0" i="0" kern="1200" dirty="0" err="1" smtClean="0">
                <a:solidFill>
                  <a:schemeClr val="tx1"/>
                </a:solidFill>
                <a:latin typeface="+mn-lt"/>
                <a:ea typeface="+mn-ea"/>
                <a:cs typeface="+mn-cs"/>
              </a:rPr>
              <a:t>villi</a:t>
            </a:r>
            <a:r>
              <a:rPr lang="en-US" sz="1200" b="0" i="0" kern="1200" dirty="0" smtClean="0">
                <a:solidFill>
                  <a:schemeClr val="tx1"/>
                </a:solidFill>
                <a:latin typeface="+mn-lt"/>
                <a:ea typeface="+mn-ea"/>
                <a:cs typeface="+mn-cs"/>
              </a:rPr>
              <a:t> in mouse are taller than in human, even though the small intestine is proportionally about three times shorter in mice (</a:t>
            </a:r>
            <a:r>
              <a:rPr lang="en-US" sz="1200" b="0" i="0" u="none" strike="noStrike" kern="1200" dirty="0" smtClean="0">
                <a:solidFill>
                  <a:schemeClr val="tx1"/>
                </a:solidFill>
                <a:latin typeface="+mn-lt"/>
                <a:ea typeface="+mn-ea"/>
                <a:cs typeface="+mn-cs"/>
                <a:hlinkClick r:id="rId3"/>
              </a:rPr>
              <a:t>Nguyen et al., 2015</a:t>
            </a:r>
            <a:r>
              <a:rPr lang="en-US" sz="1200" b="0" i="0" kern="1200" dirty="0" smtClean="0">
                <a:solidFill>
                  <a:schemeClr val="tx1"/>
                </a:solidFill>
                <a:latin typeface="+mn-lt"/>
                <a:ea typeface="+mn-ea"/>
                <a:cs typeface="+mn-cs"/>
              </a:rPr>
              <a:t>). Furthermore, EGF seems to have opposite effects on the maturation of </a:t>
            </a:r>
            <a:r>
              <a:rPr lang="en-US" sz="1200" b="0" i="1" kern="1200" dirty="0" smtClean="0">
                <a:solidFill>
                  <a:schemeClr val="tx1"/>
                </a:solidFill>
                <a:latin typeface="+mn-lt"/>
                <a:ea typeface="+mn-ea"/>
                <a:cs typeface="+mn-cs"/>
              </a:rPr>
              <a:t>in vivo</a:t>
            </a:r>
            <a:r>
              <a:rPr lang="en-US" sz="1200" b="0" i="0" kern="1200" dirty="0" smtClean="0">
                <a:solidFill>
                  <a:schemeClr val="tx1"/>
                </a:solidFill>
                <a:latin typeface="+mn-lt"/>
                <a:ea typeface="+mn-ea"/>
                <a:cs typeface="+mn-cs"/>
              </a:rPr>
              <a:t> intestinal epithelium in mouse and in human (</a:t>
            </a:r>
            <a:r>
              <a:rPr lang="en-US" sz="1200" b="0" i="0" u="none" strike="noStrike" kern="1200" dirty="0" smtClean="0">
                <a:solidFill>
                  <a:schemeClr val="tx1"/>
                </a:solidFill>
                <a:latin typeface="+mn-lt"/>
                <a:ea typeface="+mn-ea"/>
                <a:cs typeface="+mn-cs"/>
                <a:hlinkClick r:id="rId3"/>
              </a:rPr>
              <a:t>Calvert et al., 1982</a:t>
            </a:r>
            <a:r>
              <a:rPr lang="en-US" sz="1200" b="0" i="0" kern="1200" dirty="0" smtClean="0">
                <a:solidFill>
                  <a:schemeClr val="tx1"/>
                </a:solidFill>
                <a:latin typeface="+mn-lt"/>
                <a:ea typeface="+mn-ea"/>
                <a:cs typeface="+mn-cs"/>
              </a:rPr>
              <a:t>; </a:t>
            </a:r>
            <a:r>
              <a:rPr lang="en-US" sz="1200" b="0" i="0" u="none" strike="noStrike" kern="1200" dirty="0" err="1" smtClean="0">
                <a:solidFill>
                  <a:schemeClr val="tx1"/>
                </a:solidFill>
                <a:latin typeface="+mn-lt"/>
                <a:ea typeface="+mn-ea"/>
                <a:cs typeface="+mn-cs"/>
                <a:hlinkClick r:id="rId3"/>
              </a:rPr>
              <a:t>Ménard</a:t>
            </a:r>
            <a:r>
              <a:rPr lang="en-US" sz="1200" b="0" i="0" u="none" strike="noStrike" kern="1200" dirty="0" smtClean="0">
                <a:solidFill>
                  <a:schemeClr val="tx1"/>
                </a:solidFill>
                <a:latin typeface="+mn-lt"/>
                <a:ea typeface="+mn-ea"/>
                <a:cs typeface="+mn-cs"/>
                <a:hlinkClick r:id="rId3"/>
              </a:rPr>
              <a:t> et al., 1988</a:t>
            </a:r>
            <a:r>
              <a:rPr lang="en-US" sz="1200" b="0" i="0" kern="1200" dirty="0" smtClean="0">
                <a:solidFill>
                  <a:schemeClr val="tx1"/>
                </a:solidFill>
                <a:latin typeface="+mn-lt"/>
                <a:ea typeface="+mn-ea"/>
                <a:cs typeface="+mn-cs"/>
              </a:rPr>
              <a:t>). Importantly, stable mouse </a:t>
            </a:r>
            <a:r>
              <a:rPr lang="en-US" sz="1200" b="0" i="0" kern="1200" dirty="0" err="1" smtClean="0">
                <a:solidFill>
                  <a:schemeClr val="tx1"/>
                </a:solidFill>
                <a:latin typeface="+mn-lt"/>
                <a:ea typeface="+mn-ea"/>
                <a:cs typeface="+mn-cs"/>
              </a:rPr>
              <a:t>organoid</a:t>
            </a:r>
            <a:r>
              <a:rPr lang="en-US" sz="1200" b="0" i="0" kern="1200" dirty="0" smtClean="0">
                <a:solidFill>
                  <a:schemeClr val="tx1"/>
                </a:solidFill>
                <a:latin typeface="+mn-lt"/>
                <a:ea typeface="+mn-ea"/>
                <a:cs typeface="+mn-cs"/>
              </a:rPr>
              <a:t> lines can be derived with minimal niche factors Rspo1, Noggin and EGF, while human </a:t>
            </a:r>
            <a:r>
              <a:rPr lang="en-US" sz="1200" b="0" i="0" kern="1200" dirty="0" err="1" smtClean="0">
                <a:solidFill>
                  <a:schemeClr val="tx1"/>
                </a:solidFill>
                <a:latin typeface="+mn-lt"/>
                <a:ea typeface="+mn-ea"/>
                <a:cs typeface="+mn-cs"/>
              </a:rPr>
              <a:t>organoids</a:t>
            </a:r>
            <a:r>
              <a:rPr lang="en-US" sz="1200" b="0" i="0" kern="1200" dirty="0" smtClean="0">
                <a:solidFill>
                  <a:schemeClr val="tx1"/>
                </a:solidFill>
                <a:latin typeface="+mn-lt"/>
                <a:ea typeface="+mn-ea"/>
                <a:cs typeface="+mn-cs"/>
              </a:rPr>
              <a:t> demand additional growth factors and inhibition of p38/MAPK pathways (</a:t>
            </a:r>
            <a:r>
              <a:rPr lang="en-US" sz="1200" b="0" i="0" u="none" strike="noStrike" kern="1200" dirty="0" smtClean="0">
                <a:solidFill>
                  <a:schemeClr val="tx1"/>
                </a:solidFill>
                <a:latin typeface="+mn-lt"/>
                <a:ea typeface="+mn-ea"/>
                <a:cs typeface="+mn-cs"/>
                <a:hlinkClick r:id="rId3"/>
              </a:rPr>
              <a:t>Sato et al., 2011b</a:t>
            </a:r>
            <a:r>
              <a:rPr lang="en-US" sz="1200" b="0" i="0" kern="1200" dirty="0" smtClean="0">
                <a:solidFill>
                  <a:schemeClr val="tx1"/>
                </a:solidFill>
                <a:latin typeface="+mn-lt"/>
                <a:ea typeface="+mn-ea"/>
                <a:cs typeface="+mn-cs"/>
              </a:rPr>
              <a:t>; </a:t>
            </a:r>
            <a:r>
              <a:rPr lang="en-US" sz="1200" b="0" i="0" u="none" strike="noStrike" kern="1200" dirty="0" err="1" smtClean="0">
                <a:solidFill>
                  <a:schemeClr val="tx1"/>
                </a:solidFill>
                <a:latin typeface="+mn-lt"/>
                <a:ea typeface="+mn-ea"/>
                <a:cs typeface="+mn-cs"/>
                <a:hlinkClick r:id="rId3"/>
              </a:rPr>
              <a:t>Fujii</a:t>
            </a:r>
            <a:r>
              <a:rPr lang="en-US" sz="1200" b="0" i="0" u="none" strike="noStrike" kern="1200" dirty="0" smtClean="0">
                <a:solidFill>
                  <a:schemeClr val="tx1"/>
                </a:solidFill>
                <a:latin typeface="+mn-lt"/>
                <a:ea typeface="+mn-ea"/>
                <a:cs typeface="+mn-cs"/>
                <a:hlinkClick r:id="rId3"/>
              </a:rPr>
              <a:t> et al., 2018</a:t>
            </a:r>
            <a:r>
              <a:rPr lang="en-US" sz="1200" b="0" i="0" kern="1200" dirty="0" smtClean="0">
                <a:solidFill>
                  <a:schemeClr val="tx1"/>
                </a:solidFill>
                <a:latin typeface="+mn-lt"/>
                <a:ea typeface="+mn-ea"/>
                <a:cs typeface="+mn-cs"/>
              </a:rPr>
              <a:t>). In addition, studies on animal models remain encumbered by considerations of animal ethics, limiting their scalability to high-throughput use.</a:t>
            </a:r>
            <a:endParaRPr lang="en-US" sz="1200" b="0" i="0" kern="1200" dirty="0" smtClean="0">
              <a:solidFill>
                <a:schemeClr val="tx1"/>
              </a:solidFill>
              <a:latin typeface="+mn-lt"/>
              <a:ea typeface="+mn-ea"/>
              <a:cs typeface="+mn-cs"/>
            </a:endParaRPr>
          </a:p>
          <a:p>
            <a:endParaRPr lang="en-US" altLang="zh-CN" sz="1200" b="0" i="0" kern="1200" dirty="0" smtClean="0">
              <a:solidFill>
                <a:schemeClr val="tx1"/>
              </a:solidFill>
              <a:latin typeface="+mn-lt"/>
              <a:ea typeface="+mn-ea"/>
              <a:cs typeface="+mn-cs"/>
            </a:endParaRPr>
          </a:p>
          <a:p>
            <a:r>
              <a:rPr lang="en-US" altLang="zh-CN" sz="1200" b="0" i="0" kern="1200" dirty="0" err="1" smtClean="0">
                <a:solidFill>
                  <a:schemeClr val="tx1"/>
                </a:solidFill>
                <a:latin typeface="+mn-lt"/>
                <a:ea typeface="+mn-ea"/>
                <a:cs typeface="+mn-cs"/>
              </a:rPr>
              <a:t>Trophocyte</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滋养细胞：</a:t>
            </a:r>
            <a:endParaRPr lang="en-US" altLang="zh-CN" sz="1200" b="0" i="0" kern="1200" dirty="0" smtClean="0">
              <a:solidFill>
                <a:schemeClr val="tx1"/>
              </a:solidFill>
              <a:latin typeface="+mn-lt"/>
              <a:ea typeface="+mn-ea"/>
              <a:cs typeface="+mn-cs"/>
            </a:endParaRPr>
          </a:p>
          <a:p>
            <a:r>
              <a:rPr lang="en-US" altLang="zh-CN" sz="1200" b="0" i="0" kern="1200" dirty="0" err="1" smtClean="0">
                <a:solidFill>
                  <a:schemeClr val="tx1"/>
                </a:solidFill>
                <a:latin typeface="+mn-lt"/>
                <a:ea typeface="+mn-ea"/>
                <a:cs typeface="+mn-cs"/>
              </a:rPr>
              <a:t>Telocyte</a:t>
            </a:r>
            <a:r>
              <a:rPr lang="en-US" altLang="zh-CN" sz="1200" b="0" i="0" kern="1200" dirty="0" smtClean="0">
                <a:solidFill>
                  <a:schemeClr val="tx1"/>
                </a:solidFill>
                <a:latin typeface="+mn-lt"/>
                <a:ea typeface="+mn-ea"/>
                <a:cs typeface="+mn-cs"/>
              </a:rPr>
              <a:t>:</a:t>
            </a:r>
            <a:endParaRPr lang="en-US" altLang="zh-CN" sz="1200" b="0" i="0" kern="1200" dirty="0" smtClean="0">
              <a:solidFill>
                <a:schemeClr val="tx1"/>
              </a:solidFill>
              <a:latin typeface="+mn-lt"/>
              <a:ea typeface="+mn-ea"/>
              <a:cs typeface="+mn-cs"/>
            </a:endParaRPr>
          </a:p>
          <a:p>
            <a:endParaRPr lang="en-US" altLang="zh-CN"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https://www.mdpi.com/2673-6284/10/3/12</a:t>
            </a:r>
            <a:endParaRPr lang="en-US" altLang="zh-CN" sz="1200" b="0" i="0" kern="1200" dirty="0" smtClean="0">
              <a:solidFill>
                <a:schemeClr val="tx1"/>
              </a:solidFill>
              <a:latin typeface="+mn-lt"/>
              <a:ea typeface="+mn-ea"/>
              <a:cs typeface="+mn-cs"/>
            </a:endParaRPr>
          </a:p>
          <a:p>
            <a:r>
              <a:rPr lang="zh-CN" altLang="en-US" dirty="0" smtClean="0"/>
              <a:t>类器官技术引发了一些严重的伦理问题，涉及类器官创建的干细胞来源、细胞捐赠者的知情同意和隐私、类器官的道德和法律地位、人类“特征或品质”的潜在获得、基因编辑的使用、 嵌合体的创造、类器官移植、商业化和专利性、所得治疗的公平问题、潜在的滥用和双重使用问题以及生物库的长期储存。</a:t>
            </a:r>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smtClean="0"/>
              <a:t>Human </a:t>
            </a:r>
            <a:r>
              <a:rPr lang="en-US" altLang="zh-CN" dirty="0" err="1" smtClean="0"/>
              <a:t>noroviruses</a:t>
            </a:r>
            <a:r>
              <a:rPr lang="en-US" altLang="zh-CN" dirty="0" smtClean="0"/>
              <a:t> (</a:t>
            </a:r>
            <a:r>
              <a:rPr lang="en-US" altLang="zh-CN" dirty="0" err="1" smtClean="0"/>
              <a:t>HuNoVs</a:t>
            </a:r>
            <a:r>
              <a:rPr lang="en-US" altLang="zh-CN" dirty="0" smtClean="0"/>
              <a:t>) are the main causative viral agents in epidemic and endemic acute gastroenteritis worldwide. Despite their impact on the global economic and health burden, developing effective control measures to prevent and treat </a:t>
            </a:r>
            <a:r>
              <a:rPr lang="en-US" altLang="zh-CN" dirty="0" err="1" smtClean="0"/>
              <a:t>norovirus</a:t>
            </a:r>
            <a:r>
              <a:rPr lang="en-US" altLang="zh-CN" dirty="0" smtClean="0"/>
              <a:t> gastroenteritis remains a difficult problem to solve.</a:t>
            </a:r>
            <a:endParaRPr lang="en-US" altLang="zh-CN" dirty="0" smtClean="0"/>
          </a:p>
          <a:p>
            <a:r>
              <a:rPr lang="zh-CN" altLang="en-US" dirty="0" smtClean="0"/>
              <a:t>人类诺如病毒（</a:t>
            </a:r>
            <a:r>
              <a:rPr lang="en-US" altLang="zh-CN" dirty="0" err="1" smtClean="0"/>
              <a:t>HuNoV</a:t>
            </a:r>
            <a:r>
              <a:rPr lang="zh-CN" altLang="en-US" dirty="0" smtClean="0"/>
              <a:t>）是全球流行性和地方性急性胃肠炎的主要致病病毒。 尽管对全球经济和健康负担造成影响，但制定有效的控制措施来预防和治疗诺如病毒胃肠炎仍然是一个难以解决的问题。</a:t>
            </a:r>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smtClean="0">
                <a:latin typeface="Poppins" pitchFamily="2" charset="0"/>
                <a:cs typeface="Poppins" pitchFamily="2" charset="0"/>
              </a:rPr>
              <a:t>R-spondin-1 is</a:t>
            </a:r>
            <a:r>
              <a:rPr lang="en-US" baseline="0" dirty="0" smtClean="0">
                <a:latin typeface="Poppins" pitchFamily="2" charset="0"/>
                <a:cs typeface="Poppins" pitchFamily="2" charset="0"/>
              </a:rPr>
              <a:t> </a:t>
            </a:r>
            <a:r>
              <a:rPr lang="en-US" dirty="0" smtClean="0">
                <a:latin typeface="Poppins" pitchFamily="2" charset="0"/>
                <a:cs typeface="Poppins" pitchFamily="2" charset="0"/>
              </a:rPr>
              <a:t>a marker for intestinal stem cells</a:t>
            </a:r>
            <a:r>
              <a:rPr lang="zh-CN" altLang="en-US" dirty="0" smtClean="0">
                <a:latin typeface="Poppins" pitchFamily="2" charset="0"/>
                <a:cs typeface="Poppins" pitchFamily="2" charset="0"/>
              </a:rPr>
              <a:t>。</a:t>
            </a:r>
            <a:endParaRPr lang="en-US" altLang="zh-CN" dirty="0" smtClean="0">
              <a:latin typeface="Poppins" pitchFamily="2" charset="0"/>
              <a:cs typeface="Poppins" pitchFamily="2" charset="0"/>
            </a:endParaRPr>
          </a:p>
          <a:p>
            <a:r>
              <a:rPr lang="en-US" sz="1200" b="0" i="0" kern="1200" dirty="0" smtClean="0">
                <a:solidFill>
                  <a:schemeClr val="tx1"/>
                </a:solidFill>
                <a:latin typeface="+mn-lt"/>
                <a:ea typeface="+mn-ea"/>
                <a:cs typeface="+mn-cs"/>
              </a:rPr>
              <a:t>Second, epidermal growth factor (EGF) signaling is associated with intestinal proliferation.</a:t>
            </a:r>
            <a:r>
              <a:rPr lang="en-US" sz="1200" b="0" i="0" u="none" strike="noStrike" kern="1200" baseline="30000" dirty="0" smtClean="0">
                <a:solidFill>
                  <a:schemeClr val="tx1"/>
                </a:solidFill>
                <a:latin typeface="+mn-lt"/>
                <a:ea typeface="+mn-ea"/>
                <a:cs typeface="+mn-cs"/>
                <a:hlinkClick r:id="rId3"/>
              </a:rPr>
              <a:t>13</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Third, transgenic expression of Noggin induces expansion of crypt numbers.</a:t>
            </a:r>
            <a:r>
              <a:rPr lang="en-US" sz="1200" b="0" i="0" u="none" strike="noStrike" kern="1200" baseline="30000" dirty="0" smtClean="0">
                <a:solidFill>
                  <a:schemeClr val="tx1"/>
                </a:solidFill>
                <a:latin typeface="+mn-lt"/>
                <a:ea typeface="+mn-ea"/>
                <a:cs typeface="+mn-cs"/>
                <a:hlinkClick r:id="rId3"/>
              </a:rPr>
              <a:t>14</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Fourth, isolated intestinal cells undergo </a:t>
            </a:r>
            <a:r>
              <a:rPr lang="en-US" sz="1200" b="0" i="0" kern="1200" dirty="0" err="1" smtClean="0">
                <a:solidFill>
                  <a:schemeClr val="tx1"/>
                </a:solidFill>
                <a:latin typeface="+mn-lt"/>
                <a:ea typeface="+mn-ea"/>
                <a:cs typeface="+mn-cs"/>
              </a:rPr>
              <a:t>anoikis</a:t>
            </a:r>
            <a:r>
              <a:rPr lang="en-US" sz="1200" b="0" i="0" kern="1200" dirty="0" smtClean="0">
                <a:solidFill>
                  <a:schemeClr val="tx1"/>
                </a:solidFill>
                <a:latin typeface="+mn-lt"/>
                <a:ea typeface="+mn-ea"/>
                <a:cs typeface="+mn-cs"/>
              </a:rPr>
              <a:t> outside the normal tissue context.</a:t>
            </a:r>
            <a:r>
              <a:rPr lang="en-US" sz="1200" b="0" i="0" u="none" strike="noStrike" kern="1200" baseline="30000" dirty="0" smtClean="0">
                <a:solidFill>
                  <a:schemeClr val="tx1"/>
                </a:solidFill>
                <a:latin typeface="+mn-lt"/>
                <a:ea typeface="+mn-ea"/>
                <a:cs typeface="+mn-cs"/>
                <a:hlinkClick r:id="rId3"/>
              </a:rPr>
              <a:t>15</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Because </a:t>
            </a:r>
            <a:r>
              <a:rPr lang="en-US" sz="1200" b="0" i="0" kern="1200" dirty="0" err="1" smtClean="0">
                <a:solidFill>
                  <a:schemeClr val="tx1"/>
                </a:solidFill>
                <a:latin typeface="+mn-lt"/>
                <a:ea typeface="+mn-ea"/>
                <a:cs typeface="+mn-cs"/>
              </a:rPr>
              <a:t>laminin</a:t>
            </a:r>
            <a:r>
              <a:rPr lang="en-US" sz="1200" b="0" i="0" kern="1200" dirty="0" smtClean="0">
                <a:solidFill>
                  <a:schemeClr val="tx1"/>
                </a:solidFill>
                <a:latin typeface="+mn-lt"/>
                <a:ea typeface="+mn-ea"/>
                <a:cs typeface="+mn-cs"/>
              </a:rPr>
              <a:t> (α1 and α2) is enriched at the crypt base,</a:t>
            </a:r>
            <a:r>
              <a:rPr lang="en-US" sz="1200" b="0" i="0" u="none" strike="noStrike" kern="1200" baseline="30000" dirty="0" smtClean="0">
                <a:solidFill>
                  <a:schemeClr val="tx1"/>
                </a:solidFill>
                <a:latin typeface="+mn-lt"/>
                <a:ea typeface="+mn-ea"/>
                <a:cs typeface="+mn-cs"/>
                <a:hlinkClick r:id="rId3"/>
              </a:rPr>
              <a:t>16</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we explored </a:t>
            </a:r>
            <a:r>
              <a:rPr lang="en-US" sz="1200" b="0" i="0" kern="1200" dirty="0" err="1" smtClean="0">
                <a:solidFill>
                  <a:schemeClr val="tx1"/>
                </a:solidFill>
                <a:latin typeface="+mn-lt"/>
                <a:ea typeface="+mn-ea"/>
                <a:cs typeface="+mn-cs"/>
              </a:rPr>
              <a:t>laminin</a:t>
            </a:r>
            <a:r>
              <a:rPr lang="en-US" sz="1200" b="0" i="0" kern="1200" dirty="0" smtClean="0">
                <a:solidFill>
                  <a:schemeClr val="tx1"/>
                </a:solidFill>
                <a:latin typeface="+mn-lt"/>
                <a:ea typeface="+mn-ea"/>
                <a:cs typeface="+mn-cs"/>
              </a:rPr>
              <a:t>-rich </a:t>
            </a:r>
            <a:r>
              <a:rPr lang="en-US" sz="1200" b="0" i="0" kern="1200" dirty="0" err="1" smtClean="0">
                <a:solidFill>
                  <a:schemeClr val="tx1"/>
                </a:solidFill>
                <a:latin typeface="+mn-lt"/>
                <a:ea typeface="+mn-ea"/>
                <a:cs typeface="+mn-cs"/>
              </a:rPr>
              <a:t>Matrigel</a:t>
            </a:r>
            <a:r>
              <a:rPr lang="en-US" sz="1200" b="0" i="0" kern="1200" dirty="0" smtClean="0">
                <a:solidFill>
                  <a:schemeClr val="tx1"/>
                </a:solidFill>
                <a:latin typeface="+mn-lt"/>
                <a:ea typeface="+mn-ea"/>
                <a:cs typeface="+mn-cs"/>
              </a:rPr>
              <a:t> to support intestinal epithelial growth. </a:t>
            </a:r>
            <a:endParaRPr lang="en-US" sz="1200" b="0" i="0" kern="1200" dirty="0" smtClean="0">
              <a:solidFill>
                <a:schemeClr val="tx1"/>
              </a:solidFill>
              <a:latin typeface="+mn-lt"/>
              <a:ea typeface="+mn-ea"/>
              <a:cs typeface="+mn-cs"/>
            </a:endParaRPr>
          </a:p>
          <a:p>
            <a:r>
              <a:rPr lang="en-US" altLang="zh-CN" sz="1200" b="0" i="0" kern="1200" dirty="0" err="1" smtClean="0">
                <a:solidFill>
                  <a:schemeClr val="tx1"/>
                </a:solidFill>
                <a:latin typeface="+mn-lt"/>
                <a:ea typeface="+mn-ea"/>
                <a:cs typeface="+mn-cs"/>
              </a:rPr>
              <a:t>Wnt:maintain</a:t>
            </a:r>
            <a:r>
              <a:rPr lang="en-US" altLang="zh-CN" sz="1200" b="0" i="0" kern="1200" dirty="0" smtClean="0">
                <a:solidFill>
                  <a:schemeClr val="tx1"/>
                </a:solidFill>
                <a:latin typeface="+mn-lt"/>
                <a:ea typeface="+mn-ea"/>
                <a:cs typeface="+mn-cs"/>
              </a:rPr>
              <a:t> intestinal stem cells</a:t>
            </a:r>
            <a:endParaRPr lang="zh-CN" altLang="en-US" dirty="0" smtClean="0">
              <a:latin typeface="Poppins" pitchFamily="2" charset="0"/>
              <a:cs typeface="Poppins" pitchFamily="2" charset="0"/>
            </a:endParaRPr>
          </a:p>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然而，只有少数转运蛋白介导的转胞吞作用在临床试验中取得成功</a:t>
            </a:r>
            <a:endParaRPr lang="en-US" altLang="zh-CN" dirty="0" smtClean="0"/>
          </a:p>
          <a:p>
            <a:pPr rtl="0"/>
            <a:endParaRPr lang="en-US" altLang="zh-CN" sz="1200" kern="1200" dirty="0" smtClean="0">
              <a:solidFill>
                <a:schemeClr val="tx1"/>
              </a:solidFill>
              <a:latin typeface="+mn-lt"/>
              <a:ea typeface="+mn-ea"/>
              <a:cs typeface="+mn-cs"/>
            </a:endParaRPr>
          </a:p>
          <a:p>
            <a:pPr rtl="0"/>
            <a:r>
              <a:rPr lang="zh-CN" altLang="en-US" sz="1200" kern="1200" dirty="0" smtClean="0">
                <a:solidFill>
                  <a:schemeClr val="tx1"/>
                </a:solidFill>
                <a:latin typeface="+mn-lt"/>
                <a:ea typeface="+mn-ea"/>
                <a:cs typeface="+mn-cs"/>
              </a:rPr>
              <a:t>动物身上得到的数据往人去推导</a:t>
            </a:r>
            <a:r>
              <a:rPr lang="zh-CN" altLang="en-US" sz="1200" kern="1200" baseline="0" dirty="0" smtClean="0">
                <a:solidFill>
                  <a:schemeClr val="tx1"/>
                </a:solidFill>
                <a:latin typeface="+mn-lt"/>
                <a:ea typeface="+mn-ea"/>
                <a:cs typeface="+mn-cs"/>
              </a:rPr>
              <a:t> 还是存在问题 </a:t>
            </a:r>
            <a:r>
              <a:rPr lang="zh-CN" altLang="en-US" sz="1200" kern="1200" dirty="0" smtClean="0">
                <a:solidFill>
                  <a:schemeClr val="tx1"/>
                </a:solidFill>
                <a:latin typeface="+mn-lt"/>
                <a:ea typeface="+mn-ea"/>
                <a:cs typeface="+mn-cs"/>
              </a:rPr>
              <a:t>包括通过循环系统不加选择地摄取涵盖主要器官的转胞吞制剂 、病理条件下脑灌注异常和 </a:t>
            </a:r>
            <a:r>
              <a:rPr lang="en-US" altLang="zh-CN" sz="1200" kern="1200" dirty="0" smtClean="0">
                <a:solidFill>
                  <a:schemeClr val="tx1"/>
                </a:solidFill>
                <a:latin typeface="+mn-lt"/>
                <a:ea typeface="+mn-ea"/>
                <a:cs typeface="+mn-cs"/>
              </a:rPr>
              <a:t>BBB </a:t>
            </a:r>
            <a:r>
              <a:rPr lang="zh-CN" altLang="en-US" sz="1200" kern="1200" dirty="0" smtClean="0">
                <a:solidFill>
                  <a:schemeClr val="tx1"/>
                </a:solidFill>
                <a:latin typeface="+mn-lt"/>
                <a:ea typeface="+mn-ea"/>
                <a:cs typeface="+mn-cs"/>
              </a:rPr>
              <a:t>结构成分退化</a:t>
            </a:r>
            <a:endParaRPr lang="en-US" altLang="zh-CN" sz="1200" kern="1200" dirty="0" smtClean="0">
              <a:solidFill>
                <a:schemeClr val="tx1"/>
              </a:solidFill>
              <a:latin typeface="+mn-lt"/>
              <a:ea typeface="+mn-ea"/>
              <a:cs typeface="+mn-cs"/>
            </a:endParaRPr>
          </a:p>
          <a:p>
            <a:pPr rtl="0"/>
            <a:endParaRPr lang="en-US" altLang="zh-CN" sz="1200" kern="1200" dirty="0" smtClean="0">
              <a:solidFill>
                <a:schemeClr val="tx1"/>
              </a:solidFill>
              <a:latin typeface="+mn-lt"/>
              <a:ea typeface="+mn-ea"/>
              <a:cs typeface="+mn-cs"/>
            </a:endParaRPr>
          </a:p>
          <a:p>
            <a:pPr rtl="0"/>
            <a:r>
              <a:rPr lang="zh-CN" altLang="en-US" sz="1200" kern="1200" dirty="0" smtClean="0">
                <a:solidFill>
                  <a:schemeClr val="tx1"/>
                </a:solidFill>
                <a:latin typeface="+mn-lt"/>
                <a:ea typeface="+mn-ea"/>
                <a:cs typeface="+mn-cs"/>
              </a:rPr>
              <a:t>种属差异</a:t>
            </a:r>
            <a:endParaRPr lang="en-US" altLang="zh-CN" sz="1200" kern="1200" dirty="0" smtClean="0">
              <a:solidFill>
                <a:schemeClr val="tx1"/>
              </a:solidFill>
              <a:latin typeface="+mn-lt"/>
              <a:ea typeface="+mn-ea"/>
              <a:cs typeface="+mn-cs"/>
            </a:endParaRPr>
          </a:p>
          <a:p>
            <a:pPr rtl="0"/>
            <a:endParaRPr lang="en-US" altLang="zh-CN" sz="1200" kern="1200" dirty="0" smtClean="0">
              <a:solidFill>
                <a:schemeClr val="tx1"/>
              </a:solidFill>
              <a:latin typeface="+mn-lt"/>
              <a:ea typeface="+mn-ea"/>
              <a:cs typeface="+mn-cs"/>
            </a:endParaRPr>
          </a:p>
          <a:p>
            <a:pPr rtl="0"/>
            <a:r>
              <a:rPr lang="zh-CN" altLang="en-US" sz="1200" kern="1200" dirty="0" smtClean="0">
                <a:solidFill>
                  <a:schemeClr val="tx1"/>
                </a:solidFill>
                <a:latin typeface="+mn-lt"/>
                <a:ea typeface="+mn-ea"/>
                <a:cs typeface="+mn-cs"/>
              </a:rPr>
              <a:t>原代人</a:t>
            </a:r>
            <a:r>
              <a:rPr lang="zh-CN" altLang="en-US" sz="1200" kern="100" dirty="0" smtClean="0">
                <a:solidFill>
                  <a:schemeClr val="dk1"/>
                </a:solidFill>
                <a:latin typeface="Poppins" pitchFamily="2" charset="0"/>
                <a:ea typeface="思源黑体 CN Normal"/>
                <a:cs typeface="Poppins" pitchFamily="2" charset="0"/>
              </a:rPr>
              <a:t>脑内皮细胞</a:t>
            </a:r>
            <a:r>
              <a:rPr lang="zh-CN" altLang="en-US" sz="1200" kern="1200" dirty="0" smtClean="0">
                <a:solidFill>
                  <a:schemeClr val="tx1"/>
                </a:solidFill>
                <a:latin typeface="+mn-lt"/>
                <a:ea typeface="+mn-ea"/>
                <a:cs typeface="+mn-cs"/>
              </a:rPr>
              <a:t>可以通过人脑活检获得，但仍然受到有限的培养可扩展性、体外表型的快速丧失以及次优屏障特性的影响。</a:t>
            </a:r>
            <a:endParaRPr lang="en-US" altLang="zh-CN" sz="1200" kern="1200" dirty="0" smtClean="0">
              <a:solidFill>
                <a:schemeClr val="tx1"/>
              </a:solidFill>
              <a:latin typeface="+mn-lt"/>
              <a:ea typeface="+mn-ea"/>
              <a:cs typeface="+mn-cs"/>
            </a:endParaRPr>
          </a:p>
          <a:p>
            <a:pPr rtl="0"/>
            <a:endParaRPr lang="en-US" altLang="zh-CN"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这些类似 </a:t>
            </a:r>
            <a:r>
              <a:rPr lang="en-US" altLang="zh-CN" dirty="0" smtClean="0"/>
              <a:t>BBB </a:t>
            </a:r>
            <a:r>
              <a:rPr lang="zh-CN" altLang="en-US" dirty="0" smtClean="0"/>
              <a:t>的球体被分为三个超微结构区室：衬在外层的 </a:t>
            </a:r>
            <a:r>
              <a:rPr lang="en-US" altLang="zh-CN" dirty="0" smtClean="0"/>
              <a:t>BEC</a:t>
            </a:r>
            <a:r>
              <a:rPr lang="zh-CN" altLang="en-US" dirty="0" smtClean="0"/>
              <a:t>、与 </a:t>
            </a:r>
            <a:r>
              <a:rPr lang="en-US" altLang="zh-CN" dirty="0" smtClean="0"/>
              <a:t>BEC </a:t>
            </a:r>
            <a:r>
              <a:rPr lang="zh-CN" altLang="en-US" dirty="0" smtClean="0"/>
              <a:t>直接接触的中间层的周细胞以及内部的星形胶质细胞 。 </a:t>
            </a:r>
            <a:r>
              <a:rPr lang="en-US" altLang="zh-CN" dirty="0" smtClean="0"/>
              <a:t>BBB </a:t>
            </a:r>
            <a:r>
              <a:rPr lang="zh-CN" altLang="en-US" dirty="0" smtClean="0"/>
              <a:t>类器官表面形成不可渗透的屏障，展示重要的 </a:t>
            </a:r>
            <a:r>
              <a:rPr lang="en-US" altLang="zh-CN" dirty="0" smtClean="0"/>
              <a:t>BBB </a:t>
            </a:r>
            <a:r>
              <a:rPr lang="zh-CN" altLang="en-US" dirty="0" smtClean="0"/>
              <a:t>调节剂，包括紧密</a:t>
            </a:r>
            <a:r>
              <a:rPr lang="en-US" altLang="zh-CN" dirty="0" smtClean="0"/>
              <a:t>/</a:t>
            </a:r>
            <a:r>
              <a:rPr lang="zh-CN" altLang="en-US" dirty="0" smtClean="0"/>
              <a:t>粘附连接和 </a:t>
            </a:r>
            <a:r>
              <a:rPr lang="en-US" altLang="zh-CN" dirty="0" smtClean="0"/>
              <a:t>P-</a:t>
            </a:r>
            <a:r>
              <a:rPr lang="zh-CN" altLang="en-US" dirty="0" smtClean="0"/>
              <a:t>糖蛋白外排泵，以调节分子运输。</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defRPr/>
            </a:pP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作为药物研究的模型和筛选可穿透脑的小肽</a:t>
            </a:r>
            <a:endParaRPr lang="zh-CN" altLang="en-US" dirty="0" smtClean="0"/>
          </a:p>
          <a:p>
            <a:pPr rtl="0"/>
            <a:endParaRPr lang="zh-CN" altLang="en-US" sz="1200" kern="1200" dirty="0" smtClean="0">
              <a:solidFill>
                <a:schemeClr val="tx1"/>
              </a:solidFill>
              <a:latin typeface="+mn-lt"/>
              <a:ea typeface="+mn-ea"/>
              <a:cs typeface="+mn-cs"/>
            </a:endParaRPr>
          </a:p>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kern="1200" dirty="0" smtClean="0">
                <a:solidFill>
                  <a:schemeClr val="tx1"/>
                </a:solidFill>
                <a:latin typeface="+mn-lt"/>
                <a:ea typeface="+mn-ea"/>
                <a:cs typeface="+mn-cs"/>
              </a:rPr>
              <a:t>One limitation of many cerebral </a:t>
            </a:r>
            <a:r>
              <a:rPr lang="en-US" sz="1200" b="0" i="0" kern="1200" dirty="0" err="1" smtClean="0">
                <a:solidFill>
                  <a:schemeClr val="tx1"/>
                </a:solidFill>
                <a:latin typeface="+mn-lt"/>
                <a:ea typeface="+mn-ea"/>
                <a:cs typeface="+mn-cs"/>
              </a:rPr>
              <a:t>organoids</a:t>
            </a:r>
            <a:r>
              <a:rPr lang="en-US" sz="1200" b="0" i="0" kern="1200" dirty="0" smtClean="0">
                <a:solidFill>
                  <a:schemeClr val="tx1"/>
                </a:solidFill>
                <a:latin typeface="+mn-lt"/>
                <a:ea typeface="+mn-ea"/>
                <a:cs typeface="+mn-cs"/>
              </a:rPr>
              <a:t> is a lack of CNS vasculature.</a:t>
            </a:r>
            <a:endParaRPr lang="zh-CN" altLang="en-US" dirty="0" smtClean="0"/>
          </a:p>
          <a:p>
            <a:endParaRPr lang="en-US" altLang="zh-CN" dirty="0" smtClean="0"/>
          </a:p>
          <a:p>
            <a:r>
              <a:rPr lang="en-US" sz="1200" b="0" i="0" kern="1200" dirty="0" smtClean="0">
                <a:solidFill>
                  <a:schemeClr val="tx1"/>
                </a:solidFill>
                <a:latin typeface="+mn-lt"/>
                <a:ea typeface="+mn-ea"/>
                <a:cs typeface="+mn-cs"/>
              </a:rPr>
              <a:t>The complex vessel network interpenetrates the human brain during early neural development and provides a steady exchange of oxygen, nutrients, and inductive biochemical. The vasculature also serves as a structural template for early brain development and compartmentalization. </a:t>
            </a:r>
            <a:endParaRPr lang="en-US" sz="1200" b="0" i="0" kern="1200" dirty="0" smtClean="0">
              <a:solidFill>
                <a:schemeClr val="tx1"/>
              </a:solidFill>
              <a:latin typeface="+mn-lt"/>
              <a:ea typeface="+mn-ea"/>
              <a:cs typeface="+mn-cs"/>
            </a:endParaRPr>
          </a:p>
          <a:p>
            <a:endParaRPr lang="en-US" altLang="zh-CN"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r>
              <a:rPr lang="en-US" dirty="0" smtClean="0"/>
              <a:t>Biomaterial-assisted network fabrication and spontaneous </a:t>
            </a:r>
            <a:r>
              <a:rPr lang="en-US" dirty="0" err="1" smtClean="0"/>
              <a:t>vascularization</a:t>
            </a:r>
            <a:r>
              <a:rPr lang="en-US" dirty="0" smtClean="0"/>
              <a:t>.</a:t>
            </a:r>
            <a:endParaRPr lang="zh-CN" altLang="en-US" dirty="0" smtClean="0"/>
          </a:p>
          <a:p>
            <a:endParaRPr lang="en-US" altLang="zh-CN" dirty="0" smtClean="0"/>
          </a:p>
          <a:p>
            <a:r>
              <a:rPr lang="zh-CN" altLang="en-US" dirty="0" smtClean="0"/>
              <a:t>支架依赖性血管化 通过嵌入式 </a:t>
            </a:r>
            <a:r>
              <a:rPr lang="en-US" altLang="zh-CN" dirty="0" smtClean="0"/>
              <a:t>3D </a:t>
            </a:r>
            <a:r>
              <a:rPr lang="zh-CN" altLang="en-US" dirty="0" smtClean="0"/>
              <a:t>打印对功能组织进行写入 </a:t>
            </a:r>
            <a:r>
              <a:rPr lang="en-US" altLang="zh-CN" dirty="0" smtClean="0"/>
              <a:t>(SWIFT)</a:t>
            </a:r>
            <a:r>
              <a:rPr lang="zh-CN" altLang="en-US" dirty="0" smtClean="0"/>
              <a:t>。 这种生物墨水可以通过温度变化或适当的化学</a:t>
            </a:r>
            <a:r>
              <a:rPr lang="en-US" altLang="zh-CN" dirty="0" smtClean="0"/>
              <a:t>/</a:t>
            </a:r>
            <a:r>
              <a:rPr lang="zh-CN" altLang="en-US" dirty="0" smtClean="0"/>
              <a:t>酶试剂降解，留下坚固的管状结构和功能完整性</a:t>
            </a:r>
            <a:endParaRPr lang="en-US" altLang="zh-CN" dirty="0" smtClean="0"/>
          </a:p>
          <a:p>
            <a:endParaRPr lang="en-US" altLang="zh-CN" dirty="0" smtClean="0"/>
          </a:p>
          <a:p>
            <a:r>
              <a:rPr lang="zh-CN" altLang="en-US" dirty="0" smtClean="0"/>
              <a:t>通过通道灌注人脐静脉内皮细胞，使分叉血管网络的管腔表面内皮化。 有趣的是，牺牲墨水不会对 </a:t>
            </a:r>
            <a:r>
              <a:rPr lang="en-US" altLang="zh-CN" dirty="0" smtClean="0"/>
              <a:t>SWIFT </a:t>
            </a:r>
            <a:r>
              <a:rPr lang="zh-CN" altLang="en-US" dirty="0" smtClean="0"/>
              <a:t>结构内附近类器官的微结构产生不利影响，单个大脑类器官内完整的脑室结构证明了这一点。</a:t>
            </a:r>
            <a:endParaRPr lang="en-US" altLang="zh-CN" dirty="0" smtClean="0"/>
          </a:p>
          <a:p>
            <a:endParaRPr lang="en-US" altLang="zh-CN" dirty="0" smtClean="0"/>
          </a:p>
          <a:p>
            <a:r>
              <a:rPr lang="zh-CN" altLang="en-US" dirty="0" smtClean="0"/>
              <a:t>将人类大脑类器官移植到啮齿动物大脑中可以增加表型细胞的功能、成熟度和多样性，并赋予体外所缺乏的更复杂、更有组织的细胞结构</a:t>
            </a:r>
            <a:endParaRPr lang="en-US" altLang="zh-CN" dirty="0" smtClean="0"/>
          </a:p>
          <a:p>
            <a:endParaRPr lang="en-US" altLang="zh-CN" dirty="0" smtClean="0"/>
          </a:p>
          <a:p>
            <a:r>
              <a:rPr lang="zh-CN" altLang="en-US" dirty="0" smtClean="0"/>
              <a:t>插入</a:t>
            </a:r>
            <a:r>
              <a:rPr lang="zh-CN" altLang="en-US" sz="1200" dirty="0" smtClean="0"/>
              <a:t>促进人血管内皮细胞形成的转录因子</a:t>
            </a:r>
            <a:r>
              <a:rPr lang="zh-CN" altLang="en-US" dirty="0" smtClean="0"/>
              <a:t>的基因</a:t>
            </a:r>
            <a:r>
              <a:rPr lang="en-US" altLang="zh-CN" dirty="0" smtClean="0"/>
              <a:t>ETV2</a:t>
            </a:r>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A956C28-A3A1-43DB-B0E8-66BEBFA5EA1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脂多糖</a:t>
            </a:r>
            <a:endParaRPr lang="zh-CN" altLang="en-US" dirty="0"/>
          </a:p>
          <a:p>
            <a:r>
              <a:rPr lang="zh-CN" altLang="en-US" dirty="0"/>
              <a:t>用胚状体作为体外模型去检验格兰仕阴性菌对于胚胎发生过程中胚系的诱导的</a:t>
            </a:r>
            <a:r>
              <a:rPr lang="zh-CN" altLang="en-US" dirty="0" smtClean="0"/>
              <a:t>影响</a:t>
            </a:r>
            <a:endParaRPr lang="en-US" altLang="zh-CN" dirty="0" smtClean="0"/>
          </a:p>
          <a:p>
            <a:r>
              <a:rPr lang="en-US" sz="1200" b="0" i="0" kern="1200" dirty="0" smtClean="0">
                <a:solidFill>
                  <a:schemeClr val="tx1"/>
                </a:solidFill>
                <a:latin typeface="+mn-lt"/>
                <a:ea typeface="+mn-ea"/>
                <a:cs typeface="+mn-cs"/>
              </a:rPr>
              <a:t>LPS (also termed </a:t>
            </a:r>
            <a:r>
              <a:rPr lang="en-US" sz="1200" b="0" i="0" kern="1200" dirty="0" err="1" smtClean="0">
                <a:solidFill>
                  <a:schemeClr val="tx1"/>
                </a:solidFill>
                <a:latin typeface="+mn-lt"/>
                <a:ea typeface="+mn-ea"/>
                <a:cs typeface="+mn-cs"/>
              </a:rPr>
              <a:t>endotoxin</a:t>
            </a:r>
            <a:r>
              <a:rPr lang="en-US" sz="1200" b="0" i="0" kern="1200" dirty="0" smtClean="0">
                <a:solidFill>
                  <a:schemeClr val="tx1"/>
                </a:solidFill>
                <a:latin typeface="+mn-lt"/>
                <a:ea typeface="+mn-ea"/>
                <a:cs typeface="+mn-cs"/>
              </a:rPr>
              <a:t>) is the major component of the outer membrane of Gram-negative bacteria</a:t>
            </a:r>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LPS</a:t>
            </a:r>
            <a:r>
              <a:rPr lang="zh-CN" altLang="en-US" sz="1200" b="0" i="0" kern="1200" dirty="0" smtClean="0">
                <a:solidFill>
                  <a:schemeClr val="tx1"/>
                </a:solidFill>
                <a:latin typeface="+mn-lt"/>
                <a:ea typeface="+mn-ea"/>
                <a:cs typeface="+mn-cs"/>
              </a:rPr>
              <a:t>（也称为内毒素）是革兰氏阴性菌外膜的主要成分</a:t>
            </a:r>
            <a:endParaRPr lang="zh-CN" altLang="en-US" dirty="0"/>
          </a:p>
          <a:p>
            <a:r>
              <a:rPr lang="en-US" altLang="zh-CN" dirty="0"/>
              <a:t>成骨细胞</a:t>
            </a:r>
            <a:endParaRPr lang="en-US" altLang="zh-CN"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idx="2"/>
          </p:nvPr>
        </p:nvSpPr>
        <p:spPr/>
      </p:sp>
      <p:sp>
        <p:nvSpPr>
          <p:cNvPr id="44035" name="文本占位符 2"/>
          <p:cNvSpPr>
            <a:spLocks noGrp="1"/>
          </p:cNvSpPr>
          <p:nvPr>
            <p:ph type="body" idx="3"/>
          </p:nvPr>
        </p:nvSpPr>
        <p:spPr>
          <a:noFill/>
        </p:spPr>
        <p:txBody>
          <a:bodyPr/>
          <a:lstStyle/>
          <a:p>
            <a:r>
              <a:rPr lang="zh-CN" altLang="en-US" dirty="0" smtClean="0"/>
              <a:t>北京义翘神州科技股份有限公司，总部位于北京亦庄，是国家高新技术企业。目前已在美国、欧洲、日本，以及国内的泰州、苏州建立了子公司，在上海、广州成立分公司。公司目前建立有重组蛋白、抗体、基因产品库，以及</a:t>
            </a:r>
            <a:r>
              <a:rPr lang="en-US" altLang="zh-CN" dirty="0" smtClean="0"/>
              <a:t>ELISA</a:t>
            </a:r>
            <a:r>
              <a:rPr lang="zh-CN" altLang="en-US" dirty="0" smtClean="0"/>
              <a:t>试剂盒、培养基、转染试剂、</a:t>
            </a:r>
            <a:r>
              <a:rPr lang="en-US" altLang="zh-CN" dirty="0" smtClean="0"/>
              <a:t>GMP</a:t>
            </a:r>
            <a:r>
              <a:rPr lang="zh-CN" altLang="en-US" dirty="0" smtClean="0"/>
              <a:t>级核酸酶等产品的研发与生产，现货产品超过</a:t>
            </a:r>
            <a:r>
              <a:rPr lang="en-US" altLang="zh-CN" dirty="0" smtClean="0"/>
              <a:t>6.7</a:t>
            </a:r>
            <a:r>
              <a:rPr lang="zh-CN" altLang="en-US" dirty="0" smtClean="0"/>
              <a:t>万种。</a:t>
            </a:r>
            <a:br>
              <a:rPr lang="zh-CN" altLang="en-US" dirty="0" smtClean="0"/>
            </a:br>
            <a:br>
              <a:rPr lang="zh-CN" altLang="en-US" dirty="0" smtClean="0"/>
            </a:br>
            <a:r>
              <a:rPr lang="zh-CN" altLang="en-US" dirty="0" smtClean="0"/>
              <a:t>同时，建立有从基因克隆、蛋白表达、抗体开发与生产到质量控制研究在内的一站式</a:t>
            </a:r>
            <a:r>
              <a:rPr lang="en-US" altLang="zh-CN" dirty="0" smtClean="0"/>
              <a:t>CRO</a:t>
            </a:r>
            <a:r>
              <a:rPr lang="zh-CN" altLang="en-US" dirty="0" smtClean="0"/>
              <a:t>技术服务平台，推进客户研发进程。</a:t>
            </a:r>
            <a:endParaRPr lang="zh-CN"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ChangeArrowheads="1" noTextEdit="1"/>
          </p:cNvSpPr>
          <p:nvPr>
            <p:ph type="sldImg" idx="4294967295"/>
          </p:nvPr>
        </p:nvSpPr>
        <p:spPr>
          <a:ln>
            <a:miter lim="800000"/>
          </a:ln>
        </p:spPr>
      </p:sp>
      <p:sp>
        <p:nvSpPr>
          <p:cNvPr id="68611" name="文本占位符 2"/>
          <p:cNvSpPr>
            <a:spLocks noGrp="1" noChangeArrowheads="1"/>
          </p:cNvSpPr>
          <p:nvPr>
            <p:ph type="body" idx="4294967295"/>
          </p:nvPr>
        </p:nvSpPr>
        <p:spPr>
          <a:noFill/>
        </p:spPr>
        <p:txBody>
          <a:bodyPr/>
          <a:lstStyle/>
          <a:p>
            <a:pPr eaLnBrk="1" hangingPunct="1"/>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0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1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18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28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2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3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3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38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40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3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4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4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4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4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4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5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5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5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5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6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6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2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6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6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6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2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3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3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5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5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1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30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3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70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endParaRPr lang="zh-CN" altLang="en-US" dirty="0"/>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Ovr>
    <a:masterClrMapping/>
  </p:clrMapOvr>
  <p:transition/>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1" Type="http://schemas.openxmlformats.org/officeDocument/2006/relationships/theme" Target="../theme/theme1.xml"/><Relationship Id="rId60" Type="http://schemas.openxmlformats.org/officeDocument/2006/relationships/slideLayout" Target="../slideLayouts/slideLayout60.xml"/><Relationship Id="rId6" Type="http://schemas.openxmlformats.org/officeDocument/2006/relationships/slideLayout" Target="../slideLayouts/slideLayout6.xml"/><Relationship Id="rId59" Type="http://schemas.openxmlformats.org/officeDocument/2006/relationships/slideLayout" Target="../slideLayouts/slideLayout59.xml"/><Relationship Id="rId58" Type="http://schemas.openxmlformats.org/officeDocument/2006/relationships/slideLayout" Target="../slideLayouts/slideLayout58.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DC4BCE-4DDA-4C33-846D-16A1BB3EE497}"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8D3C9A0-7E5B-436D-B564-716706779C1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7.xml"/><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8.xml"/><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57.xml"/><Relationship Id="rId2" Type="http://schemas.openxmlformats.org/officeDocument/2006/relationships/image" Target="../media/image2.png"/><Relationship Id="rId1" Type="http://schemas.openxmlformats.org/officeDocument/2006/relationships/chart" Target="../charts/char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5.xml"/><Relationship Id="rId2" Type="http://schemas.openxmlformats.org/officeDocument/2006/relationships/image" Target="../media/image5.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60.xml"/><Relationship Id="rId2" Type="http://schemas.openxmlformats.org/officeDocument/2006/relationships/image" Target="../media/image6.jpe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30.xml"/><Relationship Id="rId3" Type="http://schemas.openxmlformats.org/officeDocument/2006/relationships/themeOverride" Target="../theme/themeOverride1.xml"/><Relationship Id="rId2" Type="http://schemas.openxmlformats.org/officeDocument/2006/relationships/image" Target="../media/image7.jpe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58.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4.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59.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1.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9.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32.xml"/><Relationship Id="rId2" Type="http://schemas.openxmlformats.org/officeDocument/2006/relationships/image" Target="../media/image13.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3.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35.xml"/><Relationship Id="rId2" Type="http://schemas.openxmlformats.org/officeDocument/2006/relationships/image" Target="../media/image14.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37.xml"/><Relationship Id="rId3" Type="http://schemas.openxmlformats.org/officeDocument/2006/relationships/image" Target="../media/image15.jpeg"/><Relationship Id="rId2" Type="http://schemas.openxmlformats.org/officeDocument/2006/relationships/tags" Target="../tags/tag1.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9.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6.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8.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1.xml"/><Relationship Id="rId2" Type="http://schemas.openxmlformats.org/officeDocument/2006/relationships/image" Target="../media/image16.jpe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46.xml"/><Relationship Id="rId2" Type="http://schemas.openxmlformats.org/officeDocument/2006/relationships/image" Target="../media/image2.png"/><Relationship Id="rId1"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47.xml"/><Relationship Id="rId2" Type="http://schemas.openxmlformats.org/officeDocument/2006/relationships/image" Target="../media/image18.pn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2.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8.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49.xml"/><Relationship Id="rId2" Type="http://schemas.openxmlformats.org/officeDocument/2006/relationships/image" Target="../media/image19.png"/><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50.xml"/><Relationship Id="rId2" Type="http://schemas.openxmlformats.org/officeDocument/2006/relationships/image" Target="../media/image20.jpeg"/><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9" Type="http://schemas.openxmlformats.org/officeDocument/2006/relationships/notesSlide" Target="../notesSlides/notesSlide29.xml"/><Relationship Id="rId8" Type="http://schemas.openxmlformats.org/officeDocument/2006/relationships/slideLayout" Target="../slideLayouts/slideLayout51.xml"/><Relationship Id="rId7" Type="http://schemas.openxmlformats.org/officeDocument/2006/relationships/image" Target="../media/image26.png"/><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42.xml"/><Relationship Id="rId4" Type="http://schemas.openxmlformats.org/officeDocument/2006/relationships/image" Target="../media/image29.pn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40.xml"/><Relationship Id="rId4" Type="http://schemas.openxmlformats.org/officeDocument/2006/relationships/image" Target="../media/image32.jpe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3.xml"/><Relationship Id="rId1"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4.xml"/><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56.xml"/><Relationship Id="rId2" Type="http://schemas.openxmlformats.org/officeDocument/2006/relationships/image" Target="../media/image33.png"/><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35.xml"/><Relationship Id="rId6" Type="http://schemas.openxmlformats.org/officeDocument/2006/relationships/slideLayout" Target="../slideLayouts/slideLayout44.xml"/><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2.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55.xml"/><Relationship Id="rId2" Type="http://schemas.openxmlformats.org/officeDocument/2006/relationships/image" Target="../media/image2.png"/><Relationship Id="rId1" Type="http://schemas.openxmlformats.org/officeDocument/2006/relationships/image" Target="../media/image38.png"/></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37.xml"/><Relationship Id="rId6" Type="http://schemas.openxmlformats.org/officeDocument/2006/relationships/slideLayout" Target="../slideLayouts/slideLayout45.xml"/><Relationship Id="rId5" Type="http://schemas.openxmlformats.org/officeDocument/2006/relationships/image" Target="../media/image42.png"/><Relationship Id="rId4" Type="http://schemas.openxmlformats.org/officeDocument/2006/relationships/image" Target="../media/image41.png"/><Relationship Id="rId3" Type="http://schemas.openxmlformats.org/officeDocument/2006/relationships/image" Target="../media/image2.png"/><Relationship Id="rId2" Type="http://schemas.openxmlformats.org/officeDocument/2006/relationships/image" Target="../media/image40.png"/><Relationship Id="rId1" Type="http://schemas.openxmlformats.org/officeDocument/2006/relationships/image" Target="../media/image39.png"/></Relationships>
</file>

<file path=ppt/slides/_rels/slide40.xml.rels><?xml version="1.0" encoding="UTF-8" standalone="yes"?>
<Relationships xmlns="http://schemas.openxmlformats.org/package/2006/relationships"><Relationship Id="rId9" Type="http://schemas.openxmlformats.org/officeDocument/2006/relationships/notesSlide" Target="../notesSlides/notesSlide38.xml"/><Relationship Id="rId8" Type="http://schemas.openxmlformats.org/officeDocument/2006/relationships/slideLayout" Target="../slideLayouts/slideLayout43.xml"/><Relationship Id="rId7" Type="http://schemas.openxmlformats.org/officeDocument/2006/relationships/image" Target="../media/image48.jpeg"/><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e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6.xml"/><Relationship Id="rId1" Type="http://schemas.openxmlformats.org/officeDocument/2006/relationships/image" Target="../media/image2.png"/></Relationships>
</file>

<file path=ppt/slides/_rels/slide42.xml.rels><?xml version="1.0" encoding="UTF-8" standalone="yes"?>
<Relationships xmlns="http://schemas.openxmlformats.org/package/2006/relationships"><Relationship Id="rId9" Type="http://schemas.openxmlformats.org/officeDocument/2006/relationships/image" Target="../media/image57.jpeg"/><Relationship Id="rId8" Type="http://schemas.openxmlformats.org/officeDocument/2006/relationships/image" Target="../media/image56.png"/><Relationship Id="rId7" Type="http://schemas.openxmlformats.org/officeDocument/2006/relationships/image" Target="../media/image55.jpeg"/><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3" Type="http://schemas.openxmlformats.org/officeDocument/2006/relationships/image" Target="../media/image51.png"/><Relationship Id="rId2" Type="http://schemas.openxmlformats.org/officeDocument/2006/relationships/image" Target="../media/image50.png"/><Relationship Id="rId11" Type="http://schemas.openxmlformats.org/officeDocument/2006/relationships/notesSlide" Target="../notesSlides/notesSlide40.xml"/><Relationship Id="rId10" Type="http://schemas.openxmlformats.org/officeDocument/2006/relationships/slideLayout" Target="../slideLayouts/slideLayout7.xml"/><Relationship Id="rId1"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315112" y="195486"/>
            <a:ext cx="2240664" cy="540000"/>
          </a:xfrm>
          <a:prstGeom prst="rect">
            <a:avLst/>
          </a:prstGeom>
          <a:noFill/>
          <a:ln>
            <a:noFill/>
          </a:ln>
        </p:spPr>
      </p:pic>
      <p:sp>
        <p:nvSpPr>
          <p:cNvPr id="8" name="副标题 2"/>
          <p:cNvSpPr>
            <a:spLocks noGrp="1" noChangeArrowheads="1"/>
          </p:cNvSpPr>
          <p:nvPr>
            <p:ph type="subTitle" idx="1"/>
          </p:nvPr>
        </p:nvSpPr>
        <p:spPr>
          <a:xfrm>
            <a:off x="251520" y="1347465"/>
            <a:ext cx="6606480" cy="1224285"/>
          </a:xfrm>
        </p:spPr>
        <p:txBody>
          <a:bodyPr>
            <a:noAutofit/>
          </a:bodyPr>
          <a:lstStyle/>
          <a:p>
            <a:pPr algn="l"/>
            <a:r>
              <a:rPr lang="zh-CN" altLang="en-US" sz="4400" b="1" dirty="0" smtClean="0">
                <a:solidFill>
                  <a:srgbClr val="0C6551"/>
                </a:solidFill>
                <a:latin typeface="思源黑体 CN Heavy" pitchFamily="34" charset="-122"/>
                <a:ea typeface="思源黑体 CN Heavy" pitchFamily="34" charset="-122"/>
                <a:cs typeface="Poppins" pitchFamily="2" charset="0"/>
              </a:rPr>
              <a:t>类器官研究相关细胞因子的选择</a:t>
            </a:r>
            <a:endParaRPr lang="en-US" altLang="zh-CN" sz="4400" b="1" dirty="0" smtClean="0">
              <a:solidFill>
                <a:srgbClr val="0C6551"/>
              </a:solidFill>
              <a:latin typeface="思源黑体 CN Heavy" pitchFamily="34" charset="-122"/>
              <a:ea typeface="思源黑体 CN Heavy" pitchFamily="34" charset="-122"/>
              <a:cs typeface="Poppins" pitchFamily="2" charset="0"/>
            </a:endParaRPr>
          </a:p>
        </p:txBody>
      </p:sp>
      <p:sp>
        <p:nvSpPr>
          <p:cNvPr id="10" name="副标题 2"/>
          <p:cNvSpPr txBox="1">
            <a:spLocks noChangeArrowheads="1"/>
          </p:cNvSpPr>
          <p:nvPr/>
        </p:nvSpPr>
        <p:spPr bwMode="auto">
          <a:xfrm>
            <a:off x="142844" y="3286130"/>
            <a:ext cx="4963422" cy="151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endParaRPr lang="zh-CN" altLang="en-US" sz="1600" dirty="0" smtClean="0">
              <a:solidFill>
                <a:srgbClr val="007E66"/>
              </a:solidFill>
              <a:latin typeface="思源黑体 CN Regular" pitchFamily="34" charset="-122"/>
              <a:ea typeface="思源黑体 CN Regular" pitchFamily="34" charset="-122"/>
              <a:cs typeface="Poppins" pitchFamily="2" charset="0"/>
            </a:endParaRPr>
          </a:p>
          <a:p>
            <a:pPr>
              <a:lnSpc>
                <a:spcPct val="120000"/>
              </a:lnSpc>
              <a:spcBef>
                <a:spcPct val="15000"/>
              </a:spcBef>
            </a:pPr>
            <a:r>
              <a:rPr lang="zh-CN" altLang="en-US" sz="1600" dirty="0" smtClean="0">
                <a:solidFill>
                  <a:srgbClr val="007E66"/>
                </a:solidFill>
                <a:latin typeface="思源黑体 CN Regular" pitchFamily="34" charset="-122"/>
                <a:ea typeface="思源黑体 CN Regular" pitchFamily="34" charset="-122"/>
                <a:cs typeface="Poppins" pitchFamily="2" charset="0"/>
              </a:rPr>
              <a:t>北京义翘神州科技股份有限公司</a:t>
            </a:r>
            <a:endParaRPr lang="en-US" altLang="zh-CN" sz="1600" dirty="0">
              <a:solidFill>
                <a:srgbClr val="007E66"/>
              </a:solidFill>
              <a:latin typeface="思源黑体 CN Regular" pitchFamily="34" charset="-122"/>
              <a:ea typeface="思源黑体 CN Regular" pitchFamily="34" charset="-122"/>
              <a:cs typeface="Poppins" pitchFamily="2" charset="0"/>
            </a:endParaRPr>
          </a:p>
        </p:txBody>
      </p:sp>
      <p:sp>
        <p:nvSpPr>
          <p:cNvPr id="16" name="圆角矩形 15"/>
          <p:cNvSpPr/>
          <p:nvPr/>
        </p:nvSpPr>
        <p:spPr>
          <a:xfrm>
            <a:off x="395536" y="2857502"/>
            <a:ext cx="432048" cy="4571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580112" y="1491630"/>
            <a:ext cx="5073377" cy="507337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11960" y="-828092"/>
            <a:ext cx="1656184" cy="16561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851920" y="3075806"/>
            <a:ext cx="579090" cy="57909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smtClean="0">
                <a:solidFill>
                  <a:schemeClr val="bg1"/>
                </a:solidFill>
                <a:latin typeface="Poppins" pitchFamily="2" charset="0"/>
                <a:ea typeface="微软雅黑" panose="020B0503020204020204" pitchFamily="34" charset="-122"/>
                <a:cs typeface="Poppins" pitchFamily="2" charset="0"/>
              </a:rPr>
              <a:t>义翘神州</a:t>
            </a:r>
            <a:endParaRPr lang="en-US" altLang="zh-CN" sz="800" dirty="0">
              <a:solidFill>
                <a:schemeClr val="bg1"/>
              </a:solidFill>
              <a:latin typeface="Poppins" pitchFamily="2" charset="0"/>
              <a:ea typeface="微软雅黑" panose="020B0503020204020204"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p:cNvSpPr/>
          <p:nvPr/>
        </p:nvSpPr>
        <p:spPr>
          <a:xfrm>
            <a:off x="1524422" y="-4148236"/>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副标题 2"/>
          <p:cNvSpPr txBox="1"/>
          <p:nvPr/>
        </p:nvSpPr>
        <p:spPr bwMode="auto">
          <a:xfrm>
            <a:off x="2699792" y="484014"/>
            <a:ext cx="36734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20000"/>
              </a:spcBef>
              <a:buFontTx/>
              <a:buNone/>
            </a:pPr>
            <a:r>
              <a:rPr lang="en-US" altLang="zh-CN" sz="4200" b="1" dirty="0">
                <a:solidFill>
                  <a:schemeClr val="bg1"/>
                </a:solidFill>
                <a:latin typeface="Poppins" pitchFamily="2" charset="0"/>
                <a:ea typeface="微软雅黑" panose="020B0503020204020204" pitchFamily="34" charset="-122"/>
                <a:cs typeface="Poppins" pitchFamily="2" charset="0"/>
              </a:rPr>
              <a:t>CONTENT</a:t>
            </a:r>
            <a:endParaRPr lang="en-US" altLang="zh-CN" sz="2600" b="1" dirty="0">
              <a:solidFill>
                <a:schemeClr val="bg1"/>
              </a:solidFill>
              <a:latin typeface="Poppins" pitchFamily="2" charset="0"/>
              <a:ea typeface="微软雅黑" panose="020B0503020204020204" pitchFamily="34" charset="-122"/>
              <a:cs typeface="Poppins" pitchFamily="2" charset="0"/>
            </a:endParaRPr>
          </a:p>
        </p:txBody>
      </p:sp>
      <p:grpSp>
        <p:nvGrpSpPr>
          <p:cNvPr id="23" name="组合 22"/>
          <p:cNvGrpSpPr/>
          <p:nvPr/>
        </p:nvGrpSpPr>
        <p:grpSpPr>
          <a:xfrm>
            <a:off x="1111051" y="2547614"/>
            <a:ext cx="4325045" cy="624136"/>
            <a:chOff x="4572892" y="843558"/>
            <a:chExt cx="4325045" cy="624136"/>
          </a:xfrm>
        </p:grpSpPr>
        <p:sp>
          <p:nvSpPr>
            <p:cNvPr id="29" name="TextBox 28"/>
            <p:cNvSpPr txBox="1"/>
            <p:nvPr/>
          </p:nvSpPr>
          <p:spPr>
            <a:xfrm>
              <a:off x="5221287" y="985018"/>
              <a:ext cx="3676650" cy="400110"/>
            </a:xfrm>
            <a:prstGeom prst="rect">
              <a:avLst/>
            </a:prstGeom>
            <a:noFill/>
          </p:spPr>
          <p:txBody>
            <a:bodyPr>
              <a:spAutoFit/>
            </a:bodyPr>
            <a:lstStyle/>
            <a:p>
              <a:r>
                <a:rPr lang="zh-CN" altLang="en-US" sz="2000" b="1" dirty="0" smtClean="0">
                  <a:solidFill>
                    <a:schemeClr val="bg1">
                      <a:lumMod val="50000"/>
                    </a:schemeClr>
                  </a:solidFill>
                  <a:latin typeface="Poppins" pitchFamily="2" charset="0"/>
                  <a:ea typeface="思源黑体 CN Regular" pitchFamily="34" charset="-122"/>
                  <a:cs typeface="Poppins" pitchFamily="2" charset="0"/>
                </a:rPr>
                <a:t>类器官研究进展</a:t>
              </a:r>
              <a:endParaRPr lang="zh-CN" altLang="en-US" sz="2000" b="1" dirty="0" smtClean="0">
                <a:solidFill>
                  <a:schemeClr val="bg1">
                    <a:lumMod val="50000"/>
                  </a:schemeClr>
                </a:solidFill>
                <a:latin typeface="Poppins" pitchFamily="2" charset="0"/>
                <a:ea typeface="思源黑体 CN Regular" pitchFamily="34" charset="-122"/>
                <a:cs typeface="Poppins" pitchFamily="2" charset="0"/>
              </a:endParaRPr>
            </a:p>
          </p:txBody>
        </p:sp>
        <p:grpSp>
          <p:nvGrpSpPr>
            <p:cNvPr id="2" name="组合 33"/>
            <p:cNvGrpSpPr/>
            <p:nvPr/>
          </p:nvGrpSpPr>
          <p:grpSpPr>
            <a:xfrm>
              <a:off x="4572892" y="843558"/>
              <a:ext cx="624136" cy="624136"/>
              <a:chOff x="3635896" y="843558"/>
              <a:chExt cx="624136" cy="624136"/>
            </a:xfrm>
          </p:grpSpPr>
          <p:sp>
            <p:nvSpPr>
              <p:cNvPr id="32" name="椭圆 31"/>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itchFamily="2" charset="0"/>
                  <a:ea typeface="思源黑体 CN Regular" pitchFamily="34" charset="-122"/>
                  <a:cs typeface="Poppins" pitchFamily="2" charset="0"/>
                </a:endParaRPr>
              </a:p>
            </p:txBody>
          </p:sp>
          <p:sp>
            <p:nvSpPr>
              <p:cNvPr id="33" name="TextBox 19"/>
              <p:cNvSpPr txBox="1">
                <a:spLocks noChangeArrowheads="1"/>
              </p:cNvSpPr>
              <p:nvPr/>
            </p:nvSpPr>
            <p:spPr bwMode="auto">
              <a:xfrm>
                <a:off x="3785122" y="969224"/>
                <a:ext cx="382984" cy="40011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000" b="1" dirty="0">
                    <a:solidFill>
                      <a:schemeClr val="bg1"/>
                    </a:solidFill>
                    <a:latin typeface="Poppins" pitchFamily="2" charset="0"/>
                    <a:ea typeface="思源黑体 CN Regular" pitchFamily="34" charset="-122"/>
                    <a:cs typeface="Poppins" pitchFamily="2" charset="0"/>
                  </a:rPr>
                  <a:t>1</a:t>
                </a:r>
                <a:endParaRPr lang="zh-CN" altLang="en-US" sz="2000" b="1" dirty="0">
                  <a:solidFill>
                    <a:schemeClr val="bg1"/>
                  </a:solidFill>
                  <a:latin typeface="Poppins" pitchFamily="2" charset="0"/>
                  <a:ea typeface="思源黑体 CN Regular" pitchFamily="34" charset="-122"/>
                  <a:cs typeface="Poppins" pitchFamily="2" charset="0"/>
                </a:endParaRPr>
              </a:p>
            </p:txBody>
          </p:sp>
        </p:grpSp>
      </p:grpSp>
      <p:grpSp>
        <p:nvGrpSpPr>
          <p:cNvPr id="26" name="组合 25"/>
          <p:cNvGrpSpPr/>
          <p:nvPr/>
        </p:nvGrpSpPr>
        <p:grpSpPr>
          <a:xfrm>
            <a:off x="5148064" y="2547614"/>
            <a:ext cx="4325937" cy="624136"/>
            <a:chOff x="4572000" y="1827667"/>
            <a:chExt cx="4325937" cy="624136"/>
          </a:xfrm>
        </p:grpSpPr>
        <p:sp>
          <p:nvSpPr>
            <p:cNvPr id="22" name="TextBox 21"/>
            <p:cNvSpPr txBox="1"/>
            <p:nvPr/>
          </p:nvSpPr>
          <p:spPr>
            <a:xfrm>
              <a:off x="5221287" y="1923678"/>
              <a:ext cx="3676650" cy="400110"/>
            </a:xfrm>
            <a:prstGeom prst="rect">
              <a:avLst/>
            </a:prstGeom>
            <a:noFill/>
          </p:spPr>
          <p:txBody>
            <a:bodyPr>
              <a:spAutoFit/>
            </a:bodyPr>
            <a:lstStyle/>
            <a:p>
              <a:pPr>
                <a:defRPr/>
              </a:pPr>
              <a:r>
                <a:rPr lang="zh-CN" altLang="en-US" sz="2000" b="1" dirty="0" smtClean="0">
                  <a:solidFill>
                    <a:schemeClr val="bg1">
                      <a:lumMod val="50000"/>
                    </a:schemeClr>
                  </a:solidFill>
                  <a:latin typeface="Poppins" pitchFamily="2" charset="0"/>
                  <a:ea typeface="思源黑体 CN Regular" pitchFamily="34" charset="-122"/>
                  <a:cs typeface="Poppins" pitchFamily="2" charset="0"/>
                </a:rPr>
                <a:t>肠道和脑类器官介绍</a:t>
              </a:r>
              <a:endParaRPr lang="en-US" altLang="zh-CN" sz="2000" b="1" dirty="0">
                <a:solidFill>
                  <a:schemeClr val="bg1">
                    <a:lumMod val="50000"/>
                  </a:schemeClr>
                </a:solidFill>
                <a:latin typeface="Poppins" pitchFamily="2" charset="0"/>
                <a:ea typeface="思源黑体 CN Regular" pitchFamily="34" charset="-122"/>
                <a:cs typeface="Poppins" pitchFamily="2" charset="0"/>
              </a:endParaRPr>
            </a:p>
          </p:txBody>
        </p:sp>
        <p:grpSp>
          <p:nvGrpSpPr>
            <p:cNvPr id="3" name="组合 49"/>
            <p:cNvGrpSpPr/>
            <p:nvPr/>
          </p:nvGrpSpPr>
          <p:grpSpPr>
            <a:xfrm>
              <a:off x="4572000" y="1827667"/>
              <a:ext cx="624136" cy="624136"/>
              <a:chOff x="3635896" y="843558"/>
              <a:chExt cx="624136" cy="624136"/>
            </a:xfrm>
          </p:grpSpPr>
          <p:sp>
            <p:nvSpPr>
              <p:cNvPr id="51" name="椭圆 50"/>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itchFamily="2" charset="0"/>
                  <a:ea typeface="思源黑体 CN Regular" pitchFamily="34" charset="-122"/>
                  <a:cs typeface="Poppins" pitchFamily="2" charset="0"/>
                </a:endParaRPr>
              </a:p>
            </p:txBody>
          </p:sp>
          <p:sp>
            <p:nvSpPr>
              <p:cNvPr id="52" name="TextBox 19"/>
              <p:cNvSpPr txBox="1">
                <a:spLocks noChangeArrowheads="1"/>
              </p:cNvSpPr>
              <p:nvPr/>
            </p:nvSpPr>
            <p:spPr bwMode="auto">
              <a:xfrm>
                <a:off x="3785122" y="969224"/>
                <a:ext cx="382984" cy="40011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000" b="1" dirty="0" smtClean="0">
                    <a:solidFill>
                      <a:schemeClr val="bg1"/>
                    </a:solidFill>
                    <a:latin typeface="Poppins" pitchFamily="2" charset="0"/>
                    <a:ea typeface="思源黑体 CN Regular" pitchFamily="34" charset="-122"/>
                    <a:cs typeface="Poppins" pitchFamily="2" charset="0"/>
                  </a:rPr>
                  <a:t>2</a:t>
                </a:r>
                <a:endParaRPr lang="zh-CN" altLang="en-US" sz="2000" b="1" dirty="0">
                  <a:solidFill>
                    <a:schemeClr val="bg1"/>
                  </a:solidFill>
                  <a:latin typeface="Poppins" pitchFamily="2" charset="0"/>
                  <a:ea typeface="思源黑体 CN Regular" pitchFamily="34" charset="-122"/>
                  <a:cs typeface="Poppins" pitchFamily="2" charset="0"/>
                </a:endParaRPr>
              </a:p>
            </p:txBody>
          </p:sp>
        </p:grpSp>
      </p:grpSp>
      <p:grpSp>
        <p:nvGrpSpPr>
          <p:cNvPr id="27" name="组合 26"/>
          <p:cNvGrpSpPr/>
          <p:nvPr/>
        </p:nvGrpSpPr>
        <p:grpSpPr>
          <a:xfrm>
            <a:off x="1111051" y="3675806"/>
            <a:ext cx="5137349" cy="624136"/>
            <a:chOff x="4572000" y="2811776"/>
            <a:chExt cx="5137349" cy="624136"/>
          </a:xfrm>
        </p:grpSpPr>
        <p:sp>
          <p:nvSpPr>
            <p:cNvPr id="24" name="TextBox 23"/>
            <p:cNvSpPr txBox="1"/>
            <p:nvPr/>
          </p:nvSpPr>
          <p:spPr>
            <a:xfrm>
              <a:off x="5221287" y="2922498"/>
              <a:ext cx="4488062" cy="400110"/>
            </a:xfrm>
            <a:prstGeom prst="rect">
              <a:avLst/>
            </a:prstGeom>
            <a:noFill/>
          </p:spPr>
          <p:txBody>
            <a:bodyPr wrap="square">
              <a:spAutoFit/>
            </a:bodyPr>
            <a:lstStyle/>
            <a:p>
              <a:pPr>
                <a:defRPr/>
              </a:pPr>
              <a:r>
                <a:rPr lang="zh-CN" altLang="en-US" sz="2000" b="1" dirty="0" smtClean="0">
                  <a:solidFill>
                    <a:schemeClr val="bg1">
                      <a:lumMod val="50000"/>
                    </a:schemeClr>
                  </a:solidFill>
                  <a:latin typeface="Poppins" pitchFamily="2" charset="0"/>
                  <a:ea typeface="思源黑体 CN Regular" pitchFamily="34" charset="-122"/>
                  <a:cs typeface="Poppins" pitchFamily="2" charset="0"/>
                </a:rPr>
                <a:t>细胞因子产品特色以及应用案例</a:t>
              </a:r>
              <a:endParaRPr lang="zh-CN" altLang="en-US" sz="2000" b="1" dirty="0" smtClean="0">
                <a:solidFill>
                  <a:schemeClr val="bg1">
                    <a:lumMod val="50000"/>
                  </a:schemeClr>
                </a:solidFill>
                <a:latin typeface="Poppins" pitchFamily="2" charset="0"/>
                <a:ea typeface="思源黑体 CN Regular" pitchFamily="34" charset="-122"/>
                <a:cs typeface="Poppins" pitchFamily="2" charset="0"/>
              </a:endParaRPr>
            </a:p>
          </p:txBody>
        </p:sp>
        <p:grpSp>
          <p:nvGrpSpPr>
            <p:cNvPr id="4" name="组合 52"/>
            <p:cNvGrpSpPr/>
            <p:nvPr/>
          </p:nvGrpSpPr>
          <p:grpSpPr>
            <a:xfrm>
              <a:off x="4572000" y="2811776"/>
              <a:ext cx="624136" cy="624136"/>
              <a:chOff x="3635896" y="843558"/>
              <a:chExt cx="624136" cy="624136"/>
            </a:xfrm>
          </p:grpSpPr>
          <p:sp>
            <p:nvSpPr>
              <p:cNvPr id="54" name="椭圆 53"/>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itchFamily="2" charset="0"/>
                  <a:ea typeface="思源黑体 CN Regular" pitchFamily="34" charset="-122"/>
                  <a:cs typeface="Poppins" pitchFamily="2" charset="0"/>
                </a:endParaRPr>
              </a:p>
            </p:txBody>
          </p:sp>
          <p:sp>
            <p:nvSpPr>
              <p:cNvPr id="55" name="TextBox 19"/>
              <p:cNvSpPr txBox="1">
                <a:spLocks noChangeArrowheads="1"/>
              </p:cNvSpPr>
              <p:nvPr/>
            </p:nvSpPr>
            <p:spPr bwMode="auto">
              <a:xfrm>
                <a:off x="3785122" y="969224"/>
                <a:ext cx="382984" cy="40011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000" b="1" dirty="0" smtClean="0">
                    <a:solidFill>
                      <a:schemeClr val="bg1"/>
                    </a:solidFill>
                    <a:latin typeface="Poppins" pitchFamily="2" charset="0"/>
                    <a:ea typeface="思源黑体 CN Regular" pitchFamily="34" charset="-122"/>
                    <a:cs typeface="Poppins" pitchFamily="2" charset="0"/>
                  </a:rPr>
                  <a:t>3</a:t>
                </a:r>
                <a:endParaRPr lang="zh-CN" altLang="en-US" sz="2000" b="1" dirty="0">
                  <a:solidFill>
                    <a:schemeClr val="bg1"/>
                  </a:solidFill>
                  <a:latin typeface="Poppins" pitchFamily="2" charset="0"/>
                  <a:ea typeface="思源黑体 CN Regular" pitchFamily="34" charset="-122"/>
                  <a:cs typeface="Poppins" pitchFamily="2" charset="0"/>
                </a:endParaRPr>
              </a:p>
            </p:txBody>
          </p:sp>
        </p:grpSp>
      </p:grpSp>
      <p:pic>
        <p:nvPicPr>
          <p:cNvPr id="3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28" name="TextBox 27"/>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1152128"/>
          </a:xfrm>
          <a:prstGeom prst="rect">
            <a:avLst/>
          </a:prstGeom>
        </p:spPr>
        <p:txBody>
          <a:bodyPr>
            <a:normAutofit/>
          </a:bodyPr>
          <a:lstStyle/>
          <a:p>
            <a:pPr algn="ctr">
              <a:lnSpc>
                <a:spcPct val="90000"/>
              </a:lnSpc>
            </a:pPr>
            <a:r>
              <a:rPr lang="zh-CN" altLang="en-US" sz="3600" b="1" dirty="0" smtClean="0">
                <a:solidFill>
                  <a:srgbClr val="007E66"/>
                </a:solidFill>
                <a:latin typeface="思源黑体 CN Heavy" pitchFamily="34" charset="-122"/>
                <a:ea typeface="思源黑体 CN Heavy" pitchFamily="34" charset="-122"/>
                <a:cs typeface="Poppins" pitchFamily="2" charset="0"/>
              </a:rPr>
              <a:t>类器官研究进展</a:t>
            </a:r>
            <a:endParaRPr lang="zh-CN" altLang="en-US" sz="3600" b="1" dirty="0" smtClean="0">
              <a:solidFill>
                <a:srgbClr val="007E66"/>
              </a:solidFill>
              <a:latin typeface="思源黑体 CN Heavy" pitchFamily="34" charset="-122"/>
              <a:ea typeface="思源黑体 CN Heavy" pitchFamily="34" charset="-122"/>
              <a:cs typeface="Poppins" pitchFamily="2" charset="0"/>
            </a:endParaRPr>
          </a:p>
          <a:p>
            <a:pPr algn="ctr">
              <a:lnSpc>
                <a:spcPct val="90000"/>
              </a:lnSpc>
              <a:buFont typeface="Arial" panose="020B0604020202020204" pitchFamily="34" charset="0"/>
              <a:buNone/>
            </a:pPr>
            <a:endParaRPr lang="en-US" altLang="zh-CN" sz="3600" b="1" dirty="0">
              <a:solidFill>
                <a:srgbClr val="007E66"/>
              </a:solidFill>
              <a:latin typeface="思源黑体 CN Heavy" pitchFamily="34" charset="-122"/>
              <a:ea typeface="思源黑体 CN Heavy" pitchFamily="34" charset="-122"/>
              <a:cs typeface="Poppins"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smtClean="0">
                <a:solidFill>
                  <a:srgbClr val="007E66"/>
                </a:solidFill>
                <a:latin typeface="Poppins" pitchFamily="2" charset="0"/>
                <a:ea typeface="思源黑体 CN Regular" pitchFamily="34" charset="-122"/>
                <a:cs typeface="Poppins" pitchFamily="2" charset="0"/>
              </a:rPr>
              <a:t>01</a:t>
            </a:r>
            <a:endParaRPr lang="en-US" altLang="zh-CN" sz="7200" b="1" dirty="0">
              <a:solidFill>
                <a:srgbClr val="007E66"/>
              </a:solidFill>
              <a:latin typeface="Poppins" pitchFamily="2" charset="0"/>
              <a:ea typeface="思源黑体 CN Regular" pitchFamily="34" charset="-122"/>
              <a:cs typeface="Poppins"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
          <p:cNvGrpSpPr/>
          <p:nvPr/>
        </p:nvGrpSpPr>
        <p:grpSpPr>
          <a:xfrm>
            <a:off x="285720" y="642924"/>
            <a:ext cx="3362356" cy="547702"/>
            <a:chOff x="5643570" y="1142990"/>
            <a:chExt cx="3362356" cy="547702"/>
          </a:xfrm>
        </p:grpSpPr>
        <p:sp>
          <p:nvSpPr>
            <p:cNvPr id="23" name="椭圆 22"/>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sp>
          <p:nvSpPr>
            <p:cNvPr id="24" name="TextBox 23"/>
            <p:cNvSpPr txBox="1"/>
            <p:nvPr/>
          </p:nvSpPr>
          <p:spPr>
            <a:xfrm>
              <a:off x="5786446" y="1142990"/>
              <a:ext cx="3145413"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cs typeface="Poppins" pitchFamily="2" charset="0"/>
                </a:rPr>
                <a:t>类器官研究</a:t>
              </a:r>
              <a:r>
                <a:rPr lang="en-US" altLang="zh-CN" sz="2400" b="1" dirty="0" smtClean="0">
                  <a:solidFill>
                    <a:srgbClr val="007E66"/>
                  </a:solidFill>
                  <a:latin typeface="思源黑体 CN Medium" pitchFamily="34" charset="-122"/>
                  <a:ea typeface="思源黑体 CN Medium" pitchFamily="34" charset="-122"/>
                  <a:cs typeface="Poppins" pitchFamily="2" charset="0"/>
                </a:rPr>
                <a:t>-</a:t>
              </a:r>
              <a:r>
                <a:rPr lang="zh-CN" altLang="en-US" sz="2400" b="1" dirty="0" smtClean="0">
                  <a:solidFill>
                    <a:srgbClr val="007E66"/>
                  </a:solidFill>
                  <a:latin typeface="思源黑体 CN Medium" pitchFamily="34" charset="-122"/>
                  <a:ea typeface="思源黑体 CN Medium" pitchFamily="34" charset="-122"/>
                  <a:cs typeface="Poppins" pitchFamily="2" charset="0"/>
                </a:rPr>
                <a:t>市场情况</a:t>
              </a:r>
              <a:endParaRPr lang="zh-CN" altLang="en-US" sz="2400" b="1" dirty="0" smtClean="0">
                <a:solidFill>
                  <a:srgbClr val="007E66"/>
                </a:solidFill>
                <a:latin typeface="思源黑体 CN Medium" pitchFamily="34" charset="-122"/>
                <a:ea typeface="思源黑体 CN Medium" pitchFamily="34" charset="-122"/>
                <a:cs typeface="Poppins" pitchFamily="2" charset="0"/>
              </a:endParaRPr>
            </a:p>
          </p:txBody>
        </p:sp>
        <p:sp>
          <p:nvSpPr>
            <p:cNvPr id="26" name="椭圆 25"/>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sp>
          <p:nvSpPr>
            <p:cNvPr id="27" name="椭圆 26"/>
            <p:cNvSpPr/>
            <p:nvPr/>
          </p:nvSpPr>
          <p:spPr>
            <a:xfrm>
              <a:off x="8863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grpSp>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39" name="椭圆 38"/>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40" name="矩形 39"/>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grpSp>
        <p:pic>
          <p:nvPicPr>
            <p:cNvPr id="3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7" name="组合 226"/>
            <p:cNvGrpSpPr/>
            <p:nvPr/>
          </p:nvGrpSpPr>
          <p:grpSpPr>
            <a:xfrm>
              <a:off x="8316422" y="195486"/>
              <a:ext cx="711274" cy="209198"/>
              <a:chOff x="7812360" y="123478"/>
              <a:chExt cx="1224136" cy="360040"/>
            </a:xfrm>
          </p:grpSpPr>
          <p:sp>
            <p:nvSpPr>
              <p:cNvPr id="36" name="椭圆 35"/>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37" name="椭圆 36"/>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38" name="椭圆 37"/>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grpSp>
      </p:grpSp>
      <p:sp>
        <p:nvSpPr>
          <p:cNvPr id="20" name="矩形 19"/>
          <p:cNvSpPr/>
          <p:nvPr/>
        </p:nvSpPr>
        <p:spPr>
          <a:xfrm>
            <a:off x="0" y="4400550"/>
            <a:ext cx="4800600" cy="307777"/>
          </a:xfrm>
          <a:prstGeom prst="rect">
            <a:avLst/>
          </a:prstGeom>
        </p:spPr>
        <p:txBody>
          <a:bodyPr wrap="square">
            <a:spAutoFit/>
          </a:bodyPr>
          <a:lstStyle/>
          <a:p>
            <a:r>
              <a:rPr lang="en-US" sz="700" i="1" dirty="0" smtClean="0">
                <a:latin typeface="Poppins" pitchFamily="2" charset="0"/>
                <a:ea typeface="思源黑体 CN Regular" pitchFamily="34" charset="-122"/>
                <a:cs typeface="Poppins" pitchFamily="2" charset="0"/>
              </a:rPr>
              <a:t>(“</a:t>
            </a:r>
            <a:r>
              <a:rPr lang="en-US" sz="700" i="1" dirty="0" err="1" smtClean="0">
                <a:latin typeface="Poppins" pitchFamily="2" charset="0"/>
                <a:ea typeface="思源黑体 CN Regular" pitchFamily="34" charset="-122"/>
                <a:cs typeface="Poppins" pitchFamily="2" charset="0"/>
              </a:rPr>
              <a:t>Organoids</a:t>
            </a:r>
            <a:r>
              <a:rPr lang="en-US" sz="700" i="1" dirty="0" smtClean="0">
                <a:latin typeface="Poppins" pitchFamily="2" charset="0"/>
                <a:ea typeface="思源黑体 CN Regular" pitchFamily="34" charset="-122"/>
                <a:cs typeface="Poppins" pitchFamily="2" charset="0"/>
              </a:rPr>
              <a:t> and Spheroids Market Size | Global Industry Report, 2028” </a:t>
            </a:r>
            <a:r>
              <a:rPr lang="en-US" sz="700" i="1" dirty="0" err="1" smtClean="0">
                <a:latin typeface="Poppins" pitchFamily="2" charset="0"/>
                <a:ea typeface="思源黑体 CN Regular" pitchFamily="34" charset="-122"/>
                <a:cs typeface="Poppins" pitchFamily="2" charset="0"/>
              </a:rPr>
              <a:t>n.d</a:t>
            </a:r>
            <a:r>
              <a:rPr lang="en-US" sz="700" i="1" dirty="0" smtClean="0">
                <a:latin typeface="Poppins" pitchFamily="2" charset="0"/>
                <a:ea typeface="思源黑体 CN Regular" pitchFamily="34" charset="-122"/>
                <a:cs typeface="Poppins" pitchFamily="2" charset="0"/>
              </a:rPr>
              <a:t>.)</a:t>
            </a:r>
            <a:endParaRPr lang="en-US" sz="700" i="1" dirty="0" smtClean="0">
              <a:latin typeface="Poppins" pitchFamily="2" charset="0"/>
              <a:ea typeface="思源黑体 CN Regular" pitchFamily="34" charset="-122"/>
              <a:cs typeface="Poppins" pitchFamily="2" charset="0"/>
            </a:endParaRPr>
          </a:p>
          <a:p>
            <a:r>
              <a:rPr lang="en-US" sz="700" i="1" dirty="0" smtClean="0">
                <a:latin typeface="Poppins" pitchFamily="2" charset="0"/>
                <a:ea typeface="思源黑体 CN Regular" pitchFamily="34" charset="-122"/>
                <a:cs typeface="Poppins" pitchFamily="2" charset="0"/>
              </a:rPr>
              <a:t>(“</a:t>
            </a:r>
            <a:r>
              <a:rPr lang="en-US" sz="700" i="1" dirty="0" err="1" smtClean="0">
                <a:latin typeface="Poppins" pitchFamily="2" charset="0"/>
                <a:ea typeface="思源黑体 CN Regular" pitchFamily="34" charset="-122"/>
                <a:cs typeface="Poppins" pitchFamily="2" charset="0"/>
              </a:rPr>
              <a:t>Organoids</a:t>
            </a:r>
            <a:r>
              <a:rPr lang="en-US" sz="700" i="1" dirty="0" smtClean="0">
                <a:latin typeface="Poppins" pitchFamily="2" charset="0"/>
                <a:ea typeface="思源黑体 CN Regular" pitchFamily="34" charset="-122"/>
                <a:cs typeface="Poppins" pitchFamily="2" charset="0"/>
              </a:rPr>
              <a:t> Market Size &amp; Share Analysis - Industry Research Report - Growth Trends” </a:t>
            </a:r>
            <a:r>
              <a:rPr lang="en-US" sz="700" i="1" dirty="0" err="1" smtClean="0">
                <a:latin typeface="Poppins" pitchFamily="2" charset="0"/>
                <a:ea typeface="思源黑体 CN Regular" pitchFamily="34" charset="-122"/>
                <a:cs typeface="Poppins" pitchFamily="2" charset="0"/>
              </a:rPr>
              <a:t>n.d</a:t>
            </a:r>
            <a:r>
              <a:rPr lang="en-US" sz="700" i="1" dirty="0" smtClean="0">
                <a:latin typeface="Poppins" pitchFamily="2" charset="0"/>
                <a:ea typeface="思源黑体 CN Regular" pitchFamily="34" charset="-122"/>
                <a:cs typeface="Poppins" pitchFamily="2" charset="0"/>
              </a:rPr>
              <a:t>.)</a:t>
            </a:r>
            <a:endParaRPr lang="zh-CN" altLang="en-US" sz="700" i="1" dirty="0" smtClean="0">
              <a:latin typeface="Poppins" pitchFamily="2" charset="0"/>
              <a:ea typeface="思源黑体 CN Regular" pitchFamily="34" charset="-122"/>
              <a:cs typeface="Poppins" pitchFamily="2" charset="0"/>
            </a:endParaRPr>
          </a:p>
        </p:txBody>
      </p:sp>
      <p:grpSp>
        <p:nvGrpSpPr>
          <p:cNvPr id="25" name="组合 24"/>
          <p:cNvGrpSpPr/>
          <p:nvPr/>
        </p:nvGrpSpPr>
        <p:grpSpPr>
          <a:xfrm>
            <a:off x="228600" y="1733550"/>
            <a:ext cx="3657600" cy="2514600"/>
            <a:chOff x="510540" y="1219457"/>
            <a:chExt cx="6949441" cy="3151734"/>
          </a:xfrm>
        </p:grpSpPr>
        <p:pic>
          <p:nvPicPr>
            <p:cNvPr id="2050" name="Picture 2" descr="Organoids and Spheroids Market Size"/>
            <p:cNvPicPr>
              <a:picLocks noChangeAspect="1" noChangeArrowheads="1"/>
            </p:cNvPicPr>
            <p:nvPr/>
          </p:nvPicPr>
          <p:blipFill>
            <a:blip r:embed="rId2" cstate="print"/>
            <a:srcRect l="2000" t="2857" r="2000" b="2857"/>
            <a:stretch>
              <a:fillRect/>
            </a:stretch>
          </p:blipFill>
          <p:spPr bwMode="auto">
            <a:xfrm>
              <a:off x="510540" y="1219457"/>
              <a:ext cx="6949441" cy="3151734"/>
            </a:xfrm>
            <a:prstGeom prst="rect">
              <a:avLst/>
            </a:prstGeom>
            <a:noFill/>
          </p:spPr>
        </p:pic>
        <p:sp>
          <p:nvSpPr>
            <p:cNvPr id="22" name="矩形 21"/>
            <p:cNvSpPr/>
            <p:nvPr/>
          </p:nvSpPr>
          <p:spPr>
            <a:xfrm>
              <a:off x="1089660" y="1792500"/>
              <a:ext cx="5181601" cy="501487"/>
            </a:xfrm>
            <a:prstGeom prst="rect">
              <a:avLst/>
            </a:prstGeom>
          </p:spPr>
          <p:txBody>
            <a:bodyPr wrap="square">
              <a:spAutoFit/>
            </a:bodyPr>
            <a:lstStyle/>
            <a:p>
              <a:pPr algn="ctr"/>
              <a:r>
                <a:rPr lang="en-US" sz="1000" dirty="0" smtClean="0">
                  <a:latin typeface="Poppins" pitchFamily="2" charset="0"/>
                  <a:ea typeface="思源黑体 CN Regular" pitchFamily="34" charset="-122"/>
                  <a:cs typeface="Poppins" pitchFamily="2" charset="0"/>
                </a:rPr>
                <a:t>CAGR (2021-2028) </a:t>
              </a:r>
              <a:endParaRPr lang="en-US" sz="1000" dirty="0" smtClean="0">
                <a:latin typeface="Poppins" pitchFamily="2" charset="0"/>
                <a:ea typeface="思源黑体 CN Regular" pitchFamily="34" charset="-122"/>
                <a:cs typeface="Poppins" pitchFamily="2" charset="0"/>
              </a:endParaRPr>
            </a:p>
            <a:p>
              <a:pPr algn="ctr"/>
              <a:r>
                <a:rPr lang="en-US" sz="1000" dirty="0" smtClean="0">
                  <a:latin typeface="Poppins" pitchFamily="2" charset="0"/>
                  <a:ea typeface="思源黑体 CN Regular" pitchFamily="34" charset="-122"/>
                  <a:cs typeface="Poppins" pitchFamily="2" charset="0"/>
                </a:rPr>
                <a:t>22.8%</a:t>
              </a:r>
              <a:endParaRPr lang="zh-CN" altLang="en-US" sz="1000" dirty="0">
                <a:latin typeface="Poppins" pitchFamily="2" charset="0"/>
                <a:ea typeface="思源黑体 CN Regular" pitchFamily="34" charset="-122"/>
                <a:cs typeface="Poppins" pitchFamily="2" charset="0"/>
              </a:endParaRPr>
            </a:p>
          </p:txBody>
        </p:sp>
      </p:grpSp>
      <p:graphicFrame>
        <p:nvGraphicFramePr>
          <p:cNvPr id="28" name="表格 27"/>
          <p:cNvGraphicFramePr>
            <a:graphicFrameLocks noGrp="1"/>
          </p:cNvGraphicFramePr>
          <p:nvPr/>
        </p:nvGraphicFramePr>
        <p:xfrm>
          <a:off x="4495800" y="1657350"/>
          <a:ext cx="4602480" cy="2588260"/>
        </p:xfrm>
        <a:graphic>
          <a:graphicData uri="http://schemas.openxmlformats.org/drawingml/2006/table">
            <a:tbl>
              <a:tblPr firstRow="1" bandRow="1">
                <a:tableStyleId>{5C22544A-7EE6-4342-B048-85BDC9FD1C3A}</a:tableStyleId>
              </a:tblPr>
              <a:tblGrid>
                <a:gridCol w="1534160"/>
                <a:gridCol w="1534160"/>
                <a:gridCol w="1534160"/>
              </a:tblGrid>
              <a:tr h="370840">
                <a:tc>
                  <a:txBody>
                    <a:bodyPr/>
                    <a:lstStyle/>
                    <a:p>
                      <a:r>
                        <a:rPr lang="en-US" altLang="zh-CN" sz="1050" kern="1200" dirty="0" smtClean="0">
                          <a:solidFill>
                            <a:schemeClr val="bg1"/>
                          </a:solidFill>
                          <a:latin typeface="Poppins" pitchFamily="2" charset="0"/>
                          <a:ea typeface="+mn-ea"/>
                          <a:cs typeface="Poppins" pitchFamily="2" charset="0"/>
                        </a:rPr>
                        <a:t>By Application</a:t>
                      </a:r>
                      <a:endParaRPr lang="zh-CN" altLang="en-US" sz="1050" kern="1200" dirty="0" smtClean="0">
                        <a:solidFill>
                          <a:schemeClr val="bg1"/>
                        </a:solidFill>
                        <a:latin typeface="Poppins" pitchFamily="2" charset="0"/>
                        <a:ea typeface="+mn-ea"/>
                        <a:cs typeface="Poppins" pitchFamily="2" charset="0"/>
                      </a:endParaRPr>
                    </a:p>
                  </a:txBody>
                  <a:tcPr anchor="ctr">
                    <a:solidFill>
                      <a:srgbClr val="005440"/>
                    </a:solidFill>
                  </a:tcPr>
                </a:tc>
                <a:tc>
                  <a:txBody>
                    <a:bodyPr/>
                    <a:lstStyle/>
                    <a:p>
                      <a:r>
                        <a:rPr lang="en-US" altLang="zh-CN" sz="1050" b="1" kern="1200" dirty="0" smtClean="0">
                          <a:solidFill>
                            <a:schemeClr val="bg1"/>
                          </a:solidFill>
                          <a:latin typeface="Poppins" pitchFamily="2" charset="0"/>
                          <a:ea typeface="+mn-ea"/>
                          <a:cs typeface="Poppins" pitchFamily="2" charset="0"/>
                        </a:rPr>
                        <a:t>By End-Use</a:t>
                      </a:r>
                      <a:endParaRPr lang="zh-CN" altLang="en-US" sz="1050" b="1" kern="1200" dirty="0" smtClean="0">
                        <a:solidFill>
                          <a:schemeClr val="bg1"/>
                        </a:solidFill>
                        <a:latin typeface="Poppins" pitchFamily="2" charset="0"/>
                        <a:ea typeface="+mn-ea"/>
                        <a:cs typeface="Poppins" pitchFamily="2" charset="0"/>
                      </a:endParaRPr>
                    </a:p>
                  </a:txBody>
                  <a:tcPr anchor="ctr">
                    <a:solidFill>
                      <a:srgbClr val="005440"/>
                    </a:solidFill>
                  </a:tcPr>
                </a:tc>
                <a:tc>
                  <a:txBody>
                    <a:bodyPr/>
                    <a:lstStyle/>
                    <a:p>
                      <a:r>
                        <a:rPr lang="en-US" altLang="zh-CN" sz="1050" b="1" kern="1200" dirty="0" smtClean="0">
                          <a:solidFill>
                            <a:schemeClr val="bg1"/>
                          </a:solidFill>
                          <a:latin typeface="Poppins" pitchFamily="2" charset="0"/>
                          <a:ea typeface="+mn-ea"/>
                          <a:cs typeface="Poppins" pitchFamily="2" charset="0"/>
                        </a:rPr>
                        <a:t>By Region</a:t>
                      </a:r>
                      <a:endParaRPr lang="zh-CN" altLang="en-US" sz="1050" b="1" kern="1200" dirty="0" smtClean="0">
                        <a:solidFill>
                          <a:schemeClr val="bg1"/>
                        </a:solidFill>
                        <a:latin typeface="Poppins" pitchFamily="2" charset="0"/>
                        <a:ea typeface="+mn-ea"/>
                        <a:cs typeface="Poppins" pitchFamily="2" charset="0"/>
                      </a:endParaRPr>
                    </a:p>
                  </a:txBody>
                  <a:tcPr anchor="ctr">
                    <a:solidFill>
                      <a:srgbClr val="005440"/>
                    </a:solidFill>
                  </a:tcPr>
                </a:tc>
              </a:tr>
              <a:tr h="370840">
                <a:tc>
                  <a:txBody>
                    <a:bodyPr/>
                    <a:lstStyle/>
                    <a:p>
                      <a:r>
                        <a:rPr lang="en-US" altLang="zh-CN" sz="1050" kern="1200" dirty="0" smtClean="0">
                          <a:solidFill>
                            <a:schemeClr val="tx1"/>
                          </a:solidFill>
                          <a:latin typeface="Poppins" pitchFamily="2" charset="0"/>
                          <a:ea typeface="+mn-ea"/>
                          <a:cs typeface="Poppins" pitchFamily="2" charset="0"/>
                        </a:rPr>
                        <a:t>Developmental Biology</a:t>
                      </a:r>
                      <a:endParaRPr lang="zh-CN" altLang="en-US" sz="105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c>
                  <a:txBody>
                    <a:bodyPr/>
                    <a:lstStyle/>
                    <a:p>
                      <a:r>
                        <a:rPr lang="en-US" altLang="zh-CN" sz="1050" kern="1200" dirty="0" err="1" smtClean="0">
                          <a:solidFill>
                            <a:schemeClr val="tx1"/>
                          </a:solidFill>
                          <a:latin typeface="Poppins" pitchFamily="2" charset="0"/>
                          <a:ea typeface="+mn-ea"/>
                          <a:cs typeface="Poppins" pitchFamily="2" charset="0"/>
                        </a:rPr>
                        <a:t>Biotchenology</a:t>
                      </a:r>
                      <a:r>
                        <a:rPr lang="en-US" altLang="zh-CN" sz="1050" kern="1200" dirty="0" smtClean="0">
                          <a:solidFill>
                            <a:schemeClr val="tx1"/>
                          </a:solidFill>
                          <a:latin typeface="Poppins" pitchFamily="2" charset="0"/>
                          <a:ea typeface="+mn-ea"/>
                          <a:cs typeface="Poppins" pitchFamily="2" charset="0"/>
                        </a:rPr>
                        <a:t> &amp; Pharmaceutical industries</a:t>
                      </a:r>
                      <a:endParaRPr lang="zh-CN" altLang="en-US" sz="105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50" kern="1200" dirty="0" smtClean="0">
                          <a:solidFill>
                            <a:schemeClr val="tx1"/>
                          </a:solidFill>
                          <a:latin typeface="Poppins" pitchFamily="2" charset="0"/>
                          <a:ea typeface="+mn-ea"/>
                          <a:cs typeface="Poppins" pitchFamily="2" charset="0"/>
                        </a:rPr>
                        <a:t>Largest Market: North America</a:t>
                      </a:r>
                      <a:endParaRPr lang="en-US" altLang="zh-CN" sz="1050"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r>
              <a:tr h="370840">
                <a:tc>
                  <a:txBody>
                    <a:bodyPr/>
                    <a:lstStyle/>
                    <a:p>
                      <a:r>
                        <a:rPr lang="en-US" altLang="zh-CN" sz="1050" kern="1200" dirty="0" smtClean="0">
                          <a:solidFill>
                            <a:schemeClr val="tx1"/>
                          </a:solidFill>
                          <a:latin typeface="Poppins" pitchFamily="2" charset="0"/>
                          <a:ea typeface="+mn-ea"/>
                          <a:cs typeface="Poppins" pitchFamily="2" charset="0"/>
                        </a:rPr>
                        <a:t>Personalized Medicine</a:t>
                      </a:r>
                      <a:endParaRPr lang="zh-CN" altLang="en-US" sz="1050" kern="1200" dirty="0" smtClean="0">
                        <a:solidFill>
                          <a:schemeClr val="tx1"/>
                        </a:solidFill>
                        <a:latin typeface="Poppins" pitchFamily="2" charset="0"/>
                        <a:ea typeface="+mn-ea"/>
                        <a:cs typeface="Poppins" pitchFamily="2" charset="0"/>
                      </a:endParaRPr>
                    </a:p>
                  </a:txBody>
                  <a:tcPr anchor="ctr">
                    <a:solidFill>
                      <a:schemeClr val="bg1"/>
                    </a:solidFill>
                  </a:tcPr>
                </a:tc>
                <a:tc>
                  <a:txBody>
                    <a:bodyPr/>
                    <a:lstStyle/>
                    <a:p>
                      <a:r>
                        <a:rPr lang="en-US" altLang="zh-CN" sz="1050" kern="1200" dirty="0" smtClean="0">
                          <a:solidFill>
                            <a:schemeClr val="tx1"/>
                          </a:solidFill>
                          <a:latin typeface="Poppins" pitchFamily="2" charset="0"/>
                          <a:ea typeface="+mn-ea"/>
                          <a:cs typeface="Poppins" pitchFamily="2" charset="0"/>
                        </a:rPr>
                        <a:t>Academic &amp; Research institutes</a:t>
                      </a:r>
                      <a:endParaRPr lang="zh-CN" altLang="en-US" sz="1050" kern="1200" dirty="0" smtClean="0">
                        <a:solidFill>
                          <a:schemeClr val="tx1"/>
                        </a:solidFill>
                        <a:latin typeface="Poppins" pitchFamily="2" charset="0"/>
                        <a:ea typeface="+mn-ea"/>
                        <a:cs typeface="Poppins" pitchFamily="2" charset="0"/>
                      </a:endParaRPr>
                    </a:p>
                  </a:txBody>
                  <a:tcPr anchor="ctr">
                    <a:solidFill>
                      <a:schemeClr val="bg1"/>
                    </a:solidFill>
                  </a:tcPr>
                </a:tc>
                <a:tc>
                  <a:txBody>
                    <a:bodyPr/>
                    <a:lstStyle/>
                    <a:p>
                      <a:r>
                        <a:rPr lang="en-US" altLang="zh-CN" sz="1050" kern="1200" dirty="0" smtClean="0">
                          <a:solidFill>
                            <a:schemeClr val="tx1"/>
                          </a:solidFill>
                          <a:latin typeface="Poppins" pitchFamily="2" charset="0"/>
                          <a:ea typeface="+mn-ea"/>
                          <a:cs typeface="Poppins" pitchFamily="2" charset="0"/>
                        </a:rPr>
                        <a:t>Fastest Growing Market: Asia-Pacific</a:t>
                      </a:r>
                      <a:endParaRPr lang="zh-CN" altLang="en-US" sz="1050" kern="1200" dirty="0" smtClean="0">
                        <a:solidFill>
                          <a:schemeClr val="tx1"/>
                        </a:solidFill>
                        <a:latin typeface="Poppins" pitchFamily="2" charset="0"/>
                        <a:ea typeface="+mn-ea"/>
                        <a:cs typeface="Poppins" pitchFamily="2" charset="0"/>
                      </a:endParaRPr>
                    </a:p>
                  </a:txBody>
                  <a:tcPr anchor="ctr">
                    <a:solidFill>
                      <a:schemeClr val="bg1"/>
                    </a:solidFill>
                  </a:tcPr>
                </a:tc>
              </a:tr>
              <a:tr h="370840">
                <a:tc>
                  <a:txBody>
                    <a:bodyPr/>
                    <a:lstStyle/>
                    <a:p>
                      <a:r>
                        <a:rPr lang="en-US" altLang="zh-CN" sz="1050" kern="1200" dirty="0" smtClean="0">
                          <a:solidFill>
                            <a:schemeClr val="tx1"/>
                          </a:solidFill>
                          <a:latin typeface="Poppins" pitchFamily="2" charset="0"/>
                          <a:ea typeface="+mn-ea"/>
                          <a:cs typeface="Poppins" pitchFamily="2" charset="0"/>
                        </a:rPr>
                        <a:t>Regenerative Medicine</a:t>
                      </a:r>
                      <a:endParaRPr lang="zh-CN" altLang="en-US" sz="105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c>
                  <a:txBody>
                    <a:bodyPr/>
                    <a:lstStyle/>
                    <a:p>
                      <a:r>
                        <a:rPr lang="en-US" altLang="zh-CN" sz="1050" kern="1200" dirty="0" smtClean="0">
                          <a:solidFill>
                            <a:schemeClr val="tx1"/>
                          </a:solidFill>
                          <a:latin typeface="Poppins" pitchFamily="2" charset="0"/>
                          <a:ea typeface="+mn-ea"/>
                          <a:cs typeface="Poppins" pitchFamily="2" charset="0"/>
                        </a:rPr>
                        <a:t>Hospitals &amp; Diagnostic Centers</a:t>
                      </a:r>
                      <a:endParaRPr lang="zh-CN" altLang="en-US" sz="105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c>
                  <a:txBody>
                    <a:bodyPr/>
                    <a:lstStyle/>
                    <a:p>
                      <a:endParaRPr lang="zh-CN" altLang="en-US" sz="105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r>
              <a:tr h="370840">
                <a:tc>
                  <a:txBody>
                    <a:bodyPr/>
                    <a:lstStyle/>
                    <a:p>
                      <a:r>
                        <a:rPr lang="en-US" altLang="zh-CN" sz="1050" kern="1200" dirty="0" smtClean="0">
                          <a:solidFill>
                            <a:schemeClr val="tx1"/>
                          </a:solidFill>
                          <a:latin typeface="Poppins" pitchFamily="2" charset="0"/>
                          <a:ea typeface="+mn-ea"/>
                          <a:cs typeface="Poppins" pitchFamily="2" charset="0"/>
                        </a:rPr>
                        <a:t>Disease </a:t>
                      </a:r>
                      <a:r>
                        <a:rPr lang="en-US" altLang="zh-CN" sz="1050" kern="1200" dirty="0" err="1" smtClean="0">
                          <a:solidFill>
                            <a:schemeClr val="tx1"/>
                          </a:solidFill>
                          <a:latin typeface="Poppins" pitchFamily="2" charset="0"/>
                          <a:ea typeface="+mn-ea"/>
                          <a:cs typeface="Poppins" pitchFamily="2" charset="0"/>
                        </a:rPr>
                        <a:t>Pathplogy</a:t>
                      </a:r>
                      <a:r>
                        <a:rPr lang="en-US" altLang="zh-CN" sz="1050" kern="1200" dirty="0" smtClean="0">
                          <a:solidFill>
                            <a:schemeClr val="tx1"/>
                          </a:solidFill>
                          <a:latin typeface="Poppins" pitchFamily="2" charset="0"/>
                          <a:ea typeface="+mn-ea"/>
                          <a:cs typeface="Poppins" pitchFamily="2" charset="0"/>
                        </a:rPr>
                        <a:t> Studies</a:t>
                      </a:r>
                      <a:endParaRPr lang="zh-CN" altLang="en-US" sz="1050" kern="1200" dirty="0" smtClean="0">
                        <a:solidFill>
                          <a:schemeClr val="tx1"/>
                        </a:solidFill>
                        <a:latin typeface="Poppins" pitchFamily="2" charset="0"/>
                        <a:ea typeface="+mn-ea"/>
                        <a:cs typeface="Poppins" pitchFamily="2" charset="0"/>
                      </a:endParaRPr>
                    </a:p>
                  </a:txBody>
                  <a:tcPr anchor="ctr">
                    <a:solidFill>
                      <a:schemeClr val="bg1"/>
                    </a:solidFill>
                  </a:tcPr>
                </a:tc>
                <a:tc>
                  <a:txBody>
                    <a:bodyPr/>
                    <a:lstStyle/>
                    <a:p>
                      <a:endParaRPr lang="zh-CN" altLang="en-US" sz="1050" kern="1200" dirty="0" smtClean="0">
                        <a:solidFill>
                          <a:schemeClr val="tx1"/>
                        </a:solidFill>
                        <a:latin typeface="Poppins" pitchFamily="2" charset="0"/>
                        <a:ea typeface="+mn-ea"/>
                        <a:cs typeface="Poppins" pitchFamily="2" charset="0"/>
                      </a:endParaRPr>
                    </a:p>
                  </a:txBody>
                  <a:tcPr anchor="ctr">
                    <a:solidFill>
                      <a:schemeClr val="bg1"/>
                    </a:solidFill>
                  </a:tcPr>
                </a:tc>
                <a:tc>
                  <a:txBody>
                    <a:bodyPr/>
                    <a:lstStyle/>
                    <a:p>
                      <a:endParaRPr lang="zh-CN" altLang="en-US" sz="1050" kern="1200" dirty="0" smtClean="0">
                        <a:solidFill>
                          <a:schemeClr val="tx1"/>
                        </a:solidFill>
                        <a:latin typeface="Poppins" pitchFamily="2" charset="0"/>
                        <a:ea typeface="+mn-ea"/>
                        <a:cs typeface="Poppins" pitchFamily="2" charset="0"/>
                      </a:endParaRPr>
                    </a:p>
                  </a:txBody>
                  <a:tcPr anchor="ctr">
                    <a:solidFill>
                      <a:schemeClr val="bg1"/>
                    </a:solidFill>
                  </a:tcPr>
                </a:tc>
              </a:tr>
              <a:tr h="370840">
                <a:tc>
                  <a:txBody>
                    <a:bodyPr/>
                    <a:lstStyle/>
                    <a:p>
                      <a:r>
                        <a:rPr lang="en-US" altLang="zh-CN" sz="1050" kern="1200" dirty="0" smtClean="0">
                          <a:solidFill>
                            <a:schemeClr val="tx1"/>
                          </a:solidFill>
                          <a:latin typeface="Poppins" pitchFamily="2" charset="0"/>
                          <a:ea typeface="+mn-ea"/>
                          <a:cs typeface="Poppins" pitchFamily="2" charset="0"/>
                        </a:rPr>
                        <a:t>Drug Toxicity &amp; Efficacy Testing</a:t>
                      </a:r>
                      <a:endParaRPr lang="zh-CN" altLang="en-US" sz="1050" kern="1200" dirty="0" smtClean="0">
                        <a:solidFill>
                          <a:schemeClr val="tx1"/>
                        </a:solidFill>
                        <a:latin typeface="Poppins" pitchFamily="2" charset="0"/>
                        <a:ea typeface="+mn-ea"/>
                        <a:cs typeface="Poppins"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endParaRPr lang="zh-CN" altLang="en-US" sz="1050" kern="1200" dirty="0" smtClean="0">
                        <a:solidFill>
                          <a:schemeClr val="tx1"/>
                        </a:solidFill>
                        <a:latin typeface="Poppins" pitchFamily="2" charset="0"/>
                        <a:ea typeface="+mn-ea"/>
                        <a:cs typeface="Poppins"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endParaRPr lang="zh-CN" altLang="en-US" sz="1050" kern="1200" dirty="0" smtClean="0">
                        <a:solidFill>
                          <a:schemeClr val="tx1"/>
                        </a:solidFill>
                        <a:latin typeface="Poppins" pitchFamily="2" charset="0"/>
                        <a:ea typeface="+mn-ea"/>
                        <a:cs typeface="Poppins"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29" name="矩形 28"/>
          <p:cNvSpPr/>
          <p:nvPr/>
        </p:nvSpPr>
        <p:spPr>
          <a:xfrm>
            <a:off x="0" y="1200150"/>
            <a:ext cx="5562600" cy="338554"/>
          </a:xfrm>
          <a:prstGeom prst="rect">
            <a:avLst/>
          </a:prstGeom>
        </p:spPr>
        <p:txBody>
          <a:bodyPr wrap="square">
            <a:spAutoFit/>
          </a:bodyPr>
          <a:lstStyle/>
          <a:p>
            <a:pPr>
              <a:buFont typeface="Arial" panose="020B0604020202020204" pitchFamily="34" charset="0"/>
              <a:buChar char="•"/>
            </a:pPr>
            <a:r>
              <a:rPr lang="en-US" sz="1600" b="1" dirty="0" err="1" smtClean="0">
                <a:latin typeface="Poppins" pitchFamily="2" charset="0"/>
                <a:ea typeface="思源黑体 CN Regular" pitchFamily="34" charset="-122"/>
                <a:cs typeface="Poppins" pitchFamily="2" charset="0"/>
              </a:rPr>
              <a:t>Organoids</a:t>
            </a:r>
            <a:r>
              <a:rPr lang="en-US" sz="1600" b="1" dirty="0" smtClean="0">
                <a:latin typeface="Poppins" pitchFamily="2" charset="0"/>
                <a:ea typeface="思源黑体 CN Regular" pitchFamily="34" charset="-122"/>
                <a:cs typeface="Poppins" pitchFamily="2" charset="0"/>
              </a:rPr>
              <a:t> and spheroids Market Analysis</a:t>
            </a:r>
            <a:endParaRPr lang="zh-CN" altLang="en-US" sz="1600" b="1" dirty="0">
              <a:latin typeface="Poppins" pitchFamily="2" charset="0"/>
              <a:ea typeface="思源黑体 CN Regular" pitchFamily="34" charset="-122"/>
              <a:cs typeface="Poppins" pitchFamily="2" charset="0"/>
            </a:endParaRPr>
          </a:p>
        </p:txBody>
      </p:sp>
      <p:sp>
        <p:nvSpPr>
          <p:cNvPr id="30" name="TextBox 2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
          <p:cNvGrpSpPr/>
          <p:nvPr/>
        </p:nvGrpSpPr>
        <p:grpSpPr>
          <a:xfrm>
            <a:off x="285720" y="642924"/>
            <a:ext cx="3438556" cy="547702"/>
            <a:chOff x="5643570" y="1142990"/>
            <a:chExt cx="3438556" cy="547702"/>
          </a:xfrm>
        </p:grpSpPr>
        <p:sp>
          <p:nvSpPr>
            <p:cNvPr id="23" name="椭圆 22"/>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4" name="TextBox 23"/>
            <p:cNvSpPr txBox="1"/>
            <p:nvPr/>
          </p:nvSpPr>
          <p:spPr>
            <a:xfrm>
              <a:off x="5786446" y="1142990"/>
              <a:ext cx="3124573"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类器官研究</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研究进展</a:t>
              </a:r>
              <a:endParaRPr lang="zh-CN" altLang="en-US" sz="2400" b="1" dirty="0" smtClean="0">
                <a:solidFill>
                  <a:srgbClr val="007E66"/>
                </a:solidFill>
                <a:latin typeface="思源黑体 CN Medium" pitchFamily="34" charset="-122"/>
                <a:ea typeface="思源黑体 CN Medium" pitchFamily="34" charset="-122"/>
              </a:endParaRPr>
            </a:p>
          </p:txBody>
        </p:sp>
        <p:sp>
          <p:nvSpPr>
            <p:cNvPr id="26" name="椭圆 25"/>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7" name="椭圆 26"/>
            <p:cNvSpPr/>
            <p:nvPr/>
          </p:nvSpPr>
          <p:spPr>
            <a:xfrm>
              <a:off x="8939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39" name="椭圆 38"/>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40" name="矩形 39"/>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34"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grpSp>
          <p:nvGrpSpPr>
            <p:cNvPr id="7" name="组合 226"/>
            <p:cNvGrpSpPr/>
            <p:nvPr/>
          </p:nvGrpSpPr>
          <p:grpSpPr>
            <a:xfrm>
              <a:off x="8316422" y="195486"/>
              <a:ext cx="711274" cy="209198"/>
              <a:chOff x="7812360" y="123478"/>
              <a:chExt cx="1224136" cy="360040"/>
            </a:xfrm>
          </p:grpSpPr>
          <p:sp>
            <p:nvSpPr>
              <p:cNvPr id="36" name="椭圆 35"/>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7" name="椭圆 36"/>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8" name="椭圆 37"/>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sp>
        <p:nvSpPr>
          <p:cNvPr id="41" name="矩形 40"/>
          <p:cNvSpPr/>
          <p:nvPr/>
        </p:nvSpPr>
        <p:spPr>
          <a:xfrm>
            <a:off x="6248400" y="4171950"/>
            <a:ext cx="2667000" cy="338554"/>
          </a:xfrm>
          <a:prstGeom prst="rect">
            <a:avLst/>
          </a:prstGeom>
        </p:spPr>
        <p:txBody>
          <a:bodyPr wrap="square">
            <a:spAutoFit/>
          </a:bodyPr>
          <a:lstStyle/>
          <a:p>
            <a:r>
              <a:rPr lang="en-US" sz="800" i="1" dirty="0" smtClean="0">
                <a:latin typeface="Poppins" pitchFamily="2" charset="0"/>
                <a:cs typeface="Poppins" pitchFamily="2" charset="0"/>
              </a:rPr>
              <a:t>Source: https://ClinicalTrials.gov</a:t>
            </a:r>
            <a:endParaRPr lang="en-US" sz="800" i="1" dirty="0" smtClean="0">
              <a:latin typeface="Poppins" pitchFamily="2" charset="0"/>
              <a:cs typeface="Poppins" pitchFamily="2" charset="0"/>
            </a:endParaRPr>
          </a:p>
          <a:p>
            <a:r>
              <a:rPr lang="en-US" sz="800" i="1" dirty="0" smtClean="0">
                <a:latin typeface="Poppins" pitchFamily="2" charset="0"/>
                <a:cs typeface="Poppins" pitchFamily="2" charset="0"/>
              </a:rPr>
              <a:t>Until 09/05/2023</a:t>
            </a:r>
            <a:endParaRPr lang="zh-CN" altLang="en-US" sz="800" i="1" dirty="0" smtClean="0">
              <a:latin typeface="Poppins" pitchFamily="2" charset="0"/>
              <a:cs typeface="Poppins" pitchFamily="2" charset="0"/>
            </a:endParaRPr>
          </a:p>
        </p:txBody>
      </p:sp>
      <p:graphicFrame>
        <p:nvGraphicFramePr>
          <p:cNvPr id="28" name="图表 27"/>
          <p:cNvGraphicFramePr/>
          <p:nvPr/>
        </p:nvGraphicFramePr>
        <p:xfrm>
          <a:off x="228600" y="1809750"/>
          <a:ext cx="3200400" cy="3181350"/>
        </p:xfrm>
        <a:graphic>
          <a:graphicData uri="http://schemas.openxmlformats.org/drawingml/2006/chart">
            <c:chart xmlns:c="http://schemas.openxmlformats.org/drawingml/2006/chart" xmlns:r="http://schemas.openxmlformats.org/officeDocument/2006/relationships" r:id="rId1"/>
          </a:graphicData>
        </a:graphic>
      </p:graphicFrame>
      <p:pic>
        <p:nvPicPr>
          <p:cNvPr id="197634" name="Picture 2" descr="Map of 180 studies found by search of organoid"/>
          <p:cNvPicPr>
            <a:picLocks noChangeAspect="1" noChangeArrowheads="1"/>
          </p:cNvPicPr>
          <p:nvPr/>
        </p:nvPicPr>
        <p:blipFill>
          <a:blip r:embed="rId3" cstate="print"/>
          <a:srcRect/>
          <a:stretch>
            <a:fillRect/>
          </a:stretch>
        </p:blipFill>
        <p:spPr bwMode="auto">
          <a:xfrm>
            <a:off x="5852161" y="1962150"/>
            <a:ext cx="3291839" cy="1828800"/>
          </a:xfrm>
          <a:prstGeom prst="rect">
            <a:avLst/>
          </a:prstGeom>
          <a:noFill/>
        </p:spPr>
      </p:pic>
      <p:graphicFrame>
        <p:nvGraphicFramePr>
          <p:cNvPr id="30" name="表格 29"/>
          <p:cNvGraphicFramePr>
            <a:graphicFrameLocks noGrp="1"/>
          </p:cNvGraphicFramePr>
          <p:nvPr/>
        </p:nvGraphicFramePr>
        <p:xfrm>
          <a:off x="3886200" y="1838324"/>
          <a:ext cx="2017297" cy="2314578"/>
        </p:xfrm>
        <a:graphic>
          <a:graphicData uri="http://schemas.openxmlformats.org/drawingml/2006/table">
            <a:tbl>
              <a:tblPr firstRow="1" bandRow="1">
                <a:tableStyleId>{5C22544A-7EE6-4342-B048-85BDC9FD1C3A}</a:tableStyleId>
              </a:tblPr>
              <a:tblGrid>
                <a:gridCol w="1132205"/>
                <a:gridCol w="885092"/>
              </a:tblGrid>
              <a:tr h="385763">
                <a:tc>
                  <a:txBody>
                    <a:bodyPr/>
                    <a:lstStyle/>
                    <a:p>
                      <a:pPr algn="ctr"/>
                      <a:r>
                        <a:rPr lang="en-US" altLang="zh-CN" sz="1000" b="1" kern="1200" dirty="0" smtClean="0">
                          <a:solidFill>
                            <a:schemeClr val="bg1"/>
                          </a:solidFill>
                          <a:latin typeface="Poppins" pitchFamily="2" charset="0"/>
                          <a:ea typeface="+mn-ea"/>
                          <a:cs typeface="Poppins" pitchFamily="2" charset="0"/>
                        </a:rPr>
                        <a:t>Region Name</a:t>
                      </a:r>
                      <a:endParaRPr lang="zh-CN" altLang="en-US" sz="1000" b="1" kern="1200" dirty="0" smtClean="0">
                        <a:solidFill>
                          <a:schemeClr val="bg1"/>
                        </a:solidFill>
                        <a:latin typeface="Poppins" pitchFamily="2" charset="0"/>
                        <a:ea typeface="+mn-ea"/>
                        <a:cs typeface="Poppins" pitchFamily="2" charset="0"/>
                      </a:endParaRPr>
                    </a:p>
                  </a:txBody>
                  <a:tcPr anchor="ctr">
                    <a:solidFill>
                      <a:srgbClr val="005440"/>
                    </a:solidFill>
                  </a:tcPr>
                </a:tc>
                <a:tc>
                  <a:txBody>
                    <a:bodyPr/>
                    <a:lstStyle/>
                    <a:p>
                      <a:pPr algn="ctr"/>
                      <a:r>
                        <a:rPr lang="en-US" altLang="zh-CN" sz="1000" b="1" kern="1200" dirty="0" smtClean="0">
                          <a:solidFill>
                            <a:schemeClr val="bg1"/>
                          </a:solidFill>
                          <a:latin typeface="Poppins" pitchFamily="2" charset="0"/>
                          <a:ea typeface="+mn-ea"/>
                          <a:cs typeface="Poppins" pitchFamily="2" charset="0"/>
                        </a:rPr>
                        <a:t>Studies #</a:t>
                      </a:r>
                      <a:endParaRPr lang="zh-CN" altLang="en-US" sz="1000" b="1" kern="1200" dirty="0" smtClean="0">
                        <a:solidFill>
                          <a:schemeClr val="bg1"/>
                        </a:solidFill>
                        <a:latin typeface="Poppins" pitchFamily="2" charset="0"/>
                        <a:ea typeface="+mn-ea"/>
                        <a:cs typeface="Poppins" pitchFamily="2" charset="0"/>
                      </a:endParaRPr>
                    </a:p>
                  </a:txBody>
                  <a:tcPr anchor="ctr">
                    <a:solidFill>
                      <a:srgbClr val="005440"/>
                    </a:solidFill>
                  </a:tcPr>
                </a:tc>
              </a:tr>
              <a:tr h="385763">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kern="1200" dirty="0" smtClean="0">
                          <a:solidFill>
                            <a:schemeClr val="tx1"/>
                          </a:solidFill>
                          <a:latin typeface="Poppins" pitchFamily="2" charset="0"/>
                          <a:ea typeface="+mn-ea"/>
                          <a:cs typeface="Poppins" pitchFamily="2" charset="0"/>
                        </a:rPr>
                        <a:t>World</a:t>
                      </a:r>
                      <a:endParaRPr lang="en-US" altLang="zh-CN" sz="1000" b="1"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kern="1200" dirty="0" smtClean="0">
                          <a:solidFill>
                            <a:schemeClr val="tx1"/>
                          </a:solidFill>
                          <a:latin typeface="Poppins" pitchFamily="2" charset="0"/>
                          <a:ea typeface="+mn-ea"/>
                          <a:cs typeface="Poppins" pitchFamily="2" charset="0"/>
                        </a:rPr>
                        <a:t>180</a:t>
                      </a:r>
                      <a:endParaRPr lang="en-US" altLang="zh-CN" sz="1000" b="1"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r>
              <a:tr h="385763">
                <a:tc>
                  <a:txBody>
                    <a:bodyPr/>
                    <a:lstStyle/>
                    <a:p>
                      <a:pPr algn="ctr"/>
                      <a:r>
                        <a:rPr lang="en-US" altLang="zh-CN" sz="1000" kern="1200" dirty="0" smtClean="0">
                          <a:solidFill>
                            <a:schemeClr val="tx1"/>
                          </a:solidFill>
                          <a:latin typeface="Poppins" pitchFamily="2" charset="0"/>
                          <a:ea typeface="+mn-ea"/>
                          <a:cs typeface="Poppins" pitchFamily="2" charset="0"/>
                        </a:rPr>
                        <a:t>Europe</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74</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r>
              <a:tr h="385763">
                <a:tc>
                  <a:txBody>
                    <a:bodyPr/>
                    <a:lstStyle/>
                    <a:p>
                      <a:pPr algn="ctr"/>
                      <a:r>
                        <a:rPr lang="en-US" altLang="zh-CN" sz="1000" kern="1200" dirty="0" smtClean="0">
                          <a:solidFill>
                            <a:schemeClr val="tx1"/>
                          </a:solidFill>
                          <a:latin typeface="Poppins" pitchFamily="2" charset="0"/>
                          <a:ea typeface="+mn-ea"/>
                          <a:cs typeface="Poppins" pitchFamily="2" charset="0"/>
                        </a:rPr>
                        <a:t>North America</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42</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r>
              <a:tr h="385763">
                <a:tc>
                  <a:txBody>
                    <a:bodyPr/>
                    <a:lstStyle/>
                    <a:p>
                      <a:pPr algn="ctr"/>
                      <a:r>
                        <a:rPr lang="en-US" altLang="zh-CN" sz="1000" kern="1200" dirty="0" smtClean="0">
                          <a:solidFill>
                            <a:schemeClr val="tx1"/>
                          </a:solidFill>
                          <a:latin typeface="Poppins" pitchFamily="2" charset="0"/>
                          <a:ea typeface="+mn-ea"/>
                          <a:cs typeface="Poppins" pitchFamily="2" charset="0"/>
                        </a:rPr>
                        <a:t>East</a:t>
                      </a:r>
                      <a:r>
                        <a:rPr lang="en-US" altLang="zh-CN" sz="1000" kern="1200" baseline="0" dirty="0" smtClean="0">
                          <a:solidFill>
                            <a:schemeClr val="tx1"/>
                          </a:solidFill>
                          <a:latin typeface="Poppins" pitchFamily="2" charset="0"/>
                          <a:ea typeface="+mn-ea"/>
                          <a:cs typeface="Poppins" pitchFamily="2" charset="0"/>
                        </a:rPr>
                        <a:t> Asia</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41</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r>
              <a:tr h="385763">
                <a:tc>
                  <a:txBody>
                    <a:bodyPr/>
                    <a:lstStyle/>
                    <a:p>
                      <a:pPr algn="ctr"/>
                      <a:r>
                        <a:rPr lang="en-US" altLang="zh-CN" sz="1000" kern="1200" dirty="0" smtClean="0">
                          <a:solidFill>
                            <a:schemeClr val="tx1"/>
                          </a:solidFill>
                          <a:latin typeface="Poppins" pitchFamily="2" charset="0"/>
                          <a:ea typeface="+mn-ea"/>
                          <a:cs typeface="Poppins" pitchFamily="2" charset="0"/>
                        </a:rPr>
                        <a:t>…</a:t>
                      </a:r>
                      <a:endParaRPr lang="zh-CN" altLang="en-US" sz="1000" kern="1200" dirty="0" smtClean="0">
                        <a:solidFill>
                          <a:schemeClr val="tx1"/>
                        </a:solidFill>
                        <a:latin typeface="Poppins" pitchFamily="2" charset="0"/>
                        <a:ea typeface="+mn-ea"/>
                        <a:cs typeface="Poppins"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a:t>
                      </a:r>
                      <a:endParaRPr lang="zh-CN" altLang="en-US" sz="1000" kern="1200" dirty="0" smtClean="0">
                        <a:solidFill>
                          <a:schemeClr val="tx1"/>
                        </a:solidFill>
                        <a:latin typeface="Poppins" pitchFamily="2" charset="0"/>
                        <a:ea typeface="+mn-ea"/>
                        <a:cs typeface="Poppins"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25" name="TextBox 24"/>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
        <p:nvSpPr>
          <p:cNvPr id="29" name="矩形 28"/>
          <p:cNvSpPr/>
          <p:nvPr/>
        </p:nvSpPr>
        <p:spPr>
          <a:xfrm>
            <a:off x="295244" y="1200150"/>
            <a:ext cx="3133756" cy="561692"/>
          </a:xfrm>
          <a:prstGeom prst="rect">
            <a:avLst/>
          </a:prstGeom>
        </p:spPr>
        <p:txBody>
          <a:bodyPr wrap="square" lIns="68580" tIns="34290" rIns="68580" bIns="34290">
            <a:spAutoFit/>
          </a:bodyPr>
          <a:lstStyle/>
          <a:p>
            <a:pPr>
              <a:buFont typeface="Arial" panose="020B0604020202020204" pitchFamily="34" charset="0"/>
              <a:buChar char="•"/>
            </a:pPr>
            <a:r>
              <a:rPr lang="en-US" altLang="zh-CN" sz="1600" b="1" dirty="0" smtClean="0">
                <a:latin typeface="Poppins" pitchFamily="2" charset="0"/>
                <a:ea typeface="思源黑体 CN Regular" pitchFamily="34" charset="-122"/>
                <a:cs typeface="Poppins" pitchFamily="2" charset="0"/>
              </a:rPr>
              <a:t>NCBI-</a:t>
            </a:r>
            <a:r>
              <a:rPr lang="en-US" altLang="zh-CN" sz="1600" b="1" dirty="0" err="1" smtClean="0">
                <a:latin typeface="Poppins" pitchFamily="2" charset="0"/>
                <a:ea typeface="思源黑体 CN Regular" pitchFamily="34" charset="-122"/>
                <a:cs typeface="Poppins" pitchFamily="2" charset="0"/>
              </a:rPr>
              <a:t>PubMed</a:t>
            </a:r>
            <a:r>
              <a:rPr lang="en-US" altLang="zh-CN" sz="1600" b="1" dirty="0" smtClean="0">
                <a:latin typeface="Poppins" pitchFamily="2" charset="0"/>
                <a:ea typeface="思源黑体 CN Regular" pitchFamily="34" charset="-122"/>
                <a:cs typeface="Poppins" pitchFamily="2" charset="0"/>
              </a:rPr>
              <a:t> Central</a:t>
            </a:r>
            <a:endParaRPr lang="en-US" altLang="zh-CN" sz="1600" b="1" dirty="0" smtClean="0">
              <a:latin typeface="Poppins" pitchFamily="2" charset="0"/>
              <a:ea typeface="思源黑体 CN Regular" pitchFamily="34" charset="-122"/>
              <a:cs typeface="Poppins" pitchFamily="2" charset="0"/>
            </a:endParaRPr>
          </a:p>
          <a:p>
            <a:r>
              <a:rPr lang="zh-CN" altLang="en-US" sz="1600" b="1" dirty="0" smtClean="0">
                <a:latin typeface="Poppins" pitchFamily="2" charset="0"/>
                <a:ea typeface="思源黑体 CN Regular" pitchFamily="34" charset="-122"/>
                <a:cs typeface="Poppins" pitchFamily="2" charset="0"/>
              </a:rPr>
              <a:t>类器官研究发表文献</a:t>
            </a:r>
            <a:endParaRPr lang="zh-CN" altLang="en-US" sz="1600" b="1" dirty="0">
              <a:latin typeface="Poppins" pitchFamily="2" charset="0"/>
              <a:ea typeface="思源黑体 CN Regular" pitchFamily="34" charset="-122"/>
              <a:cs typeface="Poppins" pitchFamily="2" charset="0"/>
            </a:endParaRPr>
          </a:p>
        </p:txBody>
      </p:sp>
      <p:sp>
        <p:nvSpPr>
          <p:cNvPr id="32" name="TextBox 31"/>
          <p:cNvSpPr txBox="1"/>
          <p:nvPr/>
        </p:nvSpPr>
        <p:spPr>
          <a:xfrm>
            <a:off x="4191000" y="1200150"/>
            <a:ext cx="5334000" cy="338552"/>
          </a:xfrm>
          <a:prstGeom prst="rect">
            <a:avLst/>
          </a:prstGeom>
          <a:noFill/>
        </p:spPr>
        <p:txBody>
          <a:bodyPr wrap="square" lIns="91438" tIns="45719" rIns="91438" bIns="45719">
            <a:spAutoFit/>
          </a:bodyPr>
          <a:lstStyle/>
          <a:p>
            <a:pPr marL="228600" indent="-228600" fontAlgn="base">
              <a:spcBef>
                <a:spcPct val="0"/>
              </a:spcBef>
              <a:spcAft>
                <a:spcPct val="0"/>
              </a:spcAft>
              <a:buFont typeface="Arial" panose="020B0604020202020204" pitchFamily="34" charset="0"/>
              <a:buChar char="•"/>
            </a:pPr>
            <a:r>
              <a:rPr lang="en-US" altLang="zh-CN" sz="1600" b="1" dirty="0" err="1" smtClean="0">
                <a:latin typeface="Poppins" pitchFamily="2" charset="0"/>
                <a:ea typeface="思源黑体 CN Regular" pitchFamily="34" charset="-122"/>
                <a:cs typeface="Poppins" pitchFamily="2" charset="0"/>
              </a:rPr>
              <a:t>Clinicaltrials</a:t>
            </a:r>
            <a:r>
              <a:rPr lang="zh-CN" altLang="en-US" sz="1600" b="1" dirty="0" smtClean="0">
                <a:latin typeface="Poppins" pitchFamily="2" charset="0"/>
                <a:ea typeface="思源黑体 CN Regular" pitchFamily="34" charset="-122"/>
                <a:cs typeface="Poppins" pitchFamily="2" charset="0"/>
              </a:rPr>
              <a:t>：</a:t>
            </a:r>
            <a:r>
              <a:rPr lang="en-US" altLang="zh-CN" sz="1600" dirty="0" smtClean="0">
                <a:latin typeface="Poppins" pitchFamily="2" charset="0"/>
                <a:ea typeface="思源黑体 CN Regular" pitchFamily="34" charset="-122"/>
                <a:cs typeface="Poppins" pitchFamily="2" charset="0"/>
              </a:rPr>
              <a:t>Organoid-180 studies</a:t>
            </a:r>
            <a:endParaRPr lang="en-US" altLang="zh-CN" sz="1600" dirty="0" smtClean="0">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95244" y="1200150"/>
            <a:ext cx="3133756" cy="561692"/>
          </a:xfrm>
          <a:prstGeom prst="rect">
            <a:avLst/>
          </a:prstGeom>
        </p:spPr>
        <p:txBody>
          <a:bodyPr wrap="square" lIns="68580" tIns="34290" rIns="68580" bIns="34290">
            <a:spAutoFit/>
          </a:bodyPr>
          <a:lstStyle/>
          <a:p>
            <a:pPr>
              <a:buFont typeface="Arial" panose="020B0604020202020204" pitchFamily="34" charset="0"/>
              <a:buChar char="•"/>
            </a:pPr>
            <a:r>
              <a:rPr lang="en-US" altLang="zh-CN" sz="1600" b="1" dirty="0" smtClean="0">
                <a:latin typeface="Poppins" pitchFamily="2" charset="0"/>
                <a:ea typeface="思源黑体 CN Regular" pitchFamily="34" charset="-122"/>
                <a:cs typeface="Poppins" pitchFamily="2" charset="0"/>
              </a:rPr>
              <a:t>NCBI-</a:t>
            </a:r>
            <a:r>
              <a:rPr lang="en-US" altLang="zh-CN" sz="1600" b="1" dirty="0" err="1" smtClean="0">
                <a:latin typeface="Poppins" pitchFamily="2" charset="0"/>
                <a:ea typeface="思源黑体 CN Regular" pitchFamily="34" charset="-122"/>
                <a:cs typeface="Poppins" pitchFamily="2" charset="0"/>
              </a:rPr>
              <a:t>PubMed</a:t>
            </a:r>
            <a:r>
              <a:rPr lang="en-US" altLang="zh-CN" sz="1600" b="1" dirty="0" smtClean="0">
                <a:latin typeface="Poppins" pitchFamily="2" charset="0"/>
                <a:ea typeface="思源黑体 CN Regular" pitchFamily="34" charset="-122"/>
                <a:cs typeface="Poppins" pitchFamily="2" charset="0"/>
              </a:rPr>
              <a:t> Central</a:t>
            </a:r>
            <a:endParaRPr lang="en-US" altLang="zh-CN" sz="1600" b="1" dirty="0" smtClean="0">
              <a:latin typeface="Poppins" pitchFamily="2" charset="0"/>
              <a:ea typeface="思源黑体 CN Regular" pitchFamily="34" charset="-122"/>
              <a:cs typeface="Poppins" pitchFamily="2" charset="0"/>
            </a:endParaRPr>
          </a:p>
          <a:p>
            <a:r>
              <a:rPr lang="zh-CN" altLang="en-US" sz="1600" b="1" dirty="0" smtClean="0">
                <a:latin typeface="Poppins" pitchFamily="2" charset="0"/>
                <a:ea typeface="思源黑体 CN Regular" pitchFamily="34" charset="-122"/>
                <a:cs typeface="Poppins" pitchFamily="2" charset="0"/>
              </a:rPr>
              <a:t>类器官研究发表文献</a:t>
            </a:r>
            <a:endParaRPr lang="zh-CN" altLang="en-US" sz="1600" b="1" dirty="0">
              <a:latin typeface="Poppins" pitchFamily="2" charset="0"/>
              <a:ea typeface="思源黑体 CN Regular" pitchFamily="34" charset="-122"/>
              <a:cs typeface="Poppins" pitchFamily="2" charset="0"/>
            </a:endParaRPr>
          </a:p>
        </p:txBody>
      </p:sp>
      <p:sp>
        <p:nvSpPr>
          <p:cNvPr id="11" name="TextBox 10"/>
          <p:cNvSpPr txBox="1"/>
          <p:nvPr/>
        </p:nvSpPr>
        <p:spPr>
          <a:xfrm>
            <a:off x="4191000" y="1200150"/>
            <a:ext cx="5334000" cy="338552"/>
          </a:xfrm>
          <a:prstGeom prst="rect">
            <a:avLst/>
          </a:prstGeom>
          <a:noFill/>
        </p:spPr>
        <p:txBody>
          <a:bodyPr wrap="square" lIns="91438" tIns="45719" rIns="91438" bIns="45719">
            <a:spAutoFit/>
          </a:bodyPr>
          <a:lstStyle/>
          <a:p>
            <a:pPr marL="228600" indent="-228600" fontAlgn="base">
              <a:spcBef>
                <a:spcPct val="0"/>
              </a:spcBef>
              <a:spcAft>
                <a:spcPct val="0"/>
              </a:spcAft>
              <a:buFont typeface="Arial" panose="020B0604020202020204" pitchFamily="34" charset="0"/>
              <a:buChar char="•"/>
            </a:pPr>
            <a:r>
              <a:rPr lang="en-US" altLang="zh-CN" sz="1600" b="1" dirty="0" err="1" smtClean="0">
                <a:latin typeface="Poppins" pitchFamily="2" charset="0"/>
                <a:ea typeface="思源黑体 CN Regular" pitchFamily="34" charset="-122"/>
                <a:cs typeface="Poppins" pitchFamily="2" charset="0"/>
              </a:rPr>
              <a:t>Clinicaltrials</a:t>
            </a:r>
            <a:r>
              <a:rPr lang="zh-CN" altLang="en-US" sz="1600" b="1" dirty="0" smtClean="0">
                <a:latin typeface="Poppins" pitchFamily="2" charset="0"/>
                <a:ea typeface="思源黑体 CN Regular" pitchFamily="34" charset="-122"/>
                <a:cs typeface="Poppins" pitchFamily="2" charset="0"/>
              </a:rPr>
              <a:t>：</a:t>
            </a:r>
            <a:r>
              <a:rPr lang="en-US" altLang="zh-CN" sz="1600" dirty="0" smtClean="0">
                <a:latin typeface="Poppins" pitchFamily="2" charset="0"/>
                <a:ea typeface="思源黑体 CN Regular" pitchFamily="34" charset="-122"/>
                <a:cs typeface="Poppins" pitchFamily="2" charset="0"/>
              </a:rPr>
              <a:t>Organoid-180 studies</a:t>
            </a:r>
            <a:endParaRPr lang="en-US" altLang="zh-CN" sz="1600" dirty="0" smtClean="0">
              <a:latin typeface="Poppins" pitchFamily="2" charset="0"/>
              <a:ea typeface="思源黑体 CN Regular" pitchFamily="34" charset="-122"/>
              <a:cs typeface="Poppins" pitchFamily="2" charset="0"/>
            </a:endParaRPr>
          </a:p>
        </p:txBody>
      </p:sp>
      <p:grpSp>
        <p:nvGrpSpPr>
          <p:cNvPr id="2" name="组合 20"/>
          <p:cNvGrpSpPr/>
          <p:nvPr/>
        </p:nvGrpSpPr>
        <p:grpSpPr>
          <a:xfrm>
            <a:off x="285720" y="642924"/>
            <a:ext cx="3438556" cy="547702"/>
            <a:chOff x="5643570" y="1142990"/>
            <a:chExt cx="3438556" cy="547702"/>
          </a:xfrm>
        </p:grpSpPr>
        <p:sp>
          <p:nvSpPr>
            <p:cNvPr id="23" name="椭圆 22"/>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4" name="TextBox 23"/>
            <p:cNvSpPr txBox="1"/>
            <p:nvPr/>
          </p:nvSpPr>
          <p:spPr>
            <a:xfrm>
              <a:off x="5786446" y="1142990"/>
              <a:ext cx="3124573"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类器官研究</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研究进展</a:t>
              </a:r>
              <a:endParaRPr lang="zh-CN" altLang="en-US" sz="2400" b="1" dirty="0" smtClean="0">
                <a:solidFill>
                  <a:srgbClr val="007E66"/>
                </a:solidFill>
                <a:latin typeface="思源黑体 CN Medium" pitchFamily="34" charset="-122"/>
                <a:ea typeface="思源黑体 CN Medium" pitchFamily="34" charset="-122"/>
              </a:endParaRPr>
            </a:p>
          </p:txBody>
        </p:sp>
        <p:sp>
          <p:nvSpPr>
            <p:cNvPr id="26" name="椭圆 25"/>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7" name="椭圆 26"/>
            <p:cNvSpPr/>
            <p:nvPr/>
          </p:nvSpPr>
          <p:spPr>
            <a:xfrm>
              <a:off x="8939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39" name="椭圆 38"/>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40" name="矩形 39"/>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34"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grpSp>
          <p:nvGrpSpPr>
            <p:cNvPr id="7" name="组合 226"/>
            <p:cNvGrpSpPr/>
            <p:nvPr/>
          </p:nvGrpSpPr>
          <p:grpSpPr>
            <a:xfrm>
              <a:off x="8316422" y="195486"/>
              <a:ext cx="711274" cy="209198"/>
              <a:chOff x="7812360" y="123478"/>
              <a:chExt cx="1224136" cy="360040"/>
            </a:xfrm>
          </p:grpSpPr>
          <p:sp>
            <p:nvSpPr>
              <p:cNvPr id="36" name="椭圆 35"/>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7" name="椭圆 36"/>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8" name="椭圆 37"/>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aphicFrame>
        <p:nvGraphicFramePr>
          <p:cNvPr id="33" name="表格 32"/>
          <p:cNvGraphicFramePr>
            <a:graphicFrameLocks noGrp="1"/>
          </p:cNvGraphicFramePr>
          <p:nvPr/>
        </p:nvGraphicFramePr>
        <p:xfrm>
          <a:off x="3886200" y="1714499"/>
          <a:ext cx="2017297" cy="2314578"/>
        </p:xfrm>
        <a:graphic>
          <a:graphicData uri="http://schemas.openxmlformats.org/drawingml/2006/table">
            <a:tbl>
              <a:tblPr firstRow="1" bandRow="1">
                <a:tableStyleId>{5C22544A-7EE6-4342-B048-85BDC9FD1C3A}</a:tableStyleId>
              </a:tblPr>
              <a:tblGrid>
                <a:gridCol w="1132205"/>
                <a:gridCol w="885092"/>
              </a:tblGrid>
              <a:tr h="385763">
                <a:tc>
                  <a:txBody>
                    <a:bodyPr/>
                    <a:lstStyle/>
                    <a:p>
                      <a:pPr algn="ctr"/>
                      <a:r>
                        <a:rPr lang="en-US" altLang="zh-CN" sz="1000" b="1" kern="1200" dirty="0" smtClean="0">
                          <a:solidFill>
                            <a:schemeClr val="bg1"/>
                          </a:solidFill>
                          <a:latin typeface="Poppins" pitchFamily="2" charset="0"/>
                          <a:ea typeface="+mn-ea"/>
                          <a:cs typeface="Poppins" pitchFamily="2" charset="0"/>
                        </a:rPr>
                        <a:t>Region Name</a:t>
                      </a:r>
                      <a:endParaRPr lang="zh-CN" altLang="en-US" sz="1000" b="1" kern="1200" dirty="0" smtClean="0">
                        <a:solidFill>
                          <a:schemeClr val="bg1"/>
                        </a:solidFill>
                        <a:latin typeface="Poppins" pitchFamily="2" charset="0"/>
                        <a:ea typeface="+mn-ea"/>
                        <a:cs typeface="Poppins" pitchFamily="2" charset="0"/>
                      </a:endParaRPr>
                    </a:p>
                  </a:txBody>
                  <a:tcPr anchor="ctr">
                    <a:solidFill>
                      <a:srgbClr val="005440"/>
                    </a:solidFill>
                  </a:tcPr>
                </a:tc>
                <a:tc>
                  <a:txBody>
                    <a:bodyPr/>
                    <a:lstStyle/>
                    <a:p>
                      <a:pPr algn="ctr"/>
                      <a:r>
                        <a:rPr lang="en-US" altLang="zh-CN" sz="1000" b="1" kern="1200" dirty="0" smtClean="0">
                          <a:solidFill>
                            <a:schemeClr val="bg1"/>
                          </a:solidFill>
                          <a:latin typeface="Poppins" pitchFamily="2" charset="0"/>
                          <a:ea typeface="+mn-ea"/>
                          <a:cs typeface="Poppins" pitchFamily="2" charset="0"/>
                        </a:rPr>
                        <a:t>Studies #</a:t>
                      </a:r>
                      <a:endParaRPr lang="zh-CN" altLang="en-US" sz="1000" b="1" kern="1200" dirty="0" smtClean="0">
                        <a:solidFill>
                          <a:schemeClr val="bg1"/>
                        </a:solidFill>
                        <a:latin typeface="Poppins" pitchFamily="2" charset="0"/>
                        <a:ea typeface="+mn-ea"/>
                        <a:cs typeface="Poppins" pitchFamily="2" charset="0"/>
                      </a:endParaRPr>
                    </a:p>
                  </a:txBody>
                  <a:tcPr anchor="ctr">
                    <a:solidFill>
                      <a:srgbClr val="005440"/>
                    </a:solidFill>
                  </a:tcPr>
                </a:tc>
              </a:tr>
              <a:tr h="385763">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kern="1200" dirty="0" smtClean="0">
                          <a:solidFill>
                            <a:schemeClr val="tx1"/>
                          </a:solidFill>
                          <a:latin typeface="Poppins" pitchFamily="2" charset="0"/>
                          <a:ea typeface="+mn-ea"/>
                          <a:cs typeface="Poppins" pitchFamily="2" charset="0"/>
                        </a:rPr>
                        <a:t>World</a:t>
                      </a:r>
                      <a:endParaRPr lang="en-US" altLang="zh-CN" sz="1000" b="1"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kern="1200" dirty="0" smtClean="0">
                          <a:solidFill>
                            <a:schemeClr val="tx1"/>
                          </a:solidFill>
                          <a:latin typeface="Poppins" pitchFamily="2" charset="0"/>
                          <a:ea typeface="+mn-ea"/>
                          <a:cs typeface="Poppins" pitchFamily="2" charset="0"/>
                        </a:rPr>
                        <a:t>180</a:t>
                      </a:r>
                      <a:endParaRPr lang="en-US" altLang="zh-CN" sz="1000" b="1"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r>
              <a:tr h="385763">
                <a:tc>
                  <a:txBody>
                    <a:bodyPr/>
                    <a:lstStyle/>
                    <a:p>
                      <a:pPr algn="ctr"/>
                      <a:r>
                        <a:rPr lang="en-US" altLang="zh-CN" sz="1000" kern="1200" dirty="0" smtClean="0">
                          <a:solidFill>
                            <a:schemeClr val="tx1"/>
                          </a:solidFill>
                          <a:latin typeface="Poppins" pitchFamily="2" charset="0"/>
                          <a:ea typeface="+mn-ea"/>
                          <a:cs typeface="Poppins" pitchFamily="2" charset="0"/>
                        </a:rPr>
                        <a:t>Europe</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74</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r>
              <a:tr h="385763">
                <a:tc>
                  <a:txBody>
                    <a:bodyPr/>
                    <a:lstStyle/>
                    <a:p>
                      <a:pPr algn="ctr"/>
                      <a:r>
                        <a:rPr lang="en-US" altLang="zh-CN" sz="1000" kern="1200" dirty="0" smtClean="0">
                          <a:solidFill>
                            <a:schemeClr val="tx1"/>
                          </a:solidFill>
                          <a:latin typeface="Poppins" pitchFamily="2" charset="0"/>
                          <a:ea typeface="+mn-ea"/>
                          <a:cs typeface="Poppins" pitchFamily="2" charset="0"/>
                        </a:rPr>
                        <a:t>North America</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42</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r>
              <a:tr h="385763">
                <a:tc>
                  <a:txBody>
                    <a:bodyPr/>
                    <a:lstStyle/>
                    <a:p>
                      <a:pPr algn="ctr"/>
                      <a:r>
                        <a:rPr lang="en-US" altLang="zh-CN" sz="1000" kern="1200" dirty="0" smtClean="0">
                          <a:solidFill>
                            <a:schemeClr val="tx1"/>
                          </a:solidFill>
                          <a:latin typeface="Poppins" pitchFamily="2" charset="0"/>
                          <a:ea typeface="+mn-ea"/>
                          <a:cs typeface="Poppins" pitchFamily="2" charset="0"/>
                        </a:rPr>
                        <a:t>East</a:t>
                      </a:r>
                      <a:r>
                        <a:rPr lang="en-US" altLang="zh-CN" sz="1000" kern="1200" baseline="0" dirty="0" smtClean="0">
                          <a:solidFill>
                            <a:schemeClr val="tx1"/>
                          </a:solidFill>
                          <a:latin typeface="Poppins" pitchFamily="2" charset="0"/>
                          <a:ea typeface="+mn-ea"/>
                          <a:cs typeface="Poppins" pitchFamily="2" charset="0"/>
                        </a:rPr>
                        <a:t> Asia</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41</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r>
              <a:tr h="385763">
                <a:tc>
                  <a:txBody>
                    <a:bodyPr/>
                    <a:lstStyle/>
                    <a:p>
                      <a:pPr algn="ctr"/>
                      <a:r>
                        <a:rPr lang="en-US" altLang="zh-CN" sz="1000" kern="1200" dirty="0" smtClean="0">
                          <a:solidFill>
                            <a:schemeClr val="tx1"/>
                          </a:solidFill>
                          <a:latin typeface="Poppins" pitchFamily="2" charset="0"/>
                          <a:ea typeface="+mn-ea"/>
                          <a:cs typeface="Poppins" pitchFamily="2" charset="0"/>
                        </a:rPr>
                        <a:t>…</a:t>
                      </a:r>
                      <a:endParaRPr lang="zh-CN" altLang="en-US" sz="1000" kern="1200" dirty="0" smtClean="0">
                        <a:solidFill>
                          <a:schemeClr val="tx1"/>
                        </a:solidFill>
                        <a:latin typeface="Poppins" pitchFamily="2" charset="0"/>
                        <a:ea typeface="+mn-ea"/>
                        <a:cs typeface="Poppins"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a:t>
                      </a:r>
                      <a:endParaRPr lang="zh-CN" altLang="en-US" sz="1000" kern="1200" dirty="0" smtClean="0">
                        <a:solidFill>
                          <a:schemeClr val="tx1"/>
                        </a:solidFill>
                        <a:latin typeface="Poppins" pitchFamily="2" charset="0"/>
                        <a:ea typeface="+mn-ea"/>
                        <a:cs typeface="Poppins"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41" name="矩形 40"/>
          <p:cNvSpPr/>
          <p:nvPr/>
        </p:nvSpPr>
        <p:spPr>
          <a:xfrm>
            <a:off x="6248400" y="4171950"/>
            <a:ext cx="2286000" cy="338554"/>
          </a:xfrm>
          <a:prstGeom prst="rect">
            <a:avLst/>
          </a:prstGeom>
        </p:spPr>
        <p:txBody>
          <a:bodyPr wrap="square">
            <a:spAutoFit/>
          </a:bodyPr>
          <a:lstStyle/>
          <a:p>
            <a:r>
              <a:rPr lang="en-US" sz="800" i="1" dirty="0" smtClean="0">
                <a:latin typeface="Poppins" pitchFamily="2" charset="0"/>
                <a:cs typeface="Poppins" pitchFamily="2" charset="0"/>
              </a:rPr>
              <a:t>Source: https://ClinicalTrials.gov</a:t>
            </a:r>
            <a:endParaRPr lang="en-US" sz="800" i="1" dirty="0" smtClean="0">
              <a:latin typeface="Poppins" pitchFamily="2" charset="0"/>
              <a:cs typeface="Poppins" pitchFamily="2" charset="0"/>
            </a:endParaRPr>
          </a:p>
          <a:p>
            <a:r>
              <a:rPr lang="en-US" sz="800" i="1" dirty="0" smtClean="0">
                <a:latin typeface="Poppins" pitchFamily="2" charset="0"/>
                <a:cs typeface="Poppins" pitchFamily="2" charset="0"/>
              </a:rPr>
              <a:t>Until 09/05/2023</a:t>
            </a:r>
            <a:endParaRPr lang="zh-CN" altLang="en-US" sz="800" i="1" dirty="0" smtClean="0">
              <a:latin typeface="Poppins" pitchFamily="2" charset="0"/>
              <a:cs typeface="Poppins" pitchFamily="2" charset="0"/>
            </a:endParaRPr>
          </a:p>
        </p:txBody>
      </p:sp>
      <p:graphicFrame>
        <p:nvGraphicFramePr>
          <p:cNvPr id="25" name="表格 24"/>
          <p:cNvGraphicFramePr>
            <a:graphicFrameLocks noGrp="1"/>
          </p:cNvGraphicFramePr>
          <p:nvPr/>
        </p:nvGraphicFramePr>
        <p:xfrm>
          <a:off x="6000750" y="1713230"/>
          <a:ext cx="2950210" cy="2306319"/>
        </p:xfrm>
        <a:graphic>
          <a:graphicData uri="http://schemas.openxmlformats.org/drawingml/2006/table">
            <a:tbl>
              <a:tblPr firstRow="1" bandRow="1">
                <a:tableStyleId>{5C22544A-7EE6-4342-B048-85BDC9FD1C3A}</a:tableStyleId>
              </a:tblPr>
              <a:tblGrid>
                <a:gridCol w="2068830"/>
                <a:gridCol w="881380"/>
              </a:tblGrid>
              <a:tr h="36225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00" b="1" kern="1200" dirty="0" smtClean="0">
                          <a:solidFill>
                            <a:schemeClr val="bg1"/>
                          </a:solidFill>
                          <a:latin typeface="Poppins" pitchFamily="2" charset="0"/>
                          <a:ea typeface="+mn-ea"/>
                          <a:cs typeface="Poppins" pitchFamily="2" charset="0"/>
                        </a:rPr>
                        <a:t>Conditions by</a:t>
                      </a:r>
                      <a:r>
                        <a:rPr lang="en-US" altLang="zh-CN" sz="1000" b="1" kern="1200" baseline="0" dirty="0" smtClean="0">
                          <a:solidFill>
                            <a:schemeClr val="bg1"/>
                          </a:solidFill>
                          <a:latin typeface="Poppins" pitchFamily="2" charset="0"/>
                          <a:ea typeface="+mn-ea"/>
                          <a:cs typeface="Poppins" pitchFamily="2" charset="0"/>
                        </a:rPr>
                        <a:t> </a:t>
                      </a:r>
                      <a:r>
                        <a:rPr lang="en-US" altLang="zh-CN" sz="1000" b="1" kern="1200" dirty="0" smtClean="0">
                          <a:solidFill>
                            <a:schemeClr val="bg1"/>
                          </a:solidFill>
                          <a:latin typeface="Poppins" pitchFamily="2" charset="0"/>
                          <a:ea typeface="+mn-ea"/>
                          <a:cs typeface="Poppins" pitchFamily="2" charset="0"/>
                        </a:rPr>
                        <a:t>Alphabetical</a:t>
                      </a:r>
                      <a:endParaRPr lang="en-US" altLang="zh-CN" sz="1000" b="1" kern="1200" dirty="0" smtClean="0">
                        <a:solidFill>
                          <a:schemeClr val="bg1"/>
                        </a:solidFill>
                        <a:latin typeface="Poppins" pitchFamily="2" charset="0"/>
                        <a:ea typeface="+mn-ea"/>
                        <a:cs typeface="Poppins" pitchFamily="2" charset="0"/>
                      </a:endParaRPr>
                    </a:p>
                  </a:txBody>
                  <a:tcPr anchor="ctr">
                    <a:solidFill>
                      <a:srgbClr val="005440"/>
                    </a:solidFill>
                  </a:tcPr>
                </a:tc>
                <a:tc>
                  <a:txBody>
                    <a:bodyPr/>
                    <a:lstStyle/>
                    <a:p>
                      <a:pPr algn="ctr"/>
                      <a:r>
                        <a:rPr lang="en-US" altLang="zh-CN" sz="1000" b="1" kern="1200" dirty="0" smtClean="0">
                          <a:solidFill>
                            <a:schemeClr val="bg1"/>
                          </a:solidFill>
                          <a:latin typeface="Poppins" pitchFamily="2" charset="0"/>
                          <a:ea typeface="+mn-ea"/>
                          <a:cs typeface="Poppins" pitchFamily="2" charset="0"/>
                        </a:rPr>
                        <a:t>Studies #</a:t>
                      </a:r>
                      <a:endParaRPr lang="zh-CN" altLang="en-US" sz="1000" b="1" kern="1200" dirty="0" smtClean="0">
                        <a:solidFill>
                          <a:schemeClr val="bg1"/>
                        </a:solidFill>
                        <a:latin typeface="Poppins" pitchFamily="2" charset="0"/>
                        <a:ea typeface="+mn-ea"/>
                        <a:cs typeface="Poppins" pitchFamily="2" charset="0"/>
                      </a:endParaRPr>
                    </a:p>
                  </a:txBody>
                  <a:tcPr anchor="ctr">
                    <a:solidFill>
                      <a:srgbClr val="005440"/>
                    </a:solidFill>
                  </a:tcPr>
                </a:tc>
              </a:tr>
              <a:tr h="32401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itchFamily="2" charset="0"/>
                          <a:ea typeface="+mn-ea"/>
                          <a:cs typeface="Poppins" pitchFamily="2" charset="0"/>
                        </a:rPr>
                        <a:t>Digestive System Diseases</a:t>
                      </a:r>
                      <a:endParaRPr lang="en-US" altLang="zh-CN" sz="1000"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itchFamily="2" charset="0"/>
                          <a:ea typeface="+mn-ea"/>
                          <a:cs typeface="Poppins" pitchFamily="2" charset="0"/>
                        </a:rPr>
                        <a:t>77</a:t>
                      </a:r>
                      <a:endParaRPr lang="en-US" altLang="zh-CN" sz="1000"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r>
              <a:tr h="324011">
                <a:tc>
                  <a:txBody>
                    <a:bodyPr/>
                    <a:lstStyle/>
                    <a:p>
                      <a:r>
                        <a:rPr lang="en-US" altLang="zh-CN" sz="1000" kern="1200" dirty="0" smtClean="0">
                          <a:solidFill>
                            <a:schemeClr val="tx1"/>
                          </a:solidFill>
                          <a:latin typeface="Poppins" pitchFamily="2" charset="0"/>
                          <a:ea typeface="+mn-ea"/>
                          <a:cs typeface="Poppins" pitchFamily="2" charset="0"/>
                        </a:rPr>
                        <a:t>Endocrine System Diseases</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30</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r>
              <a:tr h="324011">
                <a:tc>
                  <a:txBody>
                    <a:bodyPr/>
                    <a:lstStyle/>
                    <a:p>
                      <a:r>
                        <a:rPr lang="en-US" altLang="zh-CN" sz="1000" kern="1200" dirty="0" smtClean="0">
                          <a:solidFill>
                            <a:schemeClr val="tx1"/>
                          </a:solidFill>
                          <a:latin typeface="Poppins" pitchFamily="2" charset="0"/>
                          <a:ea typeface="+mn-ea"/>
                          <a:cs typeface="Poppins" pitchFamily="2" charset="0"/>
                        </a:rPr>
                        <a:t>Breast Neoplasms</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24</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r>
              <a:tr h="324011">
                <a:tc>
                  <a:txBody>
                    <a:bodyPr/>
                    <a:lstStyle/>
                    <a:p>
                      <a:r>
                        <a:rPr lang="en-US" altLang="zh-CN" sz="1000" kern="1200" dirty="0" smtClean="0">
                          <a:solidFill>
                            <a:schemeClr val="tx1"/>
                          </a:solidFill>
                          <a:latin typeface="Poppins" pitchFamily="2" charset="0"/>
                          <a:ea typeface="+mn-ea"/>
                          <a:cs typeface="Poppins" pitchFamily="2" charset="0"/>
                        </a:rPr>
                        <a:t>Skin Diseases</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19</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solidFill>
                  </a:tcPr>
                </a:tc>
              </a:tr>
              <a:tr h="324011">
                <a:tc>
                  <a:txBody>
                    <a:bodyPr/>
                    <a:lstStyle/>
                    <a:p>
                      <a:r>
                        <a:rPr lang="en-US" altLang="zh-CN" sz="1000" kern="1200" dirty="0" smtClean="0">
                          <a:solidFill>
                            <a:schemeClr val="tx1"/>
                          </a:solidFill>
                          <a:latin typeface="Poppins" pitchFamily="2" charset="0"/>
                          <a:ea typeface="+mn-ea"/>
                          <a:cs typeface="Poppins" pitchFamily="2" charset="0"/>
                        </a:rPr>
                        <a:t>Lung Diseases</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17</a:t>
                      </a:r>
                      <a:endParaRPr lang="zh-CN" altLang="en-US" sz="1000" kern="1200" dirty="0" smtClean="0">
                        <a:solidFill>
                          <a:schemeClr val="tx1"/>
                        </a:solidFill>
                        <a:latin typeface="Poppins" pitchFamily="2" charset="0"/>
                        <a:ea typeface="+mn-ea"/>
                        <a:cs typeface="Poppins" pitchFamily="2" charset="0"/>
                      </a:endParaRPr>
                    </a:p>
                  </a:txBody>
                  <a:tcPr anchor="ctr">
                    <a:solidFill>
                      <a:schemeClr val="bg1">
                        <a:lumMod val="95000"/>
                      </a:schemeClr>
                    </a:solidFill>
                  </a:tcPr>
                </a:tc>
              </a:tr>
              <a:tr h="324011">
                <a:tc>
                  <a:txBody>
                    <a:bodyPr/>
                    <a:lstStyle/>
                    <a:p>
                      <a:r>
                        <a:rPr lang="en-US" altLang="zh-CN" sz="1000" kern="1200" dirty="0" smtClean="0">
                          <a:solidFill>
                            <a:schemeClr val="tx1"/>
                          </a:solidFill>
                          <a:latin typeface="Poppins" pitchFamily="2" charset="0"/>
                          <a:ea typeface="+mn-ea"/>
                          <a:cs typeface="Poppins" pitchFamily="2" charset="0"/>
                        </a:rPr>
                        <a:t>…</a:t>
                      </a:r>
                      <a:endParaRPr lang="zh-CN" altLang="en-US" sz="1000" kern="1200" dirty="0" smtClean="0">
                        <a:solidFill>
                          <a:schemeClr val="tx1"/>
                        </a:solidFill>
                        <a:latin typeface="Poppins" pitchFamily="2" charset="0"/>
                        <a:ea typeface="+mn-ea"/>
                        <a:cs typeface="Poppins" pitchFamily="2" charset="0"/>
                      </a:endParaRPr>
                    </a:p>
                  </a:txBody>
                  <a:tcPr anchor="ctr">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a:r>
                        <a:rPr lang="en-US" altLang="zh-CN" sz="1000" kern="1200" dirty="0" smtClean="0">
                          <a:solidFill>
                            <a:schemeClr val="tx1"/>
                          </a:solidFill>
                          <a:latin typeface="Poppins" pitchFamily="2" charset="0"/>
                          <a:ea typeface="+mn-ea"/>
                          <a:cs typeface="Poppins" pitchFamily="2" charset="0"/>
                        </a:rPr>
                        <a:t>…</a:t>
                      </a:r>
                      <a:endParaRPr lang="zh-CN" altLang="en-US" sz="1000" kern="1200" dirty="0" smtClean="0">
                        <a:solidFill>
                          <a:schemeClr val="tx1"/>
                        </a:solidFill>
                        <a:latin typeface="Poppins" pitchFamily="2" charset="0"/>
                        <a:ea typeface="+mn-ea"/>
                        <a:cs typeface="Poppins" pitchFamily="2" charset="0"/>
                      </a:endParaRPr>
                    </a:p>
                  </a:txBody>
                  <a:tcPr anchor="ctr">
                    <a:lnB w="12700" cap="flat" cmpd="sng" algn="ctr">
                      <a:solidFill>
                        <a:schemeClr val="tx1">
                          <a:lumMod val="50000"/>
                          <a:lumOff val="50000"/>
                        </a:schemeClr>
                      </a:solidFill>
                      <a:prstDash val="solid"/>
                      <a:round/>
                      <a:headEnd type="none" w="med" len="med"/>
                      <a:tailEnd type="none" w="med" len="med"/>
                    </a:lnB>
                    <a:solidFill>
                      <a:schemeClr val="bg1"/>
                    </a:solidFill>
                  </a:tcPr>
                </a:tc>
              </a:tr>
            </a:tbl>
          </a:graphicData>
        </a:graphic>
      </p:graphicFrame>
      <p:sp>
        <p:nvSpPr>
          <p:cNvPr id="29" name="TextBox 2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graphicFrame>
        <p:nvGraphicFramePr>
          <p:cNvPr id="32" name="图表 31"/>
          <p:cNvGraphicFramePr/>
          <p:nvPr/>
        </p:nvGraphicFramePr>
        <p:xfrm>
          <a:off x="228600" y="1809750"/>
          <a:ext cx="3200400" cy="318135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267200" y="4857750"/>
            <a:ext cx="1675780" cy="192360"/>
          </a:xfrm>
          <a:prstGeom prst="rect">
            <a:avLst/>
          </a:prstGeom>
        </p:spPr>
        <p:txBody>
          <a:bodyPr wrap="none" lIns="68580" tIns="34290" rIns="68580" bIns="34290">
            <a:spAutoFit/>
          </a:bodyPr>
          <a:lstStyle/>
          <a:p>
            <a:r>
              <a:rPr lang="en-US" sz="800" i="1" dirty="0" smtClean="0">
                <a:latin typeface="Poppins" pitchFamily="2" charset="0"/>
                <a:cs typeface="Poppins" pitchFamily="2" charset="0"/>
              </a:rPr>
              <a:t>(Kim, Koo, and </a:t>
            </a:r>
            <a:r>
              <a:rPr lang="en-US" sz="800" i="1" dirty="0" err="1" smtClean="0">
                <a:latin typeface="Poppins" pitchFamily="2" charset="0"/>
                <a:cs typeface="Poppins" pitchFamily="2" charset="0"/>
              </a:rPr>
              <a:t>Knoblich</a:t>
            </a:r>
            <a:r>
              <a:rPr lang="en-US" sz="800" i="1" dirty="0" smtClean="0">
                <a:latin typeface="Poppins" pitchFamily="2" charset="0"/>
                <a:cs typeface="Poppins" pitchFamily="2" charset="0"/>
              </a:rPr>
              <a:t> 2020)</a:t>
            </a:r>
            <a:endParaRPr lang="zh-CN" altLang="en-US" sz="800" i="1" dirty="0">
              <a:latin typeface="Poppins" pitchFamily="2" charset="0"/>
              <a:cs typeface="Poppins" pitchFamily="2" charset="0"/>
            </a:endParaRPr>
          </a:p>
        </p:txBody>
      </p:sp>
      <p:grpSp>
        <p:nvGrpSpPr>
          <p:cNvPr id="2" name="组合 18"/>
          <p:cNvGrpSpPr/>
          <p:nvPr/>
        </p:nvGrpSpPr>
        <p:grpSpPr>
          <a:xfrm>
            <a:off x="285720" y="642924"/>
            <a:ext cx="3362356" cy="500066"/>
            <a:chOff x="5643570" y="1142990"/>
            <a:chExt cx="3362356" cy="500066"/>
          </a:xfrm>
        </p:grpSpPr>
        <p:sp>
          <p:nvSpPr>
            <p:cNvPr id="20" name="椭圆 1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1" name="TextBox 20"/>
            <p:cNvSpPr txBox="1"/>
            <p:nvPr/>
          </p:nvSpPr>
          <p:spPr>
            <a:xfrm>
              <a:off x="5786446" y="1142990"/>
              <a:ext cx="3124573"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类器官研究</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潜在应用</a:t>
              </a:r>
              <a:endParaRPr lang="zh-CN" altLang="en-US" sz="2400" b="1" dirty="0" smtClean="0">
                <a:solidFill>
                  <a:srgbClr val="007E66"/>
                </a:solidFill>
                <a:latin typeface="思源黑体 CN Medium" pitchFamily="34" charset="-122"/>
                <a:ea typeface="思源黑体 CN Medium" pitchFamily="34" charset="-122"/>
              </a:endParaRPr>
            </a:p>
          </p:txBody>
        </p:sp>
        <p:sp>
          <p:nvSpPr>
            <p:cNvPr id="22" name="椭圆 2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4" name="椭圆 23"/>
            <p:cNvSpPr/>
            <p:nvPr/>
          </p:nvSpPr>
          <p:spPr>
            <a:xfrm>
              <a:off x="88630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grpSp>
        <p:nvGrpSpPr>
          <p:cNvPr id="5" name="组合 1"/>
          <p:cNvGrpSpPr/>
          <p:nvPr/>
        </p:nvGrpSpPr>
        <p:grpSpPr>
          <a:xfrm>
            <a:off x="1563" y="26329"/>
            <a:ext cx="9024852" cy="360056"/>
            <a:chOff x="0" y="123478"/>
            <a:chExt cx="9027696" cy="360040"/>
          </a:xfrm>
        </p:grpSpPr>
        <p:grpSp>
          <p:nvGrpSpPr>
            <p:cNvPr id="7" name="组合 219"/>
            <p:cNvGrpSpPr/>
            <p:nvPr/>
          </p:nvGrpSpPr>
          <p:grpSpPr>
            <a:xfrm>
              <a:off x="0" y="123478"/>
              <a:ext cx="1907704" cy="360040"/>
              <a:chOff x="0" y="123478"/>
              <a:chExt cx="1907704" cy="360040"/>
            </a:xfrm>
          </p:grpSpPr>
          <p:sp>
            <p:nvSpPr>
              <p:cNvPr id="35" name="椭圆 34"/>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6" name="矩形 35"/>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3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8" name="组合 226"/>
            <p:cNvGrpSpPr/>
            <p:nvPr/>
          </p:nvGrpSpPr>
          <p:grpSpPr>
            <a:xfrm>
              <a:off x="8316422" y="195486"/>
              <a:ext cx="711274" cy="209198"/>
              <a:chOff x="7812360" y="123478"/>
              <a:chExt cx="1224136" cy="360040"/>
            </a:xfrm>
          </p:grpSpPr>
          <p:sp>
            <p:nvSpPr>
              <p:cNvPr id="32" name="椭圆 31"/>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3" name="椭圆 32"/>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4" name="椭圆 33"/>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sp>
        <p:nvSpPr>
          <p:cNvPr id="28" name="TextBox 27"/>
          <p:cNvSpPr txBox="1"/>
          <p:nvPr/>
        </p:nvSpPr>
        <p:spPr>
          <a:xfrm>
            <a:off x="4191000" y="1047750"/>
            <a:ext cx="4800600" cy="3754874"/>
          </a:xfrm>
          <a:prstGeom prst="rect">
            <a:avLst/>
          </a:prstGeom>
          <a:noFill/>
        </p:spPr>
        <p:txBody>
          <a:bodyPr wrap="square" rtlCol="0">
            <a:spAutoFit/>
          </a:bodyPr>
          <a:lstStyle/>
          <a:p>
            <a:r>
              <a:rPr lang="en-US" altLang="zh-CN" sz="1400" b="1" dirty="0" smtClean="0">
                <a:latin typeface="Poppins" pitchFamily="2" charset="0"/>
                <a:cs typeface="Poppins" pitchFamily="2" charset="0"/>
              </a:rPr>
              <a:t>Left Figure. Potential applications of human </a:t>
            </a:r>
            <a:r>
              <a:rPr lang="en-US" altLang="zh-CN" sz="1400" b="1" dirty="0" err="1" smtClean="0">
                <a:latin typeface="Poppins" pitchFamily="2" charset="0"/>
                <a:cs typeface="Poppins" pitchFamily="2" charset="0"/>
              </a:rPr>
              <a:t>organoids</a:t>
            </a:r>
            <a:r>
              <a:rPr lang="en-US" altLang="zh-CN" sz="1400" b="1" dirty="0" smtClean="0">
                <a:latin typeface="Poppins" pitchFamily="2" charset="0"/>
                <a:cs typeface="Poppins" pitchFamily="2" charset="0"/>
              </a:rPr>
              <a:t>.</a:t>
            </a:r>
            <a:endParaRPr lang="en-US" altLang="zh-CN" sz="1400" b="1" dirty="0" smtClean="0">
              <a:latin typeface="Poppins" pitchFamily="2" charset="0"/>
              <a:cs typeface="Poppins" pitchFamily="2" charset="0"/>
            </a:endParaRPr>
          </a:p>
          <a:p>
            <a:pPr>
              <a:buFont typeface="Arial" panose="020B0604020202020204" pitchFamily="34" charset="0"/>
              <a:buChar char="•"/>
            </a:pPr>
            <a:r>
              <a:rPr lang="en-US" altLang="zh-CN" sz="1400" dirty="0" smtClean="0">
                <a:latin typeface="Poppins" pitchFamily="2" charset="0"/>
                <a:cs typeface="Poppins" pitchFamily="2" charset="0"/>
              </a:rPr>
              <a:t> Basic research:</a:t>
            </a:r>
            <a:endParaRPr lang="en-US" altLang="zh-CN" sz="1400" dirty="0" smtClean="0">
              <a:latin typeface="Poppins" pitchFamily="2" charset="0"/>
              <a:cs typeface="Poppins" pitchFamily="2" charset="0"/>
            </a:endParaRPr>
          </a:p>
          <a:p>
            <a:r>
              <a:rPr lang="en-US" altLang="zh-CN" sz="1400" dirty="0" smtClean="0">
                <a:latin typeface="Poppins" pitchFamily="2" charset="0"/>
                <a:cs typeface="Poppins" pitchFamily="2" charset="0"/>
              </a:rPr>
              <a:t>- Cell-to-cell interactions</a:t>
            </a:r>
            <a:endParaRPr lang="en-US" altLang="zh-CN" sz="1400" dirty="0" smtClean="0">
              <a:latin typeface="Poppins" pitchFamily="2" charset="0"/>
              <a:cs typeface="Poppins" pitchFamily="2" charset="0"/>
            </a:endParaRPr>
          </a:p>
          <a:p>
            <a:pPr>
              <a:buFontTx/>
              <a:buChar char="-"/>
            </a:pPr>
            <a:r>
              <a:rPr lang="en-US" altLang="zh-CN" sz="1400" dirty="0" smtClean="0">
                <a:latin typeface="Poppins" pitchFamily="2" charset="0"/>
                <a:cs typeface="Poppins" pitchFamily="2" charset="0"/>
              </a:rPr>
              <a:t> Mechanisms of stem cell homeostasis</a:t>
            </a:r>
            <a:endParaRPr lang="en-US" altLang="zh-CN" sz="1400" dirty="0" smtClean="0">
              <a:latin typeface="Poppins" pitchFamily="2" charset="0"/>
              <a:cs typeface="Poppins" pitchFamily="2" charset="0"/>
            </a:endParaRPr>
          </a:p>
          <a:p>
            <a:endParaRPr lang="en-US" altLang="zh-CN" sz="1400" dirty="0" smtClean="0">
              <a:latin typeface="Poppins" pitchFamily="2" charset="0"/>
              <a:cs typeface="Poppins" pitchFamily="2" charset="0"/>
            </a:endParaRPr>
          </a:p>
          <a:p>
            <a:pPr>
              <a:buFont typeface="Arial" panose="020B0604020202020204" pitchFamily="34" charset="0"/>
              <a:buChar char="•"/>
            </a:pPr>
            <a:r>
              <a:rPr lang="en-US" altLang="zh-CN" sz="1400" dirty="0" smtClean="0">
                <a:latin typeface="Poppins" pitchFamily="2" charset="0"/>
                <a:cs typeface="Poppins" pitchFamily="2" charset="0"/>
              </a:rPr>
              <a:t> </a:t>
            </a:r>
            <a:r>
              <a:rPr lang="en-US" altLang="zh-CN" sz="1400" dirty="0" err="1" smtClean="0">
                <a:latin typeface="Poppins" pitchFamily="2" charset="0"/>
                <a:cs typeface="Poppins" pitchFamily="2" charset="0"/>
              </a:rPr>
              <a:t>Biobanking</a:t>
            </a:r>
            <a:r>
              <a:rPr lang="en-US" altLang="zh-CN" sz="1400" dirty="0" smtClean="0">
                <a:latin typeface="Poppins" pitchFamily="2" charset="0"/>
                <a:cs typeface="Poppins" pitchFamily="2" charset="0"/>
              </a:rPr>
              <a:t>:</a:t>
            </a:r>
            <a:endParaRPr lang="en-US" altLang="zh-CN" sz="1400" dirty="0" smtClean="0">
              <a:latin typeface="Poppins" pitchFamily="2" charset="0"/>
              <a:cs typeface="Poppins" pitchFamily="2" charset="0"/>
            </a:endParaRPr>
          </a:p>
          <a:p>
            <a:endParaRPr lang="en-US" altLang="zh-CN" sz="1400" dirty="0" smtClean="0">
              <a:latin typeface="Poppins" pitchFamily="2" charset="0"/>
              <a:cs typeface="Poppins" pitchFamily="2" charset="0"/>
            </a:endParaRPr>
          </a:p>
          <a:p>
            <a:pPr>
              <a:buFont typeface="Arial" panose="020B0604020202020204" pitchFamily="34" charset="0"/>
              <a:buChar char="•"/>
            </a:pPr>
            <a:r>
              <a:rPr lang="en-US" altLang="zh-CN" sz="1400" dirty="0" smtClean="0">
                <a:latin typeface="Poppins" pitchFamily="2" charset="0"/>
                <a:cs typeface="Poppins" pitchFamily="2" charset="0"/>
              </a:rPr>
              <a:t> Disease modeling:</a:t>
            </a:r>
            <a:endParaRPr lang="en-US" altLang="zh-CN" sz="1400" dirty="0" smtClean="0">
              <a:latin typeface="Poppins" pitchFamily="2" charset="0"/>
              <a:cs typeface="Poppins" pitchFamily="2" charset="0"/>
            </a:endParaRPr>
          </a:p>
          <a:p>
            <a:r>
              <a:rPr lang="en-US" altLang="zh-CN" sz="1400" dirty="0" smtClean="0">
                <a:latin typeface="Poppins" pitchFamily="2" charset="0"/>
                <a:cs typeface="Poppins" pitchFamily="2" charset="0"/>
              </a:rPr>
              <a:t>- Mechanisms of human diseases</a:t>
            </a:r>
            <a:endParaRPr lang="en-US" altLang="zh-CN" sz="1400" dirty="0" smtClean="0">
              <a:latin typeface="Poppins" pitchFamily="2" charset="0"/>
              <a:cs typeface="Poppins" pitchFamily="2" charset="0"/>
            </a:endParaRPr>
          </a:p>
          <a:p>
            <a:r>
              <a:rPr lang="en-US" altLang="zh-CN" sz="1400" dirty="0" smtClean="0">
                <a:latin typeface="Poppins" pitchFamily="2" charset="0"/>
                <a:cs typeface="Poppins" pitchFamily="2" charset="0"/>
              </a:rPr>
              <a:t>- Inheritable genetic disorders</a:t>
            </a:r>
            <a:endParaRPr lang="en-US" altLang="zh-CN" sz="1400" dirty="0" smtClean="0">
              <a:latin typeface="Poppins" pitchFamily="2" charset="0"/>
              <a:cs typeface="Poppins" pitchFamily="2" charset="0"/>
            </a:endParaRPr>
          </a:p>
          <a:p>
            <a:pPr>
              <a:buFontTx/>
              <a:buChar char="-"/>
            </a:pPr>
            <a:r>
              <a:rPr lang="en-US" altLang="zh-CN" sz="1400" dirty="0" smtClean="0">
                <a:latin typeface="Poppins" pitchFamily="2" charset="0"/>
                <a:cs typeface="Poppins" pitchFamily="2" charset="0"/>
              </a:rPr>
              <a:t> Drug-screening analyses</a:t>
            </a:r>
            <a:endParaRPr lang="en-US" altLang="zh-CN" sz="1400" dirty="0" smtClean="0">
              <a:latin typeface="Poppins" pitchFamily="2" charset="0"/>
              <a:cs typeface="Poppins" pitchFamily="2" charset="0"/>
            </a:endParaRPr>
          </a:p>
          <a:p>
            <a:endParaRPr lang="en-US" altLang="zh-CN" sz="1400" dirty="0" smtClean="0">
              <a:latin typeface="Poppins" pitchFamily="2" charset="0"/>
              <a:cs typeface="Poppins" pitchFamily="2" charset="0"/>
            </a:endParaRPr>
          </a:p>
          <a:p>
            <a:pPr>
              <a:buFont typeface="Arial" panose="020B0604020202020204" pitchFamily="34" charset="0"/>
              <a:buChar char="•"/>
            </a:pPr>
            <a:r>
              <a:rPr lang="en-US" altLang="zh-CN" sz="1400" dirty="0" smtClean="0">
                <a:latin typeface="Poppins" pitchFamily="2" charset="0"/>
                <a:cs typeface="Poppins" pitchFamily="2" charset="0"/>
              </a:rPr>
              <a:t> Precision medicine:</a:t>
            </a:r>
            <a:endParaRPr lang="en-US" altLang="zh-CN" sz="1400" dirty="0" smtClean="0">
              <a:latin typeface="Poppins" pitchFamily="2" charset="0"/>
              <a:cs typeface="Poppins" pitchFamily="2" charset="0"/>
            </a:endParaRPr>
          </a:p>
          <a:p>
            <a:r>
              <a:rPr lang="en-US" altLang="zh-CN" sz="1400" dirty="0" smtClean="0">
                <a:latin typeface="Poppins" pitchFamily="2" charset="0"/>
                <a:cs typeface="Poppins" pitchFamily="2" charset="0"/>
              </a:rPr>
              <a:t>- Response to drugs</a:t>
            </a:r>
            <a:endParaRPr lang="en-US" altLang="zh-CN" sz="1400" dirty="0" smtClean="0">
              <a:latin typeface="Poppins" pitchFamily="2" charset="0"/>
              <a:cs typeface="Poppins" pitchFamily="2" charset="0"/>
            </a:endParaRPr>
          </a:p>
          <a:p>
            <a:r>
              <a:rPr lang="en-US" altLang="zh-CN" sz="1400" dirty="0" smtClean="0">
                <a:latin typeface="Poppins" pitchFamily="2" charset="0"/>
                <a:cs typeface="Poppins" pitchFamily="2" charset="0"/>
              </a:rPr>
              <a:t>- Resources for regenerative medicine coupled with genetic engineering</a:t>
            </a:r>
            <a:endParaRPr lang="zh-CN" altLang="en-US" sz="1400" dirty="0">
              <a:latin typeface="Poppins" pitchFamily="2" charset="0"/>
              <a:cs typeface="Poppins" pitchFamily="2" charset="0"/>
            </a:endParaRPr>
          </a:p>
        </p:txBody>
      </p:sp>
      <p:sp>
        <p:nvSpPr>
          <p:cNvPr id="25" name="TextBox 24"/>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pic>
        <p:nvPicPr>
          <p:cNvPr id="3" name="Picture 2"/>
          <p:cNvPicPr>
            <a:picLocks noChangeAspect="1" noChangeArrowheads="1"/>
          </p:cNvPicPr>
          <p:nvPr/>
        </p:nvPicPr>
        <p:blipFill>
          <a:blip r:embed="rId2" cstate="print"/>
          <a:srcRect l="1079" t="49870" r="49709"/>
          <a:stretch>
            <a:fillRect/>
          </a:stretch>
        </p:blipFill>
        <p:spPr bwMode="auto">
          <a:xfrm>
            <a:off x="304800" y="3028950"/>
            <a:ext cx="1828800" cy="1838325"/>
          </a:xfrm>
          <a:prstGeom prst="rect">
            <a:avLst/>
          </a:prstGeom>
          <a:noFill/>
          <a:ln w="9525">
            <a:noFill/>
            <a:miter lim="800000"/>
            <a:headEnd/>
            <a:tailEnd/>
          </a:ln>
          <a:effectLst/>
        </p:spPr>
      </p:pic>
      <p:pic>
        <p:nvPicPr>
          <p:cNvPr id="31" name="Picture 2"/>
          <p:cNvPicPr>
            <a:picLocks noChangeAspect="1" noChangeArrowheads="1"/>
          </p:cNvPicPr>
          <p:nvPr/>
        </p:nvPicPr>
        <p:blipFill>
          <a:blip r:embed="rId2" cstate="print"/>
          <a:srcRect l="1079" r="49709" b="50130"/>
          <a:stretch>
            <a:fillRect/>
          </a:stretch>
        </p:blipFill>
        <p:spPr bwMode="auto">
          <a:xfrm>
            <a:off x="304800" y="1200150"/>
            <a:ext cx="1828800" cy="1828800"/>
          </a:xfrm>
          <a:prstGeom prst="rect">
            <a:avLst/>
          </a:prstGeom>
          <a:noFill/>
          <a:ln w="9525">
            <a:noFill/>
            <a:miter lim="800000"/>
            <a:headEnd/>
            <a:tailEnd/>
          </a:ln>
          <a:effectLst/>
        </p:spPr>
      </p:pic>
      <p:pic>
        <p:nvPicPr>
          <p:cNvPr id="37" name="Picture 2"/>
          <p:cNvPicPr>
            <a:picLocks noChangeAspect="1" noChangeArrowheads="1"/>
          </p:cNvPicPr>
          <p:nvPr/>
        </p:nvPicPr>
        <p:blipFill>
          <a:blip r:embed="rId2" cstate="print"/>
          <a:srcRect l="50291" t="49870"/>
          <a:stretch>
            <a:fillRect/>
          </a:stretch>
        </p:blipFill>
        <p:spPr bwMode="auto">
          <a:xfrm>
            <a:off x="2133600" y="3028950"/>
            <a:ext cx="1847237" cy="1838325"/>
          </a:xfrm>
          <a:prstGeom prst="rect">
            <a:avLst/>
          </a:prstGeom>
          <a:noFill/>
          <a:ln w="9525">
            <a:noFill/>
            <a:miter lim="800000"/>
            <a:headEnd/>
            <a:tailEnd/>
          </a:ln>
          <a:effectLst/>
        </p:spPr>
      </p:pic>
      <p:pic>
        <p:nvPicPr>
          <p:cNvPr id="38" name="Picture 2"/>
          <p:cNvPicPr>
            <a:picLocks noChangeAspect="1" noChangeArrowheads="1"/>
          </p:cNvPicPr>
          <p:nvPr/>
        </p:nvPicPr>
        <p:blipFill>
          <a:blip r:embed="rId2" cstate="print"/>
          <a:srcRect l="50291" b="50130"/>
          <a:stretch>
            <a:fillRect/>
          </a:stretch>
        </p:blipFill>
        <p:spPr bwMode="auto">
          <a:xfrm>
            <a:off x="2133600" y="1200150"/>
            <a:ext cx="1847237" cy="182880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ppt_x"/>
                                          </p:val>
                                        </p:tav>
                                        <p:tav tm="100000">
                                          <p:val>
                                            <p:strVal val="#ppt_x"/>
                                          </p:val>
                                        </p:tav>
                                      </p:tavLst>
                                    </p:anim>
                                    <p:anim calcmode="lin" valueType="num">
                                      <p:cBhvr additive="base">
                                        <p:cTn id="2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ppt_x"/>
                                          </p:val>
                                        </p:tav>
                                        <p:tav tm="100000">
                                          <p:val>
                                            <p:strVal val="#ppt_x"/>
                                          </p:val>
                                        </p:tav>
                                      </p:tavLst>
                                    </p:anim>
                                    <p:anim calcmode="lin" valueType="num">
                                      <p:cBhvr additive="base">
                                        <p:cTn id="2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86200" y="4741590"/>
            <a:ext cx="1610056" cy="192360"/>
          </a:xfrm>
          <a:prstGeom prst="rect">
            <a:avLst/>
          </a:prstGeom>
        </p:spPr>
        <p:txBody>
          <a:bodyPr wrap="none" lIns="68580" tIns="34290" rIns="68580" bIns="34290">
            <a:spAutoFit/>
          </a:bodyPr>
          <a:lstStyle/>
          <a:p>
            <a:r>
              <a:rPr lang="en-US" sz="800" i="1" dirty="0" smtClean="0">
                <a:latin typeface="Poppins" pitchFamily="2" charset="0"/>
                <a:cs typeface="Poppins" pitchFamily="2" charset="0"/>
              </a:rPr>
              <a:t>(</a:t>
            </a:r>
            <a:r>
              <a:rPr lang="en-US" sz="800" i="1" dirty="0" err="1" smtClean="0">
                <a:latin typeface="Poppins" pitchFamily="2" charset="0"/>
                <a:cs typeface="Poppins" pitchFamily="2" charset="0"/>
              </a:rPr>
              <a:t>Artegiani</a:t>
            </a:r>
            <a:r>
              <a:rPr lang="en-US" sz="800" i="1" dirty="0" smtClean="0">
                <a:latin typeface="Poppins" pitchFamily="2" charset="0"/>
                <a:cs typeface="Poppins" pitchFamily="2" charset="0"/>
              </a:rPr>
              <a:t> and </a:t>
            </a:r>
            <a:r>
              <a:rPr lang="en-US" sz="800" i="1" dirty="0" err="1" smtClean="0">
                <a:latin typeface="Poppins" pitchFamily="2" charset="0"/>
                <a:cs typeface="Poppins" pitchFamily="2" charset="0"/>
              </a:rPr>
              <a:t>Clevers</a:t>
            </a:r>
            <a:r>
              <a:rPr lang="en-US" sz="800" i="1" dirty="0" smtClean="0">
                <a:latin typeface="Poppins" pitchFamily="2" charset="0"/>
                <a:cs typeface="Poppins" pitchFamily="2" charset="0"/>
              </a:rPr>
              <a:t> 2018)</a:t>
            </a:r>
            <a:endParaRPr lang="zh-CN" altLang="en-US" sz="800" i="1" dirty="0">
              <a:latin typeface="Poppins" pitchFamily="2" charset="0"/>
              <a:cs typeface="Poppins" pitchFamily="2" charset="0"/>
            </a:endParaRPr>
          </a:p>
        </p:txBody>
      </p:sp>
      <p:sp>
        <p:nvSpPr>
          <p:cNvPr id="9" name="TextBox 8"/>
          <p:cNvSpPr txBox="1"/>
          <p:nvPr/>
        </p:nvSpPr>
        <p:spPr>
          <a:xfrm>
            <a:off x="3733800" y="1304153"/>
            <a:ext cx="4904116" cy="276997"/>
          </a:xfrm>
          <a:prstGeom prst="rect">
            <a:avLst/>
          </a:prstGeom>
          <a:noFill/>
        </p:spPr>
        <p:txBody>
          <a:bodyPr wrap="square" lIns="91438" tIns="45719" rIns="91438" bIns="45719">
            <a:spAutoFit/>
          </a:bodyPr>
          <a:lstStyle/>
          <a:p>
            <a:pPr marL="228600" indent="-228600" fontAlgn="base">
              <a:spcBef>
                <a:spcPct val="0"/>
              </a:spcBef>
              <a:spcAft>
                <a:spcPct val="0"/>
              </a:spcAft>
            </a:pPr>
            <a:r>
              <a:rPr lang="en-US" sz="1200" b="1" dirty="0" smtClean="0">
                <a:latin typeface="Poppins" pitchFamily="2" charset="0"/>
                <a:cs typeface="Poppins" pitchFamily="2" charset="0"/>
              </a:rPr>
              <a:t>Left Figure. Applications of human-derived </a:t>
            </a:r>
            <a:r>
              <a:rPr lang="en-US" sz="1200" b="1" dirty="0" err="1" smtClean="0">
                <a:latin typeface="Poppins" pitchFamily="2" charset="0"/>
                <a:cs typeface="Poppins" pitchFamily="2" charset="0"/>
              </a:rPr>
              <a:t>organoids</a:t>
            </a:r>
            <a:endParaRPr lang="en-US" sz="1200" b="1" dirty="0" smtClean="0">
              <a:latin typeface="Poppins" pitchFamily="2" charset="0"/>
              <a:cs typeface="Poppins" pitchFamily="2" charset="0"/>
            </a:endParaRPr>
          </a:p>
        </p:txBody>
      </p:sp>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6" name="组合 28"/>
          <p:cNvGrpSpPr/>
          <p:nvPr/>
        </p:nvGrpSpPr>
        <p:grpSpPr>
          <a:xfrm>
            <a:off x="285720" y="642924"/>
            <a:ext cx="3971956" cy="500066"/>
            <a:chOff x="5643570" y="1142990"/>
            <a:chExt cx="39719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3776996"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类器官研究</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相关细胞因子</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94726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graphicFrame>
        <p:nvGraphicFramePr>
          <p:cNvPr id="29" name="表格 28"/>
          <p:cNvGraphicFramePr>
            <a:graphicFrameLocks noGrp="1"/>
          </p:cNvGraphicFramePr>
          <p:nvPr/>
        </p:nvGraphicFramePr>
        <p:xfrm>
          <a:off x="3810002" y="1657350"/>
          <a:ext cx="5257798" cy="2987040"/>
        </p:xfrm>
        <a:graphic>
          <a:graphicData uri="http://schemas.openxmlformats.org/drawingml/2006/table">
            <a:tbl>
              <a:tblPr firstRow="1" bandRow="1">
                <a:tableStyleId>{5C22544A-7EE6-4342-B048-85BDC9FD1C3A}</a:tableStyleId>
              </a:tblPr>
              <a:tblGrid>
                <a:gridCol w="474686"/>
                <a:gridCol w="534477"/>
                <a:gridCol w="526850"/>
                <a:gridCol w="657387"/>
                <a:gridCol w="777541"/>
                <a:gridCol w="485258"/>
                <a:gridCol w="724819"/>
                <a:gridCol w="591522"/>
                <a:gridCol w="485258"/>
              </a:tblGrid>
              <a:tr h="202355">
                <a:tc>
                  <a:txBody>
                    <a:bodyPr/>
                    <a:lstStyle/>
                    <a:p>
                      <a:pPr algn="ctr"/>
                      <a:r>
                        <a:rPr lang="en-US" altLang="zh-CN" sz="800" b="1" kern="1200" dirty="0" smtClean="0">
                          <a:solidFill>
                            <a:schemeClr val="bg1"/>
                          </a:solidFill>
                          <a:latin typeface="Poppins" pitchFamily="2" charset="0"/>
                          <a:ea typeface="+mn-ea"/>
                          <a:cs typeface="Poppins" pitchFamily="2" charset="0"/>
                        </a:rPr>
                        <a:t>Brain</a:t>
                      </a:r>
                      <a:endParaRPr lang="zh-CN" altLang="en-US" sz="800" b="1" kern="1200" dirty="0" smtClean="0">
                        <a:solidFill>
                          <a:schemeClr val="bg1"/>
                        </a:solidFill>
                        <a:latin typeface="Poppins" pitchFamily="2" charset="0"/>
                        <a:ea typeface="+mn-ea"/>
                        <a:cs typeface="Poppins" pitchFamily="2" charset="0"/>
                      </a:endParaRPr>
                    </a:p>
                  </a:txBody>
                  <a:tcPr>
                    <a:solidFill>
                      <a:srgbClr val="005440"/>
                    </a:solidFill>
                  </a:tcPr>
                </a:tc>
                <a:tc>
                  <a:txBody>
                    <a:bodyPr/>
                    <a:lstStyle/>
                    <a:p>
                      <a:pPr algn="ctr"/>
                      <a:r>
                        <a:rPr lang="en-US" altLang="zh-CN" sz="800" b="1" kern="1200" dirty="0" smtClean="0">
                          <a:solidFill>
                            <a:schemeClr val="bg1"/>
                          </a:solidFill>
                          <a:latin typeface="Poppins" pitchFamily="2" charset="0"/>
                          <a:ea typeface="+mn-ea"/>
                          <a:cs typeface="Poppins" pitchFamily="2" charset="0"/>
                        </a:rPr>
                        <a:t>Breast</a:t>
                      </a:r>
                      <a:endParaRPr lang="zh-CN" altLang="en-US" sz="800" b="1" kern="1200" dirty="0" smtClean="0">
                        <a:solidFill>
                          <a:schemeClr val="bg1"/>
                        </a:solidFill>
                        <a:latin typeface="Poppins" pitchFamily="2" charset="0"/>
                        <a:ea typeface="+mn-ea"/>
                        <a:cs typeface="Poppins" pitchFamily="2" charset="0"/>
                      </a:endParaRPr>
                    </a:p>
                  </a:txBody>
                  <a:tcPr>
                    <a:solidFill>
                      <a:srgbClr val="005440"/>
                    </a:solidFill>
                  </a:tcPr>
                </a:tc>
                <a:tc>
                  <a:txBody>
                    <a:bodyPr/>
                    <a:lstStyle/>
                    <a:p>
                      <a:pPr algn="ctr"/>
                      <a:r>
                        <a:rPr lang="en-US" altLang="zh-CN" sz="800" b="1" kern="1200" dirty="0" smtClean="0">
                          <a:solidFill>
                            <a:schemeClr val="bg1"/>
                          </a:solidFill>
                          <a:latin typeface="Poppins" pitchFamily="2" charset="0"/>
                          <a:ea typeface="+mn-ea"/>
                          <a:cs typeface="Poppins" pitchFamily="2" charset="0"/>
                        </a:rPr>
                        <a:t>Lung</a:t>
                      </a:r>
                      <a:endParaRPr lang="zh-CN" altLang="en-US" sz="800" b="1" kern="1200" dirty="0" smtClean="0">
                        <a:solidFill>
                          <a:schemeClr val="bg1"/>
                        </a:solidFill>
                        <a:latin typeface="Poppins" pitchFamily="2" charset="0"/>
                        <a:ea typeface="+mn-ea"/>
                        <a:cs typeface="Poppins" pitchFamily="2" charset="0"/>
                      </a:endParaRPr>
                    </a:p>
                  </a:txBody>
                  <a:tcPr>
                    <a:solidFill>
                      <a:srgbClr val="005440"/>
                    </a:solidFill>
                  </a:tcPr>
                </a:tc>
                <a:tc>
                  <a:txBody>
                    <a:bodyPr/>
                    <a:lstStyle/>
                    <a:p>
                      <a:pPr algn="ctr"/>
                      <a:r>
                        <a:rPr lang="en-US" altLang="zh-CN" sz="800" b="1" kern="1200" dirty="0" smtClean="0">
                          <a:solidFill>
                            <a:schemeClr val="bg1"/>
                          </a:solidFill>
                          <a:latin typeface="Poppins" pitchFamily="2" charset="0"/>
                          <a:ea typeface="+mn-ea"/>
                          <a:cs typeface="Poppins" pitchFamily="2" charset="0"/>
                        </a:rPr>
                        <a:t>Prostate</a:t>
                      </a:r>
                      <a:endParaRPr lang="zh-CN" altLang="en-US" sz="800" b="1" kern="1200" dirty="0" smtClean="0">
                        <a:solidFill>
                          <a:schemeClr val="bg1"/>
                        </a:solidFill>
                        <a:latin typeface="Poppins" pitchFamily="2" charset="0"/>
                        <a:ea typeface="+mn-ea"/>
                        <a:cs typeface="Poppins" pitchFamily="2" charset="0"/>
                      </a:endParaRPr>
                    </a:p>
                  </a:txBody>
                  <a:tcPr>
                    <a:solidFill>
                      <a:srgbClr val="005440"/>
                    </a:solidFill>
                  </a:tcPr>
                </a:tc>
                <a:tc>
                  <a:txBody>
                    <a:bodyPr/>
                    <a:lstStyle/>
                    <a:p>
                      <a:pPr algn="ctr"/>
                      <a:r>
                        <a:rPr lang="en-US" altLang="zh-CN" sz="800" b="1" kern="1200" dirty="0" smtClean="0">
                          <a:solidFill>
                            <a:schemeClr val="bg1"/>
                          </a:solidFill>
                          <a:latin typeface="Poppins" pitchFamily="2" charset="0"/>
                          <a:ea typeface="+mn-ea"/>
                          <a:cs typeface="Poppins" pitchFamily="2" charset="0"/>
                        </a:rPr>
                        <a:t>Pancreatic</a:t>
                      </a:r>
                      <a:endParaRPr lang="zh-CN" altLang="en-US" sz="800" b="1" kern="1200" dirty="0" smtClean="0">
                        <a:solidFill>
                          <a:schemeClr val="bg1"/>
                        </a:solidFill>
                        <a:latin typeface="Poppins" pitchFamily="2" charset="0"/>
                        <a:ea typeface="+mn-ea"/>
                        <a:cs typeface="Poppins" pitchFamily="2" charset="0"/>
                      </a:endParaRPr>
                    </a:p>
                  </a:txBody>
                  <a:tcPr>
                    <a:solidFill>
                      <a:srgbClr val="005440"/>
                    </a:solidFill>
                  </a:tcPr>
                </a:tc>
                <a:tc>
                  <a:txBody>
                    <a:bodyPr/>
                    <a:lstStyle/>
                    <a:p>
                      <a:pPr algn="ctr"/>
                      <a:r>
                        <a:rPr lang="en-US" altLang="zh-CN" sz="800" b="1" kern="1200" dirty="0" smtClean="0">
                          <a:solidFill>
                            <a:schemeClr val="bg1"/>
                          </a:solidFill>
                          <a:latin typeface="Poppins" pitchFamily="2" charset="0"/>
                          <a:ea typeface="+mn-ea"/>
                          <a:cs typeface="Poppins" pitchFamily="2" charset="0"/>
                        </a:rPr>
                        <a:t>Heart</a:t>
                      </a:r>
                      <a:endParaRPr lang="zh-CN" altLang="en-US" sz="800" b="1" kern="1200" dirty="0" smtClean="0">
                        <a:solidFill>
                          <a:schemeClr val="bg1"/>
                        </a:solidFill>
                        <a:latin typeface="Poppins" pitchFamily="2" charset="0"/>
                        <a:ea typeface="+mn-ea"/>
                        <a:cs typeface="Poppins" pitchFamily="2" charset="0"/>
                      </a:endParaRPr>
                    </a:p>
                  </a:txBody>
                  <a:tcPr>
                    <a:solidFill>
                      <a:srgbClr val="005440"/>
                    </a:solidFill>
                  </a:tcPr>
                </a:tc>
                <a:tc>
                  <a:txBody>
                    <a:bodyPr/>
                    <a:lstStyle/>
                    <a:p>
                      <a:pPr algn="ctr"/>
                      <a:r>
                        <a:rPr lang="en-US" altLang="zh-CN" sz="800" b="1" kern="1200" dirty="0" smtClean="0">
                          <a:solidFill>
                            <a:schemeClr val="bg1"/>
                          </a:solidFill>
                          <a:latin typeface="Poppins" pitchFamily="2" charset="0"/>
                          <a:ea typeface="+mn-ea"/>
                          <a:cs typeface="Poppins" pitchFamily="2" charset="0"/>
                        </a:rPr>
                        <a:t>Intestinal</a:t>
                      </a:r>
                      <a:endParaRPr lang="zh-CN" altLang="en-US" sz="800" b="1" kern="1200" dirty="0" smtClean="0">
                        <a:solidFill>
                          <a:schemeClr val="bg1"/>
                        </a:solidFill>
                        <a:latin typeface="Poppins" pitchFamily="2" charset="0"/>
                        <a:ea typeface="+mn-ea"/>
                        <a:cs typeface="Poppins" pitchFamily="2" charset="0"/>
                      </a:endParaRPr>
                    </a:p>
                  </a:txBody>
                  <a:tcPr>
                    <a:solidFill>
                      <a:srgbClr val="005440"/>
                    </a:solidFill>
                  </a:tcPr>
                </a:tc>
                <a:tc>
                  <a:txBody>
                    <a:bodyPr/>
                    <a:lstStyle/>
                    <a:p>
                      <a:pPr algn="ctr"/>
                      <a:r>
                        <a:rPr lang="en-US" altLang="zh-CN" sz="800" b="1" kern="1200" dirty="0" smtClean="0">
                          <a:solidFill>
                            <a:schemeClr val="bg1"/>
                          </a:solidFill>
                          <a:latin typeface="Poppins" pitchFamily="2" charset="0"/>
                          <a:ea typeface="+mn-ea"/>
                          <a:cs typeface="Poppins" pitchFamily="2" charset="0"/>
                        </a:rPr>
                        <a:t>Gastric</a:t>
                      </a:r>
                      <a:endParaRPr lang="zh-CN" altLang="en-US" sz="800" b="1" kern="1200" dirty="0" smtClean="0">
                        <a:solidFill>
                          <a:schemeClr val="bg1"/>
                        </a:solidFill>
                        <a:latin typeface="Poppins" pitchFamily="2" charset="0"/>
                        <a:ea typeface="+mn-ea"/>
                        <a:cs typeface="Poppins" pitchFamily="2" charset="0"/>
                      </a:endParaRPr>
                    </a:p>
                  </a:txBody>
                  <a:tcPr>
                    <a:solidFill>
                      <a:srgbClr val="005440"/>
                    </a:solidFill>
                  </a:tcPr>
                </a:tc>
                <a:tc>
                  <a:txBody>
                    <a:bodyPr/>
                    <a:lstStyle/>
                    <a:p>
                      <a:pPr algn="ctr"/>
                      <a:r>
                        <a:rPr lang="en-US" altLang="zh-CN" sz="800" b="1" kern="1200" dirty="0" smtClean="0">
                          <a:solidFill>
                            <a:schemeClr val="bg1"/>
                          </a:solidFill>
                          <a:latin typeface="Poppins" pitchFamily="2" charset="0"/>
                          <a:ea typeface="+mn-ea"/>
                          <a:cs typeface="Poppins" pitchFamily="2" charset="0"/>
                        </a:rPr>
                        <a:t>Liver</a:t>
                      </a:r>
                      <a:endParaRPr lang="zh-CN" altLang="en-US" sz="800" b="1" kern="1200" dirty="0" smtClean="0">
                        <a:solidFill>
                          <a:schemeClr val="bg1"/>
                        </a:solidFill>
                        <a:latin typeface="Poppins" pitchFamily="2" charset="0"/>
                        <a:ea typeface="+mn-ea"/>
                        <a:cs typeface="Poppins" pitchFamily="2" charset="0"/>
                      </a:endParaRPr>
                    </a:p>
                  </a:txBody>
                  <a:tcPr>
                    <a:solidFill>
                      <a:srgbClr val="005440"/>
                    </a:solidFill>
                  </a:tcPr>
                </a:tc>
              </a:tr>
              <a:tr h="202355">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r>
                        <a:rPr lang="en-US" altLang="zh-CN" sz="800" kern="1200" dirty="0" smtClean="0">
                          <a:solidFill>
                            <a:schemeClr val="tx1"/>
                          </a:solidFill>
                          <a:latin typeface="Poppins" pitchFamily="2" charset="0"/>
                          <a:ea typeface="+mn-ea"/>
                          <a:cs typeface="Poppins" pitchFamily="2" charset="0"/>
                        </a:rPr>
                        <a:t>EGF</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altLang="zh-CN" sz="800"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c>
                  <a:txBody>
                    <a:bodyPr/>
                    <a:lstStyle/>
                    <a:p>
                      <a:r>
                        <a:rPr lang="en-US" altLang="zh-CN" sz="800" kern="1200" smtClean="0">
                          <a:solidFill>
                            <a:schemeClr val="tx1"/>
                          </a:solidFill>
                          <a:latin typeface="Poppins" pitchFamily="2" charset="0"/>
                          <a:ea typeface="+mn-ea"/>
                          <a:cs typeface="Poppins" pitchFamily="2" charset="0"/>
                        </a:rPr>
                        <a:t>EGF</a:t>
                      </a:r>
                      <a:endParaRPr lang="zh-CN" altLang="en-US" sz="800"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c>
                  <a:txBody>
                    <a:bodyPr/>
                    <a:lstStyle/>
                    <a:p>
                      <a:r>
                        <a:rPr lang="en-US" altLang="zh-CN" sz="800" kern="1200" dirty="0" smtClean="0">
                          <a:solidFill>
                            <a:schemeClr val="tx1"/>
                          </a:solidFill>
                          <a:latin typeface="Poppins" pitchFamily="2" charset="0"/>
                          <a:ea typeface="+mn-ea"/>
                          <a:cs typeface="Poppins" pitchFamily="2" charset="0"/>
                        </a:rPr>
                        <a:t>EGF</a:t>
                      </a:r>
                      <a:endParaRPr lang="zh-CN" altLang="en-US" sz="800"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altLang="zh-CN" sz="800"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c>
                  <a:txBody>
                    <a:bodyPr/>
                    <a:lstStyle/>
                    <a:p>
                      <a:r>
                        <a:rPr lang="en-US" altLang="zh-CN" sz="800" kern="1200" smtClean="0">
                          <a:solidFill>
                            <a:schemeClr val="tx1"/>
                          </a:solidFill>
                          <a:latin typeface="Poppins" pitchFamily="2" charset="0"/>
                          <a:ea typeface="+mn-ea"/>
                          <a:cs typeface="Poppins" pitchFamily="2" charset="0"/>
                        </a:rPr>
                        <a:t>EGF</a:t>
                      </a:r>
                      <a:endParaRPr lang="zh-CN" altLang="en-US" sz="800"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c>
                  <a:txBody>
                    <a:bodyPr/>
                    <a:lstStyle/>
                    <a:p>
                      <a:r>
                        <a:rPr lang="en-US" altLang="zh-CN" sz="800" kern="1200" smtClean="0">
                          <a:solidFill>
                            <a:schemeClr val="tx1"/>
                          </a:solidFill>
                          <a:latin typeface="Poppins" pitchFamily="2" charset="0"/>
                          <a:ea typeface="+mn-ea"/>
                          <a:cs typeface="Poppins" pitchFamily="2" charset="0"/>
                        </a:rPr>
                        <a:t>EGF</a:t>
                      </a:r>
                      <a:endParaRPr lang="zh-CN" altLang="en-US" sz="800"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c>
                  <a:txBody>
                    <a:bodyPr/>
                    <a:lstStyle/>
                    <a:p>
                      <a:r>
                        <a:rPr lang="en-US" altLang="zh-CN" sz="800" kern="1200" dirty="0" smtClean="0">
                          <a:solidFill>
                            <a:schemeClr val="tx1"/>
                          </a:solidFill>
                          <a:latin typeface="Poppins" pitchFamily="2" charset="0"/>
                          <a:ea typeface="+mn-ea"/>
                          <a:cs typeface="Poppins" pitchFamily="2" charset="0"/>
                        </a:rPr>
                        <a:t>EGF</a:t>
                      </a:r>
                      <a:endParaRPr lang="zh-CN" altLang="en-US" sz="800" kern="1200" dirty="0" smtClean="0">
                        <a:solidFill>
                          <a:schemeClr val="tx1"/>
                        </a:solidFill>
                        <a:latin typeface="Poppins" pitchFamily="2" charset="0"/>
                        <a:ea typeface="+mn-ea"/>
                        <a:cs typeface="Poppins" pitchFamily="2" charset="0"/>
                      </a:endParaRPr>
                    </a:p>
                  </a:txBody>
                  <a:tcPr marL="95250" marR="95250" anchor="ctr">
                    <a:solidFill>
                      <a:schemeClr val="bg1">
                        <a:lumMod val="95000"/>
                      </a:schemeClr>
                    </a:solidFill>
                  </a:tcPr>
                </a:tc>
              </a:tr>
              <a:tr h="202355">
                <a:tc>
                  <a:txBody>
                    <a:bodyPr/>
                    <a:lstStyle/>
                    <a:p>
                      <a:r>
                        <a:rPr lang="en-US" altLang="zh-CN" sz="800" kern="1200" dirty="0" smtClean="0">
                          <a:solidFill>
                            <a:schemeClr val="tx1"/>
                          </a:solidFill>
                          <a:latin typeface="Poppins" pitchFamily="2" charset="0"/>
                          <a:ea typeface="+mn-ea"/>
                          <a:cs typeface="Poppins" pitchFamily="2" charset="0"/>
                        </a:rPr>
                        <a:t>FGF2</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smtClean="0">
                          <a:solidFill>
                            <a:schemeClr val="tx1"/>
                          </a:solidFill>
                          <a:latin typeface="Poppins" pitchFamily="2" charset="0"/>
                          <a:ea typeface="+mn-ea"/>
                          <a:cs typeface="Poppins" pitchFamily="2" charset="0"/>
                        </a:rPr>
                        <a:t>FGF2</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smtClean="0">
                          <a:solidFill>
                            <a:schemeClr val="tx1"/>
                          </a:solidFill>
                          <a:latin typeface="Poppins" pitchFamily="2" charset="0"/>
                          <a:ea typeface="+mn-ea"/>
                          <a:cs typeface="Poppins" pitchFamily="2" charset="0"/>
                        </a:rPr>
                        <a:t>FGF2</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smtClean="0">
                          <a:solidFill>
                            <a:schemeClr val="tx1"/>
                          </a:solidFill>
                          <a:latin typeface="Poppins" pitchFamily="2" charset="0"/>
                          <a:ea typeface="+mn-ea"/>
                          <a:cs typeface="Poppins" pitchFamily="2" charset="0"/>
                        </a:rPr>
                        <a:t>FGF2</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smtClean="0">
                          <a:solidFill>
                            <a:schemeClr val="tx1"/>
                          </a:solidFill>
                          <a:latin typeface="Poppins" pitchFamily="2" charset="0"/>
                          <a:ea typeface="+mn-ea"/>
                          <a:cs typeface="Poppins" pitchFamily="2" charset="0"/>
                        </a:rPr>
                        <a:t>FGF2</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dirty="0" smtClean="0">
                          <a:solidFill>
                            <a:schemeClr val="tx1"/>
                          </a:solidFill>
                          <a:latin typeface="Poppins" pitchFamily="2" charset="0"/>
                          <a:ea typeface="+mn-ea"/>
                          <a:cs typeface="Poppins" pitchFamily="2" charset="0"/>
                        </a:rPr>
                        <a:t>FGF2</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FGF2</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r>
              <a:tr h="202355">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F</a:t>
                      </a:r>
                      <a:r>
                        <a:rPr lang="en-US" altLang="zh-CN" sz="800" kern="1200" smtClean="0">
                          <a:solidFill>
                            <a:schemeClr val="tx1"/>
                          </a:solidFill>
                          <a:latin typeface="Poppins" pitchFamily="2" charset="0"/>
                          <a:ea typeface="+mn-ea"/>
                          <a:cs typeface="Poppins" pitchFamily="2" charset="0"/>
                        </a:rPr>
                        <a:t>GF7</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r>
              <a:tr h="202355">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TGFB1</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r>
              <a:tr h="202355">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FGF10</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FGF10</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FGF10</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FGF10</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FGF10</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FGF10</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FGF10</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r>
              <a:tr h="202355">
                <a:tc>
                  <a:txBody>
                    <a:bodyPr/>
                    <a:lstStyle/>
                    <a:p>
                      <a:r>
                        <a:rPr lang="en-US" altLang="zh-CN" sz="800" kern="1200" dirty="0" smtClean="0">
                          <a:solidFill>
                            <a:schemeClr val="tx1"/>
                          </a:solidFill>
                          <a:latin typeface="Poppins" pitchFamily="2" charset="0"/>
                          <a:ea typeface="+mn-ea"/>
                          <a:cs typeface="Poppins" pitchFamily="2" charset="0"/>
                        </a:rPr>
                        <a:t>NOG</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dirty="0" smtClean="0">
                          <a:solidFill>
                            <a:schemeClr val="tx1"/>
                          </a:solidFill>
                          <a:latin typeface="Poppins" pitchFamily="2" charset="0"/>
                          <a:ea typeface="+mn-ea"/>
                          <a:cs typeface="Poppins" pitchFamily="2" charset="0"/>
                        </a:rPr>
                        <a:t>NOG</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dirty="0" smtClean="0">
                          <a:solidFill>
                            <a:schemeClr val="tx1"/>
                          </a:solidFill>
                          <a:latin typeface="Poppins" pitchFamily="2" charset="0"/>
                          <a:ea typeface="+mn-ea"/>
                          <a:cs typeface="Poppins" pitchFamily="2" charset="0"/>
                        </a:rPr>
                        <a:t>NOG</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dirty="0" smtClean="0">
                          <a:solidFill>
                            <a:schemeClr val="tx1"/>
                          </a:solidFill>
                          <a:latin typeface="Poppins" pitchFamily="2" charset="0"/>
                          <a:ea typeface="+mn-ea"/>
                          <a:cs typeface="Poppins" pitchFamily="2" charset="0"/>
                        </a:rPr>
                        <a:t>NOG</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dirty="0" smtClean="0">
                          <a:solidFill>
                            <a:schemeClr val="tx1"/>
                          </a:solidFill>
                          <a:latin typeface="Poppins" pitchFamily="2" charset="0"/>
                          <a:ea typeface="+mn-ea"/>
                          <a:cs typeface="Poppins" pitchFamily="2" charset="0"/>
                        </a:rPr>
                        <a:t>NOG</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dirty="0" smtClean="0">
                          <a:solidFill>
                            <a:schemeClr val="tx1"/>
                          </a:solidFill>
                          <a:latin typeface="Poppins" pitchFamily="2" charset="0"/>
                          <a:ea typeface="+mn-ea"/>
                          <a:cs typeface="Poppins" pitchFamily="2" charset="0"/>
                        </a:rPr>
                        <a:t>NOG</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dirty="0" smtClean="0">
                          <a:solidFill>
                            <a:schemeClr val="tx1"/>
                          </a:solidFill>
                          <a:latin typeface="Poppins" pitchFamily="2" charset="0"/>
                          <a:ea typeface="+mn-ea"/>
                          <a:cs typeface="Poppins" pitchFamily="2" charset="0"/>
                        </a:rPr>
                        <a:t>NOG</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dirty="0" smtClean="0">
                          <a:solidFill>
                            <a:schemeClr val="tx1"/>
                          </a:solidFill>
                          <a:latin typeface="Poppins" pitchFamily="2" charset="0"/>
                          <a:ea typeface="+mn-ea"/>
                          <a:cs typeface="Poppins" pitchFamily="2" charset="0"/>
                        </a:rPr>
                        <a:t>NOG</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r>
              <a:tr h="202355">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r>
                        <a:rPr lang="en-US" altLang="zh-CN" sz="800" kern="1200" dirty="0" smtClean="0">
                          <a:solidFill>
                            <a:schemeClr val="tx1"/>
                          </a:solidFill>
                          <a:latin typeface="Poppins" pitchFamily="2" charset="0"/>
                          <a:ea typeface="+mn-ea"/>
                          <a:cs typeface="Poppins" pitchFamily="2" charset="0"/>
                        </a:rPr>
                        <a:t>INHBA</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INHBA</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INHBA</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INHBA</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r>
              <a:tr h="202355">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dirty="0" smtClean="0">
                          <a:solidFill>
                            <a:schemeClr val="tx1"/>
                          </a:solidFill>
                          <a:latin typeface="Poppins" pitchFamily="2" charset="0"/>
                          <a:ea typeface="+mn-ea"/>
                          <a:cs typeface="Poppins" pitchFamily="2" charset="0"/>
                        </a:rPr>
                        <a:t>HGF</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r>
              <a:tr h="202355">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RSPO1</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smtClean="0">
                          <a:solidFill>
                            <a:schemeClr val="tx1"/>
                          </a:solidFill>
                          <a:latin typeface="Poppins" pitchFamily="2" charset="0"/>
                          <a:ea typeface="+mn-ea"/>
                          <a:cs typeface="Poppins" pitchFamily="2" charset="0"/>
                        </a:rPr>
                        <a:t>RSPO1</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smtClean="0">
                          <a:solidFill>
                            <a:schemeClr val="tx1"/>
                          </a:solidFill>
                          <a:latin typeface="Poppins" pitchFamily="2" charset="0"/>
                          <a:ea typeface="+mn-ea"/>
                          <a:cs typeface="Poppins" pitchFamily="2" charset="0"/>
                        </a:rPr>
                        <a:t>RSPO1</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smtClean="0">
                          <a:solidFill>
                            <a:schemeClr val="tx1"/>
                          </a:solidFill>
                          <a:latin typeface="Poppins" pitchFamily="2" charset="0"/>
                          <a:ea typeface="+mn-ea"/>
                          <a:cs typeface="Poppins" pitchFamily="2" charset="0"/>
                        </a:rPr>
                        <a:t>RSPO1</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smtClean="0">
                          <a:solidFill>
                            <a:schemeClr val="tx1"/>
                          </a:solidFill>
                          <a:latin typeface="Poppins" pitchFamily="2" charset="0"/>
                          <a:ea typeface="+mn-ea"/>
                          <a:cs typeface="Poppins" pitchFamily="2" charset="0"/>
                        </a:rPr>
                        <a:t>RSPO1</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smtClean="0">
                          <a:solidFill>
                            <a:schemeClr val="tx1"/>
                          </a:solidFill>
                          <a:latin typeface="Poppins" pitchFamily="2" charset="0"/>
                          <a:ea typeface="+mn-ea"/>
                          <a:cs typeface="Poppins" pitchFamily="2" charset="0"/>
                        </a:rPr>
                        <a:t>RSPO1</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800" kern="1200" dirty="0" smtClean="0">
                          <a:solidFill>
                            <a:schemeClr val="tx1"/>
                          </a:solidFill>
                          <a:latin typeface="Poppins" pitchFamily="2" charset="0"/>
                          <a:ea typeface="+mn-ea"/>
                          <a:cs typeface="Poppins" pitchFamily="2" charset="0"/>
                        </a:rPr>
                        <a:t>RSPO1</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r>
              <a:tr h="202355">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r>
                        <a:rPr lang="en-US" altLang="zh-CN" sz="800" kern="1200" dirty="0" smtClean="0">
                          <a:solidFill>
                            <a:schemeClr val="tx1"/>
                          </a:solidFill>
                          <a:latin typeface="Poppins" pitchFamily="2" charset="0"/>
                          <a:ea typeface="+mn-ea"/>
                          <a:cs typeface="Poppins" pitchFamily="2" charset="0"/>
                        </a:rPr>
                        <a:t>OSM</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r>
              <a:tr h="202355">
                <a:tc>
                  <a:txBody>
                    <a:bodyPr/>
                    <a:lstStyle/>
                    <a:p>
                      <a:r>
                        <a:rPr lang="en-US" altLang="zh-CN" sz="800" kern="1200" dirty="0" smtClean="0">
                          <a:solidFill>
                            <a:schemeClr val="tx1"/>
                          </a:solidFill>
                          <a:latin typeface="Poppins" pitchFamily="2" charset="0"/>
                          <a:ea typeface="+mn-ea"/>
                          <a:cs typeface="Poppins" pitchFamily="2" charset="0"/>
                        </a:rPr>
                        <a:t>DKK1</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c>
                  <a:txBody>
                    <a:bodyPr/>
                    <a:lstStyle/>
                    <a:p>
                      <a:r>
                        <a:rPr lang="en-US" altLang="zh-CN" sz="800" kern="1200" dirty="0" smtClean="0">
                          <a:solidFill>
                            <a:schemeClr val="tx1"/>
                          </a:solidFill>
                          <a:latin typeface="Poppins" pitchFamily="2" charset="0"/>
                          <a:ea typeface="+mn-ea"/>
                          <a:cs typeface="Poppins" pitchFamily="2" charset="0"/>
                        </a:rPr>
                        <a:t>DKK1</a:t>
                      </a:r>
                      <a:endParaRPr lang="zh-CN" altLang="en-US" sz="800" kern="1200" dirty="0" smtClean="0">
                        <a:solidFill>
                          <a:schemeClr val="tx1"/>
                        </a:solidFill>
                        <a:latin typeface="Poppins" pitchFamily="2" charset="0"/>
                        <a:ea typeface="+mn-ea"/>
                        <a:cs typeface="Poppins" pitchFamily="2" charset="0"/>
                      </a:endParaRPr>
                    </a:p>
                  </a:txBody>
                  <a:tcPr>
                    <a:solidFill>
                      <a:schemeClr val="bg1">
                        <a:lumMod val="95000"/>
                      </a:schemeClr>
                    </a:solidFill>
                  </a:tcPr>
                </a:tc>
              </a:tr>
              <a:tr h="202355">
                <a:tc>
                  <a:txBody>
                    <a:bodyPr/>
                    <a:lstStyle/>
                    <a:p>
                      <a:r>
                        <a:rPr lang="en-US" altLang="zh-CN" sz="800" kern="1200" dirty="0" smtClean="0">
                          <a:solidFill>
                            <a:schemeClr val="tx1"/>
                          </a:solidFill>
                          <a:latin typeface="Poppins" pitchFamily="2" charset="0"/>
                          <a:ea typeface="+mn-ea"/>
                          <a:cs typeface="Poppins" pitchFamily="2" charset="0"/>
                        </a:rPr>
                        <a:t>GDNF</a:t>
                      </a: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solidFill>
                      <a:schemeClr val="bg1"/>
                    </a:solidFill>
                  </a:tcPr>
                </a:tc>
              </a:tr>
              <a:tr h="202355">
                <a:tc>
                  <a:txBody>
                    <a:bodyPr/>
                    <a:lstStyle/>
                    <a:p>
                      <a:endParaRPr lang="zh-CN" altLang="en-US" sz="800" kern="1200" dirty="0" smtClean="0">
                        <a:solidFill>
                          <a:schemeClr val="tx1"/>
                        </a:solidFill>
                        <a:latin typeface="Poppins" pitchFamily="2" charset="0"/>
                        <a:ea typeface="+mn-ea"/>
                        <a:cs typeface="Poppins" pitchFamily="2" charset="0"/>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800" kern="1200" dirty="0" smtClean="0">
                        <a:solidFill>
                          <a:schemeClr val="tx1"/>
                        </a:solidFill>
                        <a:latin typeface="Poppins" pitchFamily="2" charset="0"/>
                        <a:ea typeface="+mn-ea"/>
                        <a:cs typeface="Poppins" pitchFamily="2" charset="0"/>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r>
                        <a:rPr lang="en-US" altLang="zh-CN" sz="800" kern="1200" dirty="0" smtClean="0">
                          <a:solidFill>
                            <a:schemeClr val="tx1"/>
                          </a:solidFill>
                          <a:latin typeface="Poppins" pitchFamily="2" charset="0"/>
                          <a:ea typeface="+mn-ea"/>
                          <a:cs typeface="Poppins" pitchFamily="2" charset="0"/>
                        </a:rPr>
                        <a:t>LIF</a:t>
                      </a:r>
                      <a:endParaRPr lang="zh-CN" altLang="en-US" sz="800" kern="1200" dirty="0" smtClean="0">
                        <a:solidFill>
                          <a:schemeClr val="tx1"/>
                        </a:solidFill>
                        <a:latin typeface="Poppins" pitchFamily="2" charset="0"/>
                        <a:ea typeface="+mn-ea"/>
                        <a:cs typeface="Poppins" pitchFamily="2" charset="0"/>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endParaRPr lang="zh-CN" altLang="en-US" sz="800" kern="1200" dirty="0" smtClean="0">
                        <a:solidFill>
                          <a:schemeClr val="tx1"/>
                        </a:solidFill>
                        <a:latin typeface="Poppins" pitchFamily="2" charset="0"/>
                        <a:ea typeface="+mn-ea"/>
                        <a:cs typeface="Poppins" pitchFamily="2" charset="0"/>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pic>
        <p:nvPicPr>
          <p:cNvPr id="35" name="图片 34" descr="P8-4.jpg"/>
          <p:cNvPicPr>
            <a:picLocks noChangeAspect="1"/>
          </p:cNvPicPr>
          <p:nvPr/>
        </p:nvPicPr>
        <p:blipFill>
          <a:blip r:embed="rId2" cstate="print"/>
          <a:stretch>
            <a:fillRect/>
          </a:stretch>
        </p:blipFill>
        <p:spPr>
          <a:xfrm>
            <a:off x="272996" y="1191797"/>
            <a:ext cx="3276600" cy="3911948"/>
          </a:xfrm>
          <a:prstGeom prst="rect">
            <a:avLst/>
          </a:prstGeom>
        </p:spPr>
      </p:pic>
      <p:grpSp>
        <p:nvGrpSpPr>
          <p:cNvPr id="7" name="组合 52"/>
          <p:cNvGrpSpPr/>
          <p:nvPr/>
        </p:nvGrpSpPr>
        <p:grpSpPr>
          <a:xfrm>
            <a:off x="267743" y="1195509"/>
            <a:ext cx="3285588" cy="3906889"/>
            <a:chOff x="267743" y="1195509"/>
            <a:chExt cx="3285588" cy="3906889"/>
          </a:xfrm>
        </p:grpSpPr>
        <p:sp>
          <p:nvSpPr>
            <p:cNvPr id="47" name="矩形 46"/>
            <p:cNvSpPr/>
            <p:nvPr/>
          </p:nvSpPr>
          <p:spPr>
            <a:xfrm>
              <a:off x="2509331" y="3987746"/>
              <a:ext cx="1044000" cy="18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OVARY</a:t>
              </a:r>
              <a:endParaRPr lang="zh-CN" altLang="en-US" sz="1000" b="1" dirty="0">
                <a:solidFill>
                  <a:srgbClr val="007E66"/>
                </a:solidFill>
                <a:latin typeface="Poppins" pitchFamily="2" charset="0"/>
                <a:cs typeface="Poppins" pitchFamily="2" charset="0"/>
              </a:endParaRPr>
            </a:p>
          </p:txBody>
        </p:sp>
        <p:sp>
          <p:nvSpPr>
            <p:cNvPr id="36" name="矩形 35"/>
            <p:cNvSpPr/>
            <p:nvPr/>
          </p:nvSpPr>
          <p:spPr>
            <a:xfrm>
              <a:off x="268355" y="1195509"/>
              <a:ext cx="1044000" cy="108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BRAIN</a:t>
              </a:r>
              <a:endParaRPr lang="zh-CN" altLang="en-US" sz="1000" b="1" dirty="0">
                <a:solidFill>
                  <a:srgbClr val="007E66"/>
                </a:solidFill>
                <a:latin typeface="Poppins" pitchFamily="2" charset="0"/>
                <a:cs typeface="Poppins" pitchFamily="2" charset="0"/>
              </a:endParaRPr>
            </a:p>
          </p:txBody>
        </p:sp>
        <p:sp>
          <p:nvSpPr>
            <p:cNvPr id="37" name="矩形 36"/>
            <p:cNvSpPr/>
            <p:nvPr/>
          </p:nvSpPr>
          <p:spPr>
            <a:xfrm>
              <a:off x="267743" y="2311346"/>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BREAST</a:t>
              </a:r>
              <a:endParaRPr lang="zh-CN" altLang="en-US" sz="1000" b="1" dirty="0">
                <a:solidFill>
                  <a:srgbClr val="007E66"/>
                </a:solidFill>
                <a:latin typeface="Poppins" pitchFamily="2" charset="0"/>
                <a:cs typeface="Poppins" pitchFamily="2" charset="0"/>
              </a:endParaRPr>
            </a:p>
          </p:txBody>
        </p:sp>
        <p:sp>
          <p:nvSpPr>
            <p:cNvPr id="38" name="矩形 37"/>
            <p:cNvSpPr/>
            <p:nvPr/>
          </p:nvSpPr>
          <p:spPr>
            <a:xfrm>
              <a:off x="267743" y="2820893"/>
              <a:ext cx="1044000" cy="684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LUNGS</a:t>
              </a:r>
              <a:endParaRPr lang="zh-CN" altLang="en-US" sz="1000" b="1" dirty="0">
                <a:solidFill>
                  <a:srgbClr val="007E66"/>
                </a:solidFill>
                <a:latin typeface="Poppins" pitchFamily="2" charset="0"/>
                <a:cs typeface="Poppins" pitchFamily="2" charset="0"/>
              </a:endParaRPr>
            </a:p>
          </p:txBody>
        </p:sp>
        <p:sp>
          <p:nvSpPr>
            <p:cNvPr id="39" name="矩形 38"/>
            <p:cNvSpPr/>
            <p:nvPr/>
          </p:nvSpPr>
          <p:spPr>
            <a:xfrm>
              <a:off x="267743" y="3530546"/>
              <a:ext cx="1044000" cy="54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KIDNEY</a:t>
              </a:r>
              <a:endParaRPr lang="zh-CN" altLang="en-US" sz="1000" b="1" dirty="0">
                <a:solidFill>
                  <a:srgbClr val="007E66"/>
                </a:solidFill>
                <a:latin typeface="Poppins" pitchFamily="2" charset="0"/>
                <a:cs typeface="Poppins" pitchFamily="2" charset="0"/>
              </a:endParaRPr>
            </a:p>
          </p:txBody>
        </p:sp>
        <p:sp>
          <p:nvSpPr>
            <p:cNvPr id="40" name="矩形 39"/>
            <p:cNvSpPr/>
            <p:nvPr/>
          </p:nvSpPr>
          <p:spPr>
            <a:xfrm>
              <a:off x="267743" y="4120950"/>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BLADDER</a:t>
              </a:r>
              <a:endParaRPr lang="zh-CN" altLang="en-US" sz="1000" b="1" dirty="0">
                <a:solidFill>
                  <a:srgbClr val="007E66"/>
                </a:solidFill>
                <a:latin typeface="Poppins" pitchFamily="2" charset="0"/>
                <a:cs typeface="Poppins" pitchFamily="2" charset="0"/>
              </a:endParaRPr>
            </a:p>
          </p:txBody>
        </p:sp>
        <p:sp>
          <p:nvSpPr>
            <p:cNvPr id="41" name="矩形 40"/>
            <p:cNvSpPr/>
            <p:nvPr/>
          </p:nvSpPr>
          <p:spPr>
            <a:xfrm>
              <a:off x="267743" y="4623598"/>
              <a:ext cx="1044000" cy="4788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PROSTATE</a:t>
              </a:r>
              <a:endParaRPr lang="zh-CN" altLang="en-US" sz="1000" b="1" dirty="0">
                <a:solidFill>
                  <a:srgbClr val="007E66"/>
                </a:solidFill>
                <a:latin typeface="Poppins" pitchFamily="2" charset="0"/>
                <a:cs typeface="Poppins" pitchFamily="2" charset="0"/>
              </a:endParaRPr>
            </a:p>
          </p:txBody>
        </p:sp>
        <p:sp>
          <p:nvSpPr>
            <p:cNvPr id="42" name="矩形 41"/>
            <p:cNvSpPr/>
            <p:nvPr/>
          </p:nvSpPr>
          <p:spPr>
            <a:xfrm>
              <a:off x="1385847" y="1200150"/>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EYES</a:t>
              </a:r>
              <a:endParaRPr lang="zh-CN" altLang="en-US" sz="1000" b="1" dirty="0">
                <a:solidFill>
                  <a:srgbClr val="007E66"/>
                </a:solidFill>
                <a:latin typeface="Poppins" pitchFamily="2" charset="0"/>
                <a:cs typeface="Poppins" pitchFamily="2" charset="0"/>
              </a:endParaRPr>
            </a:p>
          </p:txBody>
        </p:sp>
        <p:sp>
          <p:nvSpPr>
            <p:cNvPr id="43" name="矩形 42"/>
            <p:cNvSpPr/>
            <p:nvPr/>
          </p:nvSpPr>
          <p:spPr>
            <a:xfrm>
              <a:off x="1385847" y="1709697"/>
              <a:ext cx="1044000" cy="18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INNER EAR</a:t>
              </a:r>
              <a:endParaRPr lang="zh-CN" altLang="en-US" sz="1000" b="1" dirty="0">
                <a:solidFill>
                  <a:srgbClr val="007E66"/>
                </a:solidFill>
                <a:latin typeface="Poppins" pitchFamily="2" charset="0"/>
                <a:cs typeface="Poppins" pitchFamily="2" charset="0"/>
              </a:endParaRPr>
            </a:p>
          </p:txBody>
        </p:sp>
        <p:sp>
          <p:nvSpPr>
            <p:cNvPr id="44" name="矩形 43"/>
            <p:cNvSpPr/>
            <p:nvPr/>
          </p:nvSpPr>
          <p:spPr>
            <a:xfrm>
              <a:off x="2509331" y="1200150"/>
              <a:ext cx="1044000" cy="504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ESOPHAGUS</a:t>
              </a:r>
              <a:endParaRPr lang="zh-CN" altLang="en-US" sz="1000" b="1" dirty="0">
                <a:solidFill>
                  <a:srgbClr val="007E66"/>
                </a:solidFill>
                <a:latin typeface="Poppins" pitchFamily="2" charset="0"/>
                <a:cs typeface="Poppins" pitchFamily="2" charset="0"/>
              </a:endParaRPr>
            </a:p>
          </p:txBody>
        </p:sp>
        <p:sp>
          <p:nvSpPr>
            <p:cNvPr id="45" name="矩形 44"/>
            <p:cNvSpPr/>
            <p:nvPr/>
          </p:nvSpPr>
          <p:spPr>
            <a:xfrm>
              <a:off x="2509331" y="1709697"/>
              <a:ext cx="1044000" cy="432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STOMACH</a:t>
              </a:r>
              <a:endParaRPr lang="zh-CN" altLang="en-US" sz="1000" b="1" dirty="0">
                <a:solidFill>
                  <a:srgbClr val="007E66"/>
                </a:solidFill>
                <a:latin typeface="Poppins" pitchFamily="2" charset="0"/>
                <a:cs typeface="Poppins" pitchFamily="2" charset="0"/>
              </a:endParaRPr>
            </a:p>
          </p:txBody>
        </p:sp>
        <p:sp>
          <p:nvSpPr>
            <p:cNvPr id="46" name="矩形 45"/>
            <p:cNvSpPr/>
            <p:nvPr/>
          </p:nvSpPr>
          <p:spPr>
            <a:xfrm>
              <a:off x="2509331" y="2166897"/>
              <a:ext cx="1044000" cy="18108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INTESTINE and COLON</a:t>
              </a:r>
              <a:endParaRPr lang="zh-CN" altLang="en-US" sz="1000" b="1" dirty="0">
                <a:solidFill>
                  <a:srgbClr val="007E66"/>
                </a:solidFill>
                <a:latin typeface="Poppins" pitchFamily="2" charset="0"/>
                <a:cs typeface="Poppins" pitchFamily="2" charset="0"/>
              </a:endParaRPr>
            </a:p>
          </p:txBody>
        </p:sp>
        <p:sp>
          <p:nvSpPr>
            <p:cNvPr id="48" name="矩形 47"/>
            <p:cNvSpPr/>
            <p:nvPr/>
          </p:nvSpPr>
          <p:spPr>
            <a:xfrm>
              <a:off x="2509331" y="4200444"/>
              <a:ext cx="1044000" cy="90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LIVER</a:t>
              </a:r>
              <a:endParaRPr lang="zh-CN" altLang="en-US" sz="1000" b="1" dirty="0">
                <a:solidFill>
                  <a:srgbClr val="007E66"/>
                </a:solidFill>
                <a:latin typeface="Poppins" pitchFamily="2" charset="0"/>
                <a:cs typeface="Poppins" pitchFamily="2" charset="0"/>
              </a:endParaRPr>
            </a:p>
          </p:txBody>
        </p:sp>
        <p:sp>
          <p:nvSpPr>
            <p:cNvPr id="49" name="矩形 48"/>
            <p:cNvSpPr/>
            <p:nvPr/>
          </p:nvSpPr>
          <p:spPr>
            <a:xfrm>
              <a:off x="1393798" y="4629150"/>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itchFamily="2" charset="0"/>
                  <a:cs typeface="Poppins" pitchFamily="2" charset="0"/>
                </a:rPr>
                <a:t>PANCREAS</a:t>
              </a:r>
              <a:endParaRPr lang="zh-CN" altLang="en-US" sz="1000" b="1" dirty="0">
                <a:solidFill>
                  <a:srgbClr val="007E66"/>
                </a:solidFill>
                <a:latin typeface="Poppins" pitchFamily="2" charset="0"/>
                <a:cs typeface="Poppins" pitchFamily="2"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 calcmode="lin" valueType="num">
                                      <p:cBhvr additive="base">
                                        <p:cTn id="15"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1152128"/>
          </a:xfrm>
          <a:prstGeom prst="rect">
            <a:avLst/>
          </a:prstGeom>
        </p:spPr>
        <p:txBody>
          <a:bodyPr>
            <a:normAutofit/>
          </a:bodyPr>
          <a:lstStyle/>
          <a:p>
            <a:pPr algn="ctr">
              <a:lnSpc>
                <a:spcPct val="90000"/>
              </a:lnSpc>
            </a:pPr>
            <a:r>
              <a:rPr lang="zh-CN" altLang="en-US" sz="3600" dirty="0" smtClean="0">
                <a:solidFill>
                  <a:srgbClr val="007E66"/>
                </a:solidFill>
                <a:latin typeface="思源黑体 CN Heavy" pitchFamily="34" charset="-122"/>
                <a:ea typeface="思源黑体 CN Heavy" pitchFamily="34" charset="-122"/>
                <a:cs typeface="Poppins" pitchFamily="2" charset="0"/>
              </a:rPr>
              <a:t>肠道和脑类器官介绍</a:t>
            </a:r>
            <a:endParaRPr lang="en-US" altLang="zh-CN" sz="3600" dirty="0" smtClean="0">
              <a:solidFill>
                <a:srgbClr val="007E66"/>
              </a:solidFill>
              <a:latin typeface="思源黑体 CN Heavy" pitchFamily="34" charset="-122"/>
              <a:ea typeface="思源黑体 CN Heavy" pitchFamily="34" charset="-122"/>
              <a:cs typeface="Poppins" pitchFamily="2" charset="0"/>
            </a:endParaRPr>
          </a:p>
          <a:p>
            <a:pPr algn="ctr">
              <a:lnSpc>
                <a:spcPct val="90000"/>
              </a:lnSpc>
              <a:buFont typeface="Arial" panose="020B0604020202020204" pitchFamily="34" charset="0"/>
              <a:buNone/>
            </a:pPr>
            <a:endParaRPr lang="en-US" altLang="zh-CN" sz="3600" dirty="0">
              <a:solidFill>
                <a:srgbClr val="007E66"/>
              </a:solidFill>
              <a:latin typeface="思源黑体 CN Heavy" pitchFamily="34" charset="-122"/>
              <a:ea typeface="思源黑体 CN Heavy" pitchFamily="34" charset="-122"/>
              <a:cs typeface="Poppins"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smtClean="0">
                <a:solidFill>
                  <a:srgbClr val="007E66"/>
                </a:solidFill>
                <a:latin typeface="Poppins" pitchFamily="2" charset="0"/>
                <a:ea typeface="思源黑体 CN Regular" pitchFamily="34" charset="-122"/>
                <a:cs typeface="Poppins" pitchFamily="2" charset="0"/>
              </a:rPr>
              <a:t>02</a:t>
            </a:r>
            <a:endParaRPr lang="en-US" altLang="zh-CN" sz="7200" b="1" dirty="0">
              <a:solidFill>
                <a:srgbClr val="007E66"/>
              </a:solidFill>
              <a:latin typeface="Poppins" pitchFamily="2" charset="0"/>
              <a:ea typeface="思源黑体 CN Regular" pitchFamily="34" charset="-122"/>
              <a:cs typeface="Poppins"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grpSp>
      </p:grpSp>
      <p:grpSp>
        <p:nvGrpSpPr>
          <p:cNvPr id="7" name="组合 28"/>
          <p:cNvGrpSpPr/>
          <p:nvPr/>
        </p:nvGrpSpPr>
        <p:grpSpPr>
          <a:xfrm>
            <a:off x="285720" y="642924"/>
            <a:ext cx="2600356" cy="500066"/>
            <a:chOff x="5643570" y="1142990"/>
            <a:chExt cx="26003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sp>
          <p:nvSpPr>
            <p:cNvPr id="31" name="TextBox 30"/>
            <p:cNvSpPr txBox="1"/>
            <p:nvPr/>
          </p:nvSpPr>
          <p:spPr>
            <a:xfrm>
              <a:off x="5786446" y="1142990"/>
              <a:ext cx="2395207"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cs typeface="Poppins" pitchFamily="2" charset="0"/>
                </a:rPr>
                <a:t>肠道类器官定义</a:t>
              </a:r>
              <a:endParaRPr lang="zh-CN" altLang="en-US" sz="2400" b="1" dirty="0" smtClean="0">
                <a:solidFill>
                  <a:srgbClr val="007E66"/>
                </a:solidFill>
                <a:latin typeface="思源黑体 CN Medium" pitchFamily="34" charset="-122"/>
                <a:ea typeface="思源黑体 CN Medium" pitchFamily="34" charset="-122"/>
                <a:cs typeface="Poppins" pitchFamily="2" charset="0"/>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sp>
          <p:nvSpPr>
            <p:cNvPr id="33" name="椭圆 32"/>
            <p:cNvSpPr/>
            <p:nvPr/>
          </p:nvSpPr>
          <p:spPr>
            <a:xfrm>
              <a:off x="81010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grpSp>
      <p:sp>
        <p:nvSpPr>
          <p:cNvPr id="29" name="矩形 28"/>
          <p:cNvSpPr/>
          <p:nvPr/>
        </p:nvSpPr>
        <p:spPr>
          <a:xfrm>
            <a:off x="5181600" y="4781550"/>
            <a:ext cx="1798890" cy="215444"/>
          </a:xfrm>
          <a:prstGeom prst="rect">
            <a:avLst/>
          </a:prstGeom>
        </p:spPr>
        <p:txBody>
          <a:bodyPr wrap="none">
            <a:spAutoFit/>
          </a:bodyPr>
          <a:lstStyle/>
          <a:p>
            <a:r>
              <a:rPr lang="en-US" sz="800" i="1" dirty="0" smtClean="0">
                <a:latin typeface="Poppins" pitchFamily="2" charset="0"/>
                <a:ea typeface="思源黑体 CN Regular" pitchFamily="34" charset="-122"/>
                <a:cs typeface="Poppins" pitchFamily="2" charset="0"/>
              </a:rPr>
              <a:t>(</a:t>
            </a:r>
            <a:r>
              <a:rPr lang="en-US" sz="800" i="1" dirty="0" err="1" smtClean="0">
                <a:latin typeface="Poppins" pitchFamily="2" charset="0"/>
                <a:ea typeface="思源黑体 CN Regular" pitchFamily="34" charset="-122"/>
                <a:cs typeface="Poppins" pitchFamily="2" charset="0"/>
              </a:rPr>
              <a:t>Taelman</a:t>
            </a:r>
            <a:r>
              <a:rPr lang="en-US" sz="800" i="1" dirty="0" smtClean="0">
                <a:latin typeface="Poppins" pitchFamily="2" charset="0"/>
                <a:ea typeface="思源黑体 CN Regular" pitchFamily="34" charset="-122"/>
                <a:cs typeface="Poppins" pitchFamily="2" charset="0"/>
              </a:rPr>
              <a:t>, Diaz, and </a:t>
            </a:r>
            <a:r>
              <a:rPr lang="en-US" sz="800" i="1" dirty="0" err="1" smtClean="0">
                <a:latin typeface="Poppins" pitchFamily="2" charset="0"/>
                <a:ea typeface="思源黑体 CN Regular" pitchFamily="34" charset="-122"/>
                <a:cs typeface="Poppins" pitchFamily="2" charset="0"/>
              </a:rPr>
              <a:t>Guiu</a:t>
            </a:r>
            <a:r>
              <a:rPr lang="en-US" sz="800" i="1" dirty="0" smtClean="0">
                <a:latin typeface="Poppins" pitchFamily="2" charset="0"/>
                <a:ea typeface="思源黑体 CN Regular" pitchFamily="34" charset="-122"/>
                <a:cs typeface="Poppins" pitchFamily="2" charset="0"/>
              </a:rPr>
              <a:t> 2022)</a:t>
            </a:r>
            <a:endParaRPr lang="zh-CN" altLang="en-US" sz="800" i="1" dirty="0" smtClean="0">
              <a:latin typeface="Poppins" pitchFamily="2" charset="0"/>
              <a:ea typeface="思源黑体 CN Regular" pitchFamily="34" charset="-122"/>
              <a:cs typeface="Poppins" pitchFamily="2" charset="0"/>
            </a:endParaRPr>
          </a:p>
        </p:txBody>
      </p:sp>
      <p:sp>
        <p:nvSpPr>
          <p:cNvPr id="34" name="圆角矩形 33"/>
          <p:cNvSpPr/>
          <p:nvPr/>
        </p:nvSpPr>
        <p:spPr>
          <a:xfrm>
            <a:off x="76200" y="2531905"/>
            <a:ext cx="1676400" cy="715089"/>
          </a:xfrm>
          <a:prstGeom prst="roundRect">
            <a:avLst/>
          </a:prstGeom>
          <a:solidFill>
            <a:srgbClr val="007E66"/>
          </a:solidFill>
          <a:ln>
            <a:noFill/>
          </a:ln>
        </p:spPr>
        <p:txBody>
          <a:bodyPr wrap="square" anchor="ctr">
            <a:spAutoFit/>
          </a:bodyPr>
          <a:lstStyle/>
          <a:p>
            <a:pPr algn="ctr"/>
            <a:r>
              <a:rPr lang="zh-CN" altLang="en-US" b="1" dirty="0" smtClean="0">
                <a:solidFill>
                  <a:schemeClr val="bg1"/>
                </a:solidFill>
                <a:latin typeface="Poppins" pitchFamily="2" charset="0"/>
                <a:ea typeface="思源黑体 CN Regular" pitchFamily="34" charset="-122"/>
                <a:cs typeface="Poppins" pitchFamily="2" charset="0"/>
              </a:rPr>
              <a:t>人类肠道病生理研究</a:t>
            </a:r>
            <a:endParaRPr lang="en-US" altLang="zh-CN" b="1" dirty="0" smtClean="0">
              <a:solidFill>
                <a:schemeClr val="bg1"/>
              </a:solidFill>
              <a:latin typeface="Poppins" pitchFamily="2" charset="0"/>
              <a:ea typeface="思源黑体 CN Regular" pitchFamily="34" charset="-122"/>
              <a:cs typeface="Poppins" pitchFamily="2" charset="0"/>
            </a:endParaRPr>
          </a:p>
        </p:txBody>
      </p:sp>
      <p:sp>
        <p:nvSpPr>
          <p:cNvPr id="35" name="下箭头标注 34"/>
          <p:cNvSpPr/>
          <p:nvPr/>
        </p:nvSpPr>
        <p:spPr>
          <a:xfrm>
            <a:off x="1143000" y="1504950"/>
            <a:ext cx="2209800" cy="801529"/>
          </a:xfrm>
          <a:prstGeom prst="downArrowCallout">
            <a:avLst>
              <a:gd name="adj1" fmla="val 25000"/>
              <a:gd name="adj2" fmla="val 22756"/>
              <a:gd name="adj3" fmla="val 25000"/>
              <a:gd name="adj4" fmla="val 64977"/>
            </a:avLst>
          </a:prstGeom>
          <a:ln>
            <a:solidFill>
              <a:srgbClr val="00A27B"/>
            </a:solidFill>
          </a:ln>
        </p:spPr>
        <p:txBody>
          <a:bodyPr wrap="square">
            <a:spAutoFit/>
          </a:bodyPr>
          <a:lstStyle/>
          <a:p>
            <a:pPr>
              <a:buFont typeface="Arial" panose="020B0604020202020204" pitchFamily="34" charset="0"/>
              <a:buChar char="•"/>
            </a:pPr>
            <a:r>
              <a:rPr lang="zh-CN" altLang="en-US" sz="1400" dirty="0" smtClean="0">
                <a:latin typeface="思源黑体 CN Regular" pitchFamily="34" charset="-122"/>
                <a:ea typeface="思源黑体 CN Regular" pitchFamily="34" charset="-122"/>
                <a:cs typeface="Poppins" pitchFamily="2" charset="0"/>
              </a:rPr>
              <a:t>有限的资源；</a:t>
            </a:r>
            <a:endParaRPr lang="en-US" altLang="zh-CN" sz="1400" dirty="0" smtClean="0">
              <a:latin typeface="思源黑体 CN Regular" pitchFamily="34" charset="-122"/>
              <a:ea typeface="思源黑体 CN Regular" pitchFamily="34" charset="-122"/>
              <a:cs typeface="Poppins" pitchFamily="2" charset="0"/>
            </a:endParaRPr>
          </a:p>
          <a:p>
            <a:pPr>
              <a:buFont typeface="Arial" panose="020B0604020202020204" pitchFamily="34" charset="0"/>
              <a:buChar char="•"/>
            </a:pPr>
            <a:r>
              <a:rPr lang="zh-CN" altLang="en-US" sz="1400" dirty="0" smtClean="0">
                <a:latin typeface="思源黑体 CN Regular" pitchFamily="34" charset="-122"/>
                <a:ea typeface="思源黑体 CN Regular" pitchFamily="34" charset="-122"/>
                <a:cs typeface="Poppins" pitchFamily="2" charset="0"/>
              </a:rPr>
              <a:t>动物种属间差异等问题</a:t>
            </a:r>
            <a:endParaRPr lang="zh-CN" altLang="en-US" sz="1400" dirty="0" smtClean="0">
              <a:latin typeface="思源黑体 CN Regular" pitchFamily="34" charset="-122"/>
              <a:ea typeface="思源黑体 CN Regular" pitchFamily="34" charset="-122"/>
              <a:cs typeface="Poppins" pitchFamily="2" charset="0"/>
            </a:endParaRPr>
          </a:p>
        </p:txBody>
      </p:sp>
      <p:sp>
        <p:nvSpPr>
          <p:cNvPr id="36" name="圆角矩形 35"/>
          <p:cNvSpPr/>
          <p:nvPr/>
        </p:nvSpPr>
        <p:spPr>
          <a:xfrm>
            <a:off x="2743200" y="2696527"/>
            <a:ext cx="1905000" cy="408623"/>
          </a:xfrm>
          <a:prstGeom prst="roundRect">
            <a:avLst/>
          </a:prstGeom>
          <a:solidFill>
            <a:srgbClr val="007E66"/>
          </a:solidFill>
        </p:spPr>
        <p:txBody>
          <a:bodyPr wrap="square" anchor="ctr">
            <a:spAutoFit/>
          </a:bodyPr>
          <a:lstStyle/>
          <a:p>
            <a:pPr algn="ctr"/>
            <a:r>
              <a:rPr lang="en-US" altLang="zh-CN" b="1" dirty="0" smtClean="0">
                <a:solidFill>
                  <a:schemeClr val="bg1"/>
                </a:solidFill>
                <a:latin typeface="Poppins" pitchFamily="2" charset="0"/>
                <a:ea typeface="思源黑体 CN Regular" pitchFamily="34" charset="-122"/>
                <a:cs typeface="Poppins" pitchFamily="2" charset="0"/>
              </a:rPr>
              <a:t>3D </a:t>
            </a:r>
            <a:r>
              <a:rPr lang="zh-CN" altLang="en-US" b="1" dirty="0" smtClean="0">
                <a:solidFill>
                  <a:schemeClr val="bg1"/>
                </a:solidFill>
                <a:latin typeface="Poppins" pitchFamily="2" charset="0"/>
                <a:ea typeface="思源黑体 CN Regular" pitchFamily="34" charset="-122"/>
                <a:cs typeface="Poppins" pitchFamily="2" charset="0"/>
              </a:rPr>
              <a:t>肠道类器官</a:t>
            </a:r>
            <a:endParaRPr lang="zh-CN" altLang="en-US" b="1" dirty="0" smtClean="0">
              <a:solidFill>
                <a:schemeClr val="bg1"/>
              </a:solidFill>
              <a:latin typeface="Poppins" pitchFamily="2" charset="0"/>
              <a:ea typeface="思源黑体 CN Regular" pitchFamily="34" charset="-122"/>
              <a:cs typeface="Poppins" pitchFamily="2" charset="0"/>
            </a:endParaRPr>
          </a:p>
        </p:txBody>
      </p:sp>
      <p:sp>
        <p:nvSpPr>
          <p:cNvPr id="37" name="虚尾箭头 36"/>
          <p:cNvSpPr/>
          <p:nvPr/>
        </p:nvSpPr>
        <p:spPr>
          <a:xfrm>
            <a:off x="1828800" y="2695575"/>
            <a:ext cx="900000" cy="381000"/>
          </a:xfrm>
          <a:prstGeom prst="stripedRight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pic>
        <p:nvPicPr>
          <p:cNvPr id="293890" name="Picture 2" descr="https://www.frontiersin.org/files/Articles/854740/fcell-10-854740-HTML/image_m/fcell-10-854740-g001.jpg"/>
          <p:cNvPicPr>
            <a:picLocks noChangeAspect="1" noChangeArrowheads="1"/>
          </p:cNvPicPr>
          <p:nvPr/>
        </p:nvPicPr>
        <p:blipFill>
          <a:blip r:embed="rId2" cstate="print"/>
          <a:srcRect/>
          <a:stretch>
            <a:fillRect/>
          </a:stretch>
        </p:blipFill>
        <p:spPr bwMode="auto">
          <a:xfrm>
            <a:off x="4876800" y="666750"/>
            <a:ext cx="3936419" cy="4038600"/>
          </a:xfrm>
          <a:prstGeom prst="rect">
            <a:avLst/>
          </a:prstGeom>
          <a:noFill/>
        </p:spPr>
      </p:pic>
      <p:sp>
        <p:nvSpPr>
          <p:cNvPr id="40" name="矩形 39"/>
          <p:cNvSpPr/>
          <p:nvPr/>
        </p:nvSpPr>
        <p:spPr>
          <a:xfrm>
            <a:off x="2819400" y="3600450"/>
            <a:ext cx="762000" cy="400110"/>
          </a:xfrm>
          <a:prstGeom prst="rect">
            <a:avLst/>
          </a:prstGeom>
        </p:spPr>
        <p:txBody>
          <a:bodyPr wrap="square">
            <a:spAutoFit/>
          </a:bodyPr>
          <a:lstStyle/>
          <a:p>
            <a:r>
              <a:rPr lang="en-US" altLang="zh-CN" sz="2000" b="1" dirty="0" smtClean="0">
                <a:latin typeface="Poppins" pitchFamily="2" charset="0"/>
                <a:ea typeface="思源黑体 CN Regular" pitchFamily="34" charset="-122"/>
                <a:cs typeface="Poppins" pitchFamily="2" charset="0"/>
              </a:rPr>
              <a:t>PSC</a:t>
            </a:r>
            <a:endParaRPr lang="zh-CN" altLang="en-US" sz="2000" b="1" dirty="0" smtClean="0">
              <a:latin typeface="Poppins" pitchFamily="2" charset="0"/>
              <a:ea typeface="思源黑体 CN Regular" pitchFamily="34" charset="-122"/>
              <a:cs typeface="Poppins" pitchFamily="2" charset="0"/>
            </a:endParaRPr>
          </a:p>
        </p:txBody>
      </p:sp>
      <p:sp>
        <p:nvSpPr>
          <p:cNvPr id="41" name="矩形 40"/>
          <p:cNvSpPr/>
          <p:nvPr/>
        </p:nvSpPr>
        <p:spPr>
          <a:xfrm>
            <a:off x="3676650" y="3600450"/>
            <a:ext cx="762000" cy="400110"/>
          </a:xfrm>
          <a:prstGeom prst="rect">
            <a:avLst/>
          </a:prstGeom>
        </p:spPr>
        <p:txBody>
          <a:bodyPr wrap="square">
            <a:spAutoFit/>
          </a:bodyPr>
          <a:lstStyle/>
          <a:p>
            <a:r>
              <a:rPr lang="en-US" altLang="zh-CN" sz="2000" b="1" dirty="0" smtClean="0">
                <a:latin typeface="Poppins" pitchFamily="2" charset="0"/>
                <a:ea typeface="思源黑体 CN Regular" pitchFamily="34" charset="-122"/>
                <a:cs typeface="Poppins" pitchFamily="2" charset="0"/>
              </a:rPr>
              <a:t>ISC</a:t>
            </a:r>
            <a:endParaRPr lang="zh-CN" altLang="en-US" sz="2000" b="1" dirty="0" smtClean="0">
              <a:latin typeface="Poppins" pitchFamily="2" charset="0"/>
              <a:ea typeface="思源黑体 CN Regular" pitchFamily="34" charset="-122"/>
              <a:cs typeface="Poppins" pitchFamily="2" charset="0"/>
            </a:endParaRPr>
          </a:p>
        </p:txBody>
      </p:sp>
      <p:sp>
        <p:nvSpPr>
          <p:cNvPr id="45" name="TextBox 44"/>
          <p:cNvSpPr txBox="1"/>
          <p:nvPr/>
        </p:nvSpPr>
        <p:spPr>
          <a:xfrm>
            <a:off x="1905000" y="2357021"/>
            <a:ext cx="838200" cy="338554"/>
          </a:xfrm>
          <a:prstGeom prst="rect">
            <a:avLst/>
          </a:prstGeom>
          <a:noFill/>
        </p:spPr>
        <p:txBody>
          <a:bodyPr wrap="square" rtlCol="0">
            <a:spAutoFit/>
          </a:bodyPr>
          <a:lstStyle/>
          <a:p>
            <a:r>
              <a:rPr lang="zh-CN" altLang="en-US" sz="1600" b="1" dirty="0" smtClean="0">
                <a:latin typeface="思源黑体 CN Regular" pitchFamily="34" charset="-122"/>
                <a:ea typeface="思源黑体 CN Regular" pitchFamily="34" charset="-122"/>
              </a:rPr>
              <a:t>挑战</a:t>
            </a:r>
            <a:endParaRPr lang="zh-CN" altLang="en-US" sz="1600" b="1" dirty="0">
              <a:latin typeface="思源黑体 CN Regular" pitchFamily="34" charset="-122"/>
              <a:ea typeface="思源黑体 CN Regular" pitchFamily="34" charset="-122"/>
            </a:endParaRPr>
          </a:p>
        </p:txBody>
      </p:sp>
      <p:sp>
        <p:nvSpPr>
          <p:cNvPr id="48" name="平行四边形 47"/>
          <p:cNvSpPr/>
          <p:nvPr/>
        </p:nvSpPr>
        <p:spPr>
          <a:xfrm>
            <a:off x="3495675" y="3333750"/>
            <a:ext cx="1044000" cy="838200"/>
          </a:xfrm>
          <a:prstGeom prst="parallelogram">
            <a:avLst/>
          </a:prstGeom>
          <a:no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平行四边形 48"/>
          <p:cNvSpPr/>
          <p:nvPr/>
        </p:nvSpPr>
        <p:spPr>
          <a:xfrm>
            <a:off x="2647950" y="3333750"/>
            <a:ext cx="1044000" cy="838200"/>
          </a:xfrm>
          <a:prstGeom prst="parallelogram">
            <a:avLst/>
          </a:prstGeom>
          <a:no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ppt_x"/>
                                          </p:val>
                                        </p:tav>
                                        <p:tav tm="100000">
                                          <p:val>
                                            <p:strVal val="#ppt_x"/>
                                          </p:val>
                                        </p:tav>
                                      </p:tavLst>
                                    </p:anim>
                                    <p:anim calcmode="lin" valueType="num">
                                      <p:cBhvr additive="base">
                                        <p:cTn id="18"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ppt_x"/>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fill="hold"/>
                                        <p:tgtEl>
                                          <p:spTgt spid="49"/>
                                        </p:tgtEl>
                                        <p:attrNameLst>
                                          <p:attrName>ppt_x</p:attrName>
                                        </p:attrNameLst>
                                      </p:cBhvr>
                                      <p:tavLst>
                                        <p:tav tm="0">
                                          <p:val>
                                            <p:strVal val="#ppt_x"/>
                                          </p:val>
                                        </p:tav>
                                        <p:tav tm="100000">
                                          <p:val>
                                            <p:strVal val="#ppt_x"/>
                                          </p:val>
                                        </p:tav>
                                      </p:tavLst>
                                    </p:anim>
                                    <p:anim calcmode="lin" valueType="num">
                                      <p:cBhvr additive="base">
                                        <p:cTn id="34" dur="500" fill="hold"/>
                                        <p:tgtEl>
                                          <p:spTgt spid="4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ppt_x"/>
                                          </p:val>
                                        </p:tav>
                                        <p:tav tm="100000">
                                          <p:val>
                                            <p:strVal val="#ppt_x"/>
                                          </p:val>
                                        </p:tav>
                                      </p:tavLst>
                                    </p:anim>
                                    <p:anim calcmode="lin" valueType="num">
                                      <p:cBhvr additive="base">
                                        <p:cTn id="38" dur="500" fill="hold"/>
                                        <p:tgtEl>
                                          <p:spTgt spid="4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ppt_x"/>
                                          </p:val>
                                        </p:tav>
                                        <p:tav tm="100000">
                                          <p:val>
                                            <p:strVal val="#ppt_x"/>
                                          </p:val>
                                        </p:tav>
                                      </p:tavLst>
                                    </p:anim>
                                    <p:anim calcmode="lin" valueType="num">
                                      <p:cBhvr additive="base">
                                        <p:cTn id="42" dur="500" fill="hold"/>
                                        <p:tgtEl>
                                          <p:spTgt spid="4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500" fill="hold"/>
                                        <p:tgtEl>
                                          <p:spTgt spid="48"/>
                                        </p:tgtEl>
                                        <p:attrNameLst>
                                          <p:attrName>ppt_x</p:attrName>
                                        </p:attrNameLst>
                                      </p:cBhvr>
                                      <p:tavLst>
                                        <p:tav tm="0">
                                          <p:val>
                                            <p:strVal val="#ppt_x"/>
                                          </p:val>
                                        </p:tav>
                                        <p:tav tm="100000">
                                          <p:val>
                                            <p:strVal val="#ppt_x"/>
                                          </p:val>
                                        </p:tav>
                                      </p:tavLst>
                                    </p:anim>
                                    <p:anim calcmode="lin" valueType="num">
                                      <p:cBhvr additive="base">
                                        <p:cTn id="4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93890"/>
                                        </p:tgtEl>
                                        <p:attrNameLst>
                                          <p:attrName>style.visibility</p:attrName>
                                        </p:attrNameLst>
                                      </p:cBhvr>
                                      <p:to>
                                        <p:strVal val="visible"/>
                                      </p:to>
                                    </p:set>
                                    <p:anim calcmode="lin" valueType="num">
                                      <p:cBhvr additive="base">
                                        <p:cTn id="51" dur="500" fill="hold"/>
                                        <p:tgtEl>
                                          <p:spTgt spid="293890"/>
                                        </p:tgtEl>
                                        <p:attrNameLst>
                                          <p:attrName>ppt_x</p:attrName>
                                        </p:attrNameLst>
                                      </p:cBhvr>
                                      <p:tavLst>
                                        <p:tav tm="0">
                                          <p:val>
                                            <p:strVal val="#ppt_x"/>
                                          </p:val>
                                        </p:tav>
                                        <p:tav tm="100000">
                                          <p:val>
                                            <p:strVal val="#ppt_x"/>
                                          </p:val>
                                        </p:tav>
                                      </p:tavLst>
                                    </p:anim>
                                    <p:anim calcmode="lin" valueType="num">
                                      <p:cBhvr additive="base">
                                        <p:cTn id="52" dur="500" fill="hold"/>
                                        <p:tgtEl>
                                          <p:spTgt spid="2938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40" grpId="0"/>
      <p:bldP spid="41" grpId="0"/>
      <p:bldP spid="45" grpId="0"/>
      <p:bldP spid="48" grpId="0" animBg="1"/>
      <p:bldP spid="4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28"/>
          <p:cNvGrpSpPr/>
          <p:nvPr/>
        </p:nvGrpSpPr>
        <p:grpSpPr>
          <a:xfrm>
            <a:off x="285720" y="642924"/>
            <a:ext cx="3676680" cy="500066"/>
            <a:chOff x="5643570" y="1142990"/>
            <a:chExt cx="3676680"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3124573"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肠道类器官</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研究领域</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9177374" y="150018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53" name="矩形 52"/>
          <p:cNvSpPr/>
          <p:nvPr/>
        </p:nvSpPr>
        <p:spPr>
          <a:xfrm>
            <a:off x="2438400" y="4857750"/>
            <a:ext cx="4724400" cy="215444"/>
          </a:xfrm>
          <a:prstGeom prst="rect">
            <a:avLst/>
          </a:prstGeom>
        </p:spPr>
        <p:txBody>
          <a:bodyPr wrap="square">
            <a:spAutoFit/>
          </a:bodyPr>
          <a:lstStyle/>
          <a:p>
            <a:r>
              <a:rPr lang="en-US" sz="800" i="1" dirty="0" smtClean="0">
                <a:latin typeface="Poppins" pitchFamily="2" charset="0"/>
                <a:cs typeface="Poppins" pitchFamily="2" charset="0"/>
              </a:rPr>
              <a:t>(Takahashi, </a:t>
            </a:r>
            <a:r>
              <a:rPr lang="en-US" sz="800" i="1" dirty="0" err="1" smtClean="0">
                <a:latin typeface="Poppins" pitchFamily="2" charset="0"/>
                <a:cs typeface="Poppins" pitchFamily="2" charset="0"/>
              </a:rPr>
              <a:t>Fujishima</a:t>
            </a:r>
            <a:r>
              <a:rPr lang="en-US" sz="800" i="1" dirty="0" smtClean="0">
                <a:latin typeface="Poppins" pitchFamily="2" charset="0"/>
                <a:cs typeface="Poppins" pitchFamily="2" charset="0"/>
              </a:rPr>
              <a:t>, and </a:t>
            </a:r>
            <a:r>
              <a:rPr lang="en-US" sz="800" i="1" dirty="0" err="1" smtClean="0">
                <a:latin typeface="Poppins" pitchFamily="2" charset="0"/>
                <a:cs typeface="Poppins" pitchFamily="2" charset="0"/>
              </a:rPr>
              <a:t>Kengaku</a:t>
            </a:r>
            <a:r>
              <a:rPr lang="en-US" sz="800" i="1" dirty="0" smtClean="0">
                <a:latin typeface="Poppins" pitchFamily="2" charset="0"/>
                <a:cs typeface="Poppins" pitchFamily="2" charset="0"/>
              </a:rPr>
              <a:t> 2021), (</a:t>
            </a:r>
            <a:r>
              <a:rPr lang="en-US" sz="800" i="1" dirty="0" err="1" smtClean="0">
                <a:latin typeface="Poppins" pitchFamily="2" charset="0"/>
                <a:cs typeface="Poppins" pitchFamily="2" charset="0"/>
              </a:rPr>
              <a:t>Rubert</a:t>
            </a:r>
            <a:r>
              <a:rPr lang="en-US" sz="800" i="1" dirty="0" smtClean="0">
                <a:latin typeface="Poppins" pitchFamily="2" charset="0"/>
                <a:cs typeface="Poppins" pitchFamily="2" charset="0"/>
              </a:rPr>
              <a:t> et al. 2020), (</a:t>
            </a:r>
            <a:r>
              <a:rPr lang="en-US" sz="800" i="1" dirty="0" err="1" smtClean="0">
                <a:latin typeface="Poppins" pitchFamily="2" charset="0"/>
                <a:cs typeface="Poppins" pitchFamily="2" charset="0"/>
              </a:rPr>
              <a:t>Günther</a:t>
            </a:r>
            <a:r>
              <a:rPr lang="en-US" sz="800" i="1" dirty="0" smtClean="0">
                <a:latin typeface="Poppins" pitchFamily="2" charset="0"/>
                <a:cs typeface="Poppins" pitchFamily="2" charset="0"/>
              </a:rPr>
              <a:t> et al. 2022)</a:t>
            </a:r>
            <a:endParaRPr lang="zh-CN" altLang="en-US" sz="800" i="1" dirty="0" smtClean="0">
              <a:latin typeface="Poppins" pitchFamily="2" charset="0"/>
              <a:cs typeface="Poppins" pitchFamily="2" charset="0"/>
            </a:endParaRPr>
          </a:p>
        </p:txBody>
      </p:sp>
      <p:sp>
        <p:nvSpPr>
          <p:cNvPr id="36" name="TextBox 3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grpSp>
        <p:nvGrpSpPr>
          <p:cNvPr id="35" name="组合 1"/>
          <p:cNvGrpSpPr/>
          <p:nvPr/>
        </p:nvGrpSpPr>
        <p:grpSpPr>
          <a:xfrm>
            <a:off x="1563" y="26329"/>
            <a:ext cx="9024852" cy="360056"/>
            <a:chOff x="0" y="123478"/>
            <a:chExt cx="9027696" cy="360040"/>
          </a:xfrm>
        </p:grpSpPr>
        <p:grpSp>
          <p:nvGrpSpPr>
            <p:cNvPr id="37" name="组合 219"/>
            <p:cNvGrpSpPr/>
            <p:nvPr/>
          </p:nvGrpSpPr>
          <p:grpSpPr>
            <a:xfrm>
              <a:off x="0" y="123478"/>
              <a:ext cx="1907704" cy="360040"/>
              <a:chOff x="0" y="123478"/>
              <a:chExt cx="1907704" cy="360040"/>
            </a:xfrm>
          </p:grpSpPr>
          <p:sp>
            <p:nvSpPr>
              <p:cNvPr id="43" name="椭圆 4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44" name="矩形 4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38"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39" name="组合 226"/>
            <p:cNvGrpSpPr/>
            <p:nvPr/>
          </p:nvGrpSpPr>
          <p:grpSpPr>
            <a:xfrm>
              <a:off x="8316422" y="195486"/>
              <a:ext cx="711274" cy="209198"/>
              <a:chOff x="7812360" y="123478"/>
              <a:chExt cx="1224136" cy="360040"/>
            </a:xfrm>
          </p:grpSpPr>
          <p:sp>
            <p:nvSpPr>
              <p:cNvPr id="40" name="椭圆 3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41" name="椭圆 4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42" name="椭圆 4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pic>
        <p:nvPicPr>
          <p:cNvPr id="67590" name="Picture 6"/>
          <p:cNvPicPr>
            <a:picLocks noChangeAspect="1" noChangeArrowheads="1"/>
          </p:cNvPicPr>
          <p:nvPr/>
        </p:nvPicPr>
        <p:blipFill>
          <a:blip r:embed="rId2" cstate="print"/>
          <a:srcRect/>
          <a:stretch>
            <a:fillRect/>
          </a:stretch>
        </p:blipFill>
        <p:spPr bwMode="auto">
          <a:xfrm>
            <a:off x="533400" y="1200150"/>
            <a:ext cx="3657600" cy="3412707"/>
          </a:xfrm>
          <a:prstGeom prst="rect">
            <a:avLst/>
          </a:prstGeom>
          <a:noFill/>
          <a:ln w="9525">
            <a:noFill/>
            <a:miter lim="800000"/>
            <a:headEnd/>
            <a:tailEnd/>
          </a:ln>
        </p:spPr>
      </p:pic>
      <p:pic>
        <p:nvPicPr>
          <p:cNvPr id="48" name="Picture 4"/>
          <p:cNvPicPr>
            <a:picLocks noChangeAspect="1" noChangeArrowheads="1"/>
          </p:cNvPicPr>
          <p:nvPr/>
        </p:nvPicPr>
        <p:blipFill>
          <a:blip r:embed="rId3" cstate="print"/>
          <a:srcRect l="46838" t="75000"/>
          <a:stretch>
            <a:fillRect/>
          </a:stretch>
        </p:blipFill>
        <p:spPr bwMode="auto">
          <a:xfrm>
            <a:off x="4219494" y="3822753"/>
            <a:ext cx="4314906" cy="864184"/>
          </a:xfrm>
          <a:prstGeom prst="rect">
            <a:avLst/>
          </a:prstGeom>
          <a:noFill/>
          <a:ln w="9525">
            <a:noFill/>
            <a:miter lim="800000"/>
            <a:headEnd/>
            <a:tailEnd/>
          </a:ln>
        </p:spPr>
      </p:pic>
      <p:pic>
        <p:nvPicPr>
          <p:cNvPr id="67591" name="Picture 7"/>
          <p:cNvPicPr>
            <a:picLocks noChangeAspect="1" noChangeArrowheads="1"/>
          </p:cNvPicPr>
          <p:nvPr/>
        </p:nvPicPr>
        <p:blipFill>
          <a:blip r:embed="rId4" cstate="print"/>
          <a:srcRect/>
          <a:stretch>
            <a:fillRect/>
          </a:stretch>
        </p:blipFill>
        <p:spPr bwMode="auto">
          <a:xfrm>
            <a:off x="4219494" y="1213669"/>
            <a:ext cx="4162506" cy="845020"/>
          </a:xfrm>
          <a:prstGeom prst="rect">
            <a:avLst/>
          </a:prstGeom>
          <a:noFill/>
          <a:ln w="9525">
            <a:noFill/>
            <a:miter lim="800000"/>
            <a:headEnd/>
            <a:tailEnd/>
          </a:ln>
        </p:spPr>
      </p:pic>
      <p:pic>
        <p:nvPicPr>
          <p:cNvPr id="67593" name="Picture 9"/>
          <p:cNvPicPr>
            <a:picLocks noChangeAspect="1" noChangeArrowheads="1"/>
          </p:cNvPicPr>
          <p:nvPr/>
        </p:nvPicPr>
        <p:blipFill>
          <a:blip r:embed="rId5" cstate="print"/>
          <a:srcRect/>
          <a:stretch>
            <a:fillRect/>
          </a:stretch>
        </p:blipFill>
        <p:spPr bwMode="auto">
          <a:xfrm>
            <a:off x="4206902" y="2065235"/>
            <a:ext cx="4251298" cy="1695831"/>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759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759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759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7" name="组合 28"/>
          <p:cNvGrpSpPr/>
          <p:nvPr/>
        </p:nvGrpSpPr>
        <p:grpSpPr>
          <a:xfrm>
            <a:off x="285720" y="642924"/>
            <a:ext cx="4551455" cy="547702"/>
            <a:chOff x="5643570" y="1142990"/>
            <a:chExt cx="4551455"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4408579"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肠道类器官培养</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病毒感染研究</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10006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graphicFrame>
        <p:nvGraphicFramePr>
          <p:cNvPr id="42" name="表格 41"/>
          <p:cNvGraphicFramePr>
            <a:graphicFrameLocks noGrp="1"/>
          </p:cNvGraphicFramePr>
          <p:nvPr/>
        </p:nvGraphicFramePr>
        <p:xfrm>
          <a:off x="4724399" y="1885950"/>
          <a:ext cx="4191001" cy="2209799"/>
        </p:xfrm>
        <a:graphic>
          <a:graphicData uri="http://schemas.openxmlformats.org/drawingml/2006/table">
            <a:tbl>
              <a:tblPr firstRow="1" bandRow="1">
                <a:tableStyleId>{5C22544A-7EE6-4342-B048-85BDC9FD1C3A}</a:tableStyleId>
              </a:tblPr>
              <a:tblGrid>
                <a:gridCol w="1178719"/>
                <a:gridCol w="1412081"/>
                <a:gridCol w="1600201"/>
              </a:tblGrid>
              <a:tr h="28857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900" kern="1200" dirty="0" smtClean="0">
                          <a:solidFill>
                            <a:schemeClr val="bg1"/>
                          </a:solidFill>
                          <a:latin typeface="Poppins" pitchFamily="2" charset="0"/>
                          <a:ea typeface="思源黑体 CN Regular" pitchFamily="34" charset="-122"/>
                          <a:cs typeface="Poppins" pitchFamily="2" charset="0"/>
                        </a:rPr>
                        <a:t>作者</a:t>
                      </a:r>
                      <a:endParaRPr lang="en-US" altLang="zh-CN" sz="900" kern="1200" dirty="0" smtClean="0">
                        <a:solidFill>
                          <a:schemeClr val="bg1"/>
                        </a:solidFill>
                        <a:latin typeface="Poppins" pitchFamily="2" charset="0"/>
                        <a:ea typeface="思源黑体 CN Regular" pitchFamily="34" charset="-122"/>
                        <a:cs typeface="Poppins" pitchFamily="2" charset="0"/>
                      </a:endParaRPr>
                    </a:p>
                  </a:txBody>
                  <a:tcPr anchor="ctr">
                    <a:solidFill>
                      <a:srgbClr val="005440"/>
                    </a:solidFill>
                  </a:tcPr>
                </a:tc>
                <a:tc>
                  <a:txBody>
                    <a:bodyPr/>
                    <a:lstStyle/>
                    <a:p>
                      <a:r>
                        <a:rPr lang="zh-CN" altLang="en-US" sz="900" kern="1200" dirty="0" smtClean="0">
                          <a:solidFill>
                            <a:schemeClr val="bg1"/>
                          </a:solidFill>
                          <a:latin typeface="Poppins" pitchFamily="2" charset="0"/>
                          <a:ea typeface="思源黑体 CN Regular" pitchFamily="34" charset="-122"/>
                          <a:cs typeface="Poppins" pitchFamily="2" charset="0"/>
                        </a:rPr>
                        <a:t>感染模型</a:t>
                      </a:r>
                      <a:endParaRPr lang="zh-CN" altLang="en-US" sz="900" kern="1200" dirty="0" smtClean="0">
                        <a:solidFill>
                          <a:schemeClr val="bg1"/>
                        </a:solidFill>
                        <a:latin typeface="Poppins" pitchFamily="2" charset="0"/>
                        <a:ea typeface="思源黑体 CN Regular" pitchFamily="34" charset="-122"/>
                        <a:cs typeface="Poppins" pitchFamily="2" charset="0"/>
                      </a:endParaRPr>
                    </a:p>
                  </a:txBody>
                  <a:tcPr anchor="ctr">
                    <a:solidFill>
                      <a:srgbClr val="005440"/>
                    </a:solidFill>
                  </a:tcPr>
                </a:tc>
                <a:tc>
                  <a:txBody>
                    <a:bodyPr/>
                    <a:lstStyle/>
                    <a:p>
                      <a:r>
                        <a:rPr lang="zh-CN" altLang="en-US" sz="900" kern="1200" dirty="0" smtClean="0">
                          <a:solidFill>
                            <a:schemeClr val="bg1"/>
                          </a:solidFill>
                          <a:latin typeface="Poppins" pitchFamily="2" charset="0"/>
                          <a:ea typeface="思源黑体 CN Regular" pitchFamily="34" charset="-122"/>
                          <a:cs typeface="Poppins" pitchFamily="2" charset="0"/>
                        </a:rPr>
                        <a:t>干细胞来源</a:t>
                      </a:r>
                      <a:endParaRPr lang="zh-CN" altLang="en-US" sz="900" kern="1200" dirty="0" smtClean="0">
                        <a:solidFill>
                          <a:schemeClr val="bg1"/>
                        </a:solidFill>
                        <a:latin typeface="Poppins" pitchFamily="2" charset="0"/>
                        <a:ea typeface="思源黑体 CN Regular" pitchFamily="34" charset="-122"/>
                        <a:cs typeface="Poppins" pitchFamily="2" charset="0"/>
                      </a:endParaRPr>
                    </a:p>
                  </a:txBody>
                  <a:tcPr anchor="ctr">
                    <a:solidFill>
                      <a:srgbClr val="005440"/>
                    </a:solidFill>
                  </a:tcPr>
                </a:tc>
              </a:tr>
              <a:tr h="640407">
                <a:tc>
                  <a:txBody>
                    <a:bodyPr/>
                    <a:lstStyle/>
                    <a:p>
                      <a:r>
                        <a:rPr lang="en-US" altLang="zh-CN" sz="900" kern="1200" dirty="0" err="1" smtClean="0">
                          <a:solidFill>
                            <a:schemeClr val="tx1"/>
                          </a:solidFill>
                          <a:latin typeface="Poppins" pitchFamily="2" charset="0"/>
                          <a:ea typeface="思源黑体 CN Regular" pitchFamily="34" charset="-122"/>
                          <a:cs typeface="Poppins" pitchFamily="2" charset="0"/>
                        </a:rPr>
                        <a:t>Ettayebi</a:t>
                      </a:r>
                      <a:r>
                        <a:rPr lang="en-US" altLang="zh-CN" sz="900" kern="1200" dirty="0" smtClean="0">
                          <a:solidFill>
                            <a:schemeClr val="tx1"/>
                          </a:solidFill>
                          <a:latin typeface="Poppins" pitchFamily="2" charset="0"/>
                          <a:ea typeface="思源黑体 CN Regular" pitchFamily="34" charset="-122"/>
                          <a:cs typeface="Poppins" pitchFamily="2" charset="0"/>
                        </a:rPr>
                        <a:t> et al. (2016)</a:t>
                      </a:r>
                      <a:endParaRPr lang="zh-CN" altLang="en-US" sz="90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itchFamily="2" charset="0"/>
                          <a:ea typeface="思源黑体 CN Regular" pitchFamily="34" charset="-122"/>
                          <a:cs typeface="Poppins" pitchFamily="2" charset="0"/>
                        </a:rPr>
                        <a:t>HIEs</a:t>
                      </a:r>
                      <a:r>
                        <a:rPr lang="en-US" altLang="zh-CN" sz="900" kern="1200" baseline="0" dirty="0" smtClean="0">
                          <a:solidFill>
                            <a:schemeClr val="tx1"/>
                          </a:solidFill>
                          <a:latin typeface="Poppins" pitchFamily="2" charset="0"/>
                          <a:ea typeface="思源黑体 CN Regular" pitchFamily="34" charset="-122"/>
                          <a:cs typeface="Poppins" pitchFamily="2" charset="0"/>
                        </a:rPr>
                        <a:t> generated from stem cells of human intestinal crypts</a:t>
                      </a:r>
                      <a:endParaRPr lang="en-US" altLang="zh-CN" sz="90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900" kern="1200" baseline="0" dirty="0" smtClean="0">
                          <a:solidFill>
                            <a:schemeClr val="tx1"/>
                          </a:solidFill>
                          <a:latin typeface="Poppins" pitchFamily="2" charset="0"/>
                          <a:ea typeface="思源黑体 CN Regular" pitchFamily="34" charset="-122"/>
                          <a:cs typeface="Poppins" pitchFamily="2" charset="0"/>
                        </a:rPr>
                        <a:t>Stem cells isolated from intestinal crypts in human intestinal tissues</a:t>
                      </a:r>
                      <a:endParaRPr lang="en-US" altLang="zh-CN" sz="90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r>
              <a:tr h="640407">
                <a:tc>
                  <a:txBody>
                    <a:bodyPr/>
                    <a:lstStyle/>
                    <a:p>
                      <a:r>
                        <a:rPr lang="en-US" altLang="zh-CN" sz="900" kern="1200" dirty="0" smtClean="0">
                          <a:solidFill>
                            <a:schemeClr val="tx1"/>
                          </a:solidFill>
                          <a:latin typeface="Poppins" pitchFamily="2" charset="0"/>
                          <a:ea typeface="思源黑体 CN Regular" pitchFamily="34" charset="-122"/>
                          <a:cs typeface="Poppins" pitchFamily="2" charset="0"/>
                        </a:rPr>
                        <a:t>Zhang et al.(2017)</a:t>
                      </a:r>
                      <a:endParaRPr lang="zh-CN" altLang="en-US" sz="90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itchFamily="2" charset="0"/>
                          <a:ea typeface="思源黑体 CN Regular" pitchFamily="34" charset="-122"/>
                          <a:cs typeface="Poppins" pitchFamily="2" charset="0"/>
                        </a:rPr>
                        <a:t>HIOs </a:t>
                      </a:r>
                      <a:r>
                        <a:rPr lang="en-US" altLang="zh-CN" sz="900" kern="1200" dirty="0" err="1" smtClean="0">
                          <a:solidFill>
                            <a:schemeClr val="tx1"/>
                          </a:solidFill>
                          <a:latin typeface="Poppins" pitchFamily="2" charset="0"/>
                          <a:ea typeface="思源黑体 CN Regular" pitchFamily="34" charset="-122"/>
                          <a:cs typeface="Poppins" pitchFamily="2" charset="0"/>
                        </a:rPr>
                        <a:t>develped</a:t>
                      </a:r>
                      <a:r>
                        <a:rPr lang="en-US" altLang="zh-CN" sz="900" kern="1200" baseline="0" dirty="0" smtClean="0">
                          <a:solidFill>
                            <a:schemeClr val="tx1"/>
                          </a:solidFill>
                          <a:latin typeface="Poppins" pitchFamily="2" charset="0"/>
                          <a:ea typeface="思源黑体 CN Regular" pitchFamily="34" charset="-122"/>
                          <a:cs typeface="Poppins" pitchFamily="2" charset="0"/>
                        </a:rPr>
                        <a:t> from human PSC</a:t>
                      </a:r>
                      <a:endParaRPr lang="en-US" altLang="zh-CN" sz="90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itchFamily="2" charset="0"/>
                          <a:ea typeface="思源黑体 CN Regular" pitchFamily="34" charset="-122"/>
                          <a:cs typeface="Poppins" pitchFamily="2" charset="0"/>
                        </a:rPr>
                        <a:t>PSC line </a:t>
                      </a:r>
                      <a:endParaRPr lang="en-US" altLang="zh-CN" sz="900" kern="1200" dirty="0" smtClean="0">
                        <a:solidFill>
                          <a:schemeClr val="tx1"/>
                        </a:solidFill>
                        <a:latin typeface="Poppins" pitchFamily="2" charset="0"/>
                        <a:ea typeface="思源黑体 CN Regular" pitchFamily="34" charset="-122"/>
                        <a:cs typeface="Poppins" pitchFamily="2" charset="0"/>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itchFamily="2" charset="0"/>
                          <a:ea typeface="思源黑体 CN Regular" pitchFamily="34" charset="-122"/>
                          <a:cs typeface="Poppins" pitchFamily="2" charset="0"/>
                        </a:rPr>
                        <a:t>WA01(non-secretor) and WA09 (secretor)</a:t>
                      </a:r>
                      <a:endParaRPr lang="en-US" altLang="zh-CN" sz="90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solidFill>
                  </a:tcPr>
                </a:tc>
              </a:tr>
              <a:tr h="640407">
                <a:tc>
                  <a:txBody>
                    <a:bodyPr/>
                    <a:lstStyle/>
                    <a:p>
                      <a:r>
                        <a:rPr lang="en-US" altLang="zh-CN" sz="900" kern="1200" dirty="0" smtClean="0">
                          <a:solidFill>
                            <a:schemeClr val="tx1"/>
                          </a:solidFill>
                          <a:latin typeface="Poppins" pitchFamily="2" charset="0"/>
                          <a:ea typeface="思源黑体 CN Regular" pitchFamily="34" charset="-122"/>
                          <a:cs typeface="Poppins" pitchFamily="2" charset="0"/>
                        </a:rPr>
                        <a:t>Sato et al.(2017)</a:t>
                      </a:r>
                      <a:endParaRPr lang="zh-CN" altLang="en-US" sz="90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itchFamily="2" charset="0"/>
                          <a:ea typeface="思源黑体 CN Regular" pitchFamily="34" charset="-122"/>
                          <a:cs typeface="Poppins" pitchFamily="2" charset="0"/>
                        </a:rPr>
                        <a:t>IECs </a:t>
                      </a:r>
                      <a:r>
                        <a:rPr lang="en-US" altLang="zh-CN" sz="900" kern="1200" dirty="0" err="1" smtClean="0">
                          <a:solidFill>
                            <a:schemeClr val="tx1"/>
                          </a:solidFill>
                          <a:latin typeface="Poppins" pitchFamily="2" charset="0"/>
                          <a:ea typeface="思源黑体 CN Regular" pitchFamily="34" charset="-122"/>
                          <a:cs typeface="Poppins" pitchFamily="2" charset="0"/>
                        </a:rPr>
                        <a:t>deveped</a:t>
                      </a:r>
                      <a:r>
                        <a:rPr lang="en-US" altLang="zh-CN" sz="900" kern="1200" dirty="0" smtClean="0">
                          <a:solidFill>
                            <a:schemeClr val="tx1"/>
                          </a:solidFill>
                          <a:latin typeface="Poppins" pitchFamily="2" charset="0"/>
                          <a:ea typeface="思源黑体 CN Regular" pitchFamily="34" charset="-122"/>
                          <a:cs typeface="Poppins" pitchFamily="2" charset="0"/>
                        </a:rPr>
                        <a:t> from human </a:t>
                      </a:r>
                      <a:r>
                        <a:rPr lang="en-US" altLang="zh-CN" sz="900" kern="1200" dirty="0" err="1" smtClean="0">
                          <a:solidFill>
                            <a:schemeClr val="tx1"/>
                          </a:solidFill>
                          <a:latin typeface="Poppins" pitchFamily="2" charset="0"/>
                          <a:ea typeface="思源黑体 CN Regular" pitchFamily="34" charset="-122"/>
                          <a:cs typeface="Poppins" pitchFamily="2" charset="0"/>
                        </a:rPr>
                        <a:t>iPSC</a:t>
                      </a:r>
                      <a:endParaRPr lang="en-US" altLang="zh-CN" sz="90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itchFamily="2" charset="0"/>
                          <a:ea typeface="思源黑体 CN Regular" pitchFamily="34" charset="-122"/>
                          <a:cs typeface="Poppins" pitchFamily="2" charset="0"/>
                        </a:rPr>
                        <a:t>Human</a:t>
                      </a:r>
                      <a:r>
                        <a:rPr lang="en-US" altLang="zh-CN" sz="900" kern="1200" baseline="0" dirty="0" smtClean="0">
                          <a:solidFill>
                            <a:schemeClr val="tx1"/>
                          </a:solidFill>
                          <a:latin typeface="Poppins" pitchFamily="2" charset="0"/>
                          <a:ea typeface="思源黑体 CN Regular" pitchFamily="34" charset="-122"/>
                          <a:cs typeface="Poppins" pitchFamily="2" charset="0"/>
                        </a:rPr>
                        <a:t> </a:t>
                      </a:r>
                      <a:r>
                        <a:rPr lang="en-US" altLang="zh-CN" sz="900" kern="1200" baseline="0" dirty="0" err="1" smtClean="0">
                          <a:solidFill>
                            <a:schemeClr val="tx1"/>
                          </a:solidFill>
                          <a:latin typeface="Poppins" pitchFamily="2" charset="0"/>
                          <a:ea typeface="思源黑体 CN Regular" pitchFamily="34" charset="-122"/>
                          <a:cs typeface="Poppins" pitchFamily="2" charset="0"/>
                        </a:rPr>
                        <a:t>iPSC</a:t>
                      </a:r>
                      <a:r>
                        <a:rPr lang="en-US" altLang="zh-CN" sz="900" kern="1200" baseline="0" dirty="0" smtClean="0">
                          <a:solidFill>
                            <a:schemeClr val="tx1"/>
                          </a:solidFill>
                          <a:latin typeface="Poppins" pitchFamily="2" charset="0"/>
                          <a:ea typeface="思源黑体 CN Regular" pitchFamily="34" charset="-122"/>
                          <a:cs typeface="Poppins" pitchFamily="2" charset="0"/>
                        </a:rPr>
                        <a:t> line</a:t>
                      </a:r>
                      <a:endParaRPr lang="en-US" altLang="zh-CN" sz="90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43" name="矩形 42"/>
          <p:cNvSpPr/>
          <p:nvPr/>
        </p:nvSpPr>
        <p:spPr>
          <a:xfrm>
            <a:off x="4584739" y="4248150"/>
            <a:ext cx="3401893" cy="461665"/>
          </a:xfrm>
          <a:prstGeom prst="rect">
            <a:avLst/>
          </a:prstGeom>
        </p:spPr>
        <p:txBody>
          <a:bodyPr wrap="none">
            <a:spAutoFit/>
          </a:bodyPr>
          <a:lstStyle/>
          <a:p>
            <a:pPr>
              <a:defRPr/>
            </a:pPr>
            <a:r>
              <a:rPr lang="en-US" altLang="zh-CN" sz="800" dirty="0" smtClean="0">
                <a:latin typeface="Poppins" pitchFamily="2" charset="0"/>
                <a:cs typeface="Poppins" pitchFamily="2" charset="0"/>
              </a:rPr>
              <a:t>HIE: human intestinal </a:t>
            </a:r>
            <a:r>
              <a:rPr lang="en-US" altLang="zh-CN" sz="800" dirty="0" err="1" smtClean="0">
                <a:latin typeface="Poppins" pitchFamily="2" charset="0"/>
                <a:cs typeface="Poppins" pitchFamily="2" charset="0"/>
              </a:rPr>
              <a:t>enteroid</a:t>
            </a:r>
            <a:r>
              <a:rPr lang="en-US" altLang="zh-CN" sz="800" dirty="0" smtClean="0">
                <a:latin typeface="Poppins" pitchFamily="2" charset="0"/>
                <a:cs typeface="Poppins" pitchFamily="2" charset="0"/>
              </a:rPr>
              <a:t>; HIO: human intestinal </a:t>
            </a:r>
            <a:r>
              <a:rPr lang="en-US" altLang="zh-CN" sz="800" dirty="0" err="1" smtClean="0">
                <a:latin typeface="Poppins" pitchFamily="2" charset="0"/>
                <a:cs typeface="Poppins" pitchFamily="2" charset="0"/>
              </a:rPr>
              <a:t>organoid</a:t>
            </a:r>
            <a:r>
              <a:rPr lang="en-US" altLang="zh-CN" sz="800" dirty="0" smtClean="0">
                <a:latin typeface="Poppins" pitchFamily="2" charset="0"/>
                <a:cs typeface="Poppins" pitchFamily="2" charset="0"/>
              </a:rPr>
              <a:t>.</a:t>
            </a:r>
            <a:r>
              <a:rPr lang="en-US" altLang="zh-CN" sz="800" i="1" dirty="0" smtClean="0">
                <a:latin typeface="Poppins" pitchFamily="2" charset="0"/>
                <a:cs typeface="Poppins" pitchFamily="2" charset="0"/>
              </a:rPr>
              <a:t> </a:t>
            </a:r>
            <a:endParaRPr lang="en-US" altLang="zh-CN" sz="800" i="1" dirty="0" smtClean="0">
              <a:latin typeface="Poppins" pitchFamily="2" charset="0"/>
              <a:cs typeface="Poppins" pitchFamily="2" charset="0"/>
            </a:endParaRPr>
          </a:p>
          <a:p>
            <a:pPr>
              <a:defRPr/>
            </a:pPr>
            <a:r>
              <a:rPr lang="en-US" altLang="zh-CN" sz="800" dirty="0" err="1" smtClean="0">
                <a:latin typeface="Poppins" pitchFamily="2" charset="0"/>
                <a:cs typeface="Poppins" pitchFamily="2" charset="0"/>
              </a:rPr>
              <a:t>IEC:intestinal</a:t>
            </a:r>
            <a:r>
              <a:rPr lang="en-US" altLang="zh-CN" sz="800" dirty="0" smtClean="0">
                <a:latin typeface="Poppins" pitchFamily="2" charset="0"/>
                <a:cs typeface="Poppins" pitchFamily="2" charset="0"/>
              </a:rPr>
              <a:t> epithelial cells</a:t>
            </a:r>
            <a:endParaRPr lang="en-US" altLang="zh-CN" sz="800" dirty="0" smtClean="0">
              <a:latin typeface="Poppins" pitchFamily="2" charset="0"/>
              <a:cs typeface="Poppins" pitchFamily="2" charset="0"/>
            </a:endParaRPr>
          </a:p>
          <a:p>
            <a:pPr>
              <a:defRPr/>
            </a:pPr>
            <a:r>
              <a:rPr lang="en-US" altLang="zh-CN" sz="800" i="1" dirty="0" smtClean="0">
                <a:latin typeface="Poppins" pitchFamily="2" charset="0"/>
                <a:cs typeface="Poppins" pitchFamily="2" charset="0"/>
              </a:rPr>
              <a:t>(Kim and </a:t>
            </a:r>
            <a:r>
              <a:rPr lang="en-US" altLang="zh-CN" sz="800" i="1" dirty="0" err="1" smtClean="0">
                <a:latin typeface="Poppins" pitchFamily="2" charset="0"/>
                <a:cs typeface="Poppins" pitchFamily="2" charset="0"/>
              </a:rPr>
              <a:t>Jeong</a:t>
            </a:r>
            <a:r>
              <a:rPr lang="en-US" altLang="zh-CN" sz="800" i="1" dirty="0" smtClean="0">
                <a:latin typeface="Poppins" pitchFamily="2" charset="0"/>
                <a:cs typeface="Poppins" pitchFamily="2" charset="0"/>
              </a:rPr>
              <a:t> 2020)</a:t>
            </a:r>
            <a:endParaRPr lang="zh-CN" altLang="en-US" sz="800" i="1" dirty="0" smtClean="0">
              <a:latin typeface="Poppins" pitchFamily="2" charset="0"/>
              <a:cs typeface="Poppins" pitchFamily="2" charset="0"/>
            </a:endParaRPr>
          </a:p>
        </p:txBody>
      </p:sp>
      <p:sp>
        <p:nvSpPr>
          <p:cNvPr id="44" name="矩形 43"/>
          <p:cNvSpPr/>
          <p:nvPr/>
        </p:nvSpPr>
        <p:spPr>
          <a:xfrm>
            <a:off x="4800599" y="1504950"/>
            <a:ext cx="4166525" cy="338554"/>
          </a:xfrm>
          <a:prstGeom prst="rect">
            <a:avLst/>
          </a:prstGeom>
        </p:spPr>
        <p:txBody>
          <a:bodyPr wrap="none">
            <a:spAutoFit/>
          </a:bodyPr>
          <a:lstStyle/>
          <a:p>
            <a:pPr>
              <a:buClr>
                <a:srgbClr val="005440"/>
              </a:buClr>
              <a:buFont typeface="Wingdings" panose="05000000000000000000" pitchFamily="2" charset="2"/>
              <a:buChar char="u"/>
              <a:defRPr/>
            </a:pPr>
            <a:r>
              <a:rPr lang="zh-CN" altLang="en-US" sz="1600" b="1" dirty="0" smtClean="0">
                <a:latin typeface="思源黑体 CN Regular" pitchFamily="34" charset="-122"/>
                <a:ea typeface="思源黑体 CN Regular" pitchFamily="34" charset="-122"/>
                <a:cs typeface="Poppins" pitchFamily="2" charset="0"/>
              </a:rPr>
              <a:t>三种研究诺如病毒感染的肠道类器官模型</a:t>
            </a:r>
            <a:endParaRPr lang="en-US" altLang="zh-CN" sz="1600" b="1" dirty="0" smtClean="0">
              <a:latin typeface="思源黑体 CN Regular" pitchFamily="34" charset="-122"/>
              <a:ea typeface="思源黑体 CN Regular" pitchFamily="34" charset="-122"/>
              <a:cs typeface="Poppins" pitchFamily="2" charset="0"/>
            </a:endParaRPr>
          </a:p>
        </p:txBody>
      </p:sp>
      <p:sp>
        <p:nvSpPr>
          <p:cNvPr id="39" name="圆角矩形 38"/>
          <p:cNvSpPr/>
          <p:nvPr/>
        </p:nvSpPr>
        <p:spPr>
          <a:xfrm>
            <a:off x="76200" y="2935350"/>
            <a:ext cx="1676400" cy="1008000"/>
          </a:xfrm>
          <a:prstGeom prst="roundRect">
            <a:avLst/>
          </a:prstGeom>
          <a:solidFill>
            <a:srgbClr val="007E66"/>
          </a:solidFill>
          <a:ln>
            <a:noFill/>
          </a:ln>
        </p:spPr>
        <p:txBody>
          <a:bodyPr wrap="square" anchor="ctr">
            <a:spAutoFit/>
          </a:bodyPr>
          <a:lstStyle/>
          <a:p>
            <a:pPr algn="ctr"/>
            <a:r>
              <a:rPr lang="zh-CN" altLang="en-US" b="1" dirty="0" smtClean="0">
                <a:solidFill>
                  <a:schemeClr val="bg1"/>
                </a:solidFill>
                <a:latin typeface="Poppins" pitchFamily="2" charset="0"/>
                <a:ea typeface="思源黑体 CN Regular" pitchFamily="34" charset="-122"/>
                <a:cs typeface="Poppins" pitchFamily="2" charset="0"/>
              </a:rPr>
              <a:t>诺如病毒疫苗和治疗的研究</a:t>
            </a:r>
            <a:endParaRPr lang="zh-CN" altLang="en-US" b="1" dirty="0" smtClean="0">
              <a:solidFill>
                <a:schemeClr val="bg1"/>
              </a:solidFill>
              <a:latin typeface="Poppins" pitchFamily="2" charset="0"/>
              <a:ea typeface="思源黑体 CN Regular" pitchFamily="34" charset="-122"/>
              <a:cs typeface="Poppins" pitchFamily="2" charset="0"/>
            </a:endParaRPr>
          </a:p>
        </p:txBody>
      </p:sp>
      <p:sp>
        <p:nvSpPr>
          <p:cNvPr id="40" name="下箭头标注 39"/>
          <p:cNvSpPr/>
          <p:nvPr/>
        </p:nvSpPr>
        <p:spPr>
          <a:xfrm>
            <a:off x="685800" y="1657350"/>
            <a:ext cx="3133725" cy="1131570"/>
          </a:xfrm>
          <a:prstGeom prst="downArrowCallout">
            <a:avLst>
              <a:gd name="adj1" fmla="val 25000"/>
              <a:gd name="adj2" fmla="val 22756"/>
              <a:gd name="adj3" fmla="val 25000"/>
              <a:gd name="adj4" fmla="val 64977"/>
            </a:avLst>
          </a:prstGeom>
          <a:ln>
            <a:solidFill>
              <a:srgbClr val="00A27B"/>
            </a:solidFill>
          </a:ln>
        </p:spPr>
        <p:txBody>
          <a:bodyPr wrap="square">
            <a:spAutoFit/>
          </a:bodyPr>
          <a:lstStyle/>
          <a:p>
            <a:pPr>
              <a:buFont typeface="Arial" panose="020B0604020202020204" pitchFamily="34" charset="0"/>
              <a:buChar char="•"/>
            </a:pPr>
            <a:r>
              <a:rPr lang="zh-CN" altLang="en-US" sz="1400" dirty="0" smtClean="0">
                <a:latin typeface="思源黑体 CN Regular" pitchFamily="34" charset="-122"/>
                <a:ea typeface="思源黑体 CN Regular" pitchFamily="34" charset="-122"/>
                <a:cs typeface="Poppins" pitchFamily="2" charset="0"/>
              </a:rPr>
              <a:t>缺少可耐受的小动物模型</a:t>
            </a:r>
            <a:endParaRPr lang="en-US" altLang="zh-CN" sz="1400" dirty="0" smtClean="0">
              <a:latin typeface="思源黑体 CN Regular" pitchFamily="34" charset="-122"/>
              <a:ea typeface="思源黑体 CN Regular" pitchFamily="34" charset="-122"/>
              <a:cs typeface="Poppins" pitchFamily="2" charset="0"/>
            </a:endParaRPr>
          </a:p>
          <a:p>
            <a:pPr>
              <a:buFont typeface="Arial" panose="020B0604020202020204" pitchFamily="34" charset="0"/>
              <a:buChar char="•"/>
            </a:pPr>
            <a:r>
              <a:rPr lang="zh-CN" altLang="en-US" sz="1400" dirty="0" smtClean="0">
                <a:latin typeface="思源黑体 CN Regular" pitchFamily="34" charset="-122"/>
                <a:ea typeface="思源黑体 CN Regular" pitchFamily="34" charset="-122"/>
                <a:cs typeface="Poppins" pitchFamily="2" charset="0"/>
              </a:rPr>
              <a:t>缺少可用于繁殖这种</a:t>
            </a:r>
            <a:r>
              <a:rPr lang="en-US" altLang="zh-CN" sz="1400" dirty="0" smtClean="0">
                <a:latin typeface="思源黑体 CN Regular" pitchFamily="34" charset="-122"/>
                <a:ea typeface="思源黑体 CN Regular" pitchFamily="34" charset="-122"/>
                <a:cs typeface="Poppins" pitchFamily="2" charset="0"/>
              </a:rPr>
              <a:t>RNA</a:t>
            </a:r>
            <a:r>
              <a:rPr lang="zh-CN" altLang="en-US" sz="1400" dirty="0" smtClean="0">
                <a:latin typeface="思源黑体 CN Regular" pitchFamily="34" charset="-122"/>
                <a:ea typeface="思源黑体 CN Regular" pitchFamily="34" charset="-122"/>
                <a:cs typeface="Poppins" pitchFamily="2" charset="0"/>
              </a:rPr>
              <a:t>病毒的的体外细胞培养系统等问题</a:t>
            </a:r>
            <a:endParaRPr lang="zh-CN" altLang="en-US" sz="1400" dirty="0" smtClean="0">
              <a:latin typeface="思源黑体 CN Regular" pitchFamily="34" charset="-122"/>
              <a:ea typeface="思源黑体 CN Regular" pitchFamily="34" charset="-122"/>
              <a:cs typeface="Poppins" pitchFamily="2" charset="0"/>
            </a:endParaRPr>
          </a:p>
        </p:txBody>
      </p:sp>
      <p:sp>
        <p:nvSpPr>
          <p:cNvPr id="41" name="圆角矩形 40"/>
          <p:cNvSpPr/>
          <p:nvPr/>
        </p:nvSpPr>
        <p:spPr>
          <a:xfrm>
            <a:off x="2743200" y="2935350"/>
            <a:ext cx="1836000" cy="1008000"/>
          </a:xfrm>
          <a:prstGeom prst="roundRect">
            <a:avLst/>
          </a:prstGeom>
          <a:solidFill>
            <a:srgbClr val="007E66"/>
          </a:solidFill>
        </p:spPr>
        <p:txBody>
          <a:bodyPr wrap="square" anchor="ctr">
            <a:spAutoFit/>
          </a:bodyPr>
          <a:lstStyle/>
          <a:p>
            <a:pPr algn="ctr"/>
            <a:r>
              <a:rPr lang="en-US" altLang="zh-CN" b="1" dirty="0" smtClean="0">
                <a:solidFill>
                  <a:schemeClr val="bg1"/>
                </a:solidFill>
                <a:latin typeface="Poppins" pitchFamily="2" charset="0"/>
                <a:ea typeface="思源黑体 CN Regular" pitchFamily="34" charset="-122"/>
                <a:cs typeface="Poppins" pitchFamily="2" charset="0"/>
              </a:rPr>
              <a:t>3D </a:t>
            </a:r>
            <a:r>
              <a:rPr lang="zh-CN" altLang="en-US" b="1" dirty="0" smtClean="0">
                <a:solidFill>
                  <a:schemeClr val="bg1"/>
                </a:solidFill>
                <a:latin typeface="Poppins" pitchFamily="2" charset="0"/>
                <a:ea typeface="思源黑体 CN Regular" pitchFamily="34" charset="-122"/>
                <a:cs typeface="Poppins" pitchFamily="2" charset="0"/>
              </a:rPr>
              <a:t>肠道类器官</a:t>
            </a:r>
            <a:endParaRPr lang="zh-CN" altLang="en-US" b="1" dirty="0" smtClean="0">
              <a:solidFill>
                <a:schemeClr val="bg1"/>
              </a:solidFill>
              <a:latin typeface="Poppins" pitchFamily="2" charset="0"/>
              <a:ea typeface="思源黑体 CN Regular" pitchFamily="34" charset="-122"/>
              <a:cs typeface="Poppins" pitchFamily="2" charset="0"/>
            </a:endParaRPr>
          </a:p>
        </p:txBody>
      </p:sp>
      <p:sp>
        <p:nvSpPr>
          <p:cNvPr id="45" name="虚尾箭头 44"/>
          <p:cNvSpPr/>
          <p:nvPr/>
        </p:nvSpPr>
        <p:spPr>
          <a:xfrm>
            <a:off x="1828800" y="3264928"/>
            <a:ext cx="900000" cy="381000"/>
          </a:xfrm>
          <a:prstGeom prst="stripedRight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46" name="TextBox 45"/>
          <p:cNvSpPr txBox="1"/>
          <p:nvPr/>
        </p:nvSpPr>
        <p:spPr>
          <a:xfrm>
            <a:off x="1905000" y="2876550"/>
            <a:ext cx="838200" cy="338554"/>
          </a:xfrm>
          <a:prstGeom prst="rect">
            <a:avLst/>
          </a:prstGeom>
          <a:noFill/>
        </p:spPr>
        <p:txBody>
          <a:bodyPr wrap="square" rtlCol="0">
            <a:spAutoFit/>
          </a:bodyPr>
          <a:lstStyle/>
          <a:p>
            <a:r>
              <a:rPr lang="zh-CN" altLang="en-US" sz="1600" b="1" dirty="0" smtClean="0">
                <a:latin typeface="思源黑体 CN Regular" pitchFamily="34" charset="-122"/>
                <a:ea typeface="思源黑体 CN Regular" pitchFamily="34" charset="-122"/>
              </a:rPr>
              <a:t>挑战</a:t>
            </a:r>
            <a:endParaRPr lang="zh-CN" altLang="en-US" sz="1600" b="1" dirty="0">
              <a:latin typeface="思源黑体 CN Regular" pitchFamily="34" charset="-122"/>
              <a:ea typeface="思源黑体 CN Regular" pitchFamily="34" charset="-122"/>
            </a:endParaRPr>
          </a:p>
        </p:txBody>
      </p:sp>
      <p:sp>
        <p:nvSpPr>
          <p:cNvPr id="29" name="TextBox 2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ppt_x"/>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39" grpId="0" animBg="1"/>
      <p:bldP spid="40" grpId="0" animBg="1"/>
      <p:bldP spid="41" grpId="0" animBg="1"/>
      <p:bldP spid="45" grpId="0" animBg="1"/>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a:xfrm>
            <a:off x="285720" y="642924"/>
            <a:ext cx="3676680" cy="500066"/>
            <a:chOff x="5643570" y="1142990"/>
            <a:chExt cx="3676680"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3124573"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肠道类器官</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研究领域</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9177374" y="150018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53" name="矩形 52"/>
          <p:cNvSpPr/>
          <p:nvPr/>
        </p:nvSpPr>
        <p:spPr>
          <a:xfrm>
            <a:off x="2438400" y="4857750"/>
            <a:ext cx="4724400" cy="215444"/>
          </a:xfrm>
          <a:prstGeom prst="rect">
            <a:avLst/>
          </a:prstGeom>
        </p:spPr>
        <p:txBody>
          <a:bodyPr wrap="square">
            <a:spAutoFit/>
          </a:bodyPr>
          <a:lstStyle/>
          <a:p>
            <a:r>
              <a:rPr lang="en-US" sz="800" i="1" dirty="0" smtClean="0">
                <a:latin typeface="Poppins" pitchFamily="2" charset="0"/>
                <a:cs typeface="Poppins" pitchFamily="2" charset="0"/>
              </a:rPr>
              <a:t>(Takahashi, </a:t>
            </a:r>
            <a:r>
              <a:rPr lang="en-US" sz="800" i="1" dirty="0" err="1" smtClean="0">
                <a:latin typeface="Poppins" pitchFamily="2" charset="0"/>
                <a:cs typeface="Poppins" pitchFamily="2" charset="0"/>
              </a:rPr>
              <a:t>Fujishima</a:t>
            </a:r>
            <a:r>
              <a:rPr lang="en-US" sz="800" i="1" dirty="0" smtClean="0">
                <a:latin typeface="Poppins" pitchFamily="2" charset="0"/>
                <a:cs typeface="Poppins" pitchFamily="2" charset="0"/>
              </a:rPr>
              <a:t>, and </a:t>
            </a:r>
            <a:r>
              <a:rPr lang="en-US" sz="800" i="1" dirty="0" err="1" smtClean="0">
                <a:latin typeface="Poppins" pitchFamily="2" charset="0"/>
                <a:cs typeface="Poppins" pitchFamily="2" charset="0"/>
              </a:rPr>
              <a:t>Kengaku</a:t>
            </a:r>
            <a:r>
              <a:rPr lang="en-US" sz="800" i="1" dirty="0" smtClean="0">
                <a:latin typeface="Poppins" pitchFamily="2" charset="0"/>
                <a:cs typeface="Poppins" pitchFamily="2" charset="0"/>
              </a:rPr>
              <a:t> 2021), (</a:t>
            </a:r>
            <a:r>
              <a:rPr lang="en-US" sz="800" i="1" dirty="0" err="1" smtClean="0">
                <a:latin typeface="Poppins" pitchFamily="2" charset="0"/>
                <a:cs typeface="Poppins" pitchFamily="2" charset="0"/>
              </a:rPr>
              <a:t>Rubert</a:t>
            </a:r>
            <a:r>
              <a:rPr lang="en-US" sz="800" i="1" dirty="0" smtClean="0">
                <a:latin typeface="Poppins" pitchFamily="2" charset="0"/>
                <a:cs typeface="Poppins" pitchFamily="2" charset="0"/>
              </a:rPr>
              <a:t> et al. 2020), (</a:t>
            </a:r>
            <a:r>
              <a:rPr lang="en-US" sz="800" i="1" dirty="0" err="1" smtClean="0">
                <a:latin typeface="Poppins" pitchFamily="2" charset="0"/>
                <a:cs typeface="Poppins" pitchFamily="2" charset="0"/>
              </a:rPr>
              <a:t>Günther</a:t>
            </a:r>
            <a:r>
              <a:rPr lang="en-US" sz="800" i="1" dirty="0" smtClean="0">
                <a:latin typeface="Poppins" pitchFamily="2" charset="0"/>
                <a:cs typeface="Poppins" pitchFamily="2" charset="0"/>
              </a:rPr>
              <a:t> et al. 2022)</a:t>
            </a:r>
            <a:endParaRPr lang="zh-CN" altLang="en-US" sz="800" i="1" dirty="0" smtClean="0">
              <a:latin typeface="Poppins" pitchFamily="2" charset="0"/>
              <a:cs typeface="Poppins" pitchFamily="2" charset="0"/>
            </a:endParaRPr>
          </a:p>
        </p:txBody>
      </p:sp>
      <p:sp>
        <p:nvSpPr>
          <p:cNvPr id="36" name="TextBox 3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43" name="椭圆 4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44" name="矩形 4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38"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40" name="椭圆 3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41" name="椭圆 4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42" name="椭圆 4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pic>
        <p:nvPicPr>
          <p:cNvPr id="24" name="Picture 2"/>
          <p:cNvPicPr>
            <a:picLocks noChangeAspect="1" noChangeArrowheads="1"/>
          </p:cNvPicPr>
          <p:nvPr/>
        </p:nvPicPr>
        <p:blipFill>
          <a:blip r:embed="rId2" cstate="print"/>
          <a:srcRect/>
          <a:stretch>
            <a:fillRect/>
          </a:stretch>
        </p:blipFill>
        <p:spPr bwMode="auto">
          <a:xfrm>
            <a:off x="4211543" y="2114551"/>
            <a:ext cx="4170457" cy="1713144"/>
          </a:xfrm>
          <a:prstGeom prst="rect">
            <a:avLst/>
          </a:prstGeom>
          <a:noFill/>
          <a:ln w="9525">
            <a:noFill/>
            <a:miter lim="800000"/>
            <a:headEnd/>
            <a:tailEnd/>
          </a:ln>
        </p:spPr>
      </p:pic>
      <p:pic>
        <p:nvPicPr>
          <p:cNvPr id="25" name="Picture 6"/>
          <p:cNvPicPr>
            <a:picLocks noChangeAspect="1" noChangeArrowheads="1"/>
          </p:cNvPicPr>
          <p:nvPr/>
        </p:nvPicPr>
        <p:blipFill>
          <a:blip r:embed="rId3" cstate="print"/>
          <a:srcRect/>
          <a:stretch>
            <a:fillRect/>
          </a:stretch>
        </p:blipFill>
        <p:spPr bwMode="auto">
          <a:xfrm>
            <a:off x="533400" y="1200150"/>
            <a:ext cx="3657600" cy="3412707"/>
          </a:xfrm>
          <a:prstGeom prst="rect">
            <a:avLst/>
          </a:prstGeom>
          <a:noFill/>
          <a:ln w="9525">
            <a:noFill/>
            <a:miter lim="800000"/>
            <a:headEnd/>
            <a:tailEnd/>
          </a:ln>
        </p:spPr>
      </p:pic>
      <p:pic>
        <p:nvPicPr>
          <p:cNvPr id="26" name="Picture 4"/>
          <p:cNvPicPr>
            <a:picLocks noChangeAspect="1" noChangeArrowheads="1"/>
          </p:cNvPicPr>
          <p:nvPr/>
        </p:nvPicPr>
        <p:blipFill>
          <a:blip r:embed="rId4" cstate="print"/>
          <a:srcRect l="46838" t="75000"/>
          <a:stretch>
            <a:fillRect/>
          </a:stretch>
        </p:blipFill>
        <p:spPr bwMode="auto">
          <a:xfrm>
            <a:off x="4219494" y="3822753"/>
            <a:ext cx="4314906" cy="864184"/>
          </a:xfrm>
          <a:prstGeom prst="rect">
            <a:avLst/>
          </a:prstGeom>
          <a:noFill/>
          <a:ln w="9525">
            <a:noFill/>
            <a:miter lim="800000"/>
            <a:headEnd/>
            <a:tailEnd/>
          </a:ln>
        </p:spPr>
      </p:pic>
      <p:pic>
        <p:nvPicPr>
          <p:cNvPr id="27" name="Picture 7"/>
          <p:cNvPicPr>
            <a:picLocks noChangeAspect="1" noChangeArrowheads="1"/>
          </p:cNvPicPr>
          <p:nvPr/>
        </p:nvPicPr>
        <p:blipFill>
          <a:blip r:embed="rId5" cstate="print"/>
          <a:srcRect/>
          <a:stretch>
            <a:fillRect/>
          </a:stretch>
        </p:blipFill>
        <p:spPr bwMode="auto">
          <a:xfrm>
            <a:off x="4219494" y="1213669"/>
            <a:ext cx="4162506" cy="84502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7" name="组合 28"/>
          <p:cNvGrpSpPr/>
          <p:nvPr/>
        </p:nvGrpSpPr>
        <p:grpSpPr>
          <a:xfrm>
            <a:off x="285720" y="642924"/>
            <a:ext cx="3362356" cy="500066"/>
            <a:chOff x="5643570" y="1142990"/>
            <a:chExt cx="33623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3124573"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肠道类器官</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临床研究</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88630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53" name="矩形 52"/>
          <p:cNvSpPr/>
          <p:nvPr/>
        </p:nvSpPr>
        <p:spPr>
          <a:xfrm>
            <a:off x="6553200" y="4629150"/>
            <a:ext cx="1905000" cy="215444"/>
          </a:xfrm>
          <a:prstGeom prst="rect">
            <a:avLst/>
          </a:prstGeom>
        </p:spPr>
        <p:txBody>
          <a:bodyPr wrap="square">
            <a:spAutoFit/>
          </a:bodyPr>
          <a:lstStyle/>
          <a:p>
            <a:r>
              <a:rPr lang="en-US" sz="800" i="1" dirty="0" smtClean="0">
                <a:latin typeface="Poppins" pitchFamily="2" charset="0"/>
                <a:cs typeface="Poppins" pitchFamily="2" charset="0"/>
              </a:rPr>
              <a:t>(Wang et al. 2022)</a:t>
            </a:r>
            <a:endParaRPr lang="zh-CN" altLang="en-US" sz="800" i="1" dirty="0" smtClean="0">
              <a:latin typeface="Poppins" pitchFamily="2" charset="0"/>
              <a:cs typeface="Poppins" pitchFamily="2" charset="0"/>
            </a:endParaRPr>
          </a:p>
        </p:txBody>
      </p:sp>
      <p:graphicFrame>
        <p:nvGraphicFramePr>
          <p:cNvPr id="37" name="表格 36"/>
          <p:cNvGraphicFramePr>
            <a:graphicFrameLocks noGrp="1"/>
          </p:cNvGraphicFramePr>
          <p:nvPr/>
        </p:nvGraphicFramePr>
        <p:xfrm>
          <a:off x="533400" y="1276350"/>
          <a:ext cx="8153400" cy="3259670"/>
        </p:xfrm>
        <a:graphic>
          <a:graphicData uri="http://schemas.openxmlformats.org/drawingml/2006/table">
            <a:tbl>
              <a:tblPr firstRow="1" bandRow="1">
                <a:tableStyleId>{5C22544A-7EE6-4342-B048-85BDC9FD1C3A}</a:tableStyleId>
              </a:tblPr>
              <a:tblGrid>
                <a:gridCol w="1019175"/>
                <a:gridCol w="940777"/>
                <a:gridCol w="4869392"/>
                <a:gridCol w="1324056"/>
              </a:tblGrid>
              <a:tr h="381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b="1" kern="1200" dirty="0" smtClean="0">
                          <a:solidFill>
                            <a:schemeClr val="bg1"/>
                          </a:solidFill>
                          <a:latin typeface="Poppins" pitchFamily="2" charset="0"/>
                          <a:ea typeface="思源黑体 CN Regular" pitchFamily="34" charset="-122"/>
                          <a:cs typeface="Poppins" pitchFamily="2" charset="0"/>
                        </a:rPr>
                        <a:t>应用场景</a:t>
                      </a:r>
                      <a:endParaRPr lang="en-US" altLang="zh-CN" sz="1100" b="1" kern="1200" dirty="0" smtClean="0">
                        <a:solidFill>
                          <a:schemeClr val="bg1"/>
                        </a:solidFill>
                        <a:latin typeface="Poppins" pitchFamily="2" charset="0"/>
                        <a:ea typeface="思源黑体 CN Regular" pitchFamily="34" charset="-122"/>
                        <a:cs typeface="Poppins" pitchFamily="2" charset="0"/>
                      </a:endParaRPr>
                    </a:p>
                  </a:txBody>
                  <a:tcPr anchor="ctr">
                    <a:solidFill>
                      <a:srgbClr val="005440"/>
                    </a:solidFill>
                  </a:tcPr>
                </a:tc>
                <a:tc>
                  <a:txBody>
                    <a:bodyPr/>
                    <a:lstStyle/>
                    <a:p>
                      <a:pPr algn="ctr"/>
                      <a:r>
                        <a:rPr lang="zh-CN" altLang="en-US" sz="1100" b="1" kern="1200" dirty="0" smtClean="0">
                          <a:solidFill>
                            <a:schemeClr val="bg1"/>
                          </a:solidFill>
                          <a:latin typeface="Poppins" pitchFamily="2" charset="0"/>
                          <a:ea typeface="思源黑体 CN Regular" pitchFamily="34" charset="-122"/>
                          <a:cs typeface="Poppins" pitchFamily="2" charset="0"/>
                        </a:rPr>
                        <a:t>疾病</a:t>
                      </a:r>
                      <a:endParaRPr lang="zh-CN" altLang="en-US" sz="1100" b="1" kern="1200" dirty="0" smtClean="0">
                        <a:solidFill>
                          <a:schemeClr val="bg1"/>
                        </a:solidFill>
                        <a:latin typeface="Poppins" pitchFamily="2" charset="0"/>
                        <a:ea typeface="思源黑体 CN Regular" pitchFamily="34" charset="-122"/>
                        <a:cs typeface="Poppins" pitchFamily="2" charset="0"/>
                      </a:endParaRPr>
                    </a:p>
                  </a:txBody>
                  <a:tcPr anchor="ctr">
                    <a:solidFill>
                      <a:srgbClr val="005440"/>
                    </a:solidFill>
                  </a:tcPr>
                </a:tc>
                <a:tc>
                  <a:txBody>
                    <a:bodyPr/>
                    <a:lstStyle/>
                    <a:p>
                      <a:r>
                        <a:rPr lang="zh-CN" altLang="en-US" sz="1100" b="1" kern="1200" dirty="0" smtClean="0">
                          <a:solidFill>
                            <a:schemeClr val="bg1"/>
                          </a:solidFill>
                          <a:latin typeface="Poppins" pitchFamily="2" charset="0"/>
                          <a:ea typeface="思源黑体 CN Regular" pitchFamily="34" charset="-122"/>
                          <a:cs typeface="Poppins" pitchFamily="2" charset="0"/>
                        </a:rPr>
                        <a:t>研究题目</a:t>
                      </a:r>
                      <a:endParaRPr lang="zh-CN" altLang="en-US" sz="1100" b="1" kern="1200" dirty="0" smtClean="0">
                        <a:solidFill>
                          <a:schemeClr val="bg1"/>
                        </a:solidFill>
                        <a:latin typeface="Poppins" pitchFamily="2" charset="0"/>
                        <a:ea typeface="思源黑体 CN Regular" pitchFamily="34" charset="-122"/>
                        <a:cs typeface="Poppins" pitchFamily="2" charset="0"/>
                      </a:endParaRPr>
                    </a:p>
                  </a:txBody>
                  <a:tcPr anchor="ctr">
                    <a:solidFill>
                      <a:srgbClr val="005440"/>
                    </a:solidFill>
                  </a:tcPr>
                </a:tc>
                <a:tc>
                  <a:txBody>
                    <a:bodyPr/>
                    <a:lstStyle/>
                    <a:p>
                      <a:pPr algn="ctr"/>
                      <a:r>
                        <a:rPr lang="zh-CN" altLang="en-US" sz="1100" b="1" kern="1200" dirty="0" smtClean="0">
                          <a:solidFill>
                            <a:schemeClr val="bg1"/>
                          </a:solidFill>
                          <a:latin typeface="Poppins" pitchFamily="2" charset="0"/>
                          <a:ea typeface="思源黑体 CN Regular" pitchFamily="34" charset="-122"/>
                          <a:cs typeface="Poppins" pitchFamily="2" charset="0"/>
                        </a:rPr>
                        <a:t>临床</a:t>
                      </a:r>
                      <a:r>
                        <a:rPr lang="en-US" altLang="zh-CN" sz="1100" b="1" kern="1200" dirty="0" smtClean="0">
                          <a:solidFill>
                            <a:schemeClr val="bg1"/>
                          </a:solidFill>
                          <a:latin typeface="Poppins" pitchFamily="2" charset="0"/>
                          <a:ea typeface="思源黑体 CN Regular" pitchFamily="34" charset="-122"/>
                          <a:cs typeface="Poppins" pitchFamily="2" charset="0"/>
                        </a:rPr>
                        <a:t>#</a:t>
                      </a:r>
                      <a:endParaRPr lang="zh-CN" altLang="en-US" sz="1100" b="1" kern="1200" dirty="0" smtClean="0">
                        <a:solidFill>
                          <a:schemeClr val="bg1"/>
                        </a:solidFill>
                        <a:latin typeface="Poppins" pitchFamily="2" charset="0"/>
                        <a:ea typeface="思源黑体 CN Regular" pitchFamily="34" charset="-122"/>
                        <a:cs typeface="Poppins" pitchFamily="2" charset="0"/>
                      </a:endParaRPr>
                    </a:p>
                  </a:txBody>
                  <a:tcPr anchor="ctr">
                    <a:solidFill>
                      <a:srgbClr val="005440"/>
                    </a:solidFill>
                  </a:tcPr>
                </a:tc>
              </a:tr>
              <a:tr h="553342">
                <a:tc rowSpan="4">
                  <a:txBody>
                    <a:bodyPr/>
                    <a:lstStyle/>
                    <a:p>
                      <a:pPr algn="ctr"/>
                      <a:r>
                        <a:rPr lang="zh-CN" altLang="en-US" sz="1100" kern="1200" dirty="0" smtClean="0">
                          <a:solidFill>
                            <a:schemeClr val="tx1"/>
                          </a:solidFill>
                          <a:latin typeface="Poppins" pitchFamily="2" charset="0"/>
                          <a:ea typeface="思源黑体 CN Regular" pitchFamily="34" charset="-122"/>
                          <a:cs typeface="Poppins" pitchFamily="2" charset="0"/>
                        </a:rPr>
                        <a:t>药物筛选</a:t>
                      </a:r>
                      <a:endParaRPr lang="zh-CN" altLang="en-US" sz="110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9050" cap="flat" cmpd="sng" algn="ctr">
                      <a:solidFill>
                        <a:schemeClr val="bg1">
                          <a:lumMod val="50000"/>
                        </a:schemeClr>
                      </a:solidFill>
                      <a:prstDash val="solid"/>
                      <a:round/>
                      <a:headEnd type="none" w="med" len="med"/>
                      <a:tailEnd type="none" w="med" len="med"/>
                    </a:lnB>
                    <a:solidFill>
                      <a:schemeClr val="bg1">
                        <a:lumMod val="95000"/>
                      </a:schemeClr>
                    </a:solidFill>
                  </a:tcPr>
                </a:tc>
                <a:tc rowSpan="4">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kern="1200" dirty="0" smtClean="0">
                          <a:solidFill>
                            <a:schemeClr val="tx1"/>
                          </a:solidFill>
                          <a:latin typeface="Poppins" pitchFamily="2" charset="0"/>
                          <a:ea typeface="思源黑体 CN Regular" pitchFamily="34" charset="-122"/>
                          <a:cs typeface="Poppins" pitchFamily="2" charset="0"/>
                        </a:rPr>
                        <a:t>结直肠癌</a:t>
                      </a:r>
                      <a:endParaRPr lang="en-US" altLang="zh-CN" sz="110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90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tx1"/>
                          </a:solidFill>
                          <a:latin typeface="Poppins" pitchFamily="2" charset="0"/>
                          <a:ea typeface="思源黑体 CN Regular" pitchFamily="34" charset="-122"/>
                          <a:cs typeface="Poppins" pitchFamily="2" charset="0"/>
                        </a:rPr>
                        <a:t>Prospective Observation on the Accuracy of in Vitro Screening of Colorectal Cancer Chemotherapy Drugs Based on </a:t>
                      </a:r>
                      <a:r>
                        <a:rPr lang="en-US" altLang="zh-CN" sz="1100" kern="1200" dirty="0" err="1" smtClean="0">
                          <a:solidFill>
                            <a:schemeClr val="tx1"/>
                          </a:solidFill>
                          <a:latin typeface="Poppins" pitchFamily="2" charset="0"/>
                          <a:ea typeface="思源黑体 CN Regular" pitchFamily="34" charset="-122"/>
                          <a:cs typeface="Poppins" pitchFamily="2" charset="0"/>
                        </a:rPr>
                        <a:t>Organoids</a:t>
                      </a:r>
                      <a:r>
                        <a:rPr lang="en-US" altLang="zh-CN" sz="1100" kern="1200" dirty="0" smtClean="0">
                          <a:solidFill>
                            <a:schemeClr val="tx1"/>
                          </a:solidFill>
                          <a:latin typeface="Poppins" pitchFamily="2" charset="0"/>
                          <a:ea typeface="思源黑体 CN Regular" pitchFamily="34" charset="-122"/>
                          <a:cs typeface="Poppins" pitchFamily="2" charset="0"/>
                        </a:rPr>
                        <a:t>-on a-chip</a:t>
                      </a:r>
                      <a:endParaRPr lang="en-US" altLang="zh-CN" sz="110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tx1"/>
                          </a:solidFill>
                          <a:latin typeface="Poppins" pitchFamily="2" charset="0"/>
                          <a:ea typeface="思源黑体 CN Regular" pitchFamily="34" charset="-122"/>
                          <a:cs typeface="Poppins" pitchFamily="2" charset="0"/>
                        </a:rPr>
                        <a:t>NCT04996355</a:t>
                      </a:r>
                      <a:endParaRPr lang="en-US" altLang="zh-CN" sz="110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r>
              <a:tr h="709413">
                <a:tc vMerge="1">
                  <a:tcPr/>
                </a:tc>
                <a:tc vMerge="1">
                  <a:tcPr/>
                </a:tc>
                <a:tc>
                  <a:txBody>
                    <a:bodyPr/>
                    <a:lstStyle/>
                    <a:p>
                      <a:r>
                        <a:rPr lang="en-US" altLang="zh-CN" sz="1100" kern="1200" dirty="0" smtClean="0">
                          <a:solidFill>
                            <a:schemeClr val="tx1"/>
                          </a:solidFill>
                          <a:latin typeface="Poppins" pitchFamily="2" charset="0"/>
                          <a:ea typeface="思源黑体 CN Regular" pitchFamily="34" charset="-122"/>
                          <a:cs typeface="Poppins" pitchFamily="2" charset="0"/>
                        </a:rPr>
                        <a:t>Patient-derived </a:t>
                      </a:r>
                      <a:r>
                        <a:rPr lang="en-US" altLang="zh-CN" sz="1100" kern="1200" dirty="0" err="1" smtClean="0">
                          <a:solidFill>
                            <a:schemeClr val="tx1"/>
                          </a:solidFill>
                          <a:latin typeface="Poppins" pitchFamily="2" charset="0"/>
                          <a:ea typeface="思源黑体 CN Regular" pitchFamily="34" charset="-122"/>
                          <a:cs typeface="Poppins" pitchFamily="2" charset="0"/>
                        </a:rPr>
                        <a:t>Organoids</a:t>
                      </a:r>
                      <a:r>
                        <a:rPr lang="en-US" altLang="zh-CN" sz="1100" kern="1200" dirty="0" smtClean="0">
                          <a:solidFill>
                            <a:schemeClr val="tx1"/>
                          </a:solidFill>
                          <a:latin typeface="Poppins" pitchFamily="2" charset="0"/>
                          <a:ea typeface="思源黑体 CN Regular" pitchFamily="34" charset="-122"/>
                          <a:cs typeface="Poppins" pitchFamily="2" charset="0"/>
                        </a:rPr>
                        <a:t> of RAS/RAF Wild-type Metastatic Right Colon Cancer to Test the Sensitivity and Clinical Consistency of Combined Treatment of </a:t>
                      </a:r>
                      <a:r>
                        <a:rPr lang="en-US" altLang="zh-CN" sz="1100" kern="1200" dirty="0" err="1" smtClean="0">
                          <a:solidFill>
                            <a:schemeClr val="tx1"/>
                          </a:solidFill>
                          <a:latin typeface="Poppins" pitchFamily="2" charset="0"/>
                          <a:ea typeface="思源黑体 CN Regular" pitchFamily="34" charset="-122"/>
                          <a:cs typeface="Poppins" pitchFamily="2" charset="0"/>
                        </a:rPr>
                        <a:t>Cetuximab</a:t>
                      </a:r>
                      <a:r>
                        <a:rPr lang="en-US" altLang="zh-CN" sz="1100" kern="1200" dirty="0" smtClean="0">
                          <a:solidFill>
                            <a:schemeClr val="tx1"/>
                          </a:solidFill>
                          <a:latin typeface="Poppins" pitchFamily="2" charset="0"/>
                          <a:ea typeface="思源黑体 CN Regular" pitchFamily="34" charset="-122"/>
                          <a:cs typeface="Poppins" pitchFamily="2" charset="0"/>
                        </a:rPr>
                        <a:t>. </a:t>
                      </a:r>
                      <a:endParaRPr lang="zh-CN" altLang="en-US" sz="110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solidFill>
                  </a:tcPr>
                </a:tc>
                <a:tc>
                  <a:txBody>
                    <a:bodyPr/>
                    <a:lstStyle/>
                    <a:p>
                      <a:pPr algn="ctr"/>
                      <a:r>
                        <a:rPr lang="en-US" altLang="zh-CN" sz="1100" kern="1200" dirty="0" smtClean="0">
                          <a:solidFill>
                            <a:schemeClr val="tx1"/>
                          </a:solidFill>
                          <a:latin typeface="Poppins" pitchFamily="2" charset="0"/>
                          <a:ea typeface="思源黑体 CN Regular" pitchFamily="34" charset="-122"/>
                          <a:cs typeface="Poppins" pitchFamily="2" charset="0"/>
                        </a:rPr>
                        <a:t>NCT04906733</a:t>
                      </a:r>
                      <a:endParaRPr lang="zh-CN" altLang="en-US" sz="110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solidFill>
                  </a:tcPr>
                </a:tc>
              </a:tr>
              <a:tr h="865484">
                <a:tc vMerge="1">
                  <a:tcPr/>
                </a:tc>
                <a:tc vMerge="1">
                  <a:tcPr/>
                </a:tc>
                <a:tc>
                  <a:txBody>
                    <a:bodyPr/>
                    <a:lstStyle/>
                    <a:p>
                      <a:r>
                        <a:rPr lang="en-US" altLang="zh-CN" sz="1100" kern="1200" dirty="0" smtClean="0">
                          <a:solidFill>
                            <a:schemeClr val="tx1"/>
                          </a:solidFill>
                          <a:latin typeface="Poppins" pitchFamily="2" charset="0"/>
                          <a:ea typeface="思源黑体 CN Regular" pitchFamily="34" charset="-122"/>
                          <a:cs typeface="Poppins" pitchFamily="2" charset="0"/>
                        </a:rPr>
                        <a:t>A Prospective Multicenter Randomized Controlled Trial of the Clinical Efficacy of </a:t>
                      </a:r>
                      <a:r>
                        <a:rPr lang="en-US" altLang="zh-CN" sz="1100" kern="1200" dirty="0" err="1" smtClean="0">
                          <a:solidFill>
                            <a:schemeClr val="tx1"/>
                          </a:solidFill>
                          <a:latin typeface="Poppins" pitchFamily="2" charset="0"/>
                          <a:ea typeface="思源黑体 CN Regular" pitchFamily="34" charset="-122"/>
                          <a:cs typeface="Poppins" pitchFamily="2" charset="0"/>
                        </a:rPr>
                        <a:t>Neoadjuvant</a:t>
                      </a:r>
                      <a:r>
                        <a:rPr lang="en-US" altLang="zh-CN" sz="1100" kern="1200" dirty="0" smtClean="0">
                          <a:solidFill>
                            <a:schemeClr val="tx1"/>
                          </a:solidFill>
                          <a:latin typeface="Poppins" pitchFamily="2" charset="0"/>
                          <a:ea typeface="思源黑体 CN Regular" pitchFamily="34" charset="-122"/>
                          <a:cs typeface="Poppins" pitchFamily="2" charset="0"/>
                        </a:rPr>
                        <a:t> Therapy Based on </a:t>
                      </a:r>
                      <a:r>
                        <a:rPr lang="en-US" altLang="zh-CN" sz="1100" kern="1200" dirty="0" err="1" smtClean="0">
                          <a:solidFill>
                            <a:schemeClr val="tx1"/>
                          </a:solidFill>
                          <a:latin typeface="Poppins" pitchFamily="2" charset="0"/>
                          <a:ea typeface="思源黑体 CN Regular" pitchFamily="34" charset="-122"/>
                          <a:cs typeface="Poppins" pitchFamily="2" charset="0"/>
                        </a:rPr>
                        <a:t>Organoids</a:t>
                      </a:r>
                      <a:r>
                        <a:rPr lang="en-US" altLang="zh-CN" sz="1100" kern="1200" dirty="0" smtClean="0">
                          <a:solidFill>
                            <a:schemeClr val="tx1"/>
                          </a:solidFill>
                          <a:latin typeface="Poppins" pitchFamily="2" charset="0"/>
                          <a:ea typeface="思源黑体 CN Regular" pitchFamily="34" charset="-122"/>
                          <a:cs typeface="Poppins" pitchFamily="2" charset="0"/>
                        </a:rPr>
                        <a:t> Drug Sensitivity Versus Empirical </a:t>
                      </a:r>
                      <a:r>
                        <a:rPr lang="en-US" altLang="zh-CN" sz="1100" kern="1200" dirty="0" err="1" smtClean="0">
                          <a:solidFill>
                            <a:schemeClr val="tx1"/>
                          </a:solidFill>
                          <a:latin typeface="Poppins" pitchFamily="2" charset="0"/>
                          <a:ea typeface="思源黑体 CN Regular" pitchFamily="34" charset="-122"/>
                          <a:cs typeface="Poppins" pitchFamily="2" charset="0"/>
                        </a:rPr>
                        <a:t>Neoadjuvant</a:t>
                      </a:r>
                      <a:r>
                        <a:rPr lang="en-US" altLang="zh-CN" sz="1100" kern="1200" dirty="0" smtClean="0">
                          <a:solidFill>
                            <a:schemeClr val="tx1"/>
                          </a:solidFill>
                          <a:latin typeface="Poppins" pitchFamily="2" charset="0"/>
                          <a:ea typeface="思源黑体 CN Regular" pitchFamily="34" charset="-122"/>
                          <a:cs typeface="Poppins" pitchFamily="2" charset="0"/>
                        </a:rPr>
                        <a:t> Therapy in the Treatment of Advanced Rectal Cancer</a:t>
                      </a:r>
                      <a:endParaRPr lang="zh-CN" altLang="en-US" sz="110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lumMod val="95000"/>
                      </a:schemeClr>
                    </a:solidFill>
                  </a:tcPr>
                </a:tc>
                <a:tc>
                  <a:txBody>
                    <a:bodyPr/>
                    <a:lstStyle/>
                    <a:p>
                      <a:pPr algn="ctr"/>
                      <a:r>
                        <a:rPr lang="en-US" altLang="zh-CN" sz="1100" kern="1200" dirty="0" smtClean="0">
                          <a:solidFill>
                            <a:schemeClr val="tx1"/>
                          </a:solidFill>
                          <a:latin typeface="Poppins" pitchFamily="2" charset="0"/>
                          <a:ea typeface="思源黑体 CN Regular" pitchFamily="34" charset="-122"/>
                          <a:cs typeface="Poppins" pitchFamily="2" charset="0"/>
                        </a:rPr>
                        <a:t>NCT05352165</a:t>
                      </a:r>
                      <a:endParaRPr lang="zh-CN" altLang="en-US" sz="110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lumMod val="95000"/>
                      </a:schemeClr>
                    </a:solidFill>
                  </a:tcPr>
                </a:tc>
              </a:tr>
              <a:tr h="709413">
                <a:tc vMerge="1">
                  <a:tcPr/>
                </a:tc>
                <a:tc vMerge="1">
                  <a:tcPr/>
                </a:tc>
                <a:tc>
                  <a:txBody>
                    <a:bodyPr/>
                    <a:lstStyle/>
                    <a:p>
                      <a:r>
                        <a:rPr lang="en-US" altLang="zh-CN" sz="1100" kern="1200" dirty="0" smtClean="0">
                          <a:solidFill>
                            <a:schemeClr val="tx1"/>
                          </a:solidFill>
                          <a:latin typeface="Poppins" pitchFamily="2" charset="0"/>
                          <a:ea typeface="思源黑体 CN Regular" pitchFamily="34" charset="-122"/>
                          <a:cs typeface="Poppins" pitchFamily="2" charset="0"/>
                        </a:rPr>
                        <a:t>The Culture of Advanced/Recurrent/Metastatic Colorectal Cancer </a:t>
                      </a:r>
                      <a:r>
                        <a:rPr lang="en-US" altLang="zh-CN" sz="1100" kern="1200" dirty="0" err="1" smtClean="0">
                          <a:solidFill>
                            <a:schemeClr val="tx1"/>
                          </a:solidFill>
                          <a:latin typeface="Poppins" pitchFamily="2" charset="0"/>
                          <a:ea typeface="思源黑体 CN Regular" pitchFamily="34" charset="-122"/>
                          <a:cs typeface="Poppins" pitchFamily="2" charset="0"/>
                        </a:rPr>
                        <a:t>Organoids</a:t>
                      </a:r>
                      <a:r>
                        <a:rPr lang="en-US" altLang="zh-CN" sz="1100" kern="1200" dirty="0" smtClean="0">
                          <a:solidFill>
                            <a:schemeClr val="tx1"/>
                          </a:solidFill>
                          <a:latin typeface="Poppins" pitchFamily="2" charset="0"/>
                          <a:ea typeface="思源黑体 CN Regular" pitchFamily="34" charset="-122"/>
                          <a:cs typeface="Poppins" pitchFamily="2" charset="0"/>
                        </a:rPr>
                        <a:t> and Drug Screening NCT05304741 Pilot Study for Ex Vivo Tailoring of Treatment in Colorectal Cancer</a:t>
                      </a:r>
                      <a:endParaRPr lang="zh-CN" altLang="en-US" sz="1100" kern="1200" dirty="0" smtClean="0">
                        <a:solidFill>
                          <a:schemeClr val="tx1"/>
                        </a:solidFill>
                        <a:latin typeface="Poppins" pitchFamily="2" charset="0"/>
                        <a:ea typeface="思源黑体 CN Regular" pitchFamily="34" charset="-122"/>
                        <a:cs typeface="Poppins" pitchFamily="2" charset="0"/>
                      </a:endParaRPr>
                    </a:p>
                  </a:txBody>
                  <a:tcPr anchor="ctr">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tx1"/>
                          </a:solidFill>
                          <a:latin typeface="Poppins" pitchFamily="2" charset="0"/>
                          <a:ea typeface="思源黑体 CN Regular" pitchFamily="34" charset="-122"/>
                          <a:cs typeface="Poppins" pitchFamily="2" charset="0"/>
                        </a:rPr>
                        <a:t>NCT05401318</a:t>
                      </a:r>
                      <a:endParaRPr lang="zh-CN" altLang="en-US" sz="1100" kern="1200" dirty="0" smtClean="0">
                        <a:solidFill>
                          <a:schemeClr val="tx1"/>
                        </a:solidFill>
                        <a:latin typeface="Poppins" pitchFamily="2" charset="0"/>
                        <a:ea typeface="思源黑体 CN Regular" pitchFamily="34" charset="-122"/>
                        <a:cs typeface="Poppins" pitchFamily="2" charset="0"/>
                      </a:endParaRPr>
                    </a:p>
                    <a:p>
                      <a:pPr algn="ctr"/>
                      <a:endParaRPr lang="zh-CN" altLang="en-US" sz="1100" kern="1200" dirty="0" smtClean="0">
                        <a:solidFill>
                          <a:schemeClr val="tx1"/>
                        </a:solidFill>
                        <a:latin typeface="Poppins" pitchFamily="2" charset="0"/>
                        <a:ea typeface="思源黑体 CN Regular" pitchFamily="34" charset="-122"/>
                        <a:cs typeface="Poppins" pitchFamily="2" charset="0"/>
                      </a:endParaRPr>
                    </a:p>
                  </a:txBody>
                  <a:tcPr anchor="ctr">
                    <a:lnB w="19050" cap="flat" cmpd="sng" algn="ctr">
                      <a:solidFill>
                        <a:schemeClr val="bg1">
                          <a:lumMod val="50000"/>
                        </a:schemeClr>
                      </a:solidFill>
                      <a:prstDash val="solid"/>
                      <a:round/>
                      <a:headEnd type="none" w="med" len="med"/>
                      <a:tailEnd type="none" w="med" len="med"/>
                    </a:lnB>
                    <a:solidFill>
                      <a:schemeClr val="bg1"/>
                    </a:solidFill>
                  </a:tcPr>
                </a:tc>
              </a:tr>
            </a:tbl>
          </a:graphicData>
        </a:graphic>
      </p:graphicFrame>
      <p:sp>
        <p:nvSpPr>
          <p:cNvPr id="21" name="TextBox 2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 28"/>
          <p:cNvSpPr/>
          <p:nvPr/>
        </p:nvSpPr>
        <p:spPr>
          <a:xfrm>
            <a:off x="2362200" y="2143124"/>
            <a:ext cx="1620000" cy="468000"/>
          </a:xfrm>
          <a:prstGeom prst="roundRect">
            <a:avLst/>
          </a:prstGeom>
          <a:ln w="19050">
            <a:solidFill>
              <a:srgbClr val="007E66"/>
            </a:solidFill>
          </a:ln>
        </p:spPr>
        <p:txBody>
          <a:bodyPr wrap="none" anchor="ctr">
            <a:spAutoFit/>
          </a:bodyPr>
          <a:lstStyle/>
          <a:p>
            <a:pPr algn="ctr"/>
            <a:r>
              <a:rPr lang="en-US" dirty="0" smtClean="0">
                <a:latin typeface="Poppins" pitchFamily="2" charset="0"/>
                <a:ea typeface="思源黑体 CN Regular" pitchFamily="34" charset="-122"/>
                <a:cs typeface="Poppins" pitchFamily="2" charset="0"/>
              </a:rPr>
              <a:t>RSPO-1</a:t>
            </a:r>
            <a:endParaRPr lang="zh-CN" altLang="en-US" dirty="0">
              <a:latin typeface="Poppins" pitchFamily="2" charset="0"/>
              <a:ea typeface="思源黑体 CN Regular" pitchFamily="34" charset="-122"/>
              <a:cs typeface="Poppins" pitchFamily="2" charset="0"/>
            </a:endParaRPr>
          </a:p>
        </p:txBody>
      </p:sp>
      <p:sp>
        <p:nvSpPr>
          <p:cNvPr id="50" name="圆角矩形 49"/>
          <p:cNvSpPr/>
          <p:nvPr/>
        </p:nvSpPr>
        <p:spPr>
          <a:xfrm>
            <a:off x="2286000" y="3562349"/>
            <a:ext cx="1620000" cy="468000"/>
          </a:xfrm>
          <a:prstGeom prst="roundRect">
            <a:avLst/>
          </a:prstGeom>
          <a:ln w="19050">
            <a:solidFill>
              <a:srgbClr val="007E66"/>
            </a:solidFill>
          </a:ln>
        </p:spPr>
        <p:txBody>
          <a:bodyPr wrap="square" anchor="ctr">
            <a:spAutoFit/>
          </a:bodyPr>
          <a:lstStyle/>
          <a:p>
            <a:pPr algn="ctr"/>
            <a:r>
              <a:rPr lang="en-US" dirty="0" smtClean="0">
                <a:latin typeface="Poppins" pitchFamily="2" charset="0"/>
                <a:ea typeface="思源黑体 CN Regular" pitchFamily="34" charset="-122"/>
                <a:cs typeface="Poppins" pitchFamily="2" charset="0"/>
              </a:rPr>
              <a:t>EGF</a:t>
            </a:r>
            <a:endParaRPr lang="zh-CN" altLang="en-US" dirty="0">
              <a:latin typeface="Poppins" pitchFamily="2" charset="0"/>
              <a:ea typeface="思源黑体 CN Regular" pitchFamily="34" charset="-122"/>
              <a:cs typeface="Poppins" pitchFamily="2" charset="0"/>
            </a:endParaRPr>
          </a:p>
        </p:txBody>
      </p:sp>
      <p:sp>
        <p:nvSpPr>
          <p:cNvPr id="51" name="圆角矩形 50"/>
          <p:cNvSpPr/>
          <p:nvPr/>
        </p:nvSpPr>
        <p:spPr>
          <a:xfrm>
            <a:off x="4800600" y="2143124"/>
            <a:ext cx="1620000" cy="468000"/>
          </a:xfrm>
          <a:prstGeom prst="roundRect">
            <a:avLst/>
          </a:prstGeom>
          <a:ln w="19050">
            <a:solidFill>
              <a:srgbClr val="007E66"/>
            </a:solidFill>
          </a:ln>
        </p:spPr>
        <p:txBody>
          <a:bodyPr wrap="none" anchor="ctr">
            <a:spAutoFit/>
          </a:bodyPr>
          <a:lstStyle/>
          <a:p>
            <a:pPr algn="ctr"/>
            <a:r>
              <a:rPr lang="en-US" altLang="zh-CN" dirty="0" smtClean="0">
                <a:latin typeface="Poppins" pitchFamily="2" charset="0"/>
                <a:ea typeface="思源黑体 CN Regular" pitchFamily="34" charset="-122"/>
                <a:cs typeface="Poppins" pitchFamily="2" charset="0"/>
              </a:rPr>
              <a:t>Noggin</a:t>
            </a:r>
            <a:endParaRPr lang="zh-CN" altLang="en-US" dirty="0">
              <a:latin typeface="Poppins" pitchFamily="2" charset="0"/>
              <a:ea typeface="思源黑体 CN Regular" pitchFamily="34" charset="-122"/>
              <a:cs typeface="Poppins" pitchFamily="2" charset="0"/>
            </a:endParaRPr>
          </a:p>
        </p:txBody>
      </p:sp>
      <p:sp>
        <p:nvSpPr>
          <p:cNvPr id="58" name="圆角矩形 57"/>
          <p:cNvSpPr/>
          <p:nvPr/>
        </p:nvSpPr>
        <p:spPr>
          <a:xfrm>
            <a:off x="4800600" y="3562349"/>
            <a:ext cx="1620000" cy="468000"/>
          </a:xfrm>
          <a:prstGeom prst="roundRect">
            <a:avLst/>
          </a:prstGeom>
          <a:ln w="19050">
            <a:solidFill>
              <a:srgbClr val="007E66"/>
            </a:solidFill>
          </a:ln>
        </p:spPr>
        <p:txBody>
          <a:bodyPr wrap="none" anchor="ctr">
            <a:spAutoFit/>
          </a:bodyPr>
          <a:lstStyle/>
          <a:p>
            <a:pPr algn="ctr"/>
            <a:r>
              <a:rPr lang="en-US" altLang="zh-CN" dirty="0" err="1" smtClean="0">
                <a:latin typeface="Poppins" pitchFamily="2" charset="0"/>
                <a:ea typeface="思源黑体 CN Regular" pitchFamily="34" charset="-122"/>
                <a:cs typeface="Poppins" pitchFamily="2" charset="0"/>
              </a:rPr>
              <a:t>Wnt</a:t>
            </a:r>
            <a:endParaRPr lang="zh-CN" altLang="en-US" dirty="0">
              <a:latin typeface="Poppins" pitchFamily="2" charset="0"/>
              <a:ea typeface="思源黑体 CN Regular" pitchFamily="34" charset="-122"/>
              <a:cs typeface="Poppins" pitchFamily="2" charset="0"/>
            </a:endParaRPr>
          </a:p>
        </p:txBody>
      </p:sp>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grpSp>
      </p:grpSp>
      <p:grpSp>
        <p:nvGrpSpPr>
          <p:cNvPr id="7" name="组合 28"/>
          <p:cNvGrpSpPr/>
          <p:nvPr/>
        </p:nvGrpSpPr>
        <p:grpSpPr>
          <a:xfrm>
            <a:off x="285720" y="642924"/>
            <a:ext cx="4610766" cy="547702"/>
            <a:chOff x="5643570" y="1142990"/>
            <a:chExt cx="4610766"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sp>
          <p:nvSpPr>
            <p:cNvPr id="31" name="TextBox 30"/>
            <p:cNvSpPr txBox="1"/>
            <p:nvPr/>
          </p:nvSpPr>
          <p:spPr>
            <a:xfrm>
              <a:off x="5786446" y="1142990"/>
              <a:ext cx="4467890"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cs typeface="Poppins" pitchFamily="2" charset="0"/>
                </a:rPr>
                <a:t>肠道类器官培养</a:t>
              </a:r>
              <a:r>
                <a:rPr lang="en-US" altLang="zh-CN" sz="2400" b="1" dirty="0" smtClean="0">
                  <a:solidFill>
                    <a:srgbClr val="007E66"/>
                  </a:solidFill>
                  <a:latin typeface="思源黑体 CN Medium" pitchFamily="34" charset="-122"/>
                  <a:ea typeface="思源黑体 CN Medium" pitchFamily="34" charset="-122"/>
                  <a:cs typeface="Poppins" pitchFamily="2" charset="0"/>
                </a:rPr>
                <a:t>-</a:t>
              </a:r>
              <a:r>
                <a:rPr lang="zh-CN" altLang="en-US" sz="2400" b="1" dirty="0" smtClean="0">
                  <a:solidFill>
                    <a:srgbClr val="007E66"/>
                  </a:solidFill>
                  <a:latin typeface="思源黑体 CN Medium" pitchFamily="34" charset="-122"/>
                  <a:ea typeface="思源黑体 CN Medium" pitchFamily="34" charset="-122"/>
                  <a:cs typeface="Poppins" pitchFamily="2" charset="0"/>
                </a:rPr>
                <a:t>主要细胞因子</a:t>
              </a:r>
              <a:endParaRPr lang="zh-CN" altLang="en-US" sz="2400" b="1" dirty="0" smtClean="0">
                <a:solidFill>
                  <a:srgbClr val="007E66"/>
                </a:solidFill>
                <a:latin typeface="思源黑体 CN Medium" pitchFamily="34" charset="-122"/>
                <a:ea typeface="思源黑体 CN Medium" pitchFamily="34" charset="-122"/>
                <a:cs typeface="Poppins" pitchFamily="2" charset="0"/>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sp>
          <p:nvSpPr>
            <p:cNvPr id="33" name="椭圆 32"/>
            <p:cNvSpPr/>
            <p:nvPr/>
          </p:nvSpPr>
          <p:spPr>
            <a:xfrm>
              <a:off x="10006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grpSp>
      <p:sp>
        <p:nvSpPr>
          <p:cNvPr id="44" name="矩形 43"/>
          <p:cNvSpPr/>
          <p:nvPr/>
        </p:nvSpPr>
        <p:spPr>
          <a:xfrm>
            <a:off x="3505200" y="4629150"/>
            <a:ext cx="1029449" cy="215444"/>
          </a:xfrm>
          <a:prstGeom prst="rect">
            <a:avLst/>
          </a:prstGeom>
        </p:spPr>
        <p:txBody>
          <a:bodyPr wrap="none">
            <a:spAutoFit/>
          </a:bodyPr>
          <a:lstStyle/>
          <a:p>
            <a:r>
              <a:rPr lang="en-US" sz="800" i="1" dirty="0" err="1" smtClean="0">
                <a:latin typeface="Poppins" pitchFamily="2" charset="0"/>
                <a:ea typeface="思源黑体 CN Regular" pitchFamily="34" charset="-122"/>
                <a:cs typeface="Poppins" pitchFamily="2" charset="0"/>
              </a:rPr>
              <a:t>(Sato et al. 2011)</a:t>
            </a:r>
            <a:endParaRPr lang="zh-CN" altLang="en-US" sz="800" i="1" dirty="0" err="1" smtClean="0">
              <a:latin typeface="Poppins" pitchFamily="2" charset="0"/>
              <a:ea typeface="思源黑体 CN Regular" pitchFamily="34" charset="-122"/>
              <a:cs typeface="Poppins" pitchFamily="2" charset="0"/>
            </a:endParaRPr>
          </a:p>
        </p:txBody>
      </p:sp>
      <p:grpSp>
        <p:nvGrpSpPr>
          <p:cNvPr id="49" name="组合 48"/>
          <p:cNvGrpSpPr/>
          <p:nvPr/>
        </p:nvGrpSpPr>
        <p:grpSpPr>
          <a:xfrm>
            <a:off x="3429000" y="2190750"/>
            <a:ext cx="1981200" cy="1752600"/>
            <a:chOff x="152400" y="1962150"/>
            <a:chExt cx="1981200" cy="1752600"/>
          </a:xfrm>
        </p:grpSpPr>
        <p:sp>
          <p:nvSpPr>
            <p:cNvPr id="47" name="椭圆 46"/>
            <p:cNvSpPr/>
            <p:nvPr/>
          </p:nvSpPr>
          <p:spPr>
            <a:xfrm>
              <a:off x="228601" y="1962150"/>
              <a:ext cx="1752600" cy="1752600"/>
            </a:xfrm>
            <a:prstGeom prst="ellipse">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smtClean="0">
                <a:latin typeface="Poppins" pitchFamily="2" charset="0"/>
                <a:ea typeface="思源黑体 CN Regular" pitchFamily="34" charset="-122"/>
                <a:cs typeface="Poppins" pitchFamily="2" charset="0"/>
              </a:endParaRPr>
            </a:p>
          </p:txBody>
        </p:sp>
        <p:sp>
          <p:nvSpPr>
            <p:cNvPr id="48" name="TextBox 47"/>
            <p:cNvSpPr txBox="1"/>
            <p:nvPr/>
          </p:nvSpPr>
          <p:spPr>
            <a:xfrm>
              <a:off x="152400" y="2266950"/>
              <a:ext cx="1981200"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Poppins" pitchFamily="2" charset="0"/>
                  <a:ea typeface="思源黑体 CN Regular" pitchFamily="34" charset="-122"/>
                  <a:cs typeface="Poppins" pitchFamily="2" charset="0"/>
                </a:rPr>
                <a:t>肠道类器官</a:t>
              </a:r>
              <a:endParaRPr lang="en-US" altLang="zh-CN" b="1" dirty="0" smtClean="0">
                <a:latin typeface="Poppins" pitchFamily="2" charset="0"/>
                <a:ea typeface="思源黑体 CN Regular" pitchFamily="34" charset="-122"/>
                <a:cs typeface="Poppins" pitchFamily="2" charset="0"/>
              </a:endParaRPr>
            </a:p>
          </p:txBody>
        </p:sp>
      </p:grpSp>
      <p:sp>
        <p:nvSpPr>
          <p:cNvPr id="37" name="矩形 36"/>
          <p:cNvSpPr/>
          <p:nvPr/>
        </p:nvSpPr>
        <p:spPr>
          <a:xfrm>
            <a:off x="228600" y="1524000"/>
            <a:ext cx="1905000" cy="646331"/>
          </a:xfrm>
          <a:prstGeom prst="rect">
            <a:avLst/>
          </a:prstGeom>
        </p:spPr>
        <p:txBody>
          <a:bodyPr wrap="square">
            <a:spAutoFit/>
          </a:bodyPr>
          <a:lstStyle/>
          <a:p>
            <a:r>
              <a:rPr lang="zh-CN" altLang="en-US" dirty="0" smtClean="0">
                <a:latin typeface="Poppins" pitchFamily="2" charset="0"/>
                <a:ea typeface="思源黑体 CN Regular" pitchFamily="34" charset="-122"/>
                <a:cs typeface="Poppins" pitchFamily="2" charset="0"/>
              </a:rPr>
              <a:t>激活小肠隐窝的</a:t>
            </a:r>
            <a:r>
              <a:rPr lang="en-US" dirty="0" err="1" smtClean="0">
                <a:latin typeface="Poppins" pitchFamily="2" charset="0"/>
                <a:ea typeface="思源黑体 CN Regular" pitchFamily="34" charset="-122"/>
                <a:cs typeface="Poppins" pitchFamily="2" charset="0"/>
              </a:rPr>
              <a:t>Wnt</a:t>
            </a:r>
            <a:r>
              <a:rPr lang="zh-CN" altLang="en-US" dirty="0" smtClean="0">
                <a:latin typeface="Poppins" pitchFamily="2" charset="0"/>
                <a:ea typeface="思源黑体 CN Regular" pitchFamily="34" charset="-122"/>
                <a:cs typeface="Poppins" pitchFamily="2" charset="0"/>
              </a:rPr>
              <a:t>信号</a:t>
            </a:r>
            <a:endParaRPr lang="zh-CN" altLang="en-US" dirty="0" smtClean="0">
              <a:latin typeface="Poppins" pitchFamily="2" charset="0"/>
              <a:ea typeface="思源黑体 CN Regular" pitchFamily="34" charset="-122"/>
              <a:cs typeface="Poppins" pitchFamily="2" charset="0"/>
            </a:endParaRPr>
          </a:p>
        </p:txBody>
      </p:sp>
      <p:sp>
        <p:nvSpPr>
          <p:cNvPr id="52" name="直角上箭头 51"/>
          <p:cNvSpPr/>
          <p:nvPr/>
        </p:nvSpPr>
        <p:spPr>
          <a:xfrm rot="16200000">
            <a:off x="2438398" y="1381128"/>
            <a:ext cx="381004"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54" name="直角上箭头 53"/>
          <p:cNvSpPr/>
          <p:nvPr/>
        </p:nvSpPr>
        <p:spPr>
          <a:xfrm rot="5400000" flipV="1">
            <a:off x="2285998" y="3657602"/>
            <a:ext cx="381004"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55" name="矩形 54"/>
          <p:cNvSpPr/>
          <p:nvPr/>
        </p:nvSpPr>
        <p:spPr>
          <a:xfrm>
            <a:off x="304800" y="4143375"/>
            <a:ext cx="1676400" cy="369332"/>
          </a:xfrm>
          <a:prstGeom prst="rect">
            <a:avLst/>
          </a:prstGeom>
        </p:spPr>
        <p:txBody>
          <a:bodyPr wrap="square">
            <a:spAutoFit/>
          </a:bodyPr>
          <a:lstStyle/>
          <a:p>
            <a:r>
              <a:rPr lang="zh-CN" altLang="en-US" dirty="0" smtClean="0">
                <a:latin typeface="Poppins" pitchFamily="2" charset="0"/>
                <a:ea typeface="思源黑体 CN Regular" pitchFamily="34" charset="-122"/>
                <a:cs typeface="Poppins" pitchFamily="2" charset="0"/>
              </a:rPr>
              <a:t>协助小肠增殖</a:t>
            </a:r>
            <a:endParaRPr lang="zh-CN" altLang="en-US" dirty="0" smtClean="0">
              <a:latin typeface="Poppins" pitchFamily="2" charset="0"/>
              <a:ea typeface="思源黑体 CN Regular" pitchFamily="34" charset="-122"/>
              <a:cs typeface="Poppins" pitchFamily="2" charset="0"/>
            </a:endParaRPr>
          </a:p>
        </p:txBody>
      </p:sp>
      <p:sp>
        <p:nvSpPr>
          <p:cNvPr id="56" name="直角上箭头 55"/>
          <p:cNvSpPr/>
          <p:nvPr/>
        </p:nvSpPr>
        <p:spPr>
          <a:xfrm rot="5400000" flipH="1">
            <a:off x="5943602" y="1381123"/>
            <a:ext cx="380996"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57" name="矩形 56"/>
          <p:cNvSpPr/>
          <p:nvPr/>
        </p:nvSpPr>
        <p:spPr>
          <a:xfrm>
            <a:off x="6781800" y="1657350"/>
            <a:ext cx="1676400" cy="369332"/>
          </a:xfrm>
          <a:prstGeom prst="rect">
            <a:avLst/>
          </a:prstGeom>
        </p:spPr>
        <p:txBody>
          <a:bodyPr wrap="square">
            <a:spAutoFit/>
          </a:bodyPr>
          <a:lstStyle/>
          <a:p>
            <a:r>
              <a:rPr lang="zh-CN" altLang="en-US" dirty="0" smtClean="0">
                <a:latin typeface="Poppins" pitchFamily="2" charset="0"/>
                <a:ea typeface="思源黑体 CN Regular" pitchFamily="34" charset="-122"/>
                <a:cs typeface="Poppins" pitchFamily="2" charset="0"/>
              </a:rPr>
              <a:t>隐窝数量增多</a:t>
            </a:r>
            <a:endParaRPr lang="zh-CN" altLang="en-US" dirty="0" smtClean="0">
              <a:latin typeface="Poppins" pitchFamily="2" charset="0"/>
              <a:ea typeface="思源黑体 CN Regular" pitchFamily="34" charset="-122"/>
              <a:cs typeface="Poppins" pitchFamily="2" charset="0"/>
            </a:endParaRPr>
          </a:p>
        </p:txBody>
      </p:sp>
      <p:sp>
        <p:nvSpPr>
          <p:cNvPr id="59" name="直角上箭头 58"/>
          <p:cNvSpPr/>
          <p:nvPr/>
        </p:nvSpPr>
        <p:spPr>
          <a:xfrm rot="16200000" flipH="1" flipV="1">
            <a:off x="6096002" y="3657606"/>
            <a:ext cx="380996"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60" name="矩形 59"/>
          <p:cNvSpPr/>
          <p:nvPr/>
        </p:nvSpPr>
        <p:spPr>
          <a:xfrm>
            <a:off x="6858000" y="4143375"/>
            <a:ext cx="1981200" cy="369332"/>
          </a:xfrm>
          <a:prstGeom prst="rect">
            <a:avLst/>
          </a:prstGeom>
        </p:spPr>
        <p:txBody>
          <a:bodyPr wrap="square">
            <a:spAutoFit/>
          </a:bodyPr>
          <a:lstStyle/>
          <a:p>
            <a:r>
              <a:rPr lang="zh-CN" altLang="en-US" dirty="0" smtClean="0">
                <a:latin typeface="Poppins" pitchFamily="2" charset="0"/>
                <a:ea typeface="思源黑体 CN Regular" pitchFamily="34" charset="-122"/>
                <a:cs typeface="Poppins" pitchFamily="2" charset="0"/>
              </a:rPr>
              <a:t>维持肠道干细胞</a:t>
            </a:r>
            <a:endParaRPr lang="zh-CN" altLang="en-US" dirty="0" smtClean="0">
              <a:latin typeface="Poppins" pitchFamily="2" charset="0"/>
              <a:ea typeface="思源黑体 CN Regular" pitchFamily="34" charset="-122"/>
              <a:cs typeface="Poppins" pitchFamily="2" charset="0"/>
            </a:endParaRPr>
          </a:p>
        </p:txBody>
      </p:sp>
      <p:sp>
        <p:nvSpPr>
          <p:cNvPr id="40" name="TextBox 3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ppt_x"/>
                                          </p:val>
                                        </p:tav>
                                        <p:tav tm="100000">
                                          <p:val>
                                            <p:strVal val="#ppt_x"/>
                                          </p:val>
                                        </p:tav>
                                      </p:tavLst>
                                    </p:anim>
                                    <p:anim calcmode="lin" valueType="num">
                                      <p:cBhvr additive="base">
                                        <p:cTn id="18" dur="500" fill="hold"/>
                                        <p:tgtEl>
                                          <p:spTgt spid="4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ppt_x"/>
                                          </p:val>
                                        </p:tav>
                                        <p:tav tm="100000">
                                          <p:val>
                                            <p:strVal val="#ppt_x"/>
                                          </p:val>
                                        </p:tav>
                                      </p:tavLst>
                                    </p:anim>
                                    <p:anim calcmode="lin" valueType="num">
                                      <p:cBhvr additive="base">
                                        <p:cTn id="22" dur="500" fill="hold"/>
                                        <p:tgtEl>
                                          <p:spTgt spid="5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500" fill="hold"/>
                                        <p:tgtEl>
                                          <p:spTgt spid="54"/>
                                        </p:tgtEl>
                                        <p:attrNameLst>
                                          <p:attrName>ppt_x</p:attrName>
                                        </p:attrNameLst>
                                      </p:cBhvr>
                                      <p:tavLst>
                                        <p:tav tm="0">
                                          <p:val>
                                            <p:strVal val="#ppt_x"/>
                                          </p:val>
                                        </p:tav>
                                        <p:tav tm="100000">
                                          <p:val>
                                            <p:strVal val="#ppt_x"/>
                                          </p:val>
                                        </p:tav>
                                      </p:tavLst>
                                    </p:anim>
                                    <p:anim calcmode="lin" valueType="num">
                                      <p:cBhvr additive="base">
                                        <p:cTn id="36" dur="500" fill="hold"/>
                                        <p:tgtEl>
                                          <p:spTgt spid="5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anim calcmode="lin" valueType="num">
                                      <p:cBhvr additive="base">
                                        <p:cTn id="39" dur="500" fill="hold"/>
                                        <p:tgtEl>
                                          <p:spTgt spid="55"/>
                                        </p:tgtEl>
                                        <p:attrNameLst>
                                          <p:attrName>ppt_x</p:attrName>
                                        </p:attrNameLst>
                                      </p:cBhvr>
                                      <p:tavLst>
                                        <p:tav tm="0">
                                          <p:val>
                                            <p:strVal val="#ppt_x"/>
                                          </p:val>
                                        </p:tav>
                                        <p:tav tm="100000">
                                          <p:val>
                                            <p:strVal val="#ppt_x"/>
                                          </p:val>
                                        </p:tav>
                                      </p:tavLst>
                                    </p:anim>
                                    <p:anim calcmode="lin" valueType="num">
                                      <p:cBhvr additive="base">
                                        <p:cTn id="40"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additive="base">
                                        <p:cTn id="45" dur="500" fill="hold"/>
                                        <p:tgtEl>
                                          <p:spTgt spid="51"/>
                                        </p:tgtEl>
                                        <p:attrNameLst>
                                          <p:attrName>ppt_x</p:attrName>
                                        </p:attrNameLst>
                                      </p:cBhvr>
                                      <p:tavLst>
                                        <p:tav tm="0">
                                          <p:val>
                                            <p:strVal val="#ppt_x"/>
                                          </p:val>
                                        </p:tav>
                                        <p:tav tm="100000">
                                          <p:val>
                                            <p:strVal val="#ppt_x"/>
                                          </p:val>
                                        </p:tav>
                                      </p:tavLst>
                                    </p:anim>
                                    <p:anim calcmode="lin" valueType="num">
                                      <p:cBhvr additive="base">
                                        <p:cTn id="46" dur="500" fill="hold"/>
                                        <p:tgtEl>
                                          <p:spTgt spid="5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additive="base">
                                        <p:cTn id="49" dur="500" fill="hold"/>
                                        <p:tgtEl>
                                          <p:spTgt spid="56"/>
                                        </p:tgtEl>
                                        <p:attrNameLst>
                                          <p:attrName>ppt_x</p:attrName>
                                        </p:attrNameLst>
                                      </p:cBhvr>
                                      <p:tavLst>
                                        <p:tav tm="0">
                                          <p:val>
                                            <p:strVal val="#ppt_x"/>
                                          </p:val>
                                        </p:tav>
                                        <p:tav tm="100000">
                                          <p:val>
                                            <p:strVal val="#ppt_x"/>
                                          </p:val>
                                        </p:tav>
                                      </p:tavLst>
                                    </p:anim>
                                    <p:anim calcmode="lin" valueType="num">
                                      <p:cBhvr additive="base">
                                        <p:cTn id="50" dur="500" fill="hold"/>
                                        <p:tgtEl>
                                          <p:spTgt spid="5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additive="base">
                                        <p:cTn id="53" dur="500" fill="hold"/>
                                        <p:tgtEl>
                                          <p:spTgt spid="57"/>
                                        </p:tgtEl>
                                        <p:attrNameLst>
                                          <p:attrName>ppt_x</p:attrName>
                                        </p:attrNameLst>
                                      </p:cBhvr>
                                      <p:tavLst>
                                        <p:tav tm="0">
                                          <p:val>
                                            <p:strVal val="#ppt_x"/>
                                          </p:val>
                                        </p:tav>
                                        <p:tav tm="100000">
                                          <p:val>
                                            <p:strVal val="#ppt_x"/>
                                          </p:val>
                                        </p:tav>
                                      </p:tavLst>
                                    </p:anim>
                                    <p:anim calcmode="lin" valueType="num">
                                      <p:cBhvr additive="base">
                                        <p:cTn id="54"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additive="base">
                                        <p:cTn id="59" dur="500" fill="hold"/>
                                        <p:tgtEl>
                                          <p:spTgt spid="58"/>
                                        </p:tgtEl>
                                        <p:attrNameLst>
                                          <p:attrName>ppt_x</p:attrName>
                                        </p:attrNameLst>
                                      </p:cBhvr>
                                      <p:tavLst>
                                        <p:tav tm="0">
                                          <p:val>
                                            <p:strVal val="#ppt_x"/>
                                          </p:val>
                                        </p:tav>
                                        <p:tav tm="100000">
                                          <p:val>
                                            <p:strVal val="#ppt_x"/>
                                          </p:val>
                                        </p:tav>
                                      </p:tavLst>
                                    </p:anim>
                                    <p:anim calcmode="lin" valueType="num">
                                      <p:cBhvr additive="base">
                                        <p:cTn id="60" dur="500" fill="hold"/>
                                        <p:tgtEl>
                                          <p:spTgt spid="5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fill="hold"/>
                                        <p:tgtEl>
                                          <p:spTgt spid="59"/>
                                        </p:tgtEl>
                                        <p:attrNameLst>
                                          <p:attrName>ppt_x</p:attrName>
                                        </p:attrNameLst>
                                      </p:cBhvr>
                                      <p:tavLst>
                                        <p:tav tm="0">
                                          <p:val>
                                            <p:strVal val="#ppt_x"/>
                                          </p:val>
                                        </p:tav>
                                        <p:tav tm="100000">
                                          <p:val>
                                            <p:strVal val="#ppt_x"/>
                                          </p:val>
                                        </p:tav>
                                      </p:tavLst>
                                    </p:anim>
                                    <p:anim calcmode="lin" valueType="num">
                                      <p:cBhvr additive="base">
                                        <p:cTn id="64" dur="500" fill="hold"/>
                                        <p:tgtEl>
                                          <p:spTgt spid="5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additive="base">
                                        <p:cTn id="67" dur="500" fill="hold"/>
                                        <p:tgtEl>
                                          <p:spTgt spid="60"/>
                                        </p:tgtEl>
                                        <p:attrNameLst>
                                          <p:attrName>ppt_x</p:attrName>
                                        </p:attrNameLst>
                                      </p:cBhvr>
                                      <p:tavLst>
                                        <p:tav tm="0">
                                          <p:val>
                                            <p:strVal val="#ppt_x"/>
                                          </p:val>
                                        </p:tav>
                                        <p:tav tm="100000">
                                          <p:val>
                                            <p:strVal val="#ppt_x"/>
                                          </p:val>
                                        </p:tav>
                                      </p:tavLst>
                                    </p:anim>
                                    <p:anim calcmode="lin" valueType="num">
                                      <p:cBhvr additive="base">
                                        <p:cTn id="68"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0" grpId="0" animBg="1"/>
      <p:bldP spid="51" grpId="0" animBg="1"/>
      <p:bldP spid="58" grpId="0" animBg="1"/>
      <p:bldP spid="44" grpId="0"/>
      <p:bldP spid="37" grpId="0"/>
      <p:bldP spid="52" grpId="0" animBg="1"/>
      <p:bldP spid="54" grpId="0" animBg="1"/>
      <p:bldP spid="55" grpId="0"/>
      <p:bldP spid="56" grpId="0" animBg="1"/>
      <p:bldP spid="57" grpId="0"/>
      <p:bldP spid="59" grpId="0" animBg="1"/>
      <p:bldP spid="6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7" name="组合 28"/>
          <p:cNvGrpSpPr/>
          <p:nvPr/>
        </p:nvGrpSpPr>
        <p:grpSpPr>
          <a:xfrm>
            <a:off x="285720" y="642924"/>
            <a:ext cx="3230453" cy="507381"/>
            <a:chOff x="5643570" y="1142990"/>
            <a:chExt cx="3230453" cy="507381"/>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3026791"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肠道类器官培养过程</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8731147" y="1507495"/>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29" name="矩形 28"/>
          <p:cNvSpPr/>
          <p:nvPr/>
        </p:nvSpPr>
        <p:spPr>
          <a:xfrm>
            <a:off x="685800" y="4705350"/>
            <a:ext cx="2323072" cy="215444"/>
          </a:xfrm>
          <a:prstGeom prst="rect">
            <a:avLst/>
          </a:prstGeom>
        </p:spPr>
        <p:txBody>
          <a:bodyPr wrap="none">
            <a:spAutoFit/>
          </a:bodyPr>
          <a:lstStyle/>
          <a:p>
            <a:r>
              <a:rPr lang="en-US" sz="800" i="1" dirty="0" smtClean="0">
                <a:latin typeface="Poppins" pitchFamily="2" charset="0"/>
                <a:ea typeface="思源黑体 CN Regular" pitchFamily="34" charset="-122"/>
                <a:cs typeface="Poppins" pitchFamily="2" charset="0"/>
              </a:rPr>
              <a:t>(Takahashi, </a:t>
            </a:r>
            <a:r>
              <a:rPr lang="en-US" sz="800" i="1" dirty="0" err="1" smtClean="0">
                <a:latin typeface="Poppins" pitchFamily="2" charset="0"/>
                <a:ea typeface="思源黑体 CN Regular" pitchFamily="34" charset="-122"/>
                <a:cs typeface="Poppins" pitchFamily="2" charset="0"/>
              </a:rPr>
              <a:t>Fujishima</a:t>
            </a:r>
            <a:r>
              <a:rPr lang="en-US" sz="800" i="1" dirty="0" smtClean="0">
                <a:latin typeface="Poppins" pitchFamily="2" charset="0"/>
                <a:ea typeface="思源黑体 CN Regular" pitchFamily="34" charset="-122"/>
                <a:cs typeface="Poppins" pitchFamily="2" charset="0"/>
              </a:rPr>
              <a:t>, and </a:t>
            </a:r>
            <a:r>
              <a:rPr lang="en-US" sz="800" i="1" dirty="0" err="1" smtClean="0">
                <a:latin typeface="Poppins" pitchFamily="2" charset="0"/>
                <a:ea typeface="思源黑体 CN Regular" pitchFamily="34" charset="-122"/>
                <a:cs typeface="Poppins" pitchFamily="2" charset="0"/>
              </a:rPr>
              <a:t>Kengaku</a:t>
            </a:r>
            <a:r>
              <a:rPr lang="en-US" sz="800" i="1" dirty="0" smtClean="0">
                <a:latin typeface="Poppins" pitchFamily="2" charset="0"/>
                <a:ea typeface="思源黑体 CN Regular" pitchFamily="34" charset="-122"/>
                <a:cs typeface="Poppins" pitchFamily="2" charset="0"/>
              </a:rPr>
              <a:t> 2021)</a:t>
            </a:r>
            <a:endParaRPr lang="zh-CN" altLang="en-US" sz="800" i="1" dirty="0" smtClean="0">
              <a:latin typeface="Poppins" pitchFamily="2" charset="0"/>
              <a:ea typeface="思源黑体 CN Regular" pitchFamily="34" charset="-122"/>
              <a:cs typeface="Poppins" pitchFamily="2" charset="0"/>
            </a:endParaRPr>
          </a:p>
        </p:txBody>
      </p:sp>
      <p:pic>
        <p:nvPicPr>
          <p:cNvPr id="3081" name="Picture 9"/>
          <p:cNvPicPr>
            <a:picLocks noChangeAspect="1" noChangeArrowheads="1"/>
          </p:cNvPicPr>
          <p:nvPr/>
        </p:nvPicPr>
        <p:blipFill>
          <a:blip r:embed="rId2" cstate="print"/>
          <a:srcRect/>
          <a:stretch>
            <a:fillRect/>
          </a:stretch>
        </p:blipFill>
        <p:spPr bwMode="auto">
          <a:xfrm>
            <a:off x="1219200" y="2038350"/>
            <a:ext cx="5638800" cy="2118416"/>
          </a:xfrm>
          <a:prstGeom prst="rect">
            <a:avLst/>
          </a:prstGeom>
          <a:noFill/>
          <a:ln w="9525">
            <a:noFill/>
            <a:miter lim="800000"/>
            <a:headEnd/>
            <a:tailEnd/>
          </a:ln>
          <a:effectLst/>
        </p:spPr>
      </p:pic>
      <p:sp>
        <p:nvSpPr>
          <p:cNvPr id="42" name="矩形 41"/>
          <p:cNvSpPr/>
          <p:nvPr/>
        </p:nvSpPr>
        <p:spPr>
          <a:xfrm>
            <a:off x="609600" y="4227552"/>
            <a:ext cx="7704000" cy="507831"/>
          </a:xfrm>
          <a:prstGeom prst="rect">
            <a:avLst/>
          </a:prstGeom>
        </p:spPr>
        <p:txBody>
          <a:bodyPr wrap="square">
            <a:spAutoFit/>
          </a:bodyPr>
          <a:lstStyle/>
          <a:p>
            <a:r>
              <a:rPr lang="zh-CN" altLang="en-US" sz="900" b="1" dirty="0" smtClean="0">
                <a:latin typeface="Poppins" pitchFamily="2" charset="0"/>
                <a:ea typeface="思源黑体 CN Regular" pitchFamily="34" charset="-122"/>
                <a:cs typeface="Poppins" pitchFamily="2" charset="0"/>
              </a:rPr>
              <a:t>类器官培养过程：</a:t>
            </a:r>
            <a:r>
              <a:rPr lang="en-US" sz="900" dirty="0" smtClean="0">
                <a:latin typeface="Poppins" pitchFamily="2" charset="0"/>
                <a:ea typeface="思源黑体 CN Regular" pitchFamily="34" charset="-122"/>
                <a:cs typeface="Poppins" pitchFamily="2" charset="0"/>
              </a:rPr>
              <a:t>(A–C) After the start of crypt culture, the upper opening rapidly become sealed. (D–F) Then, the lumen is filled with apoptotic cells. (G,H) The crypt region undergoes continuous budding events. (D–H) Asterisks indicate the lumen. (G,H) White arrows indicate crypt budding.</a:t>
            </a:r>
            <a:endParaRPr lang="zh-CN" altLang="en-US" sz="900" dirty="0" smtClean="0">
              <a:latin typeface="Poppins" pitchFamily="2" charset="0"/>
              <a:ea typeface="思源黑体 CN Regular" pitchFamily="34" charset="-122"/>
              <a:cs typeface="Poppins" pitchFamily="2" charset="0"/>
            </a:endParaRPr>
          </a:p>
        </p:txBody>
      </p:sp>
      <p:sp>
        <p:nvSpPr>
          <p:cNvPr id="43" name="矩形 42"/>
          <p:cNvSpPr/>
          <p:nvPr/>
        </p:nvSpPr>
        <p:spPr>
          <a:xfrm>
            <a:off x="533400" y="1123950"/>
            <a:ext cx="7620000" cy="830997"/>
          </a:xfrm>
          <a:prstGeom prst="rect">
            <a:avLst/>
          </a:prstGeom>
        </p:spPr>
        <p:txBody>
          <a:bodyPr wrap="square">
            <a:spAutoFit/>
          </a:bodyPr>
          <a:lstStyle/>
          <a:p>
            <a:pPr>
              <a:lnSpc>
                <a:spcPct val="150000"/>
              </a:lnSpc>
            </a:pPr>
            <a:r>
              <a:rPr lang="en-US" sz="1600" dirty="0" smtClean="0">
                <a:latin typeface="Poppins" pitchFamily="2" charset="0"/>
                <a:ea typeface="思源黑体 CN Regular" pitchFamily="34" charset="-122"/>
                <a:cs typeface="Poppins" pitchFamily="2" charset="0"/>
              </a:rPr>
              <a:t>1. </a:t>
            </a:r>
            <a:r>
              <a:rPr lang="zh-CN" altLang="en-US" sz="1600" dirty="0" smtClean="0">
                <a:latin typeface="Poppins" pitchFamily="2" charset="0"/>
                <a:ea typeface="思源黑体 CN Regular" pitchFamily="34" charset="-122"/>
                <a:cs typeface="Poppins" pitchFamily="2" charset="0"/>
              </a:rPr>
              <a:t>扩增小鼠小肠隐窝细胞，包埋在基质胶中</a:t>
            </a:r>
            <a:endParaRPr lang="en-US" altLang="zh-CN" sz="1600" dirty="0" smtClean="0">
              <a:latin typeface="Poppins" pitchFamily="2" charset="0"/>
              <a:ea typeface="思源黑体 CN Regular" pitchFamily="34" charset="-122"/>
              <a:cs typeface="Poppins" pitchFamily="2" charset="0"/>
            </a:endParaRPr>
          </a:p>
          <a:p>
            <a:pPr>
              <a:lnSpc>
                <a:spcPct val="150000"/>
              </a:lnSpc>
            </a:pPr>
            <a:r>
              <a:rPr lang="en-US" altLang="zh-CN" sz="1600" dirty="0" smtClean="0">
                <a:latin typeface="Poppins" pitchFamily="2" charset="0"/>
                <a:ea typeface="思源黑体 CN Regular" pitchFamily="34" charset="-122"/>
                <a:cs typeface="Poppins" pitchFamily="2" charset="0"/>
              </a:rPr>
              <a:t>2. </a:t>
            </a:r>
            <a:r>
              <a:rPr lang="zh-CN" altLang="en-US" sz="1600" dirty="0" smtClean="0">
                <a:latin typeface="Poppins" pitchFamily="2" charset="0"/>
                <a:ea typeface="思源黑体 CN Regular" pitchFamily="34" charset="-122"/>
                <a:cs typeface="Poppins" pitchFamily="2" charset="0"/>
              </a:rPr>
              <a:t>培养基加入细胞因子：比如</a:t>
            </a:r>
            <a:r>
              <a:rPr lang="en-US" altLang="zh-CN" sz="1600" dirty="0" smtClean="0">
                <a:latin typeface="Poppins" pitchFamily="2" charset="0"/>
                <a:ea typeface="思源黑体 CN Regular" pitchFamily="34" charset="-122"/>
                <a:cs typeface="Poppins" pitchFamily="2" charset="0"/>
              </a:rPr>
              <a:t>EGF</a:t>
            </a:r>
            <a:r>
              <a:rPr lang="zh-CN" altLang="en-US" sz="1600" dirty="0" smtClean="0">
                <a:latin typeface="Poppins" pitchFamily="2" charset="0"/>
                <a:ea typeface="思源黑体 CN Regular" pitchFamily="34" charset="-122"/>
                <a:cs typeface="Poppins" pitchFamily="2" charset="0"/>
              </a:rPr>
              <a:t>、</a:t>
            </a:r>
            <a:r>
              <a:rPr lang="en-US" altLang="zh-CN" sz="1600" dirty="0" smtClean="0">
                <a:latin typeface="Poppins" pitchFamily="2" charset="0"/>
                <a:ea typeface="思源黑体 CN Regular" pitchFamily="34" charset="-122"/>
                <a:cs typeface="Poppins" pitchFamily="2" charset="0"/>
              </a:rPr>
              <a:t>Noggin</a:t>
            </a:r>
            <a:r>
              <a:rPr lang="zh-CN" altLang="en-US" sz="1600" dirty="0" smtClean="0">
                <a:latin typeface="Poppins" pitchFamily="2" charset="0"/>
                <a:ea typeface="思源黑体 CN Regular" pitchFamily="34" charset="-122"/>
                <a:cs typeface="Poppins" pitchFamily="2" charset="0"/>
              </a:rPr>
              <a:t>和</a:t>
            </a:r>
            <a:r>
              <a:rPr lang="en-US" altLang="zh-CN" sz="1600" dirty="0" smtClean="0">
                <a:latin typeface="Poppins" pitchFamily="2" charset="0"/>
                <a:ea typeface="思源黑体 CN Regular" pitchFamily="34" charset="-122"/>
                <a:cs typeface="Poppins" pitchFamily="2" charset="0"/>
              </a:rPr>
              <a:t>RSPO1</a:t>
            </a:r>
            <a:endParaRPr lang="zh-CN" altLang="en-US" sz="1600" dirty="0" smtClean="0">
              <a:latin typeface="Poppins" pitchFamily="2" charset="0"/>
              <a:ea typeface="思源黑体 CN Regular" pitchFamily="34" charset="-122"/>
              <a:cs typeface="Poppins" pitchFamily="2" charset="0"/>
            </a:endParaRPr>
          </a:p>
        </p:txBody>
      </p:sp>
      <p:sp>
        <p:nvSpPr>
          <p:cNvPr id="23" name="TextBox 22"/>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7" name="组合 28"/>
          <p:cNvGrpSpPr/>
          <p:nvPr/>
        </p:nvGrpSpPr>
        <p:grpSpPr>
          <a:xfrm>
            <a:off x="285720" y="642924"/>
            <a:ext cx="5267356" cy="500066"/>
            <a:chOff x="5643570" y="1142990"/>
            <a:chExt cx="52673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5040162"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肠道类器官</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不同种属培养试剂差异</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107680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graphicFrame>
        <p:nvGraphicFramePr>
          <p:cNvPr id="37" name="表格 36"/>
          <p:cNvGraphicFramePr>
            <a:graphicFrameLocks noGrp="1"/>
          </p:cNvGraphicFramePr>
          <p:nvPr/>
        </p:nvGraphicFramePr>
        <p:xfrm>
          <a:off x="457201" y="1581150"/>
          <a:ext cx="8481334" cy="2736184"/>
        </p:xfrm>
        <a:graphic>
          <a:graphicData uri="http://schemas.openxmlformats.org/drawingml/2006/table">
            <a:tbl>
              <a:tblPr firstRow="1" bandRow="1">
                <a:tableStyleId>{5C22544A-7EE6-4342-B048-85BDC9FD1C3A}</a:tableStyleId>
              </a:tblPr>
              <a:tblGrid>
                <a:gridCol w="706755"/>
                <a:gridCol w="817244"/>
                <a:gridCol w="1143000"/>
                <a:gridCol w="457200"/>
                <a:gridCol w="762000"/>
                <a:gridCol w="685800"/>
                <a:gridCol w="685800"/>
                <a:gridCol w="1066800"/>
                <a:gridCol w="735015"/>
                <a:gridCol w="673447"/>
                <a:gridCol w="748273"/>
              </a:tblGrid>
              <a:tr h="391228">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b="1" kern="1200" dirty="0" smtClean="0">
                          <a:solidFill>
                            <a:schemeClr val="bg1"/>
                          </a:solidFill>
                          <a:latin typeface="Poppins" pitchFamily="2" charset="0"/>
                          <a:ea typeface="思源黑体 CN Regular" pitchFamily="34" charset="-122"/>
                          <a:cs typeface="Poppins" pitchFamily="2" charset="0"/>
                        </a:rPr>
                        <a:t>种属</a:t>
                      </a:r>
                      <a:endParaRPr lang="zh-CN" altLang="en-US" sz="1050" b="1" kern="1200" dirty="0" smtClean="0">
                        <a:solidFill>
                          <a:schemeClr val="bg1"/>
                        </a:solidFill>
                        <a:latin typeface="Poppins" pitchFamily="2" charset="0"/>
                        <a:ea typeface="思源黑体 CN Regular" pitchFamily="34" charset="-122"/>
                        <a:cs typeface="Poppins" pitchFamily="2" charset="0"/>
                      </a:endParaRPr>
                    </a:p>
                  </a:txBody>
                  <a:tcPr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b="1" kern="1200" dirty="0" smtClean="0">
                          <a:solidFill>
                            <a:schemeClr val="bg1"/>
                          </a:solidFill>
                          <a:latin typeface="Poppins" pitchFamily="2" charset="0"/>
                          <a:ea typeface="思源黑体 CN Regular" pitchFamily="34" charset="-122"/>
                          <a:cs typeface="Poppins" pitchFamily="2" charset="0"/>
                        </a:rPr>
                        <a:t>器官</a:t>
                      </a:r>
                      <a:endParaRPr lang="zh-CN" altLang="en-US" sz="1050" b="1" kern="1200" dirty="0" smtClean="0">
                        <a:solidFill>
                          <a:schemeClr val="bg1"/>
                        </a:solidFill>
                        <a:latin typeface="Poppins" pitchFamily="2" charset="0"/>
                        <a:ea typeface="思源黑体 CN Regular" pitchFamily="34" charset="-122"/>
                        <a:cs typeface="Poppins"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005440"/>
                    </a:solidFill>
                  </a:tcPr>
                </a:tc>
                <a:tc gridSpan="9">
                  <a:txBody>
                    <a:bodyPr/>
                    <a:lstStyle/>
                    <a:p>
                      <a:pPr algn="ctr"/>
                      <a:r>
                        <a:rPr lang="zh-CN" altLang="en-US" sz="1050" b="1" kern="1200" dirty="0" smtClean="0">
                          <a:solidFill>
                            <a:schemeClr val="bg1"/>
                          </a:solidFill>
                          <a:latin typeface="Poppins" pitchFamily="2" charset="0"/>
                          <a:ea typeface="思源黑体 CN Regular" pitchFamily="34" charset="-122"/>
                          <a:cs typeface="Poppins" pitchFamily="2" charset="0"/>
                        </a:rPr>
                        <a:t>干细胞培养条件</a:t>
                      </a:r>
                      <a:endParaRPr lang="zh-CN" altLang="en-US" sz="1050" b="1" kern="1200" dirty="0" smtClean="0">
                        <a:solidFill>
                          <a:schemeClr val="bg1"/>
                        </a:solidFill>
                        <a:latin typeface="Poppins" pitchFamily="2" charset="0"/>
                        <a:ea typeface="思源黑体 CN Regular" pitchFamily="34" charset="-122"/>
                        <a:cs typeface="Poppins" pitchFamily="2" charset="0"/>
                      </a:endParaRPr>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005440"/>
                    </a:solidFill>
                  </a:tcPr>
                </a:tc>
                <a:tc hMerge="1">
                  <a:tcPr>
                    <a:solidFill>
                      <a:srgbClr val="005440"/>
                    </a:solidFill>
                  </a:tcPr>
                </a:tc>
                <a:tc hMerge="1">
                  <a:tcPr/>
                </a:tc>
                <a:tc hMerge="1">
                  <a:tcPr/>
                </a:tc>
                <a:tc hMerge="1">
                  <a:tcPr/>
                </a:tc>
                <a:tc hMerge="1">
                  <a:tcPr>
                    <a:solidFill>
                      <a:srgbClr val="005440"/>
                    </a:solidFill>
                  </a:tcPr>
                </a:tc>
                <a:tc hMerge="1">
                  <a:tcPr>
                    <a:solidFill>
                      <a:srgbClr val="005440"/>
                    </a:solidFill>
                  </a:tcPr>
                </a:tc>
                <a:tc hMerge="1">
                  <a:tcPr>
                    <a:solidFill>
                      <a:srgbClr val="005440"/>
                    </a:solidFill>
                  </a:tcPr>
                </a:tc>
                <a:tc hMerge="1">
                  <a:tcPr>
                    <a:solidFill>
                      <a:srgbClr val="005440"/>
                    </a:solidFill>
                  </a:tcPr>
                </a:tc>
              </a:tr>
              <a:tr h="485488">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100" kern="1200" dirty="0" smtClean="0">
                        <a:solidFill>
                          <a:schemeClr val="bg1"/>
                        </a:solidFill>
                        <a:latin typeface="Poppins" pitchFamily="2" charset="0"/>
                        <a:ea typeface="思源黑体 CN Regular" pitchFamily="34" charset="-122"/>
                        <a:cs typeface="Poppins" pitchFamily="2" charset="0"/>
                      </a:endParaRPr>
                    </a:p>
                  </a:txBody>
                  <a:tcPr marL="95250" marR="9525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100" kern="1200" dirty="0" smtClean="0">
                        <a:solidFill>
                          <a:schemeClr val="bg1"/>
                        </a:solidFill>
                        <a:latin typeface="Poppins" pitchFamily="2" charset="0"/>
                        <a:ea typeface="思源黑体 CN Regular" pitchFamily="34" charset="-122"/>
                        <a:cs typeface="Poppins" pitchFamily="2" charset="0"/>
                      </a:endParaRP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bg1"/>
                          </a:solidFill>
                          <a:latin typeface="Poppins" pitchFamily="2" charset="0"/>
                          <a:ea typeface="思源黑体 CN Regular" pitchFamily="34" charset="-122"/>
                          <a:cs typeface="Poppins" pitchFamily="2" charset="0"/>
                        </a:rPr>
                        <a:t>Basal culture medium</a:t>
                      </a:r>
                      <a:endParaRPr lang="en-US" altLang="zh-CN" sz="1100" kern="1200" dirty="0" smtClean="0">
                        <a:solidFill>
                          <a:schemeClr val="bg1"/>
                        </a:solidFill>
                        <a:latin typeface="Poppins" pitchFamily="2" charset="0"/>
                        <a:ea typeface="思源黑体 CN Regular" pitchFamily="34" charset="-122"/>
                        <a:cs typeface="Poppins" pitchFamily="2" charset="0"/>
                      </a:endParaRP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bg1"/>
                          </a:solidFill>
                          <a:latin typeface="Poppins" pitchFamily="2" charset="0"/>
                          <a:ea typeface="思源黑体 CN Regular" pitchFamily="34" charset="-122"/>
                          <a:cs typeface="Poppins" pitchFamily="2" charset="0"/>
                        </a:rPr>
                        <a:t>EGF</a:t>
                      </a:r>
                      <a:endParaRPr lang="en-US" altLang="zh-CN" sz="1100" kern="1200" dirty="0" smtClean="0">
                        <a:solidFill>
                          <a:schemeClr val="bg1"/>
                        </a:solidFill>
                        <a:latin typeface="Poppins" pitchFamily="2" charset="0"/>
                        <a:ea typeface="思源黑体 CN Regular" pitchFamily="34" charset="-122"/>
                        <a:cs typeface="Poppins" pitchFamily="2" charset="0"/>
                      </a:endParaRP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bg1"/>
                          </a:solidFill>
                          <a:latin typeface="Poppins" pitchFamily="2" charset="0"/>
                          <a:ea typeface="思源黑体 CN Regular" pitchFamily="34" charset="-122"/>
                          <a:cs typeface="Poppins" pitchFamily="2" charset="0"/>
                        </a:rPr>
                        <a:t>Noggin</a:t>
                      </a:r>
                      <a:endParaRPr lang="en-US" altLang="zh-CN" sz="1100" kern="1200" dirty="0" smtClean="0">
                        <a:solidFill>
                          <a:schemeClr val="bg1"/>
                        </a:solidFill>
                        <a:latin typeface="Poppins" pitchFamily="2" charset="0"/>
                        <a:ea typeface="思源黑体 CN Regular" pitchFamily="34" charset="-122"/>
                        <a:cs typeface="Poppins" pitchFamily="2" charset="0"/>
                      </a:endParaRP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bg1"/>
                          </a:solidFill>
                          <a:latin typeface="Poppins" pitchFamily="2" charset="0"/>
                          <a:ea typeface="思源黑体 CN Regular" pitchFamily="34" charset="-122"/>
                          <a:cs typeface="Poppins" pitchFamily="2" charset="0"/>
                        </a:rPr>
                        <a:t>RSPO-1</a:t>
                      </a:r>
                      <a:endParaRPr lang="en-US" altLang="zh-CN" sz="1100" kern="1200" dirty="0" smtClean="0">
                        <a:solidFill>
                          <a:schemeClr val="bg1"/>
                        </a:solidFill>
                        <a:latin typeface="Poppins" pitchFamily="2" charset="0"/>
                        <a:ea typeface="思源黑体 CN Regular" pitchFamily="34" charset="-122"/>
                        <a:cs typeface="Poppins" pitchFamily="2" charset="0"/>
                      </a:endParaRP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bg1"/>
                          </a:solidFill>
                          <a:latin typeface="Poppins" pitchFamily="2" charset="0"/>
                          <a:ea typeface="思源黑体 CN Regular" pitchFamily="34" charset="-122"/>
                          <a:cs typeface="Poppins" pitchFamily="2" charset="0"/>
                        </a:rPr>
                        <a:t>Wnt3a</a:t>
                      </a:r>
                      <a:endParaRPr lang="en-US" altLang="zh-CN" sz="1100" kern="1200" dirty="0" smtClean="0">
                        <a:solidFill>
                          <a:schemeClr val="bg1"/>
                        </a:solidFill>
                        <a:latin typeface="Poppins" pitchFamily="2" charset="0"/>
                        <a:ea typeface="思源黑体 CN Regular" pitchFamily="34" charset="-122"/>
                        <a:cs typeface="Poppins" pitchFamily="2" charset="0"/>
                      </a:endParaRP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algn="ctr" fontAlgn="ctr"/>
                      <a:r>
                        <a:rPr lang="en-US" altLang="zh-CN" sz="1100" kern="1200" dirty="0" err="1" smtClean="0">
                          <a:solidFill>
                            <a:schemeClr val="bg1"/>
                          </a:solidFill>
                          <a:latin typeface="Poppins" pitchFamily="2" charset="0"/>
                          <a:ea typeface="思源黑体 CN Regular" pitchFamily="34" charset="-122"/>
                          <a:cs typeface="Poppins" pitchFamily="2" charset="0"/>
                        </a:rPr>
                        <a:t>Nicotinamide</a:t>
                      </a:r>
                      <a:endParaRPr lang="en-US" altLang="zh-CN" sz="1100" kern="1200" dirty="0" smtClean="0">
                        <a:solidFill>
                          <a:schemeClr val="bg1"/>
                        </a:solidFill>
                        <a:latin typeface="Poppins" pitchFamily="2" charset="0"/>
                        <a:ea typeface="思源黑体 CN Regular" pitchFamily="34" charset="-122"/>
                        <a:cs typeface="Poppins"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algn="ctr" fontAlgn="ctr"/>
                      <a:r>
                        <a:rPr lang="en-US" altLang="zh-CN" sz="1100" kern="1200" dirty="0" err="1" smtClean="0">
                          <a:solidFill>
                            <a:schemeClr val="bg1"/>
                          </a:solidFill>
                          <a:latin typeface="Poppins" pitchFamily="2" charset="0"/>
                          <a:ea typeface="思源黑体 CN Regular" pitchFamily="34" charset="-122"/>
                          <a:cs typeface="Poppins" pitchFamily="2" charset="0"/>
                        </a:rPr>
                        <a:t>Gastrin</a:t>
                      </a:r>
                      <a:endParaRPr lang="en-US" altLang="zh-CN" sz="1100" kern="1200" dirty="0" smtClean="0">
                        <a:solidFill>
                          <a:schemeClr val="bg1"/>
                        </a:solidFill>
                        <a:latin typeface="Poppins" pitchFamily="2" charset="0"/>
                        <a:ea typeface="思源黑体 CN Regular" pitchFamily="34" charset="-122"/>
                        <a:cs typeface="Poppins"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algn="ctr" fontAlgn="ctr"/>
                      <a:r>
                        <a:rPr lang="en-US" altLang="zh-CN" sz="1100" kern="1200" dirty="0" smtClean="0">
                          <a:solidFill>
                            <a:schemeClr val="bg1"/>
                          </a:solidFill>
                          <a:latin typeface="Poppins" pitchFamily="2" charset="0"/>
                          <a:ea typeface="思源黑体 CN Regular" pitchFamily="34" charset="-122"/>
                          <a:cs typeface="Poppins" pitchFamily="2" charset="0"/>
                        </a:rPr>
                        <a:t>A-83-01</a:t>
                      </a:r>
                      <a:endParaRPr lang="en-US" altLang="zh-CN" sz="1100" kern="1200" dirty="0" smtClean="0">
                        <a:solidFill>
                          <a:schemeClr val="bg1"/>
                        </a:solidFill>
                        <a:latin typeface="Poppins" pitchFamily="2" charset="0"/>
                        <a:ea typeface="思源黑体 CN Regular" pitchFamily="34" charset="-122"/>
                        <a:cs typeface="Poppins"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algn="ctr" fontAlgn="ctr"/>
                      <a:r>
                        <a:rPr lang="en-US" altLang="zh-CN" sz="1100" kern="1200" dirty="0" smtClean="0">
                          <a:solidFill>
                            <a:schemeClr val="bg1"/>
                          </a:solidFill>
                          <a:latin typeface="Poppins" pitchFamily="2" charset="0"/>
                          <a:ea typeface="思源黑体 CN Regular" pitchFamily="34" charset="-122"/>
                          <a:cs typeface="Poppins" pitchFamily="2" charset="0"/>
                        </a:rPr>
                        <a:t>SB202190</a:t>
                      </a:r>
                      <a:endParaRPr lang="en-US" altLang="zh-CN" sz="1100" kern="1200" dirty="0" smtClean="0">
                        <a:solidFill>
                          <a:schemeClr val="bg1"/>
                        </a:solidFill>
                        <a:latin typeface="Poppins" pitchFamily="2" charset="0"/>
                        <a:ea typeface="思源黑体 CN Regular" pitchFamily="34" charset="-122"/>
                        <a:cs typeface="Poppins" pitchFamily="2" charset="0"/>
                      </a:endParaRPr>
                    </a:p>
                  </a:txBody>
                  <a:tcPr marL="0" marR="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r>
              <a:tr h="349552">
                <a:tc rowSpan="2">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kern="1200" dirty="0" smtClean="0">
                          <a:solidFill>
                            <a:schemeClr val="tx1"/>
                          </a:solidFill>
                          <a:latin typeface="Poppins" pitchFamily="2" charset="0"/>
                          <a:ea typeface="思源黑体 CN Regular" pitchFamily="34" charset="-122"/>
                          <a:cs typeface="Poppins" pitchFamily="2" charset="0"/>
                        </a:rPr>
                        <a:t>Mouse</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kern="1200" dirty="0" smtClean="0">
                          <a:solidFill>
                            <a:schemeClr val="tx1"/>
                          </a:solidFill>
                          <a:latin typeface="Poppins" pitchFamily="2" charset="0"/>
                          <a:ea typeface="思源黑体 CN Regular" pitchFamily="34" charset="-122"/>
                          <a:cs typeface="Poppins" pitchFamily="2" charset="0"/>
                        </a:rPr>
                        <a:t>Small  intestine</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r>
              <a:tr h="469305">
                <a:tc vMerge="1">
                  <a:tcPr anchor="ctr"/>
                </a:tc>
                <a:tc>
                  <a:txBody>
                    <a:bodyPr/>
                    <a:lstStyle/>
                    <a:p>
                      <a:pPr algn="ctr"/>
                      <a:r>
                        <a:rPr lang="en-US" altLang="zh-CN" sz="1050" kern="1200" dirty="0" smtClean="0">
                          <a:solidFill>
                            <a:schemeClr val="tx1"/>
                          </a:solidFill>
                          <a:latin typeface="Poppins" pitchFamily="2" charset="0"/>
                          <a:ea typeface="思源黑体 CN Regular" pitchFamily="34" charset="-122"/>
                          <a:cs typeface="Poppins" pitchFamily="2" charset="0"/>
                        </a:rPr>
                        <a:t>Colon</a:t>
                      </a:r>
                      <a:endParaRPr lang="zh-CN" altLang="en-US" sz="105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lumMod val="95000"/>
                      </a:schemeClr>
                    </a:solidFill>
                  </a:tcPr>
                </a:tc>
              </a:tr>
              <a:tr h="528499">
                <a:tc rowSpan="2">
                  <a:txBody>
                    <a:bodyPr/>
                    <a:lstStyle/>
                    <a:p>
                      <a:pPr algn="ctr"/>
                      <a:r>
                        <a:rPr lang="en-US" altLang="zh-CN" sz="1050" kern="1200" dirty="0" smtClean="0">
                          <a:solidFill>
                            <a:schemeClr val="tx1"/>
                          </a:solidFill>
                          <a:latin typeface="Poppins" pitchFamily="2" charset="0"/>
                          <a:ea typeface="思源黑体 CN Regular" pitchFamily="34" charset="-122"/>
                          <a:cs typeface="Poppins" pitchFamily="2" charset="0"/>
                        </a:rPr>
                        <a:t>Human</a:t>
                      </a:r>
                      <a:endParaRPr lang="zh-CN" altLang="en-US" sz="1050" kern="1200" dirty="0" smtClean="0">
                        <a:solidFill>
                          <a:schemeClr val="tx1"/>
                        </a:solidFill>
                        <a:latin typeface="Poppins" pitchFamily="2" charset="0"/>
                        <a:ea typeface="思源黑体 CN Regular" pitchFamily="34" charset="-122"/>
                        <a:cs typeface="Poppins"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kern="1200" dirty="0" smtClean="0">
                          <a:solidFill>
                            <a:schemeClr val="tx1"/>
                          </a:solidFill>
                          <a:latin typeface="Poppins" pitchFamily="2" charset="0"/>
                          <a:ea typeface="思源黑体 CN Regular" pitchFamily="34" charset="-122"/>
                          <a:cs typeface="Poppins" pitchFamily="2" charset="0"/>
                        </a:rPr>
                        <a:t>Small  intestine</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r>
                        <a:rPr lang="en-US" altLang="zh-CN" sz="1050" kern="1200" dirty="0" smtClean="0">
                          <a:solidFill>
                            <a:schemeClr val="tx1"/>
                          </a:solidFill>
                          <a:latin typeface="Poppins" pitchFamily="2" charset="0"/>
                          <a:ea typeface="思源黑体 CN Regular" pitchFamily="34" charset="-122"/>
                          <a:cs typeface="Poppins" pitchFamily="2" charset="0"/>
                        </a:rPr>
                        <a:t>+ </a:t>
                      </a:r>
                      <a:r>
                        <a:rPr lang="en-US" altLang="zh-CN" sz="1050" kern="1200" dirty="0" err="1" smtClean="0">
                          <a:solidFill>
                            <a:schemeClr val="tx1"/>
                          </a:solidFill>
                          <a:latin typeface="Poppins" pitchFamily="2" charset="0"/>
                          <a:ea typeface="思源黑体 CN Regular" pitchFamily="34" charset="-122"/>
                          <a:cs typeface="Poppins" pitchFamily="2" charset="0"/>
                        </a:rPr>
                        <a:t>gastrin</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anchor="ctr">
                    <a:solidFill>
                      <a:schemeClr val="bg1"/>
                    </a:solidFill>
                  </a:tcPr>
                </a:tc>
              </a:tr>
              <a:tr h="450184">
                <a:tc vMerge="1">
                  <a:tcPr anchor="ctr"/>
                </a:tc>
                <a:tc>
                  <a:txBody>
                    <a:bodyPr/>
                    <a:lstStyle/>
                    <a:p>
                      <a:pPr algn="ctr"/>
                      <a:r>
                        <a:rPr lang="en-US" altLang="zh-CN" sz="1050" kern="1200" dirty="0" smtClean="0">
                          <a:solidFill>
                            <a:schemeClr val="tx1"/>
                          </a:solidFill>
                          <a:latin typeface="Poppins" pitchFamily="2" charset="0"/>
                          <a:ea typeface="思源黑体 CN Regular" pitchFamily="34" charset="-122"/>
                          <a:cs typeface="Poppins" pitchFamily="2" charset="0"/>
                        </a:rPr>
                        <a:t>Colon</a:t>
                      </a:r>
                      <a:endParaRPr lang="zh-CN" altLang="en-US" sz="1050" kern="1200" dirty="0" smtClean="0">
                        <a:solidFill>
                          <a:schemeClr val="tx1"/>
                        </a:solidFill>
                        <a:latin typeface="Poppins" pitchFamily="2" charset="0"/>
                        <a:ea typeface="思源黑体 CN Regular" pitchFamily="34" charset="-122"/>
                        <a:cs typeface="Poppins"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r>
                        <a:rPr lang="en-US" altLang="zh-CN" sz="1050" kern="1200" dirty="0" smtClean="0">
                          <a:solidFill>
                            <a:schemeClr val="tx1"/>
                          </a:solidFill>
                          <a:latin typeface="Poppins" pitchFamily="2" charset="0"/>
                          <a:ea typeface="思源黑体 CN Regular" pitchFamily="34" charset="-122"/>
                          <a:cs typeface="Poppins" pitchFamily="2" charset="0"/>
                        </a:rPr>
                        <a:t>+ </a:t>
                      </a:r>
                      <a:r>
                        <a:rPr lang="en-US" altLang="zh-CN" sz="1050" kern="1200" dirty="0" err="1" smtClean="0">
                          <a:solidFill>
                            <a:schemeClr val="tx1"/>
                          </a:solidFill>
                          <a:latin typeface="Poppins" pitchFamily="2" charset="0"/>
                          <a:ea typeface="思源黑体 CN Regular" pitchFamily="34" charset="-122"/>
                          <a:cs typeface="Poppins" pitchFamily="2" charset="0"/>
                        </a:rPr>
                        <a:t>gastrin</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itchFamily="2" charset="0"/>
                          <a:ea typeface="思源黑体 CN Regular" pitchFamily="34" charset="-122"/>
                          <a:cs typeface="Poppins" pitchFamily="2" charset="0"/>
                        </a:rPr>
                        <a:t>√</a:t>
                      </a:r>
                      <a:endParaRPr lang="en-US" altLang="zh-CN" sz="1050" kern="1200" dirty="0" smtClean="0">
                        <a:solidFill>
                          <a:schemeClr val="tx1"/>
                        </a:solidFill>
                        <a:latin typeface="Poppins" pitchFamily="2" charset="0"/>
                        <a:ea typeface="思源黑体 CN Regular" pitchFamily="34" charset="-122"/>
                        <a:cs typeface="Poppins"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21" name="矩形 20"/>
          <p:cNvSpPr/>
          <p:nvPr/>
        </p:nvSpPr>
        <p:spPr>
          <a:xfrm>
            <a:off x="7772400" y="4476750"/>
            <a:ext cx="1029449" cy="215444"/>
          </a:xfrm>
          <a:prstGeom prst="rect">
            <a:avLst/>
          </a:prstGeom>
        </p:spPr>
        <p:txBody>
          <a:bodyPr wrap="none">
            <a:spAutoFit/>
          </a:bodyPr>
          <a:lstStyle/>
          <a:p>
            <a:r>
              <a:rPr lang="en-US" sz="800" i="1" dirty="0" err="1" smtClean="0">
                <a:latin typeface="Poppins" pitchFamily="2" charset="0"/>
                <a:cs typeface="Poppins" pitchFamily="2" charset="0"/>
              </a:rPr>
              <a:t>(Sato et al. 2011)</a:t>
            </a:r>
            <a:endParaRPr lang="zh-CN" altLang="en-US" sz="800" i="1" dirty="0" err="1" smtClean="0">
              <a:latin typeface="Poppins" pitchFamily="2" charset="0"/>
              <a:cs typeface="Poppins" pitchFamily="2" charset="0"/>
            </a:endParaRPr>
          </a:p>
        </p:txBody>
      </p:sp>
      <p:sp>
        <p:nvSpPr>
          <p:cNvPr id="23" name="TextBox 22"/>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grpSp>
      </p:grpSp>
      <p:grpSp>
        <p:nvGrpSpPr>
          <p:cNvPr id="7" name="组合 28"/>
          <p:cNvGrpSpPr/>
          <p:nvPr/>
        </p:nvGrpSpPr>
        <p:grpSpPr>
          <a:xfrm>
            <a:off x="285720" y="642924"/>
            <a:ext cx="2295556" cy="500066"/>
            <a:chOff x="5643570" y="1142990"/>
            <a:chExt cx="22955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sp>
          <p:nvSpPr>
            <p:cNvPr id="31" name="TextBox 30"/>
            <p:cNvSpPr txBox="1"/>
            <p:nvPr/>
          </p:nvSpPr>
          <p:spPr>
            <a:xfrm>
              <a:off x="5786446" y="1142990"/>
              <a:ext cx="2079415"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cs typeface="Poppins" pitchFamily="2" charset="0"/>
                </a:rPr>
                <a:t>脑类器官定义</a:t>
              </a:r>
              <a:endParaRPr lang="zh-CN" altLang="en-US" sz="2400" b="1" dirty="0" smtClean="0">
                <a:solidFill>
                  <a:srgbClr val="007E66"/>
                </a:solidFill>
                <a:latin typeface="思源黑体 CN Medium" pitchFamily="34" charset="-122"/>
                <a:ea typeface="思源黑体 CN Medium" pitchFamily="34" charset="-122"/>
                <a:cs typeface="Poppins" pitchFamily="2" charset="0"/>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sp>
          <p:nvSpPr>
            <p:cNvPr id="33" name="椭圆 32"/>
            <p:cNvSpPr/>
            <p:nvPr/>
          </p:nvSpPr>
          <p:spPr>
            <a:xfrm>
              <a:off x="77962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grpSp>
      <p:grpSp>
        <p:nvGrpSpPr>
          <p:cNvPr id="36" name="组合 35"/>
          <p:cNvGrpSpPr/>
          <p:nvPr/>
        </p:nvGrpSpPr>
        <p:grpSpPr>
          <a:xfrm>
            <a:off x="4953000" y="781050"/>
            <a:ext cx="1828800" cy="1171323"/>
            <a:chOff x="76200" y="3357219"/>
            <a:chExt cx="1828800" cy="1171323"/>
          </a:xfrm>
        </p:grpSpPr>
        <p:sp>
          <p:nvSpPr>
            <p:cNvPr id="39" name="下箭头 38"/>
            <p:cNvSpPr/>
            <p:nvPr/>
          </p:nvSpPr>
          <p:spPr>
            <a:xfrm rot="11678079">
              <a:off x="377331" y="3357219"/>
              <a:ext cx="304800" cy="684000"/>
            </a:xfrm>
            <a:prstGeom prst="down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40" name="下箭头 39"/>
            <p:cNvSpPr/>
            <p:nvPr/>
          </p:nvSpPr>
          <p:spPr>
            <a:xfrm rot="10106017">
              <a:off x="1147916" y="3357576"/>
              <a:ext cx="304800" cy="684000"/>
            </a:xfrm>
            <a:prstGeom prst="down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41" name="椭圆 40"/>
            <p:cNvSpPr/>
            <p:nvPr/>
          </p:nvSpPr>
          <p:spPr>
            <a:xfrm>
              <a:off x="76200" y="4095750"/>
              <a:ext cx="914400" cy="432792"/>
            </a:xfrm>
            <a:prstGeom prst="ellipse">
              <a:avLst/>
            </a:prstGeom>
            <a:ln>
              <a:solidFill>
                <a:srgbClr val="007E66"/>
              </a:solidFill>
            </a:ln>
          </p:spPr>
          <p:txBody>
            <a:bodyPr wrap="square">
              <a:spAutoFit/>
            </a:bodyPr>
            <a:lstStyle/>
            <a:p>
              <a:r>
                <a:rPr lang="en-US" altLang="zh-CN" sz="1400" b="1" dirty="0" err="1" smtClean="0">
                  <a:latin typeface="Poppins" pitchFamily="2" charset="0"/>
                  <a:ea typeface="思源黑体 CN Regular" pitchFamily="34" charset="-122"/>
                  <a:cs typeface="Poppins" pitchFamily="2" charset="0"/>
                </a:rPr>
                <a:t>iPSC</a:t>
              </a:r>
              <a:endParaRPr lang="zh-CN" altLang="en-US" sz="1400" b="1" dirty="0" smtClean="0">
                <a:latin typeface="Poppins" pitchFamily="2" charset="0"/>
                <a:ea typeface="思源黑体 CN Regular" pitchFamily="34" charset="-122"/>
                <a:cs typeface="Poppins" pitchFamily="2" charset="0"/>
              </a:endParaRPr>
            </a:p>
          </p:txBody>
        </p:sp>
        <p:sp>
          <p:nvSpPr>
            <p:cNvPr id="42" name="椭圆 41"/>
            <p:cNvSpPr/>
            <p:nvPr/>
          </p:nvSpPr>
          <p:spPr>
            <a:xfrm>
              <a:off x="1143000" y="4095750"/>
              <a:ext cx="762000" cy="432792"/>
            </a:xfrm>
            <a:prstGeom prst="ellipse">
              <a:avLst/>
            </a:prstGeom>
            <a:ln>
              <a:solidFill>
                <a:srgbClr val="007E66"/>
              </a:solidFill>
            </a:ln>
          </p:spPr>
          <p:txBody>
            <a:bodyPr wrap="square">
              <a:spAutoFit/>
            </a:bodyPr>
            <a:lstStyle/>
            <a:p>
              <a:r>
                <a:rPr lang="en-US" altLang="zh-CN" sz="1400" b="1" dirty="0" smtClean="0">
                  <a:latin typeface="Poppins" pitchFamily="2" charset="0"/>
                  <a:ea typeface="思源黑体 CN Regular" pitchFamily="34" charset="-122"/>
                  <a:cs typeface="Poppins" pitchFamily="2" charset="0"/>
                </a:rPr>
                <a:t>ESC</a:t>
              </a:r>
              <a:endParaRPr lang="zh-CN" altLang="en-US" sz="1400" b="1" dirty="0" smtClean="0">
                <a:latin typeface="Poppins" pitchFamily="2" charset="0"/>
                <a:ea typeface="思源黑体 CN Regular" pitchFamily="34" charset="-122"/>
                <a:cs typeface="Poppins" pitchFamily="2" charset="0"/>
              </a:endParaRPr>
            </a:p>
          </p:txBody>
        </p:sp>
      </p:grpSp>
      <p:sp>
        <p:nvSpPr>
          <p:cNvPr id="34" name="椭圆 33"/>
          <p:cNvSpPr/>
          <p:nvPr/>
        </p:nvSpPr>
        <p:spPr>
          <a:xfrm>
            <a:off x="4572000" y="285750"/>
            <a:ext cx="2438400" cy="562630"/>
          </a:xfrm>
          <a:prstGeom prst="ellipse">
            <a:avLst/>
          </a:prstGeom>
          <a:ln>
            <a:solidFill>
              <a:srgbClr val="007E66"/>
            </a:solidFill>
          </a:ln>
        </p:spPr>
        <p:txBody>
          <a:bodyPr wrap="square">
            <a:spAutoFit/>
          </a:bodyPr>
          <a:lstStyle/>
          <a:p>
            <a:r>
              <a:rPr lang="en-US" altLang="zh-CN" sz="2000" b="1" dirty="0" smtClean="0">
                <a:latin typeface="Poppins" pitchFamily="2" charset="0"/>
                <a:ea typeface="思源黑体 CN Regular" pitchFamily="34" charset="-122"/>
                <a:cs typeface="Poppins" pitchFamily="2" charset="0"/>
              </a:rPr>
              <a:t>3D </a:t>
            </a:r>
            <a:r>
              <a:rPr lang="zh-CN" altLang="en-US" sz="2000" b="1" dirty="0" smtClean="0">
                <a:latin typeface="Poppins" pitchFamily="2" charset="0"/>
                <a:ea typeface="思源黑体 CN Regular" pitchFamily="34" charset="-122"/>
                <a:cs typeface="Poppins" pitchFamily="2" charset="0"/>
              </a:rPr>
              <a:t>脑类器官</a:t>
            </a:r>
            <a:endParaRPr lang="zh-CN" altLang="en-US" sz="2000" b="1" dirty="0" smtClean="0">
              <a:latin typeface="Poppins" pitchFamily="2" charset="0"/>
              <a:ea typeface="思源黑体 CN Regular" pitchFamily="34" charset="-122"/>
              <a:cs typeface="Poppins" pitchFamily="2" charset="0"/>
            </a:endParaRPr>
          </a:p>
        </p:txBody>
      </p:sp>
      <p:sp>
        <p:nvSpPr>
          <p:cNvPr id="78850" name="AutoShape 2" descr="Figure thumbnail gr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latin typeface="Poppins" pitchFamily="2" charset="0"/>
              <a:ea typeface="思源黑体 CN Regular" pitchFamily="34" charset="-122"/>
              <a:cs typeface="Poppins" pitchFamily="2" charset="0"/>
            </a:endParaRPr>
          </a:p>
        </p:txBody>
      </p:sp>
      <p:sp>
        <p:nvSpPr>
          <p:cNvPr id="49" name="圆角矩形 48"/>
          <p:cNvSpPr/>
          <p:nvPr/>
        </p:nvSpPr>
        <p:spPr>
          <a:xfrm>
            <a:off x="152400" y="1962150"/>
            <a:ext cx="3962400" cy="2145268"/>
          </a:xfrm>
          <a:prstGeom prst="roundRect">
            <a:avLst/>
          </a:prstGeom>
          <a:ln>
            <a:solidFill>
              <a:srgbClr val="007E66"/>
            </a:solidFill>
            <a:prstDash val="dashDot"/>
          </a:ln>
        </p:spPr>
        <p:txBody>
          <a:bodyPr wrap="square">
            <a:spAutoFit/>
          </a:bodyPr>
          <a:lstStyle/>
          <a:p>
            <a:pPr>
              <a:lnSpc>
                <a:spcPct val="150000"/>
              </a:lnSpc>
              <a:buFont typeface="Arial" panose="020B0604020202020204" pitchFamily="34" charset="0"/>
              <a:buChar char="•"/>
            </a:pPr>
            <a:r>
              <a:rPr lang="zh-CN" altLang="en-US" sz="1600" dirty="0" smtClean="0">
                <a:latin typeface="Poppins" pitchFamily="2" charset="0"/>
                <a:ea typeface="思源黑体 CN Regular" pitchFamily="34" charset="-122"/>
                <a:cs typeface="Poppins" pitchFamily="2" charset="0"/>
              </a:rPr>
              <a:t>具有与人类大脑类似结构和功能分区</a:t>
            </a:r>
            <a:endParaRPr lang="en-US" altLang="zh-CN" sz="1600" dirty="0" smtClean="0">
              <a:latin typeface="Poppins" pitchFamily="2" charset="0"/>
              <a:ea typeface="思源黑体 CN Regular" pitchFamily="34" charset="-122"/>
              <a:cs typeface="Poppins" pitchFamily="2" charset="0"/>
            </a:endParaRPr>
          </a:p>
          <a:p>
            <a:pPr>
              <a:lnSpc>
                <a:spcPct val="150000"/>
              </a:lnSpc>
              <a:buFont typeface="Arial" panose="020B0604020202020204" pitchFamily="34" charset="0"/>
              <a:buChar char="•"/>
            </a:pPr>
            <a:r>
              <a:rPr lang="zh-CN" altLang="en-US" sz="1600" dirty="0" smtClean="0">
                <a:latin typeface="Poppins" pitchFamily="2" charset="0"/>
                <a:ea typeface="思源黑体 CN Regular" pitchFamily="34" charset="-122"/>
                <a:cs typeface="Poppins" pitchFamily="2" charset="0"/>
              </a:rPr>
              <a:t>包含多种细胞类型，例如神经祖细胞、神经元、星形胶质细胞和少突胶质细胞</a:t>
            </a:r>
            <a:endParaRPr lang="en-US" altLang="zh-CN" sz="1600" dirty="0" smtClean="0">
              <a:latin typeface="Poppins" pitchFamily="2" charset="0"/>
              <a:ea typeface="思源黑体 CN Regular" pitchFamily="34" charset="-122"/>
              <a:cs typeface="Poppins" pitchFamily="2" charset="0"/>
            </a:endParaRPr>
          </a:p>
          <a:p>
            <a:pPr>
              <a:lnSpc>
                <a:spcPct val="150000"/>
              </a:lnSpc>
              <a:buFont typeface="Arial" panose="020B0604020202020204" pitchFamily="34" charset="0"/>
              <a:buChar char="•"/>
            </a:pPr>
            <a:r>
              <a:rPr lang="zh-CN" altLang="en-US" sz="1600" dirty="0" smtClean="0">
                <a:latin typeface="Poppins" pitchFamily="2" charset="0"/>
                <a:ea typeface="思源黑体 CN Regular" pitchFamily="34" charset="-122"/>
                <a:cs typeface="Poppins" pitchFamily="2" charset="0"/>
              </a:rPr>
              <a:t>形成过程模拟了胚胎发育过程中大脑的生长和发育过程</a:t>
            </a:r>
            <a:endParaRPr lang="zh-CN" altLang="en-US" sz="1600" dirty="0" smtClean="0">
              <a:latin typeface="Poppins" pitchFamily="2" charset="0"/>
              <a:ea typeface="思源黑体 CN Regular" pitchFamily="34" charset="-122"/>
              <a:cs typeface="Poppins" pitchFamily="2" charset="0"/>
            </a:endParaRPr>
          </a:p>
        </p:txBody>
      </p:sp>
      <p:grpSp>
        <p:nvGrpSpPr>
          <p:cNvPr id="38" name="组合 37"/>
          <p:cNvGrpSpPr/>
          <p:nvPr/>
        </p:nvGrpSpPr>
        <p:grpSpPr>
          <a:xfrm>
            <a:off x="4314825" y="2127706"/>
            <a:ext cx="5372100" cy="2412088"/>
            <a:chOff x="3781425" y="2019300"/>
            <a:chExt cx="5372100" cy="2412088"/>
          </a:xfrm>
        </p:grpSpPr>
        <p:grpSp>
          <p:nvGrpSpPr>
            <p:cNvPr id="47" name="组合 46"/>
            <p:cNvGrpSpPr/>
            <p:nvPr/>
          </p:nvGrpSpPr>
          <p:grpSpPr>
            <a:xfrm>
              <a:off x="3781425" y="2019300"/>
              <a:ext cx="5372100" cy="2412088"/>
              <a:chOff x="3324225" y="2019300"/>
              <a:chExt cx="5372100" cy="2412088"/>
            </a:xfrm>
          </p:grpSpPr>
          <p:sp>
            <p:nvSpPr>
              <p:cNvPr id="29" name="矩形 28"/>
              <p:cNvSpPr/>
              <p:nvPr/>
            </p:nvSpPr>
            <p:spPr>
              <a:xfrm>
                <a:off x="3324225" y="4215944"/>
                <a:ext cx="3393878" cy="215444"/>
              </a:xfrm>
              <a:prstGeom prst="rect">
                <a:avLst/>
              </a:prstGeom>
            </p:spPr>
            <p:txBody>
              <a:bodyPr wrap="none">
                <a:spAutoFit/>
              </a:bodyPr>
              <a:lstStyle/>
              <a:p>
                <a:r>
                  <a:rPr lang="en-US" altLang="zh-CN" sz="800" i="1" dirty="0" smtClean="0">
                    <a:latin typeface="Poppins" pitchFamily="2" charset="0"/>
                    <a:ea typeface="思源黑体 CN Regular" pitchFamily="34" charset="-122"/>
                    <a:cs typeface="Poppins" pitchFamily="2" charset="0"/>
                  </a:rPr>
                  <a:t>(</a:t>
                </a:r>
                <a:r>
                  <a:rPr lang="en-US" altLang="zh-CN" sz="800" i="1" dirty="0" err="1" smtClean="0">
                    <a:latin typeface="Poppins" pitchFamily="2" charset="0"/>
                    <a:ea typeface="思源黑体 CN Regular" pitchFamily="34" charset="-122"/>
                    <a:cs typeface="Poppins" pitchFamily="2" charset="0"/>
                  </a:rPr>
                  <a:t>Agboola</a:t>
                </a:r>
                <a:r>
                  <a:rPr lang="en-US" altLang="zh-CN" sz="800" i="1" dirty="0" smtClean="0">
                    <a:latin typeface="Poppins" pitchFamily="2" charset="0"/>
                    <a:ea typeface="思源黑体 CN Regular" pitchFamily="34" charset="-122"/>
                    <a:cs typeface="Poppins" pitchFamily="2" charset="0"/>
                  </a:rPr>
                  <a:t> et al. 2021,Du 2021,Clevers </a:t>
                </a:r>
                <a:r>
                  <a:rPr lang="en-US" sz="800" i="1" dirty="0" smtClean="0">
                    <a:latin typeface="Poppins" pitchFamily="2" charset="0"/>
                    <a:ea typeface="思源黑体 CN Regular" pitchFamily="34" charset="-122"/>
                    <a:cs typeface="Poppins" pitchFamily="2" charset="0"/>
                  </a:rPr>
                  <a:t>2016, Albanese et al. 2020)</a:t>
                </a:r>
                <a:endParaRPr lang="zh-CN" altLang="en-US" sz="800" i="1" dirty="0" smtClean="0">
                  <a:latin typeface="Poppins" pitchFamily="2" charset="0"/>
                  <a:ea typeface="思源黑体 CN Regular" pitchFamily="34" charset="-122"/>
                  <a:cs typeface="Poppins" pitchFamily="2" charset="0"/>
                </a:endParaRPr>
              </a:p>
            </p:txBody>
          </p:sp>
          <p:sp>
            <p:nvSpPr>
              <p:cNvPr id="43" name="左大括号 42"/>
              <p:cNvSpPr/>
              <p:nvPr/>
            </p:nvSpPr>
            <p:spPr>
              <a:xfrm>
                <a:off x="6400800" y="2190750"/>
                <a:ext cx="228600" cy="1600200"/>
              </a:xfrm>
              <a:prstGeom prst="leftBrace">
                <a:avLst>
                  <a:gd name="adj1" fmla="val 8333"/>
                  <a:gd name="adj2" fmla="val 50914"/>
                </a:avLst>
              </a:prstGeom>
              <a:ln w="38100">
                <a:solidFill>
                  <a:srgbClr val="007E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44" name="矩形 43"/>
              <p:cNvSpPr/>
              <p:nvPr/>
            </p:nvSpPr>
            <p:spPr>
              <a:xfrm>
                <a:off x="6562725" y="2019300"/>
                <a:ext cx="1752600" cy="338554"/>
              </a:xfrm>
              <a:prstGeom prst="rect">
                <a:avLst/>
              </a:prstGeom>
            </p:spPr>
            <p:txBody>
              <a:bodyPr wrap="square">
                <a:spAutoFit/>
              </a:bodyPr>
              <a:lstStyle/>
              <a:p>
                <a:r>
                  <a:rPr lang="zh-CN" altLang="en-US" sz="1600" b="1" dirty="0" smtClean="0">
                    <a:latin typeface="Poppins" pitchFamily="2" charset="0"/>
                    <a:ea typeface="思源黑体 CN Regular" pitchFamily="34" charset="-122"/>
                    <a:cs typeface="Poppins" pitchFamily="2" charset="0"/>
                  </a:rPr>
                  <a:t>大脑功能研究</a:t>
                </a:r>
                <a:endParaRPr lang="zh-CN" altLang="en-US" sz="1600" b="1" dirty="0" smtClean="0">
                  <a:latin typeface="Poppins" pitchFamily="2" charset="0"/>
                  <a:ea typeface="思源黑体 CN Regular" pitchFamily="34" charset="-122"/>
                  <a:cs typeface="Poppins" pitchFamily="2" charset="0"/>
                </a:endParaRPr>
              </a:p>
            </p:txBody>
          </p:sp>
          <p:sp>
            <p:nvSpPr>
              <p:cNvPr id="45" name="矩形 44"/>
              <p:cNvSpPr/>
              <p:nvPr/>
            </p:nvSpPr>
            <p:spPr>
              <a:xfrm>
                <a:off x="6562725" y="3619500"/>
                <a:ext cx="2133600" cy="338554"/>
              </a:xfrm>
              <a:prstGeom prst="rect">
                <a:avLst/>
              </a:prstGeom>
            </p:spPr>
            <p:txBody>
              <a:bodyPr wrap="square">
                <a:spAutoFit/>
              </a:bodyPr>
              <a:lstStyle/>
              <a:p>
                <a:r>
                  <a:rPr lang="zh-CN" altLang="en-US" sz="1600" b="1" dirty="0" smtClean="0">
                    <a:latin typeface="Poppins" pitchFamily="2" charset="0"/>
                    <a:ea typeface="思源黑体 CN Regular" pitchFamily="34" charset="-122"/>
                    <a:cs typeface="Poppins" pitchFamily="2" charset="0"/>
                  </a:rPr>
                  <a:t>神经疾病研究等</a:t>
                </a:r>
                <a:endParaRPr lang="zh-CN" altLang="en-US" sz="1600" b="1" dirty="0" smtClean="0">
                  <a:latin typeface="Poppins" pitchFamily="2" charset="0"/>
                  <a:ea typeface="思源黑体 CN Regular" pitchFamily="34" charset="-122"/>
                  <a:cs typeface="Poppins" pitchFamily="2" charset="0"/>
                </a:endParaRPr>
              </a:p>
            </p:txBody>
          </p:sp>
        </p:grpSp>
        <p:sp>
          <p:nvSpPr>
            <p:cNvPr id="37" name="矩形 36"/>
            <p:cNvSpPr/>
            <p:nvPr/>
          </p:nvSpPr>
          <p:spPr>
            <a:xfrm>
              <a:off x="7019925" y="2857500"/>
              <a:ext cx="1371600" cy="338554"/>
            </a:xfrm>
            <a:prstGeom prst="rect">
              <a:avLst/>
            </a:prstGeom>
          </p:spPr>
          <p:txBody>
            <a:bodyPr wrap="square">
              <a:spAutoFit/>
            </a:bodyPr>
            <a:lstStyle/>
            <a:p>
              <a:r>
                <a:rPr lang="zh-CN" altLang="en-US" sz="1600" b="1" dirty="0" smtClean="0">
                  <a:latin typeface="Poppins" pitchFamily="2" charset="0"/>
                  <a:ea typeface="思源黑体 CN Regular" pitchFamily="34" charset="-122"/>
                  <a:cs typeface="Poppins" pitchFamily="2" charset="0"/>
                </a:rPr>
                <a:t>药物筛选</a:t>
              </a:r>
              <a:endParaRPr lang="zh-CN" altLang="en-US" sz="1600" b="1" dirty="0" smtClean="0">
                <a:latin typeface="Poppins" pitchFamily="2" charset="0"/>
                <a:ea typeface="思源黑体 CN Regular" pitchFamily="34" charset="-122"/>
                <a:cs typeface="Poppins" pitchFamily="2" charset="0"/>
              </a:endParaRPr>
            </a:p>
          </p:txBody>
        </p:sp>
      </p:grpSp>
      <p:grpSp>
        <p:nvGrpSpPr>
          <p:cNvPr id="50" name="组合 49"/>
          <p:cNvGrpSpPr/>
          <p:nvPr/>
        </p:nvGrpSpPr>
        <p:grpSpPr>
          <a:xfrm>
            <a:off x="4191000" y="2346781"/>
            <a:ext cx="3324225" cy="1894076"/>
            <a:chOff x="3857625" y="2266950"/>
            <a:chExt cx="3324225" cy="1894076"/>
          </a:xfrm>
        </p:grpSpPr>
        <p:sp>
          <p:nvSpPr>
            <p:cNvPr id="35" name="矩形 34"/>
            <p:cNvSpPr/>
            <p:nvPr/>
          </p:nvSpPr>
          <p:spPr>
            <a:xfrm>
              <a:off x="3905250" y="3930194"/>
              <a:ext cx="3276600" cy="230832"/>
            </a:xfrm>
            <a:prstGeom prst="rect">
              <a:avLst/>
            </a:prstGeom>
          </p:spPr>
          <p:txBody>
            <a:bodyPr wrap="square">
              <a:spAutoFit/>
            </a:bodyPr>
            <a:lstStyle/>
            <a:p>
              <a:r>
                <a:rPr lang="en-US" altLang="zh-CN" sz="900" dirty="0" smtClean="0">
                  <a:latin typeface="Poppins" pitchFamily="2" charset="0"/>
                  <a:ea typeface="思源黑体 CN Regular" pitchFamily="34" charset="-122"/>
                  <a:cs typeface="Poppins" pitchFamily="2" charset="0"/>
                </a:rPr>
                <a:t>Figure:35 days cerebral </a:t>
              </a:r>
              <a:r>
                <a:rPr lang="en-US" altLang="zh-CN" sz="900" dirty="0" err="1" smtClean="0">
                  <a:latin typeface="Poppins" pitchFamily="2" charset="0"/>
                  <a:ea typeface="思源黑体 CN Regular" pitchFamily="34" charset="-122"/>
                  <a:cs typeface="Poppins" pitchFamily="2" charset="0"/>
                </a:rPr>
                <a:t>organoid</a:t>
              </a:r>
              <a:endParaRPr lang="en-US" altLang="zh-CN" sz="900" dirty="0" smtClean="0">
                <a:latin typeface="Poppins" pitchFamily="2" charset="0"/>
                <a:ea typeface="思源黑体 CN Regular" pitchFamily="34" charset="-122"/>
                <a:cs typeface="Poppins" pitchFamily="2" charset="0"/>
              </a:endParaRPr>
            </a:p>
          </p:txBody>
        </p:sp>
        <p:pic>
          <p:nvPicPr>
            <p:cNvPr id="82946" name="Picture 2" descr="figure 1"/>
            <p:cNvPicPr>
              <a:picLocks noChangeAspect="1" noChangeArrowheads="1"/>
            </p:cNvPicPr>
            <p:nvPr/>
          </p:nvPicPr>
          <p:blipFill>
            <a:blip r:embed="rId2" cstate="print"/>
            <a:srcRect l="3455" t="65093" r="3114"/>
            <a:stretch>
              <a:fillRect/>
            </a:stretch>
          </p:blipFill>
          <p:spPr bwMode="auto">
            <a:xfrm>
              <a:off x="3857625" y="2266950"/>
              <a:ext cx="3185467" cy="1600200"/>
            </a:xfrm>
            <a:prstGeom prst="rect">
              <a:avLst/>
            </a:prstGeom>
            <a:noFill/>
          </p:spPr>
        </p:pic>
      </p:grpSp>
      <p:sp>
        <p:nvSpPr>
          <p:cNvPr id="46" name="TextBox 4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7" name="组合 28"/>
          <p:cNvGrpSpPr/>
          <p:nvPr/>
        </p:nvGrpSpPr>
        <p:grpSpPr>
          <a:xfrm>
            <a:off x="285720" y="642924"/>
            <a:ext cx="2981356" cy="547702"/>
            <a:chOff x="5643570" y="1142990"/>
            <a:chExt cx="2981356"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2710999"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脑类器官培养过程</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8482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78850" name="AutoShape 2" descr="Figure thumbnail gr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29" name="矩形 28"/>
          <p:cNvSpPr/>
          <p:nvPr/>
        </p:nvSpPr>
        <p:spPr>
          <a:xfrm>
            <a:off x="2854765" y="4947106"/>
            <a:ext cx="1681871" cy="215444"/>
          </a:xfrm>
          <a:prstGeom prst="rect">
            <a:avLst/>
          </a:prstGeom>
        </p:spPr>
        <p:txBody>
          <a:bodyPr wrap="none">
            <a:spAutoFit/>
          </a:bodyPr>
          <a:lstStyle/>
          <a:p>
            <a:pPr algn="ctr"/>
            <a:r>
              <a:rPr lang="en-US" sz="800" i="1" dirty="0" smtClean="0">
                <a:latin typeface="Poppins" pitchFamily="2" charset="0"/>
                <a:ea typeface="思源黑体 CN Regular" pitchFamily="34" charset="-122"/>
                <a:cs typeface="Poppins" pitchFamily="2" charset="0"/>
              </a:rPr>
              <a:t>(</a:t>
            </a:r>
            <a:r>
              <a:rPr lang="en-US" sz="800" i="1" dirty="0" err="1" smtClean="0">
                <a:latin typeface="Poppins" pitchFamily="2" charset="0"/>
                <a:ea typeface="思源黑体 CN Regular" pitchFamily="34" charset="-122"/>
                <a:cs typeface="Poppins" pitchFamily="2" charset="0"/>
              </a:rPr>
              <a:t>García</a:t>
            </a:r>
            <a:r>
              <a:rPr lang="en-US" sz="800" i="1" dirty="0" smtClean="0">
                <a:latin typeface="Poppins" pitchFamily="2" charset="0"/>
                <a:ea typeface="思源黑体 CN Regular" pitchFamily="34" charset="-122"/>
                <a:cs typeface="Poppins" pitchFamily="2" charset="0"/>
              </a:rPr>
              <a:t>-Delgado et al. 2022)</a:t>
            </a:r>
            <a:endParaRPr lang="zh-CN" altLang="en-US" sz="800" i="1" dirty="0" smtClean="0">
              <a:latin typeface="Poppins" pitchFamily="2" charset="0"/>
              <a:ea typeface="思源黑体 CN Regular" pitchFamily="34" charset="-122"/>
              <a:cs typeface="Poppins" pitchFamily="2" charset="0"/>
            </a:endParaRPr>
          </a:p>
        </p:txBody>
      </p:sp>
      <p:sp>
        <p:nvSpPr>
          <p:cNvPr id="34" name="文本框 7"/>
          <p:cNvSpPr txBox="1"/>
          <p:nvPr/>
        </p:nvSpPr>
        <p:spPr>
          <a:xfrm>
            <a:off x="1905000" y="4718506"/>
            <a:ext cx="3581400" cy="276999"/>
          </a:xfrm>
          <a:prstGeom prst="rect">
            <a:avLst/>
          </a:prstGeom>
          <a:noFill/>
        </p:spPr>
        <p:txBody>
          <a:bodyPr wrap="square" rtlCol="0">
            <a:spAutoFit/>
          </a:bodyPr>
          <a:lstStyle/>
          <a:p>
            <a:pPr algn="ctr"/>
            <a:r>
              <a:rPr lang="zh-CN" altLang="en-US" sz="1200" dirty="0" smtClean="0">
                <a:latin typeface="Poppins" pitchFamily="2" charset="0"/>
                <a:ea typeface="思源黑体 CN Regular" pitchFamily="34" charset="-122"/>
                <a:cs typeface="Poppins" pitchFamily="2" charset="0"/>
              </a:rPr>
              <a:t>脑</a:t>
            </a:r>
            <a:r>
              <a:rPr lang="zh-CN" altLang="en-US" sz="1200" dirty="0">
                <a:latin typeface="Poppins" pitchFamily="2" charset="0"/>
                <a:ea typeface="思源黑体 CN Regular" pitchFamily="34" charset="-122"/>
                <a:cs typeface="Poppins" pitchFamily="2" charset="0"/>
              </a:rPr>
              <a:t>类器官的培养过程</a:t>
            </a:r>
            <a:endParaRPr lang="zh-CN" altLang="en-US" sz="1200" dirty="0">
              <a:latin typeface="Poppins" pitchFamily="2" charset="0"/>
              <a:ea typeface="思源黑体 CN Regular" pitchFamily="34" charset="-122"/>
              <a:cs typeface="Poppins" pitchFamily="2" charset="0"/>
            </a:endParaRPr>
          </a:p>
        </p:txBody>
      </p:sp>
      <p:sp>
        <p:nvSpPr>
          <p:cNvPr id="35" name="内容占位符 4"/>
          <p:cNvSpPr/>
          <p:nvPr>
            <p:custDataLst>
              <p:tags r:id="rId2"/>
            </p:custDataLst>
          </p:nvPr>
        </p:nvSpPr>
        <p:spPr>
          <a:xfrm>
            <a:off x="685800" y="1276350"/>
            <a:ext cx="8153400" cy="914400"/>
          </a:xfrm>
          <a:prstGeom prst="rect">
            <a:avLst/>
          </a:prstGeom>
        </p:spPr>
        <p:txBody>
          <a:bodyPr vert="horz" wrap="square" lIns="90170" tIns="46990" rIns="90170" bIns="46990" rtlCol="0"/>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0"/>
              </a:spcAft>
              <a:buNone/>
            </a:pPr>
            <a:r>
              <a:rPr lang="en-US" altLang="zh-CN" spc="0" dirty="0">
                <a:solidFill>
                  <a:schemeClr val="dk1"/>
                </a:solidFill>
                <a:latin typeface="Poppins" pitchFamily="2" charset="0"/>
                <a:ea typeface="思源黑体 CN Regular" pitchFamily="34" charset="-122"/>
                <a:cs typeface="Poppins" pitchFamily="2" charset="0"/>
              </a:rPr>
              <a:t>1. </a:t>
            </a:r>
            <a:r>
              <a:rPr lang="zh-CN" altLang="en-US" spc="0" dirty="0">
                <a:solidFill>
                  <a:schemeClr val="dk1"/>
                </a:solidFill>
                <a:latin typeface="Poppins" pitchFamily="2" charset="0"/>
                <a:ea typeface="思源黑体 CN Regular" pitchFamily="34" charset="-122"/>
                <a:cs typeface="Poppins" pitchFamily="2" charset="0"/>
              </a:rPr>
              <a:t>扩增诱导多能干细胞（</a:t>
            </a:r>
            <a:r>
              <a:rPr lang="en-US" altLang="zh-CN" spc="0" dirty="0" err="1">
                <a:solidFill>
                  <a:schemeClr val="dk1"/>
                </a:solidFill>
                <a:latin typeface="Poppins" pitchFamily="2" charset="0"/>
                <a:ea typeface="思源黑体 CN Regular" pitchFamily="34" charset="-122"/>
                <a:cs typeface="Poppins" pitchFamily="2" charset="0"/>
              </a:rPr>
              <a:t>iPSC</a:t>
            </a:r>
            <a:r>
              <a:rPr lang="zh-CN" altLang="en-US" spc="0" dirty="0" smtClean="0">
                <a:solidFill>
                  <a:schemeClr val="dk1"/>
                </a:solidFill>
                <a:latin typeface="Poppins" pitchFamily="2" charset="0"/>
                <a:ea typeface="思源黑体 CN Regular" pitchFamily="34" charset="-122"/>
                <a:cs typeface="Poppins" pitchFamily="2" charset="0"/>
              </a:rPr>
              <a:t>）</a:t>
            </a:r>
            <a:endParaRPr lang="zh-CN" altLang="en-US" spc="0" dirty="0">
              <a:solidFill>
                <a:schemeClr val="dk1"/>
              </a:solidFill>
              <a:latin typeface="Poppins" pitchFamily="2" charset="0"/>
              <a:ea typeface="思源黑体 CN Regular" pitchFamily="34" charset="-122"/>
              <a:cs typeface="Poppins" pitchFamily="2" charset="0"/>
            </a:endParaRPr>
          </a:p>
          <a:p>
            <a:pPr marL="0" indent="0">
              <a:lnSpc>
                <a:spcPct val="100000"/>
              </a:lnSpc>
              <a:spcAft>
                <a:spcPts val="0"/>
              </a:spcAft>
              <a:buNone/>
            </a:pPr>
            <a:r>
              <a:rPr lang="en-US" altLang="zh-CN" spc="0" dirty="0">
                <a:solidFill>
                  <a:schemeClr val="dk1"/>
                </a:solidFill>
                <a:latin typeface="Poppins" pitchFamily="2" charset="0"/>
                <a:ea typeface="思源黑体 CN Regular" pitchFamily="34" charset="-122"/>
                <a:cs typeface="Poppins" pitchFamily="2" charset="0"/>
              </a:rPr>
              <a:t>2. </a:t>
            </a:r>
            <a:r>
              <a:rPr lang="zh-CN" altLang="en-US" spc="0" dirty="0">
                <a:solidFill>
                  <a:schemeClr val="dk1"/>
                </a:solidFill>
                <a:latin typeface="Poppins" pitchFamily="2" charset="0"/>
                <a:ea typeface="思源黑体 CN Regular" pitchFamily="34" charset="-122"/>
                <a:cs typeface="Poppins" pitchFamily="2" charset="0"/>
              </a:rPr>
              <a:t>放</a:t>
            </a:r>
            <a:r>
              <a:rPr lang="zh-CN" altLang="en-US" spc="0" dirty="0" smtClean="0">
                <a:solidFill>
                  <a:schemeClr val="dk1"/>
                </a:solidFill>
                <a:latin typeface="Poppins" pitchFamily="2" charset="0"/>
                <a:ea typeface="思源黑体 CN Regular" pitchFamily="34" charset="-122"/>
                <a:cs typeface="Poppins" pitchFamily="2" charset="0"/>
              </a:rPr>
              <a:t>入的</a:t>
            </a:r>
            <a:r>
              <a:rPr lang="zh-CN" altLang="en-US" spc="0" dirty="0">
                <a:solidFill>
                  <a:schemeClr val="dk1"/>
                </a:solidFill>
                <a:latin typeface="Poppins" pitchFamily="2" charset="0"/>
                <a:ea typeface="思源黑体 CN Regular" pitchFamily="34" charset="-122"/>
                <a:cs typeface="Poppins" pitchFamily="2" charset="0"/>
              </a:rPr>
              <a:t>基质胶（</a:t>
            </a:r>
            <a:r>
              <a:rPr lang="en-US" altLang="zh-CN" spc="0" dirty="0" err="1">
                <a:solidFill>
                  <a:schemeClr val="dk1"/>
                </a:solidFill>
                <a:latin typeface="Poppins" pitchFamily="2" charset="0"/>
                <a:ea typeface="思源黑体 CN Regular" pitchFamily="34" charset="-122"/>
                <a:cs typeface="Poppins" pitchFamily="2" charset="0"/>
              </a:rPr>
              <a:t>Matrigel</a:t>
            </a:r>
            <a:r>
              <a:rPr lang="zh-CN" altLang="en-US" spc="0" dirty="0">
                <a:solidFill>
                  <a:schemeClr val="dk1"/>
                </a:solidFill>
                <a:latin typeface="Poppins" pitchFamily="2" charset="0"/>
                <a:ea typeface="思源黑体 CN Regular" pitchFamily="34" charset="-122"/>
                <a:cs typeface="Poppins" pitchFamily="2" charset="0"/>
              </a:rPr>
              <a:t>），使干细胞发育成脑类</a:t>
            </a:r>
            <a:r>
              <a:rPr lang="zh-CN" altLang="en-US" spc="0" dirty="0" smtClean="0">
                <a:solidFill>
                  <a:schemeClr val="dk1"/>
                </a:solidFill>
                <a:latin typeface="Poppins" pitchFamily="2" charset="0"/>
                <a:ea typeface="思源黑体 CN Regular" pitchFamily="34" charset="-122"/>
                <a:cs typeface="Poppins" pitchFamily="2" charset="0"/>
              </a:rPr>
              <a:t>器官</a:t>
            </a:r>
            <a:endParaRPr lang="en-US" altLang="zh-CN" spc="0" dirty="0" smtClean="0">
              <a:solidFill>
                <a:schemeClr val="dk1"/>
              </a:solidFill>
              <a:latin typeface="Poppins" pitchFamily="2" charset="0"/>
              <a:ea typeface="思源黑体 CN Regular" pitchFamily="34" charset="-122"/>
              <a:cs typeface="Poppins" pitchFamily="2" charset="0"/>
            </a:endParaRPr>
          </a:p>
          <a:p>
            <a:pPr marL="0" indent="0">
              <a:lnSpc>
                <a:spcPct val="100000"/>
              </a:lnSpc>
              <a:spcAft>
                <a:spcPts val="0"/>
              </a:spcAft>
              <a:buNone/>
            </a:pPr>
            <a:r>
              <a:rPr lang="en-US" altLang="zh-CN" spc="0" dirty="0" smtClean="0">
                <a:solidFill>
                  <a:schemeClr val="dk1"/>
                </a:solidFill>
                <a:latin typeface="Poppins" pitchFamily="2" charset="0"/>
                <a:ea typeface="思源黑体 CN Regular" pitchFamily="34" charset="-122"/>
                <a:cs typeface="Poppins" pitchFamily="2" charset="0"/>
              </a:rPr>
              <a:t>3. </a:t>
            </a:r>
            <a:r>
              <a:rPr lang="zh-CN" altLang="en-US" spc="0" dirty="0" smtClean="0">
                <a:solidFill>
                  <a:schemeClr val="dk1"/>
                </a:solidFill>
                <a:latin typeface="Poppins" pitchFamily="2" charset="0"/>
                <a:ea typeface="思源黑体 CN Regular" pitchFamily="34" charset="-122"/>
                <a:cs typeface="Poppins" pitchFamily="2" charset="0"/>
              </a:rPr>
              <a:t>培养基中通常加入所需的细胞因子</a:t>
            </a:r>
            <a:endParaRPr lang="zh-CN" altLang="en-US" spc="0" dirty="0">
              <a:solidFill>
                <a:schemeClr val="dk1"/>
              </a:solidFill>
              <a:latin typeface="Poppins" pitchFamily="2" charset="0"/>
              <a:ea typeface="思源黑体 CN Regular" pitchFamily="34" charset="-122"/>
              <a:cs typeface="Poppins" pitchFamily="2" charset="0"/>
            </a:endParaRPr>
          </a:p>
        </p:txBody>
      </p:sp>
      <p:sp>
        <p:nvSpPr>
          <p:cNvPr id="36" name="TextBox 3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pic>
        <p:nvPicPr>
          <p:cNvPr id="23" name="图片 22" descr="Brain Organoids to Evaluate Cellular Therapies-3.jpg"/>
          <p:cNvPicPr>
            <a:picLocks noChangeAspect="1"/>
          </p:cNvPicPr>
          <p:nvPr/>
        </p:nvPicPr>
        <p:blipFill>
          <a:blip r:embed="rId3" cstate="print"/>
          <a:stretch>
            <a:fillRect/>
          </a:stretch>
        </p:blipFill>
        <p:spPr>
          <a:xfrm>
            <a:off x="1447800" y="2114550"/>
            <a:ext cx="4767714" cy="2438400"/>
          </a:xfrm>
          <a:prstGeom prst="rect">
            <a:avLst/>
          </a:prstGeo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5078997" y="4248150"/>
            <a:ext cx="1474203" cy="374571"/>
          </a:xfrm>
          <a:prstGeom prst="roundRect">
            <a:avLst/>
          </a:prstGeom>
          <a:ln>
            <a:solidFill>
              <a:srgbClr val="007E66"/>
            </a:solidFill>
          </a:ln>
        </p:spPr>
        <p:txBody>
          <a:bodyPr wrap="none">
            <a:spAutoFit/>
          </a:bodyPr>
          <a:lstStyle/>
          <a:p>
            <a:r>
              <a:rPr lang="en-US" altLang="zh-CN" sz="1600" dirty="0" smtClean="0">
                <a:latin typeface="Poppins" pitchFamily="2" charset="0"/>
                <a:cs typeface="Poppins" pitchFamily="2" charset="0"/>
              </a:rPr>
              <a:t>BDNF</a:t>
            </a:r>
            <a:r>
              <a:rPr lang="zh-CN" altLang="en-US" sz="1600" dirty="0" smtClean="0">
                <a:latin typeface="Poppins" pitchFamily="2" charset="0"/>
                <a:cs typeface="Poppins" pitchFamily="2" charset="0"/>
              </a:rPr>
              <a:t>、</a:t>
            </a:r>
            <a:r>
              <a:rPr lang="en-US" altLang="zh-CN" sz="1600" dirty="0" smtClean="0">
                <a:latin typeface="Poppins" pitchFamily="2" charset="0"/>
                <a:cs typeface="Poppins" pitchFamily="2" charset="0"/>
              </a:rPr>
              <a:t>GDNF</a:t>
            </a:r>
            <a:endParaRPr lang="zh-CN" altLang="en-US" sz="1600" dirty="0" smtClean="0">
              <a:latin typeface="Poppins" pitchFamily="2" charset="0"/>
              <a:cs typeface="Poppins" pitchFamily="2" charset="0"/>
            </a:endParaRPr>
          </a:p>
        </p:txBody>
      </p:sp>
      <p:grpSp>
        <p:nvGrpSpPr>
          <p:cNvPr id="14" name="组合 28"/>
          <p:cNvGrpSpPr/>
          <p:nvPr/>
        </p:nvGrpSpPr>
        <p:grpSpPr>
          <a:xfrm>
            <a:off x="3657600" y="3190875"/>
            <a:ext cx="1904999" cy="1524000"/>
            <a:chOff x="152400" y="1962150"/>
            <a:chExt cx="2085474" cy="1752600"/>
          </a:xfrm>
        </p:grpSpPr>
        <p:sp>
          <p:nvSpPr>
            <p:cNvPr id="60" name="椭圆 59"/>
            <p:cNvSpPr/>
            <p:nvPr/>
          </p:nvSpPr>
          <p:spPr>
            <a:xfrm>
              <a:off x="228601" y="1962150"/>
              <a:ext cx="1752600" cy="1752600"/>
            </a:xfrm>
            <a:prstGeom prst="ellipse">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sp>
          <p:nvSpPr>
            <p:cNvPr id="61" name="TextBox 60"/>
            <p:cNvSpPr txBox="1"/>
            <p:nvPr/>
          </p:nvSpPr>
          <p:spPr>
            <a:xfrm>
              <a:off x="152400" y="2225040"/>
              <a:ext cx="2085474"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b="1" dirty="0" smtClean="0">
                  <a:latin typeface="Poppins" pitchFamily="2" charset="0"/>
                  <a:ea typeface="思源黑体 CN Normal" panose="020B0400000000000000" pitchFamily="34" charset="-122"/>
                  <a:cs typeface="Poppins" pitchFamily="2" charset="0"/>
                </a:rPr>
                <a:t>中脑类器官</a:t>
              </a:r>
              <a:endParaRPr lang="zh-CN" altLang="en-US" b="1" dirty="0" smtClean="0">
                <a:latin typeface="Poppins" pitchFamily="2" charset="0"/>
                <a:ea typeface="思源黑体 CN Normal" panose="020B0400000000000000" pitchFamily="34" charset="-122"/>
                <a:cs typeface="Poppins" pitchFamily="2" charset="0"/>
              </a:endParaRPr>
            </a:p>
          </p:txBody>
        </p:sp>
      </p:grpSp>
      <p:sp>
        <p:nvSpPr>
          <p:cNvPr id="21" name="矩形 20"/>
          <p:cNvSpPr/>
          <p:nvPr/>
        </p:nvSpPr>
        <p:spPr>
          <a:xfrm>
            <a:off x="6509845" y="1657350"/>
            <a:ext cx="1539564" cy="374571"/>
          </a:xfrm>
          <a:prstGeom prst="roundRect">
            <a:avLst/>
          </a:prstGeom>
          <a:ln>
            <a:solidFill>
              <a:srgbClr val="007E66"/>
            </a:solidFill>
          </a:ln>
        </p:spPr>
        <p:txBody>
          <a:bodyPr wrap="none">
            <a:spAutoFit/>
          </a:bodyPr>
          <a:lstStyle/>
          <a:p>
            <a:r>
              <a:rPr lang="en-US" sz="1600" dirty="0" smtClean="0">
                <a:latin typeface="Poppins" pitchFamily="2" charset="0"/>
                <a:cs typeface="Poppins" pitchFamily="2" charset="0"/>
              </a:rPr>
              <a:t>FGF2</a:t>
            </a:r>
            <a:r>
              <a:rPr lang="zh-CN" altLang="en-US" sz="1600" dirty="0" smtClean="0">
                <a:latin typeface="Poppins" pitchFamily="2" charset="0"/>
                <a:cs typeface="Poppins" pitchFamily="2" charset="0"/>
              </a:rPr>
              <a:t>、</a:t>
            </a:r>
            <a:r>
              <a:rPr lang="en-US" altLang="zh-CN" sz="1600" dirty="0" smtClean="0">
                <a:latin typeface="Poppins" pitchFamily="2" charset="0"/>
                <a:cs typeface="Poppins" pitchFamily="2" charset="0"/>
              </a:rPr>
              <a:t>Insulin</a:t>
            </a:r>
            <a:endParaRPr lang="zh-CN" altLang="en-US" sz="1600" dirty="0" smtClean="0">
              <a:latin typeface="Poppins" pitchFamily="2" charset="0"/>
              <a:cs typeface="Poppins" pitchFamily="2" charset="0"/>
            </a:endParaRPr>
          </a:p>
        </p:txBody>
      </p:sp>
      <p:sp>
        <p:nvSpPr>
          <p:cNvPr id="43" name="圆角矩形 42"/>
          <p:cNvSpPr/>
          <p:nvPr/>
        </p:nvSpPr>
        <p:spPr>
          <a:xfrm>
            <a:off x="1066800" y="1866142"/>
            <a:ext cx="1326907" cy="374571"/>
          </a:xfrm>
          <a:prstGeom prst="roundRect">
            <a:avLst/>
          </a:prstGeom>
          <a:ln>
            <a:solidFill>
              <a:srgbClr val="007E66"/>
            </a:solidFill>
          </a:ln>
        </p:spPr>
        <p:txBody>
          <a:bodyPr wrap="square">
            <a:spAutoFit/>
          </a:bodyPr>
          <a:lstStyle/>
          <a:p>
            <a:pPr algn="ctr"/>
            <a:r>
              <a:rPr lang="en-US" sz="1600" dirty="0" smtClean="0">
                <a:latin typeface="Poppins" pitchFamily="2" charset="0"/>
                <a:cs typeface="Poppins" pitchFamily="2" charset="0"/>
              </a:rPr>
              <a:t>VEGF</a:t>
            </a:r>
            <a:endParaRPr lang="zh-CN" altLang="en-US" sz="1600" dirty="0">
              <a:latin typeface="Poppins" pitchFamily="2" charset="0"/>
              <a:cs typeface="Poppins" pitchFamily="2" charset="0"/>
            </a:endParaRPr>
          </a:p>
        </p:txBody>
      </p:sp>
      <p:sp>
        <p:nvSpPr>
          <p:cNvPr id="47" name="矩形 46"/>
          <p:cNvSpPr/>
          <p:nvPr/>
        </p:nvSpPr>
        <p:spPr>
          <a:xfrm>
            <a:off x="1018540" y="2951992"/>
            <a:ext cx="1508517" cy="374571"/>
          </a:xfrm>
          <a:prstGeom prst="roundRect">
            <a:avLst/>
          </a:prstGeom>
          <a:ln>
            <a:solidFill>
              <a:srgbClr val="007E66"/>
            </a:solidFill>
          </a:ln>
        </p:spPr>
        <p:txBody>
          <a:bodyPr wrap="none">
            <a:spAutoFit/>
          </a:bodyPr>
          <a:lstStyle/>
          <a:p>
            <a:r>
              <a:rPr lang="en-US" sz="1600" dirty="0" smtClean="0">
                <a:latin typeface="Poppins" pitchFamily="2" charset="0"/>
                <a:cs typeface="Poppins" pitchFamily="2" charset="0"/>
              </a:rPr>
              <a:t>EGF</a:t>
            </a:r>
            <a:r>
              <a:rPr lang="zh-CN" altLang="en-US" sz="1600" dirty="0" smtClean="0">
                <a:latin typeface="Poppins" pitchFamily="2" charset="0"/>
                <a:cs typeface="Poppins" pitchFamily="2" charset="0"/>
              </a:rPr>
              <a:t>、</a:t>
            </a:r>
            <a:r>
              <a:rPr lang="en-US" altLang="zh-CN" sz="1600" dirty="0" smtClean="0">
                <a:latin typeface="Poppins" pitchFamily="2" charset="0"/>
                <a:cs typeface="Poppins" pitchFamily="2" charset="0"/>
              </a:rPr>
              <a:t>Noggin</a:t>
            </a:r>
            <a:endParaRPr lang="zh-CN" altLang="en-US" sz="1600" dirty="0" smtClean="0">
              <a:latin typeface="Poppins" pitchFamily="2" charset="0"/>
              <a:cs typeface="Poppins" pitchFamily="2" charset="0"/>
            </a:endParaRPr>
          </a:p>
        </p:txBody>
      </p:sp>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7" name="组合 28"/>
          <p:cNvGrpSpPr/>
          <p:nvPr/>
        </p:nvGrpSpPr>
        <p:grpSpPr>
          <a:xfrm>
            <a:off x="285720" y="642924"/>
            <a:ext cx="4235663" cy="547702"/>
            <a:chOff x="5643570" y="1142990"/>
            <a:chExt cx="4235663"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4092787"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脑类器官培养</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主要细胞因子</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9701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44" name="矩形 43"/>
          <p:cNvSpPr/>
          <p:nvPr/>
        </p:nvSpPr>
        <p:spPr>
          <a:xfrm>
            <a:off x="1447800" y="4829050"/>
            <a:ext cx="6156000" cy="215444"/>
          </a:xfrm>
          <a:prstGeom prst="rect">
            <a:avLst/>
          </a:prstGeom>
        </p:spPr>
        <p:txBody>
          <a:bodyPr wrap="square">
            <a:spAutoFit/>
          </a:bodyPr>
          <a:lstStyle/>
          <a:p>
            <a:r>
              <a:rPr lang="en-US" sz="800" i="1" dirty="0" smtClean="0">
                <a:latin typeface="Poppins" pitchFamily="2" charset="0"/>
                <a:cs typeface="Poppins" pitchFamily="2" charset="0"/>
              </a:rPr>
              <a:t>(</a:t>
            </a:r>
            <a:r>
              <a:rPr lang="en-US" sz="800" i="1" dirty="0" err="1" smtClean="0">
                <a:latin typeface="Poppins" pitchFamily="2" charset="0"/>
                <a:cs typeface="Poppins" pitchFamily="2" charset="0"/>
              </a:rPr>
              <a:t>Galet</a:t>
            </a:r>
            <a:r>
              <a:rPr lang="en-US" sz="800" i="1" dirty="0" smtClean="0">
                <a:latin typeface="Poppins" pitchFamily="2" charset="0"/>
                <a:cs typeface="Poppins" pitchFamily="2" charset="0"/>
              </a:rPr>
              <a:t>, Cheval, and </a:t>
            </a:r>
            <a:r>
              <a:rPr lang="en-US" sz="800" i="1" dirty="0" err="1" smtClean="0">
                <a:latin typeface="Poppins" pitchFamily="2" charset="0"/>
                <a:cs typeface="Poppins" pitchFamily="2" charset="0"/>
              </a:rPr>
              <a:t>Ravassard</a:t>
            </a:r>
            <a:r>
              <a:rPr lang="en-US" sz="800" i="1" dirty="0" smtClean="0">
                <a:latin typeface="Poppins" pitchFamily="2" charset="0"/>
                <a:cs typeface="Poppins" pitchFamily="2" charset="0"/>
              </a:rPr>
              <a:t> 2020;Susaimanickam, </a:t>
            </a:r>
            <a:r>
              <a:rPr lang="en-US" sz="800" i="1" dirty="0" err="1" smtClean="0">
                <a:latin typeface="Poppins" pitchFamily="2" charset="0"/>
                <a:cs typeface="Poppins" pitchFamily="2" charset="0"/>
              </a:rPr>
              <a:t>Kiral</a:t>
            </a:r>
            <a:r>
              <a:rPr lang="en-US" sz="800" i="1" dirty="0" smtClean="0">
                <a:latin typeface="Poppins" pitchFamily="2" charset="0"/>
                <a:cs typeface="Poppins" pitchFamily="2" charset="0"/>
              </a:rPr>
              <a:t>, and Park 2022</a:t>
            </a:r>
            <a:r>
              <a:rPr lang="en-US" sz="800" dirty="0" smtClean="0"/>
              <a:t>;</a:t>
            </a:r>
            <a:r>
              <a:rPr lang="en-US" sz="800" i="1" dirty="0" smtClean="0">
                <a:latin typeface="Poppins" pitchFamily="2" charset="0"/>
                <a:cs typeface="Poppins" pitchFamily="2" charset="0"/>
              </a:rPr>
              <a:t>Gopalakrishnan 2019; Song et al. 2021)</a:t>
            </a:r>
            <a:endParaRPr lang="zh-CN" altLang="en-US" sz="800" i="1" dirty="0" err="1" smtClean="0">
              <a:latin typeface="Poppins" pitchFamily="2" charset="0"/>
              <a:cs typeface="Poppins" pitchFamily="2" charset="0"/>
            </a:endParaRPr>
          </a:p>
        </p:txBody>
      </p:sp>
      <p:grpSp>
        <p:nvGrpSpPr>
          <p:cNvPr id="8" name="组合 28"/>
          <p:cNvGrpSpPr/>
          <p:nvPr/>
        </p:nvGrpSpPr>
        <p:grpSpPr>
          <a:xfrm>
            <a:off x="5181600" y="1657350"/>
            <a:ext cx="1905000" cy="1524000"/>
            <a:chOff x="152400" y="1962150"/>
            <a:chExt cx="2085474" cy="1752600"/>
          </a:xfrm>
        </p:grpSpPr>
        <p:sp>
          <p:nvSpPr>
            <p:cNvPr id="34" name="椭圆 33"/>
            <p:cNvSpPr/>
            <p:nvPr/>
          </p:nvSpPr>
          <p:spPr>
            <a:xfrm>
              <a:off x="228601" y="1962150"/>
              <a:ext cx="1752600" cy="1752600"/>
            </a:xfrm>
            <a:prstGeom prst="ellipse">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sp>
          <p:nvSpPr>
            <p:cNvPr id="36" name="TextBox 35"/>
            <p:cNvSpPr txBox="1"/>
            <p:nvPr/>
          </p:nvSpPr>
          <p:spPr>
            <a:xfrm>
              <a:off x="152400" y="2225040"/>
              <a:ext cx="2085474"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b="1" dirty="0" smtClean="0">
                  <a:latin typeface="Poppins" pitchFamily="2" charset="0"/>
                  <a:ea typeface="思源黑体 CN Normal" panose="020B0400000000000000" pitchFamily="34" charset="-122"/>
                  <a:cs typeface="Poppins" pitchFamily="2" charset="0"/>
                </a:rPr>
                <a:t>小脑类器官</a:t>
              </a:r>
              <a:endParaRPr lang="zh-CN" altLang="en-US" b="1" dirty="0" smtClean="0">
                <a:latin typeface="Poppins" pitchFamily="2" charset="0"/>
                <a:ea typeface="思源黑体 CN Normal" panose="020B0400000000000000" pitchFamily="34" charset="-122"/>
                <a:cs typeface="Poppins" pitchFamily="2" charset="0"/>
              </a:endParaRPr>
            </a:p>
          </p:txBody>
        </p:sp>
      </p:grpSp>
      <p:grpSp>
        <p:nvGrpSpPr>
          <p:cNvPr id="9" name="组合 64"/>
          <p:cNvGrpSpPr/>
          <p:nvPr/>
        </p:nvGrpSpPr>
        <p:grpSpPr>
          <a:xfrm>
            <a:off x="7048805" y="2038351"/>
            <a:ext cx="2095195" cy="587824"/>
            <a:chOff x="6439205" y="1657351"/>
            <a:chExt cx="2095195" cy="587824"/>
          </a:xfrm>
        </p:grpSpPr>
        <p:sp>
          <p:nvSpPr>
            <p:cNvPr id="23" name="矩形 22"/>
            <p:cNvSpPr/>
            <p:nvPr/>
          </p:nvSpPr>
          <p:spPr>
            <a:xfrm>
              <a:off x="6858000" y="1721955"/>
              <a:ext cx="1676400" cy="523220"/>
            </a:xfrm>
            <a:prstGeom prst="rect">
              <a:avLst/>
            </a:prstGeom>
          </p:spPr>
          <p:txBody>
            <a:bodyPr wrap="square">
              <a:spAutoFit/>
            </a:bodyPr>
            <a:lstStyle/>
            <a:p>
              <a:r>
                <a:rPr lang="zh-CN" altLang="en-US" sz="1400" dirty="0" smtClean="0">
                  <a:latin typeface="思源黑体 CN Normal" panose="020B0400000000000000" pitchFamily="34" charset="-122"/>
                  <a:ea typeface="思源黑体 CN Normal" panose="020B0400000000000000" pitchFamily="34" charset="-122"/>
                  <a:cs typeface="Poppins" pitchFamily="2" charset="0"/>
                </a:rPr>
                <a:t>将多能细胞分化为神经外胚层谱系</a:t>
              </a:r>
              <a:endParaRPr lang="zh-CN" altLang="en-US" sz="1400" dirty="0" smtClean="0">
                <a:latin typeface="思源黑体 CN Normal" panose="020B0400000000000000" pitchFamily="34" charset="-122"/>
                <a:ea typeface="思源黑体 CN Normal" panose="020B0400000000000000" pitchFamily="34" charset="-122"/>
                <a:cs typeface="Poppins" pitchFamily="2" charset="0"/>
              </a:endParaRPr>
            </a:p>
          </p:txBody>
        </p:sp>
        <p:sp>
          <p:nvSpPr>
            <p:cNvPr id="37" name="直角上箭头 36"/>
            <p:cNvSpPr/>
            <p:nvPr/>
          </p:nvSpPr>
          <p:spPr>
            <a:xfrm rot="16200000" flipH="1" flipV="1">
              <a:off x="6496201" y="1600355"/>
              <a:ext cx="381004" cy="494995"/>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39"/>
          <p:cNvGrpSpPr/>
          <p:nvPr/>
        </p:nvGrpSpPr>
        <p:grpSpPr>
          <a:xfrm>
            <a:off x="2133600" y="1761367"/>
            <a:ext cx="1905000" cy="1524000"/>
            <a:chOff x="-174058" y="2225040"/>
            <a:chExt cx="2085474" cy="1752600"/>
          </a:xfrm>
        </p:grpSpPr>
        <p:sp>
          <p:nvSpPr>
            <p:cNvPr id="41" name="椭圆 40"/>
            <p:cNvSpPr/>
            <p:nvPr/>
          </p:nvSpPr>
          <p:spPr>
            <a:xfrm>
              <a:off x="-97857" y="2225040"/>
              <a:ext cx="1752600" cy="1752600"/>
            </a:xfrm>
            <a:prstGeom prst="ellipse">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sp>
          <p:nvSpPr>
            <p:cNvPr id="42" name="TextBox 41"/>
            <p:cNvSpPr txBox="1"/>
            <p:nvPr/>
          </p:nvSpPr>
          <p:spPr>
            <a:xfrm>
              <a:off x="-174058" y="2487930"/>
              <a:ext cx="2085474"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Poppins" pitchFamily="2" charset="0"/>
                  <a:ea typeface="思源黑体 CN Normal" panose="020B0400000000000000" pitchFamily="34" charset="-122"/>
                  <a:cs typeface="Poppins" pitchFamily="2" charset="0"/>
                </a:rPr>
                <a:t>脑类器官</a:t>
              </a:r>
              <a:endParaRPr lang="zh-CN" altLang="en-US" b="1" dirty="0" smtClean="0">
                <a:latin typeface="Poppins" pitchFamily="2" charset="0"/>
                <a:ea typeface="思源黑体 CN Normal" panose="020B0400000000000000" pitchFamily="34" charset="-122"/>
                <a:cs typeface="Poppins" pitchFamily="2" charset="0"/>
              </a:endParaRPr>
            </a:p>
          </p:txBody>
        </p:sp>
      </p:grpSp>
      <p:grpSp>
        <p:nvGrpSpPr>
          <p:cNvPr id="11" name="组合 61"/>
          <p:cNvGrpSpPr/>
          <p:nvPr/>
        </p:nvGrpSpPr>
        <p:grpSpPr>
          <a:xfrm>
            <a:off x="526807" y="1428750"/>
            <a:ext cx="1676400" cy="437392"/>
            <a:chOff x="381000" y="1695450"/>
            <a:chExt cx="1676400" cy="437392"/>
          </a:xfrm>
        </p:grpSpPr>
        <p:sp>
          <p:nvSpPr>
            <p:cNvPr id="45" name="矩形 44"/>
            <p:cNvSpPr/>
            <p:nvPr/>
          </p:nvSpPr>
          <p:spPr>
            <a:xfrm>
              <a:off x="381000" y="1695450"/>
              <a:ext cx="1676400" cy="307777"/>
            </a:xfrm>
            <a:prstGeom prst="rect">
              <a:avLst/>
            </a:prstGeom>
          </p:spPr>
          <p:txBody>
            <a:bodyPr wrap="square">
              <a:spAutoFit/>
            </a:bodyPr>
            <a:lstStyle/>
            <a:p>
              <a:r>
                <a:rPr lang="zh-CN" altLang="en-US" sz="1400" dirty="0" smtClean="0">
                  <a:latin typeface="思源黑体 CN Normal" panose="020B0400000000000000" pitchFamily="34" charset="-122"/>
                  <a:ea typeface="思源黑体 CN Normal" panose="020B0400000000000000" pitchFamily="34" charset="-122"/>
                  <a:cs typeface="Poppins" pitchFamily="2" charset="0"/>
                </a:rPr>
                <a:t>生成血管</a:t>
              </a:r>
              <a:endParaRPr lang="zh-CN" altLang="en-US" sz="1400" dirty="0" smtClean="0">
                <a:latin typeface="思源黑体 CN Normal" panose="020B0400000000000000" pitchFamily="34" charset="-122"/>
                <a:ea typeface="思源黑体 CN Normal" panose="020B0400000000000000" pitchFamily="34" charset="-122"/>
                <a:cs typeface="Poppins" pitchFamily="2" charset="0"/>
              </a:endParaRPr>
            </a:p>
          </p:txBody>
        </p:sp>
        <p:sp>
          <p:nvSpPr>
            <p:cNvPr id="46" name="直角上箭头 45"/>
            <p:cNvSpPr/>
            <p:nvPr/>
          </p:nvSpPr>
          <p:spPr>
            <a:xfrm rot="16200000">
              <a:off x="1390801" y="1694842"/>
              <a:ext cx="381004" cy="494995"/>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63"/>
          <p:cNvGrpSpPr/>
          <p:nvPr/>
        </p:nvGrpSpPr>
        <p:grpSpPr>
          <a:xfrm>
            <a:off x="260107" y="3332992"/>
            <a:ext cx="2095195" cy="638175"/>
            <a:chOff x="-238430" y="3409951"/>
            <a:chExt cx="2095195" cy="638175"/>
          </a:xfrm>
        </p:grpSpPr>
        <p:sp>
          <p:nvSpPr>
            <p:cNvPr id="49" name="矩形 48"/>
            <p:cNvSpPr/>
            <p:nvPr/>
          </p:nvSpPr>
          <p:spPr>
            <a:xfrm>
              <a:off x="-238430" y="3524906"/>
              <a:ext cx="1676400" cy="523220"/>
            </a:xfrm>
            <a:prstGeom prst="rect">
              <a:avLst/>
            </a:prstGeom>
          </p:spPr>
          <p:txBody>
            <a:bodyPr wrap="square">
              <a:spAutoFit/>
            </a:bodyPr>
            <a:lstStyle/>
            <a:p>
              <a:r>
                <a:rPr lang="zh-CN" altLang="en-US" sz="1400" dirty="0" smtClean="0">
                  <a:latin typeface="思源黑体 CN Normal" panose="020B0400000000000000" pitchFamily="34" charset="-122"/>
                  <a:ea typeface="思源黑体 CN Normal" panose="020B0400000000000000" pitchFamily="34" charset="-122"/>
                  <a:cs typeface="Poppins" pitchFamily="2" charset="0"/>
                </a:rPr>
                <a:t>引导细胞沿特定器官谱系分化</a:t>
              </a:r>
              <a:endParaRPr lang="zh-CN" altLang="en-US" sz="1400" dirty="0" smtClean="0">
                <a:latin typeface="Poppins" pitchFamily="2" charset="0"/>
                <a:cs typeface="Poppins" pitchFamily="2" charset="0"/>
              </a:endParaRPr>
            </a:p>
          </p:txBody>
        </p:sp>
        <p:sp>
          <p:nvSpPr>
            <p:cNvPr id="50" name="直角上箭头 49"/>
            <p:cNvSpPr/>
            <p:nvPr/>
          </p:nvSpPr>
          <p:spPr>
            <a:xfrm rot="5400000" flipV="1">
              <a:off x="1418766" y="3352955"/>
              <a:ext cx="381004" cy="494995"/>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矩形 55"/>
          <p:cNvSpPr/>
          <p:nvPr/>
        </p:nvSpPr>
        <p:spPr>
          <a:xfrm>
            <a:off x="6172200" y="3790950"/>
            <a:ext cx="1676400" cy="307777"/>
          </a:xfrm>
          <a:prstGeom prst="rect">
            <a:avLst/>
          </a:prstGeom>
        </p:spPr>
        <p:txBody>
          <a:bodyPr wrap="square">
            <a:spAutoFit/>
          </a:bodyPr>
          <a:lstStyle/>
          <a:p>
            <a:r>
              <a:rPr lang="zh-CN" altLang="en-US" sz="1400" dirty="0" smtClean="0">
                <a:latin typeface="思源黑体 CN Normal" panose="020B0400000000000000" pitchFamily="34" charset="-122"/>
                <a:ea typeface="思源黑体 CN Normal" panose="020B0400000000000000" pitchFamily="34" charset="-122"/>
                <a:cs typeface="Poppins" pitchFamily="2" charset="0"/>
              </a:rPr>
              <a:t>分化和成熟</a:t>
            </a:r>
            <a:endParaRPr lang="zh-CN" altLang="en-US" sz="1400" dirty="0" smtClean="0">
              <a:latin typeface="思源黑体 CN Normal" panose="020B0400000000000000" pitchFamily="34" charset="-122"/>
              <a:ea typeface="思源黑体 CN Normal" panose="020B0400000000000000" pitchFamily="34" charset="-122"/>
              <a:cs typeface="Poppins" pitchFamily="2" charset="0"/>
            </a:endParaRPr>
          </a:p>
        </p:txBody>
      </p:sp>
      <p:sp>
        <p:nvSpPr>
          <p:cNvPr id="58" name="直角上箭头 57"/>
          <p:cNvSpPr/>
          <p:nvPr/>
        </p:nvSpPr>
        <p:spPr>
          <a:xfrm rot="5400000" flipH="1">
            <a:off x="5695796" y="3810154"/>
            <a:ext cx="381004" cy="494995"/>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21" grpId="0" animBg="1"/>
      <p:bldP spid="43" grpId="0" animBg="1"/>
      <p:bldP spid="47" grpId="0" animBg="1"/>
      <p:bldP spid="44" grpId="0"/>
      <p:bldP spid="56" grpId="0"/>
      <p:bldP spid="5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7" name="组合 28"/>
          <p:cNvGrpSpPr/>
          <p:nvPr/>
        </p:nvGrpSpPr>
        <p:grpSpPr>
          <a:xfrm>
            <a:off x="285720" y="642924"/>
            <a:ext cx="2981356" cy="547702"/>
            <a:chOff x="5643570" y="1142990"/>
            <a:chExt cx="2981356"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2816797"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脑类器官</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疾病模型</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8482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78850" name="AutoShape 2" descr="Figure thumbnail gr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29" name="矩形 28"/>
          <p:cNvSpPr/>
          <p:nvPr/>
        </p:nvSpPr>
        <p:spPr>
          <a:xfrm>
            <a:off x="6629400" y="4171950"/>
            <a:ext cx="1361270" cy="215444"/>
          </a:xfrm>
          <a:prstGeom prst="rect">
            <a:avLst/>
          </a:prstGeom>
        </p:spPr>
        <p:txBody>
          <a:bodyPr wrap="none">
            <a:spAutoFit/>
          </a:bodyPr>
          <a:lstStyle/>
          <a:p>
            <a:r>
              <a:rPr lang="en-US" sz="800" i="1" dirty="0" smtClean="0">
                <a:latin typeface="Poppins" pitchFamily="2" charset="0"/>
                <a:cs typeface="Poppins" pitchFamily="2" charset="0"/>
              </a:rPr>
              <a:t>(</a:t>
            </a:r>
            <a:r>
              <a:rPr lang="en-US" sz="800" i="1" dirty="0" err="1" smtClean="0">
                <a:latin typeface="Poppins" pitchFamily="2" charset="0"/>
                <a:cs typeface="Poppins" pitchFamily="2" charset="0"/>
              </a:rPr>
              <a:t>Gopalakrishnan</a:t>
            </a:r>
            <a:r>
              <a:rPr lang="en-US" sz="800" i="1" dirty="0" smtClean="0">
                <a:latin typeface="Poppins" pitchFamily="2" charset="0"/>
                <a:cs typeface="Poppins" pitchFamily="2" charset="0"/>
              </a:rPr>
              <a:t> 2019)</a:t>
            </a:r>
            <a:endParaRPr lang="zh-CN" altLang="en-US" sz="800" i="1" dirty="0" smtClean="0">
              <a:latin typeface="Poppins" pitchFamily="2" charset="0"/>
              <a:cs typeface="Poppins" pitchFamily="2" charset="0"/>
            </a:endParaRPr>
          </a:p>
        </p:txBody>
      </p:sp>
      <p:graphicFrame>
        <p:nvGraphicFramePr>
          <p:cNvPr id="37" name="表格 36"/>
          <p:cNvGraphicFramePr>
            <a:graphicFrameLocks noGrp="1"/>
          </p:cNvGraphicFramePr>
          <p:nvPr/>
        </p:nvGraphicFramePr>
        <p:xfrm>
          <a:off x="609600" y="1261110"/>
          <a:ext cx="7391400" cy="2900109"/>
        </p:xfrm>
        <a:graphic>
          <a:graphicData uri="http://schemas.openxmlformats.org/drawingml/2006/table">
            <a:tbl>
              <a:tblPr firstRow="1" bandRow="1">
                <a:tableStyleId>{5C22544A-7EE6-4342-B048-85BDC9FD1C3A}</a:tableStyleId>
              </a:tblPr>
              <a:tblGrid>
                <a:gridCol w="2514600"/>
                <a:gridCol w="4876800"/>
              </a:tblGrid>
              <a:tr h="324549">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bg1"/>
                          </a:solidFill>
                          <a:latin typeface="思源黑体 CN Regular" pitchFamily="34" charset="-122"/>
                          <a:ea typeface="思源黑体 CN Regular" pitchFamily="34" charset="-122"/>
                          <a:cs typeface="Poppins" pitchFamily="2" charset="0"/>
                        </a:rPr>
                        <a:t>不同类型脑类器官</a:t>
                      </a:r>
                      <a:endParaRPr lang="zh-CN" altLang="en-US" sz="1200" b="1" kern="1200" dirty="0" smtClean="0">
                        <a:solidFill>
                          <a:schemeClr val="bg1"/>
                        </a:solidFill>
                        <a:latin typeface="思源黑体 CN Regular" pitchFamily="34" charset="-122"/>
                        <a:ea typeface="思源黑体 CN Regular" pitchFamily="34" charset="-122"/>
                        <a:cs typeface="Poppins"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44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b="1" kern="100" dirty="0" smtClean="0">
                          <a:latin typeface="思源黑体 CN Regular" pitchFamily="34" charset="-122"/>
                          <a:ea typeface="思源黑体 CN Regular" pitchFamily="34" charset="-122"/>
                          <a:cs typeface="Poppins"/>
                        </a:rPr>
                        <a:t>疾病模型</a:t>
                      </a:r>
                      <a:r>
                        <a:rPr lang="en-US" sz="1200" b="1" kern="100" dirty="0" smtClean="0">
                          <a:latin typeface="思源黑体 CN Regular" pitchFamily="34" charset="-122"/>
                          <a:ea typeface="思源黑体 CN Regular" pitchFamily="34" charset="-122"/>
                          <a:cs typeface="Times New Roman" panose="02020603050405020304"/>
                        </a:rPr>
                        <a:t>/</a:t>
                      </a:r>
                      <a:r>
                        <a:rPr lang="zh-CN" altLang="en-US" sz="1200" b="1" kern="100" dirty="0" smtClean="0">
                          <a:latin typeface="思源黑体 CN Regular" pitchFamily="34" charset="-122"/>
                          <a:ea typeface="思源黑体 CN Regular" pitchFamily="34" charset="-122"/>
                          <a:cs typeface="Poppins"/>
                        </a:rPr>
                        <a:t>潜在应用</a:t>
                      </a:r>
                      <a:endParaRPr lang="zh-CN" altLang="en-US" sz="1200" kern="100" dirty="0" smtClean="0">
                        <a:latin typeface="思源黑体 CN Regular" pitchFamily="34" charset="-122"/>
                        <a:ea typeface="思源黑体 CN Regular" pitchFamily="34" charset="-122"/>
                        <a:cs typeface="Times New Roman" panose="02020603050405020304"/>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440"/>
                    </a:solidFill>
                  </a:tcPr>
                </a:tc>
              </a:tr>
              <a:tr h="243840">
                <a:tc rowSpan="3">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latin typeface="思源黑体 CN Regular" pitchFamily="34" charset="-122"/>
                          <a:ea typeface="思源黑体 CN Regular" pitchFamily="34" charset="-122"/>
                          <a:cs typeface="Times New Roman" panose="02020603050405020304"/>
                        </a:rPr>
                        <a:t>大脑</a:t>
                      </a:r>
                      <a:r>
                        <a:rPr lang="en-US" altLang="zh-CN" sz="1200" kern="100" dirty="0" smtClean="0">
                          <a:latin typeface="思源黑体 CN Regular" pitchFamily="34" charset="-122"/>
                          <a:ea typeface="思源黑体 CN Regular" pitchFamily="34" charset="-122"/>
                          <a:cs typeface="Times New Roman" panose="02020603050405020304"/>
                        </a:rPr>
                        <a:t>/</a:t>
                      </a:r>
                      <a:r>
                        <a:rPr lang="zh-CN" altLang="en-US" sz="1200" kern="100" dirty="0" smtClean="0">
                          <a:latin typeface="思源黑体 CN Regular" pitchFamily="34" charset="-122"/>
                          <a:ea typeface="思源黑体 CN Regular" pitchFamily="34" charset="-122"/>
                          <a:cs typeface="Times New Roman" panose="02020603050405020304"/>
                        </a:rPr>
                        <a:t>早期大脑类器官</a:t>
                      </a:r>
                      <a:endParaRPr lang="zh-CN" altLang="en-US" sz="1200" kern="100" dirty="0" smtClean="0">
                        <a:latin typeface="思源黑体 CN Regular" pitchFamily="34" charset="-122"/>
                        <a:ea typeface="思源黑体 CN Regular" pitchFamily="34" charset="-122"/>
                        <a:cs typeface="Times New Roman" panose="02020603050405020304"/>
                      </a:endParaRPr>
                    </a:p>
                  </a:txBody>
                  <a:tcPr marL="95250" marR="95250" anchor="ctr">
                    <a:lnT w="38100" cmpd="sng">
                      <a:noFill/>
                    </a:lnT>
                    <a:solidFill>
                      <a:schemeClr val="bg1">
                        <a:lumMod val="95000"/>
                      </a:schemeClr>
                    </a:solidFill>
                  </a:tcPr>
                </a:tc>
                <a:tc>
                  <a:txBody>
                    <a:bodyPr/>
                    <a:lstStyle/>
                    <a:p>
                      <a:pPr algn="l">
                        <a:spcAft>
                          <a:spcPts val="0"/>
                        </a:spcAft>
                      </a:pPr>
                      <a:r>
                        <a:rPr lang="en-US" sz="1200" kern="100" dirty="0" smtClean="0">
                          <a:latin typeface="思源黑体 CN Regular" pitchFamily="34" charset="-122"/>
                          <a:ea typeface="思源黑体 CN Regular" pitchFamily="34" charset="-122"/>
                          <a:cs typeface="Times New Roman" panose="02020603050405020304"/>
                        </a:rPr>
                        <a:t>-</a:t>
                      </a:r>
                      <a:r>
                        <a:rPr lang="zh-CN" altLang="en-US" sz="1200" kern="100" dirty="0" smtClean="0">
                          <a:latin typeface="思源黑体 CN Regular" pitchFamily="34" charset="-122"/>
                          <a:ea typeface="思源黑体 CN Regular" pitchFamily="34" charset="-122"/>
                          <a:cs typeface="Times New Roman" panose="02020603050405020304"/>
                        </a:rPr>
                        <a:t>遗传引起的小头畸形</a:t>
                      </a:r>
                      <a:endParaRPr lang="zh-CN" sz="1200" kern="100" dirty="0">
                        <a:latin typeface="思源黑体 CN Regular" pitchFamily="34" charset="-122"/>
                        <a:ea typeface="思源黑体 CN Regular" pitchFamily="34" charset="-122"/>
                        <a:cs typeface="Times New Roman" panose="02020603050405020304"/>
                      </a:endParaRPr>
                    </a:p>
                  </a:txBody>
                  <a:tcPr marL="68580" marR="68580" marT="0" marB="0" anchor="ctr">
                    <a:lnT w="38100" cmpd="sng">
                      <a:noFill/>
                    </a:lnT>
                    <a:solidFill>
                      <a:schemeClr val="bg1">
                        <a:lumMod val="95000"/>
                      </a:schemeClr>
                    </a:solidFill>
                  </a:tcPr>
                </a:tc>
              </a:tr>
              <a:tr h="274320">
                <a:tc vMerge="1">
                  <a:tcPr marL="95250" marR="95250" anchor="ctr"/>
                </a:tc>
                <a:tc>
                  <a:txBody>
                    <a:bodyPr/>
                    <a:lstStyle/>
                    <a:p>
                      <a:pPr algn="l">
                        <a:spcAft>
                          <a:spcPts val="0"/>
                        </a:spcAft>
                      </a:pPr>
                      <a:r>
                        <a:rPr lang="en-US" sz="1200" kern="100" dirty="0" smtClean="0">
                          <a:latin typeface="思源黑体 CN Regular" pitchFamily="34" charset="-122"/>
                          <a:ea typeface="思源黑体 CN Regular" pitchFamily="34" charset="-122"/>
                          <a:cs typeface="Times New Roman" panose="02020603050405020304"/>
                        </a:rPr>
                        <a:t>-</a:t>
                      </a:r>
                      <a:r>
                        <a:rPr lang="zh-CN" altLang="en-US" sz="1200" kern="100" dirty="0" smtClean="0">
                          <a:latin typeface="思源黑体 CN Regular" pitchFamily="34" charset="-122"/>
                          <a:ea typeface="思源黑体 CN Regular" pitchFamily="34" charset="-122"/>
                          <a:cs typeface="Times New Roman" panose="02020603050405020304"/>
                        </a:rPr>
                        <a:t>寨卡病毒引起的小头畸形</a:t>
                      </a:r>
                      <a:endParaRPr lang="zh-CN" sz="1200" kern="100" dirty="0">
                        <a:latin typeface="思源黑体 CN Regular" pitchFamily="34" charset="-122"/>
                        <a:ea typeface="思源黑体 CN Regular" pitchFamily="34" charset="-122"/>
                        <a:cs typeface="Times New Roman" panose="02020603050405020304"/>
                      </a:endParaRPr>
                    </a:p>
                  </a:txBody>
                  <a:tcPr marL="68580" marR="68580" marT="0" marB="0" anchor="ctr">
                    <a:solidFill>
                      <a:schemeClr val="bg1"/>
                    </a:solidFill>
                  </a:tcPr>
                </a:tc>
              </a:tr>
              <a:tr h="228600">
                <a:tc vMerge="1">
                  <a:tcPr marL="95250" marR="95250" anchor="ctr"/>
                </a:tc>
                <a:tc>
                  <a:txBody>
                    <a:bodyPr/>
                    <a:lstStyle/>
                    <a:p>
                      <a:pPr algn="l">
                        <a:spcAft>
                          <a:spcPts val="0"/>
                        </a:spcAft>
                      </a:pPr>
                      <a:r>
                        <a:rPr lang="en-US" sz="1200" kern="100" dirty="0" smtClean="0">
                          <a:latin typeface="思源黑体 CN Regular" pitchFamily="34" charset="-122"/>
                          <a:ea typeface="思源黑体 CN Regular" pitchFamily="34" charset="-122"/>
                          <a:cs typeface="Times New Roman" panose="02020603050405020304"/>
                        </a:rPr>
                        <a:t>-</a:t>
                      </a:r>
                      <a:r>
                        <a:rPr lang="zh-CN" altLang="en-US" sz="1200" kern="100" dirty="0" smtClean="0">
                          <a:latin typeface="思源黑体 CN Regular" pitchFamily="34" charset="-122"/>
                          <a:ea typeface="思源黑体 CN Regular" pitchFamily="34" charset="-122"/>
                          <a:cs typeface="Times New Roman" panose="02020603050405020304"/>
                        </a:rPr>
                        <a:t>米勒</a:t>
                      </a:r>
                      <a:r>
                        <a:rPr lang="en-US" altLang="zh-CN" sz="1200" kern="100" dirty="0" smtClean="0">
                          <a:latin typeface="思源黑体 CN Regular" pitchFamily="34" charset="-122"/>
                          <a:ea typeface="思源黑体 CN Regular" pitchFamily="34" charset="-122"/>
                          <a:cs typeface="Times New Roman" panose="02020603050405020304"/>
                        </a:rPr>
                        <a:t>-</a:t>
                      </a:r>
                      <a:r>
                        <a:rPr lang="zh-CN" altLang="en-US" sz="1200" kern="100" dirty="0" smtClean="0">
                          <a:latin typeface="思源黑体 CN Regular" pitchFamily="34" charset="-122"/>
                          <a:ea typeface="思源黑体 CN Regular" pitchFamily="34" charset="-122"/>
                          <a:cs typeface="Times New Roman" panose="02020603050405020304"/>
                        </a:rPr>
                        <a:t>迪克综合征</a:t>
                      </a:r>
                      <a:r>
                        <a:rPr lang="en-US" altLang="zh-CN" sz="1200" kern="100" dirty="0" smtClean="0">
                          <a:latin typeface="思源黑体 CN Regular" pitchFamily="34" charset="-122"/>
                          <a:ea typeface="思源黑体 CN Regular" pitchFamily="34" charset="-122"/>
                          <a:cs typeface="Times New Roman" panose="02020603050405020304"/>
                        </a:rPr>
                        <a:t>*</a:t>
                      </a:r>
                      <a:endParaRPr lang="zh-CN" sz="1200" kern="100" dirty="0">
                        <a:latin typeface="思源黑体 CN Regular" pitchFamily="34" charset="-122"/>
                        <a:ea typeface="思源黑体 CN Regular" pitchFamily="34" charset="-122"/>
                        <a:cs typeface="Times New Roman" panose="02020603050405020304"/>
                      </a:endParaRPr>
                    </a:p>
                  </a:txBody>
                  <a:tcPr marL="68580" marR="68580" marT="0" marB="0" anchor="ctr">
                    <a:solidFill>
                      <a:schemeClr val="bg1">
                        <a:lumMod val="95000"/>
                      </a:schemeClr>
                    </a:solidFill>
                  </a:tcPr>
                </a:tc>
              </a:tr>
              <a:tr h="2286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latin typeface="思源黑体 CN Regular" pitchFamily="34" charset="-122"/>
                          <a:ea typeface="思源黑体 CN Regular" pitchFamily="34" charset="-122"/>
                          <a:cs typeface="Times New Roman" panose="02020603050405020304"/>
                        </a:rPr>
                        <a:t>中脑类器官</a:t>
                      </a:r>
                      <a:endParaRPr lang="zh-CN" altLang="en-US" sz="1200" kern="100" dirty="0" smtClean="0">
                        <a:latin typeface="思源黑体 CN Regular" pitchFamily="34" charset="-122"/>
                        <a:ea typeface="思源黑体 CN Regular" pitchFamily="34" charset="-122"/>
                        <a:cs typeface="Times New Roman" panose="02020603050405020304"/>
                      </a:endParaRPr>
                    </a:p>
                  </a:txBody>
                  <a:tcPr marL="95250" marR="95250" anchor="ctr">
                    <a:solidFill>
                      <a:schemeClr val="bg1"/>
                    </a:solidFill>
                  </a:tcPr>
                </a:tc>
                <a:tc>
                  <a:txBody>
                    <a:bodyPr/>
                    <a:lstStyle/>
                    <a:p>
                      <a:pPr algn="l">
                        <a:spcAft>
                          <a:spcPts val="0"/>
                        </a:spcAft>
                      </a:pPr>
                      <a:r>
                        <a:rPr lang="en-US" sz="1200" kern="100" dirty="0" smtClean="0">
                          <a:latin typeface="思源黑体 CN Regular" pitchFamily="34" charset="-122"/>
                          <a:ea typeface="思源黑体 CN Regular" pitchFamily="34" charset="-122"/>
                          <a:cs typeface="Times New Roman" panose="02020603050405020304"/>
                        </a:rPr>
                        <a:t>-</a:t>
                      </a:r>
                      <a:r>
                        <a:rPr lang="zh-CN" altLang="en-US" sz="1200" kern="100" dirty="0" smtClean="0">
                          <a:latin typeface="思源黑体 CN Regular" pitchFamily="34" charset="-122"/>
                          <a:ea typeface="思源黑体 CN Regular" pitchFamily="34" charset="-122"/>
                          <a:cs typeface="Times New Roman" panose="02020603050405020304"/>
                        </a:rPr>
                        <a:t>帕金森病潜在模型</a:t>
                      </a:r>
                      <a:endParaRPr lang="zh-CN" sz="1200" kern="100" dirty="0">
                        <a:latin typeface="思源黑体 CN Regular" pitchFamily="34" charset="-122"/>
                        <a:ea typeface="思源黑体 CN Regular" pitchFamily="34" charset="-122"/>
                        <a:cs typeface="Times New Roman" panose="02020603050405020304"/>
                      </a:endParaRPr>
                    </a:p>
                  </a:txBody>
                  <a:tcPr marL="68580" marR="68580" marT="0" marB="0" anchor="ctr">
                    <a:solidFill>
                      <a:schemeClr val="bg1"/>
                    </a:solidFill>
                  </a:tcPr>
                </a:tc>
              </a:tr>
              <a:tr h="2286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latin typeface="思源黑体 CN Regular" pitchFamily="34" charset="-122"/>
                          <a:ea typeface="思源黑体 CN Regular" pitchFamily="34" charset="-122"/>
                          <a:cs typeface="Times New Roman" panose="02020603050405020304"/>
                        </a:rPr>
                        <a:t>下丘脑类器官</a:t>
                      </a:r>
                      <a:endParaRPr lang="zh-CN" altLang="en-US" sz="1200" kern="100" dirty="0" smtClean="0">
                        <a:latin typeface="思源黑体 CN Regular" pitchFamily="34" charset="-122"/>
                        <a:ea typeface="思源黑体 CN Regular" pitchFamily="34" charset="-122"/>
                        <a:cs typeface="Times New Roman" panose="02020603050405020304"/>
                      </a:endParaRPr>
                    </a:p>
                  </a:txBody>
                  <a:tcPr marL="95250" marR="95250" anchor="ctr">
                    <a:solidFill>
                      <a:schemeClr val="bg1">
                        <a:lumMod val="95000"/>
                      </a:schemeClr>
                    </a:solidFill>
                  </a:tcPr>
                </a:tc>
                <a:tc>
                  <a:txBody>
                    <a:bodyPr/>
                    <a:lstStyle/>
                    <a:p>
                      <a:pPr algn="l">
                        <a:spcAft>
                          <a:spcPts val="0"/>
                        </a:spcAft>
                      </a:pPr>
                      <a:r>
                        <a:rPr lang="en-US" sz="1200" kern="100" dirty="0" smtClean="0">
                          <a:latin typeface="思源黑体 CN Regular" pitchFamily="34" charset="-122"/>
                          <a:ea typeface="思源黑体 CN Regular" pitchFamily="34" charset="-122"/>
                          <a:cs typeface="Times New Roman" panose="02020603050405020304"/>
                        </a:rPr>
                        <a:t>-</a:t>
                      </a:r>
                      <a:r>
                        <a:rPr lang="zh-CN" altLang="en-US" sz="1200" kern="100" dirty="0" smtClean="0">
                          <a:latin typeface="思源黑体 CN Regular" pitchFamily="34" charset="-122"/>
                          <a:ea typeface="思源黑体 CN Regular" pitchFamily="34" charset="-122"/>
                          <a:cs typeface="Times New Roman" panose="02020603050405020304"/>
                        </a:rPr>
                        <a:t>激素和代谢紊乱潜在模型</a:t>
                      </a:r>
                      <a:endParaRPr lang="zh-CN" sz="1200" kern="100" dirty="0">
                        <a:latin typeface="思源黑体 CN Regular" pitchFamily="34" charset="-122"/>
                        <a:ea typeface="思源黑体 CN Regular" pitchFamily="34" charset="-122"/>
                        <a:cs typeface="Times New Roman" panose="02020603050405020304"/>
                      </a:endParaRPr>
                    </a:p>
                  </a:txBody>
                  <a:tcPr marL="68580" marR="68580" marT="0" marB="0" anchor="ctr">
                    <a:solidFill>
                      <a:schemeClr val="bg1">
                        <a:lumMod val="95000"/>
                      </a:schemeClr>
                    </a:solidFill>
                  </a:tcPr>
                </a:tc>
              </a:tr>
              <a:tr h="2286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latin typeface="思源黑体 CN Regular" pitchFamily="34" charset="-122"/>
                          <a:ea typeface="思源黑体 CN Regular" pitchFamily="34" charset="-122"/>
                          <a:cs typeface="Times New Roman" panose="02020603050405020304"/>
                        </a:rPr>
                        <a:t>腺垂体类器官</a:t>
                      </a:r>
                      <a:endParaRPr lang="zh-CN" altLang="en-US" sz="1200" kern="100" dirty="0" smtClean="0">
                        <a:latin typeface="思源黑体 CN Regular" pitchFamily="34" charset="-122"/>
                        <a:ea typeface="思源黑体 CN Regular" pitchFamily="34" charset="-122"/>
                        <a:cs typeface="Times New Roman" panose="02020603050405020304"/>
                      </a:endParaRPr>
                    </a:p>
                  </a:txBody>
                  <a:tcPr marL="95250" marR="95250" anchor="ctr">
                    <a:solidFill>
                      <a:schemeClr val="bg1"/>
                    </a:solidFill>
                  </a:tcPr>
                </a:tc>
                <a:tc>
                  <a:txBody>
                    <a:bodyPr/>
                    <a:lstStyle/>
                    <a:p>
                      <a:pPr algn="l">
                        <a:spcAft>
                          <a:spcPts val="0"/>
                        </a:spcAft>
                      </a:pPr>
                      <a:r>
                        <a:rPr lang="en-US" sz="1200" kern="100" dirty="0" smtClean="0">
                          <a:latin typeface="思源黑体 CN Regular" pitchFamily="34" charset="-122"/>
                          <a:ea typeface="思源黑体 CN Regular" pitchFamily="34" charset="-122"/>
                          <a:cs typeface="Times New Roman" panose="02020603050405020304"/>
                        </a:rPr>
                        <a:t>-</a:t>
                      </a:r>
                      <a:r>
                        <a:rPr lang="zh-CN" altLang="en-US" sz="1200" kern="100" dirty="0" smtClean="0">
                          <a:latin typeface="思源黑体 CN Regular" pitchFamily="34" charset="-122"/>
                          <a:ea typeface="思源黑体 CN Regular" pitchFamily="34" charset="-122"/>
                          <a:cs typeface="Times New Roman" panose="02020603050405020304"/>
                        </a:rPr>
                        <a:t>垂体功能障碍的潜在模型</a:t>
                      </a:r>
                      <a:endParaRPr lang="zh-CN" sz="1200" kern="100" dirty="0">
                        <a:latin typeface="思源黑体 CN Regular" pitchFamily="34" charset="-122"/>
                        <a:ea typeface="思源黑体 CN Regular" pitchFamily="34" charset="-122"/>
                        <a:cs typeface="Times New Roman" panose="02020603050405020304"/>
                      </a:endParaRPr>
                    </a:p>
                  </a:txBody>
                  <a:tcPr marL="68580" marR="68580" marT="0" marB="0" anchor="ctr">
                    <a:solidFill>
                      <a:schemeClr val="bg1"/>
                    </a:solidFill>
                  </a:tcPr>
                </a:tc>
              </a:tr>
              <a:tr h="2286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latin typeface="思源黑体 CN Regular" pitchFamily="34" charset="-122"/>
                          <a:ea typeface="思源黑体 CN Regular" pitchFamily="34" charset="-122"/>
                          <a:cs typeface="Times New Roman" panose="02020603050405020304"/>
                        </a:rPr>
                        <a:t>海马类器官</a:t>
                      </a:r>
                      <a:endParaRPr lang="zh-CN" altLang="en-US" sz="1200" kern="100" dirty="0" smtClean="0">
                        <a:latin typeface="思源黑体 CN Regular" pitchFamily="34" charset="-122"/>
                        <a:ea typeface="思源黑体 CN Regular" pitchFamily="34" charset="-122"/>
                        <a:cs typeface="Times New Roman" panose="02020603050405020304"/>
                      </a:endParaRPr>
                    </a:p>
                  </a:txBody>
                  <a:tcPr marL="95250" marR="95250" anchor="ctr">
                    <a:solidFill>
                      <a:schemeClr val="bg1">
                        <a:lumMod val="95000"/>
                      </a:schemeClr>
                    </a:solidFill>
                  </a:tcPr>
                </a:tc>
                <a:tc>
                  <a:txBody>
                    <a:bodyPr/>
                    <a:lstStyle/>
                    <a:p>
                      <a:pPr algn="l">
                        <a:spcAft>
                          <a:spcPts val="0"/>
                        </a:spcAft>
                      </a:pPr>
                      <a:r>
                        <a:rPr lang="en-US" sz="1200" kern="100" dirty="0" smtClean="0">
                          <a:latin typeface="思源黑体 CN Regular" pitchFamily="34" charset="-122"/>
                          <a:ea typeface="思源黑体 CN Regular" pitchFamily="34" charset="-122"/>
                          <a:cs typeface="Times New Roman" panose="02020603050405020304"/>
                        </a:rPr>
                        <a:t>-</a:t>
                      </a:r>
                      <a:r>
                        <a:rPr lang="zh-CN" altLang="en-US" sz="1200" kern="100" dirty="0" smtClean="0">
                          <a:latin typeface="思源黑体 CN Regular" pitchFamily="34" charset="-122"/>
                          <a:ea typeface="思源黑体 CN Regular" pitchFamily="34" charset="-122"/>
                          <a:cs typeface="Times New Roman" panose="02020603050405020304"/>
                        </a:rPr>
                        <a:t>阿尔茨海默病引起的认知功能障碍的潜在模型</a:t>
                      </a:r>
                      <a:endParaRPr lang="zh-CN" sz="1200" kern="100" dirty="0">
                        <a:latin typeface="思源黑体 CN Regular" pitchFamily="34" charset="-122"/>
                        <a:ea typeface="思源黑体 CN Regular" pitchFamily="34" charset="-122"/>
                        <a:cs typeface="Times New Roman" panose="02020603050405020304"/>
                      </a:endParaRPr>
                    </a:p>
                  </a:txBody>
                  <a:tcPr marL="68580" marR="68580" marT="0" marB="0" anchor="ctr">
                    <a:solidFill>
                      <a:schemeClr val="bg1">
                        <a:lumMod val="95000"/>
                      </a:schemeClr>
                    </a:solidFill>
                  </a:tcPr>
                </a:tc>
              </a:tr>
              <a:tr h="2286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solidFill>
                            <a:schemeClr val="dk1"/>
                          </a:solidFill>
                          <a:latin typeface="思源黑体 CN Regular" pitchFamily="34" charset="-122"/>
                          <a:ea typeface="思源黑体 CN Regular" pitchFamily="34" charset="-122"/>
                          <a:cs typeface="Times New Roman" panose="02020603050405020304"/>
                        </a:rPr>
                        <a:t>小脑类器官</a:t>
                      </a:r>
                      <a:endParaRPr lang="zh-CN" altLang="en-US" sz="1200" kern="100" dirty="0" smtClean="0">
                        <a:solidFill>
                          <a:schemeClr val="dk1"/>
                        </a:solidFill>
                        <a:latin typeface="思源黑体 CN Regular" pitchFamily="34" charset="-122"/>
                        <a:ea typeface="思源黑体 CN Regular" pitchFamily="34" charset="-122"/>
                        <a:cs typeface="Times New Roman" panose="02020603050405020304"/>
                      </a:endParaRPr>
                    </a:p>
                  </a:txBody>
                  <a:tcPr marL="95250" marR="95250" anchor="ctr">
                    <a:solidFill>
                      <a:schemeClr val="bg1"/>
                    </a:solidFill>
                  </a:tcPr>
                </a:tc>
                <a:tc>
                  <a:txBody>
                    <a:bodyPr/>
                    <a:lstStyle/>
                    <a:p>
                      <a:pPr algn="l">
                        <a:spcAft>
                          <a:spcPts val="0"/>
                        </a:spcAft>
                      </a:pPr>
                      <a:r>
                        <a:rPr lang="en-US" sz="1200" kern="100" dirty="0" smtClean="0">
                          <a:solidFill>
                            <a:schemeClr val="dk1"/>
                          </a:solidFill>
                          <a:latin typeface="思源黑体 CN Regular" pitchFamily="34" charset="-122"/>
                          <a:ea typeface="思源黑体 CN Regular" pitchFamily="34" charset="-122"/>
                          <a:cs typeface="Times New Roman" panose="02020603050405020304"/>
                        </a:rPr>
                        <a:t>-</a:t>
                      </a:r>
                      <a:r>
                        <a:rPr lang="zh-CN" altLang="en-US" sz="1200" kern="100" dirty="0" smtClean="0">
                          <a:solidFill>
                            <a:schemeClr val="dk1"/>
                          </a:solidFill>
                          <a:latin typeface="思源黑体 CN Regular" pitchFamily="34" charset="-122"/>
                          <a:ea typeface="思源黑体 CN Regular" pitchFamily="34" charset="-122"/>
                          <a:cs typeface="Times New Roman" panose="02020603050405020304"/>
                        </a:rPr>
                        <a:t>脊髓小脑共济失调和丹迪</a:t>
                      </a:r>
                      <a:r>
                        <a:rPr lang="en-US" altLang="zh-CN" sz="1200" kern="100" dirty="0" smtClean="0">
                          <a:solidFill>
                            <a:schemeClr val="dk1"/>
                          </a:solidFill>
                          <a:latin typeface="思源黑体 CN Regular" pitchFamily="34" charset="-122"/>
                          <a:ea typeface="思源黑体 CN Regular" pitchFamily="34" charset="-122"/>
                          <a:cs typeface="Times New Roman" panose="02020603050405020304"/>
                        </a:rPr>
                        <a:t>-</a:t>
                      </a:r>
                      <a:r>
                        <a:rPr lang="zh-CN" altLang="en-US" sz="1200" kern="100" dirty="0" smtClean="0">
                          <a:solidFill>
                            <a:schemeClr val="dk1"/>
                          </a:solidFill>
                          <a:latin typeface="思源黑体 CN Regular" pitchFamily="34" charset="-122"/>
                          <a:ea typeface="思源黑体 CN Regular" pitchFamily="34" charset="-122"/>
                          <a:cs typeface="Times New Roman" panose="02020603050405020304"/>
                        </a:rPr>
                        <a:t>沃克综合征</a:t>
                      </a:r>
                      <a:r>
                        <a:rPr lang="en-US" altLang="zh-CN" sz="1200" kern="100" dirty="0" smtClean="0">
                          <a:solidFill>
                            <a:schemeClr val="dk1"/>
                          </a:solidFill>
                          <a:latin typeface="思源黑体 CN Regular" pitchFamily="34" charset="-122"/>
                          <a:ea typeface="思源黑体 CN Regular" pitchFamily="34" charset="-122"/>
                          <a:cs typeface="Times New Roman" panose="02020603050405020304"/>
                        </a:rPr>
                        <a:t>**</a:t>
                      </a:r>
                      <a:r>
                        <a:rPr lang="zh-CN" altLang="en-US" sz="1200" kern="100" dirty="0" smtClean="0">
                          <a:solidFill>
                            <a:schemeClr val="dk1"/>
                          </a:solidFill>
                          <a:latin typeface="思源黑体 CN Regular" pitchFamily="34" charset="-122"/>
                          <a:ea typeface="思源黑体 CN Regular" pitchFamily="34" charset="-122"/>
                          <a:cs typeface="Times New Roman" panose="02020603050405020304"/>
                        </a:rPr>
                        <a:t>的潜在模型</a:t>
                      </a:r>
                      <a:endParaRPr lang="zh-CN" sz="1200" kern="100" dirty="0">
                        <a:solidFill>
                          <a:schemeClr val="dk1"/>
                        </a:solidFill>
                        <a:latin typeface="思源黑体 CN Regular" pitchFamily="34" charset="-122"/>
                        <a:ea typeface="思源黑体 CN Regular" pitchFamily="34" charset="-122"/>
                        <a:cs typeface="Times New Roman" panose="02020603050405020304"/>
                      </a:endParaRPr>
                    </a:p>
                  </a:txBody>
                  <a:tcPr marL="68580" marR="68580" marT="0" marB="0" anchor="ctr">
                    <a:solidFill>
                      <a:schemeClr val="bg1"/>
                    </a:solidFill>
                  </a:tcPr>
                </a:tc>
              </a:tr>
              <a:tr h="228600">
                <a:tc>
                  <a:txBody>
                    <a:bodyPr/>
                    <a:lstStyle/>
                    <a:p>
                      <a:pPr algn="ctr">
                        <a:spcAft>
                          <a:spcPts val="0"/>
                        </a:spcAft>
                      </a:pPr>
                      <a:r>
                        <a:rPr lang="zh-CN" altLang="en-US" sz="1200" kern="100" dirty="0" smtClean="0">
                          <a:solidFill>
                            <a:schemeClr val="dk1"/>
                          </a:solidFill>
                          <a:latin typeface="思源黑体 CN Regular" pitchFamily="34" charset="-122"/>
                          <a:ea typeface="思源黑体 CN Regular" pitchFamily="34" charset="-122"/>
                          <a:cs typeface="Times New Roman" panose="02020603050405020304"/>
                        </a:rPr>
                        <a:t>背侧端脑类器官</a:t>
                      </a:r>
                      <a:endParaRPr lang="zh-CN" sz="1200" kern="100" dirty="0">
                        <a:solidFill>
                          <a:schemeClr val="dk1"/>
                        </a:solidFill>
                        <a:latin typeface="思源黑体 CN Regular" pitchFamily="34" charset="-122"/>
                        <a:ea typeface="思源黑体 CN Regular" pitchFamily="34" charset="-122"/>
                        <a:cs typeface="Times New Roman" panose="02020603050405020304"/>
                      </a:endParaRPr>
                    </a:p>
                  </a:txBody>
                  <a:tcPr marL="68580" marR="68580" marT="0" marB="0" anchor="ctr">
                    <a:solidFill>
                      <a:schemeClr val="bg1">
                        <a:lumMod val="95000"/>
                      </a:schemeClr>
                    </a:solidFill>
                  </a:tcPr>
                </a:tc>
                <a:tc>
                  <a:txBody>
                    <a:bodyPr/>
                    <a:lstStyle/>
                    <a:p>
                      <a:pPr algn="l">
                        <a:spcAft>
                          <a:spcPts val="0"/>
                        </a:spcAft>
                      </a:pPr>
                      <a:r>
                        <a:rPr lang="en-US" sz="1200" kern="100" dirty="0" smtClean="0">
                          <a:solidFill>
                            <a:schemeClr val="dk1"/>
                          </a:solidFill>
                          <a:latin typeface="思源黑体 CN Regular" pitchFamily="34" charset="-122"/>
                          <a:ea typeface="思源黑体 CN Regular" pitchFamily="34" charset="-122"/>
                          <a:cs typeface="Times New Roman" panose="02020603050405020304"/>
                        </a:rPr>
                        <a:t>-</a:t>
                      </a:r>
                      <a:r>
                        <a:rPr lang="zh-CN" altLang="en-US" sz="1200" kern="100" dirty="0" smtClean="0">
                          <a:solidFill>
                            <a:schemeClr val="dk1"/>
                          </a:solidFill>
                          <a:latin typeface="思源黑体 CN Regular" pitchFamily="34" charset="-122"/>
                          <a:ea typeface="思源黑体 CN Regular" pitchFamily="34" charset="-122"/>
                          <a:cs typeface="Times New Roman" panose="02020603050405020304"/>
                        </a:rPr>
                        <a:t>自闭症谱系障碍</a:t>
                      </a:r>
                      <a:endParaRPr lang="zh-CN" sz="1200" kern="100" dirty="0">
                        <a:solidFill>
                          <a:schemeClr val="dk1"/>
                        </a:solidFill>
                        <a:latin typeface="思源黑体 CN Regular" pitchFamily="34" charset="-122"/>
                        <a:ea typeface="思源黑体 CN Regular" pitchFamily="34" charset="-122"/>
                        <a:cs typeface="Times New Roman" panose="02020603050405020304"/>
                      </a:endParaRPr>
                    </a:p>
                  </a:txBody>
                  <a:tcPr marL="68580" marR="68580" marT="0" marB="0" anchor="ctr">
                    <a:solidFill>
                      <a:schemeClr val="bg1">
                        <a:lumMod val="95000"/>
                      </a:schemeClr>
                    </a:solidFill>
                  </a:tcPr>
                </a:tc>
              </a:tr>
              <a:tr h="228600">
                <a:tc>
                  <a:txBody>
                    <a:bodyPr/>
                    <a:lstStyle/>
                    <a:p>
                      <a:pPr algn="ctr">
                        <a:spcAft>
                          <a:spcPts val="0"/>
                        </a:spcAft>
                      </a:pPr>
                      <a:r>
                        <a:rPr lang="zh-CN" altLang="en-US" sz="1200" kern="100" dirty="0" smtClean="0">
                          <a:solidFill>
                            <a:schemeClr val="dk1"/>
                          </a:solidFill>
                          <a:latin typeface="思源黑体 CN Regular" pitchFamily="34" charset="-122"/>
                          <a:ea typeface="思源黑体 CN Regular" pitchFamily="34" charset="-122"/>
                          <a:cs typeface="Times New Roman" panose="02020603050405020304"/>
                        </a:rPr>
                        <a:t>前脑组合体</a:t>
                      </a:r>
                      <a:endParaRPr lang="zh-CN" sz="1200" kern="100" dirty="0">
                        <a:solidFill>
                          <a:schemeClr val="dk1"/>
                        </a:solidFill>
                        <a:latin typeface="思源黑体 CN Regular" pitchFamily="34" charset="-122"/>
                        <a:ea typeface="思源黑体 CN Regular" pitchFamily="34" charset="-122"/>
                        <a:cs typeface="Times New Roman" panose="02020603050405020304"/>
                      </a:endParaRPr>
                    </a:p>
                  </a:txBody>
                  <a:tcPr marL="68580" marR="68580" marT="0" marB="0" anchor="ctr">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en-US" sz="1200" kern="100" dirty="0" smtClean="0">
                          <a:solidFill>
                            <a:schemeClr val="dk1"/>
                          </a:solidFill>
                          <a:latin typeface="思源黑体 CN Regular" pitchFamily="34" charset="-122"/>
                          <a:ea typeface="思源黑体 CN Regular" pitchFamily="34" charset="-122"/>
                          <a:cs typeface="Times New Roman" panose="02020603050405020304"/>
                        </a:rPr>
                        <a:t>-</a:t>
                      </a:r>
                      <a:r>
                        <a:rPr lang="zh-CN" altLang="en-US" sz="1200" kern="100" dirty="0" smtClean="0">
                          <a:solidFill>
                            <a:schemeClr val="dk1"/>
                          </a:solidFill>
                          <a:latin typeface="思源黑体 CN Regular" pitchFamily="34" charset="-122"/>
                          <a:ea typeface="思源黑体 CN Regular" pitchFamily="34" charset="-122"/>
                          <a:cs typeface="Times New Roman" panose="02020603050405020304"/>
                        </a:rPr>
                        <a:t>蒂莫西综合症</a:t>
                      </a:r>
                      <a:r>
                        <a:rPr lang="en-US" altLang="zh-CN" sz="1200" kern="100" dirty="0" smtClean="0">
                          <a:solidFill>
                            <a:schemeClr val="dk1"/>
                          </a:solidFill>
                          <a:latin typeface="思源黑体 CN Regular" pitchFamily="34" charset="-122"/>
                          <a:ea typeface="思源黑体 CN Regular" pitchFamily="34" charset="-122"/>
                          <a:cs typeface="Times New Roman" panose="02020603050405020304"/>
                        </a:rPr>
                        <a:t>***</a:t>
                      </a:r>
                      <a:endParaRPr lang="zh-CN" sz="1200" kern="100" dirty="0">
                        <a:solidFill>
                          <a:schemeClr val="dk1"/>
                        </a:solidFill>
                        <a:latin typeface="思源黑体 CN Regular" pitchFamily="34" charset="-122"/>
                        <a:ea typeface="思源黑体 CN Regular" pitchFamily="34" charset="-122"/>
                        <a:cs typeface="Times New Roman" panose="02020603050405020304"/>
                      </a:endParaRPr>
                    </a:p>
                  </a:txBody>
                  <a:tcPr marL="68580" marR="68580" marT="0" marB="0" anchor="ctr">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23" name="矩形 22"/>
          <p:cNvSpPr/>
          <p:nvPr/>
        </p:nvSpPr>
        <p:spPr>
          <a:xfrm>
            <a:off x="609600" y="4248150"/>
            <a:ext cx="3381054" cy="646331"/>
          </a:xfrm>
          <a:prstGeom prst="rect">
            <a:avLst/>
          </a:prstGeom>
        </p:spPr>
        <p:txBody>
          <a:bodyPr wrap="none">
            <a:spAutoFit/>
          </a:bodyPr>
          <a:lstStyle/>
          <a:p>
            <a:r>
              <a:rPr lang="en-US" altLang="zh-CN" sz="1200" i="1" kern="100" dirty="0" smtClean="0">
                <a:latin typeface="思源黑体 CN Regular" pitchFamily="34" charset="-122"/>
                <a:ea typeface="思源黑体 CN Regular" pitchFamily="34" charset="-122"/>
                <a:cs typeface="Times New Roman" panose="02020603050405020304"/>
              </a:rPr>
              <a:t>*</a:t>
            </a:r>
            <a:r>
              <a:rPr lang="zh-CN" altLang="en-US" sz="1200" i="1" kern="100" dirty="0" smtClean="0">
                <a:latin typeface="思源黑体 CN Regular" pitchFamily="34" charset="-122"/>
                <a:ea typeface="思源黑体 CN Regular" pitchFamily="34" charset="-122"/>
                <a:cs typeface="Times New Roman" panose="02020603050405020304"/>
              </a:rPr>
              <a:t>米勒</a:t>
            </a:r>
            <a:r>
              <a:rPr lang="en-US" altLang="zh-CN" sz="1200" i="1" kern="100" dirty="0" smtClean="0">
                <a:latin typeface="思源黑体 CN Regular" pitchFamily="34" charset="-122"/>
                <a:ea typeface="思源黑体 CN Regular" pitchFamily="34" charset="-122"/>
                <a:cs typeface="Times New Roman" panose="02020603050405020304"/>
              </a:rPr>
              <a:t>-</a:t>
            </a:r>
            <a:r>
              <a:rPr lang="zh-CN" altLang="en-US" sz="1200" i="1" kern="100" dirty="0" smtClean="0">
                <a:latin typeface="思源黑体 CN Regular" pitchFamily="34" charset="-122"/>
                <a:ea typeface="思源黑体 CN Regular" pitchFamily="34" charset="-122"/>
                <a:cs typeface="Times New Roman" panose="02020603050405020304"/>
              </a:rPr>
              <a:t>迪克综合征</a:t>
            </a:r>
            <a:r>
              <a:rPr lang="en-US" altLang="zh-CN" sz="1200" i="1" kern="100" dirty="0" smtClean="0">
                <a:latin typeface="思源黑体 CN Regular" pitchFamily="34" charset="-122"/>
                <a:ea typeface="思源黑体 CN Regular" pitchFamily="34" charset="-122"/>
                <a:cs typeface="Times New Roman" panose="02020603050405020304"/>
              </a:rPr>
              <a:t>:</a:t>
            </a:r>
            <a:r>
              <a:rPr lang="zh-CN" altLang="en-US" sz="1200" i="1" kern="100" dirty="0" smtClean="0">
                <a:solidFill>
                  <a:schemeClr val="dk1"/>
                </a:solidFill>
                <a:latin typeface="思源黑体 CN Regular" pitchFamily="34" charset="-122"/>
                <a:ea typeface="思源黑体 CN Regular" pitchFamily="34" charset="-122"/>
                <a:cs typeface="Times New Roman" panose="02020603050405020304"/>
              </a:rPr>
              <a:t>无脑回畸形为特征的病症；</a:t>
            </a:r>
            <a:endParaRPr lang="en-US" altLang="zh-CN" sz="1200" i="1" kern="100" dirty="0" smtClean="0">
              <a:solidFill>
                <a:schemeClr val="dk1"/>
              </a:solidFill>
              <a:latin typeface="思源黑体 CN Regular" pitchFamily="34" charset="-122"/>
              <a:ea typeface="思源黑体 CN Regular" pitchFamily="34" charset="-122"/>
              <a:cs typeface="Times New Roman" panose="02020603050405020304"/>
            </a:endParaRPr>
          </a:p>
          <a:p>
            <a:r>
              <a:rPr lang="en-US" altLang="zh-CN" sz="1200" i="1" kern="100" dirty="0" smtClean="0">
                <a:solidFill>
                  <a:schemeClr val="dk1"/>
                </a:solidFill>
                <a:latin typeface="思源黑体 CN Regular" pitchFamily="34" charset="-122"/>
                <a:ea typeface="思源黑体 CN Regular" pitchFamily="34" charset="-122"/>
                <a:cs typeface="Times New Roman" panose="02020603050405020304"/>
              </a:rPr>
              <a:t>**</a:t>
            </a:r>
            <a:r>
              <a:rPr lang="zh-CN" altLang="en-US" sz="1200" i="1" kern="100" dirty="0" smtClean="0">
                <a:solidFill>
                  <a:schemeClr val="dk1"/>
                </a:solidFill>
                <a:latin typeface="思源黑体 CN Regular" pitchFamily="34" charset="-122"/>
                <a:ea typeface="思源黑体 CN Regular" pitchFamily="34" charset="-122"/>
                <a:cs typeface="Times New Roman" panose="02020603050405020304"/>
              </a:rPr>
              <a:t>丹迪</a:t>
            </a:r>
            <a:r>
              <a:rPr lang="en-US" altLang="zh-CN" sz="1200" i="1" kern="100" dirty="0" smtClean="0">
                <a:solidFill>
                  <a:schemeClr val="dk1"/>
                </a:solidFill>
                <a:latin typeface="思源黑体 CN Regular" pitchFamily="34" charset="-122"/>
                <a:ea typeface="思源黑体 CN Regular" pitchFamily="34" charset="-122"/>
                <a:cs typeface="Times New Roman" panose="02020603050405020304"/>
              </a:rPr>
              <a:t>-</a:t>
            </a:r>
            <a:r>
              <a:rPr lang="zh-CN" altLang="en-US" sz="1200" i="1" kern="100" dirty="0" smtClean="0">
                <a:solidFill>
                  <a:schemeClr val="dk1"/>
                </a:solidFill>
                <a:latin typeface="思源黑体 CN Regular" pitchFamily="34" charset="-122"/>
                <a:ea typeface="思源黑体 CN Regular" pitchFamily="34" charset="-122"/>
                <a:cs typeface="Times New Roman" panose="02020603050405020304"/>
              </a:rPr>
              <a:t>沃克综合征</a:t>
            </a:r>
            <a:r>
              <a:rPr lang="en-US" altLang="zh-CN" sz="1200" i="1" kern="100" dirty="0" smtClean="0">
                <a:solidFill>
                  <a:schemeClr val="dk1"/>
                </a:solidFill>
                <a:latin typeface="思源黑体 CN Regular" pitchFamily="34" charset="-122"/>
                <a:ea typeface="思源黑体 CN Regular" pitchFamily="34" charset="-122"/>
                <a:cs typeface="Times New Roman" panose="02020603050405020304"/>
              </a:rPr>
              <a:t>:</a:t>
            </a:r>
            <a:r>
              <a:rPr lang="zh-CN" altLang="en-US" sz="1200" i="1" kern="100" dirty="0" smtClean="0">
                <a:solidFill>
                  <a:schemeClr val="dk1"/>
                </a:solidFill>
                <a:latin typeface="思源黑体 CN Regular" pitchFamily="34" charset="-122"/>
                <a:ea typeface="思源黑体 CN Regular" pitchFamily="34" charset="-122"/>
                <a:cs typeface="Times New Roman" panose="02020603050405020304"/>
              </a:rPr>
              <a:t>小脑发育不正常；</a:t>
            </a:r>
            <a:endParaRPr lang="en-US" altLang="zh-CN" sz="1200" i="1" kern="100" dirty="0" smtClean="0">
              <a:solidFill>
                <a:schemeClr val="dk1"/>
              </a:solidFill>
              <a:latin typeface="思源黑体 CN Regular" pitchFamily="34" charset="-122"/>
              <a:ea typeface="思源黑体 CN Regular" pitchFamily="34" charset="-122"/>
              <a:cs typeface="Times New Roman" panose="02020603050405020304"/>
            </a:endParaRPr>
          </a:p>
          <a:p>
            <a:r>
              <a:rPr lang="en-US" altLang="zh-CN" sz="1200" i="1" kern="100" dirty="0" smtClean="0">
                <a:solidFill>
                  <a:schemeClr val="dk1"/>
                </a:solidFill>
                <a:latin typeface="思源黑体 CN Regular" pitchFamily="34" charset="-122"/>
                <a:ea typeface="思源黑体 CN Regular" pitchFamily="34" charset="-122"/>
                <a:cs typeface="Times New Roman" panose="02020603050405020304"/>
              </a:rPr>
              <a:t>***</a:t>
            </a:r>
            <a:r>
              <a:rPr lang="zh-CN" altLang="en-US" sz="1200" i="1" kern="100" dirty="0" smtClean="0">
                <a:solidFill>
                  <a:schemeClr val="dk1"/>
                </a:solidFill>
                <a:latin typeface="思源黑体 CN Regular" pitchFamily="34" charset="-122"/>
                <a:ea typeface="思源黑体 CN Regular" pitchFamily="34" charset="-122"/>
                <a:cs typeface="Times New Roman" panose="02020603050405020304"/>
              </a:rPr>
              <a:t>蒂莫西综合症</a:t>
            </a:r>
            <a:r>
              <a:rPr lang="en-US" altLang="zh-CN" sz="1200" i="1" kern="100" dirty="0" smtClean="0">
                <a:solidFill>
                  <a:schemeClr val="dk1"/>
                </a:solidFill>
                <a:latin typeface="思源黑体 CN Regular" pitchFamily="34" charset="-122"/>
                <a:ea typeface="思源黑体 CN Regular" pitchFamily="34" charset="-122"/>
                <a:cs typeface="Times New Roman" panose="02020603050405020304"/>
              </a:rPr>
              <a:t>:</a:t>
            </a:r>
            <a:r>
              <a:rPr lang="zh-CN" altLang="en-US" sz="1200" i="1" kern="100" dirty="0" smtClean="0">
                <a:solidFill>
                  <a:schemeClr val="dk1"/>
                </a:solidFill>
                <a:latin typeface="思源黑体 CN Regular" pitchFamily="34" charset="-122"/>
                <a:ea typeface="思源黑体 CN Regular" pitchFamily="34" charset="-122"/>
                <a:cs typeface="Times New Roman" panose="02020603050405020304"/>
              </a:rPr>
              <a:t>一种罕见的多系统遗传性疾病</a:t>
            </a:r>
            <a:endParaRPr lang="zh-CN" altLang="en-US" sz="1200" i="1" kern="100" dirty="0" smtClean="0">
              <a:solidFill>
                <a:schemeClr val="dk1"/>
              </a:solidFill>
              <a:latin typeface="思源黑体 CN Regular" pitchFamily="34" charset="-122"/>
              <a:ea typeface="思源黑体 CN Regular" pitchFamily="34" charset="-122"/>
              <a:cs typeface="Times New Roman" panose="02020603050405020304"/>
            </a:endParaRPr>
          </a:p>
        </p:txBody>
      </p:sp>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7" name="组合 28"/>
          <p:cNvGrpSpPr/>
          <p:nvPr/>
        </p:nvGrpSpPr>
        <p:grpSpPr>
          <a:xfrm>
            <a:off x="285720" y="642924"/>
            <a:ext cx="4505356" cy="547702"/>
            <a:chOff x="5643570" y="1142990"/>
            <a:chExt cx="4505356"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4092787"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脑类器官培养</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主要细胞因子</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10006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44" name="矩形 43"/>
          <p:cNvSpPr/>
          <p:nvPr/>
        </p:nvSpPr>
        <p:spPr>
          <a:xfrm>
            <a:off x="5715000" y="4476750"/>
            <a:ext cx="2803973" cy="215444"/>
          </a:xfrm>
          <a:prstGeom prst="rect">
            <a:avLst/>
          </a:prstGeom>
        </p:spPr>
        <p:txBody>
          <a:bodyPr wrap="none">
            <a:spAutoFit/>
          </a:bodyPr>
          <a:lstStyle/>
          <a:p>
            <a:r>
              <a:rPr lang="en-US" sz="800" i="1" dirty="0" smtClean="0">
                <a:latin typeface="Poppins" pitchFamily="2" charset="0"/>
                <a:cs typeface="Poppins" pitchFamily="2" charset="0"/>
              </a:rPr>
              <a:t>(Di </a:t>
            </a:r>
            <a:r>
              <a:rPr lang="en-US" sz="800" i="1" dirty="0" err="1" smtClean="0">
                <a:latin typeface="Poppins" pitchFamily="2" charset="0"/>
                <a:cs typeface="Poppins" pitchFamily="2" charset="0"/>
              </a:rPr>
              <a:t>Lullo</a:t>
            </a:r>
            <a:r>
              <a:rPr lang="en-US" sz="800" i="1" dirty="0" smtClean="0">
                <a:latin typeface="Poppins" pitchFamily="2" charset="0"/>
                <a:cs typeface="Poppins" pitchFamily="2" charset="0"/>
              </a:rPr>
              <a:t> and </a:t>
            </a:r>
            <a:r>
              <a:rPr lang="en-US" sz="800" i="1" dirty="0" err="1" smtClean="0">
                <a:latin typeface="Poppins" pitchFamily="2" charset="0"/>
                <a:cs typeface="Poppins" pitchFamily="2" charset="0"/>
              </a:rPr>
              <a:t>Kriegstein</a:t>
            </a:r>
            <a:r>
              <a:rPr lang="en-US" sz="800" i="1" dirty="0" smtClean="0">
                <a:latin typeface="Poppins" pitchFamily="2" charset="0"/>
                <a:cs typeface="Poppins" pitchFamily="2" charset="0"/>
              </a:rPr>
              <a:t> 2017 ; </a:t>
            </a:r>
            <a:r>
              <a:rPr lang="en-US" sz="800" i="1" dirty="0" err="1" smtClean="0">
                <a:latin typeface="Poppins" pitchFamily="2" charset="0"/>
                <a:cs typeface="Poppins" pitchFamily="2" charset="0"/>
              </a:rPr>
              <a:t>Gopalakrishnan</a:t>
            </a:r>
            <a:r>
              <a:rPr lang="en-US" sz="800" i="1" dirty="0" smtClean="0">
                <a:latin typeface="Poppins" pitchFamily="2" charset="0"/>
                <a:cs typeface="Poppins" pitchFamily="2" charset="0"/>
              </a:rPr>
              <a:t> 2019)</a:t>
            </a:r>
            <a:endParaRPr lang="zh-CN" altLang="en-US" sz="800" i="1" dirty="0" err="1" smtClean="0">
              <a:latin typeface="Poppins" pitchFamily="2" charset="0"/>
              <a:cs typeface="Poppins" pitchFamily="2" charset="0"/>
            </a:endParaRPr>
          </a:p>
        </p:txBody>
      </p:sp>
      <p:graphicFrame>
        <p:nvGraphicFramePr>
          <p:cNvPr id="35" name="表格 34"/>
          <p:cNvGraphicFramePr>
            <a:graphicFrameLocks noGrp="1"/>
          </p:cNvGraphicFramePr>
          <p:nvPr/>
        </p:nvGraphicFramePr>
        <p:xfrm>
          <a:off x="609600" y="1428750"/>
          <a:ext cx="8001000" cy="2895601"/>
        </p:xfrm>
        <a:graphic>
          <a:graphicData uri="http://schemas.openxmlformats.org/drawingml/2006/table">
            <a:tbl>
              <a:tblPr firstRow="1" bandRow="1">
                <a:tableStyleId>{5C22544A-7EE6-4342-B048-85BDC9FD1C3A}</a:tableStyleId>
              </a:tblPr>
              <a:tblGrid>
                <a:gridCol w="1504461"/>
                <a:gridCol w="6496539"/>
              </a:tblGrid>
              <a:tr h="371472">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bg1"/>
                          </a:solidFill>
                          <a:latin typeface="Poppins" pitchFamily="2" charset="0"/>
                          <a:ea typeface="思源黑体 CN Regular" pitchFamily="34" charset="-122"/>
                          <a:cs typeface="Poppins" pitchFamily="2" charset="0"/>
                        </a:rPr>
                        <a:t>不同类型脑类器官</a:t>
                      </a:r>
                      <a:endParaRPr lang="zh-CN" altLang="en-US" sz="1200" b="1" kern="1200" dirty="0" smtClean="0">
                        <a:solidFill>
                          <a:schemeClr val="bg1"/>
                        </a:solidFill>
                        <a:latin typeface="Poppins" pitchFamily="2" charset="0"/>
                        <a:ea typeface="思源黑体 CN Regular" pitchFamily="34" charset="-122"/>
                        <a:cs typeface="Poppins" pitchFamily="2" charset="0"/>
                      </a:endParaRPr>
                    </a:p>
                  </a:txBody>
                  <a:tcPr anchor="ctr">
                    <a:solidFill>
                      <a:srgbClr val="00544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bg1"/>
                          </a:solidFill>
                          <a:latin typeface="Poppins" pitchFamily="2" charset="0"/>
                          <a:ea typeface="思源黑体 CN Regular" pitchFamily="34" charset="-122"/>
                          <a:cs typeface="Poppins" pitchFamily="2" charset="0"/>
                        </a:rPr>
                        <a:t>培养所需试剂</a:t>
                      </a:r>
                      <a:endParaRPr lang="zh-CN" altLang="en-US" sz="1200" b="1" kern="1200" dirty="0" smtClean="0">
                        <a:solidFill>
                          <a:schemeClr val="bg1"/>
                        </a:solidFill>
                        <a:latin typeface="Poppins" pitchFamily="2" charset="0"/>
                        <a:ea typeface="思源黑体 CN Regular" pitchFamily="34" charset="-122"/>
                        <a:cs typeface="Poppins" pitchFamily="2" charset="0"/>
                      </a:endParaRPr>
                    </a:p>
                  </a:txBody>
                  <a:tcPr anchor="ctr">
                    <a:solidFill>
                      <a:srgbClr val="005440"/>
                    </a:solidFill>
                  </a:tcPr>
                </a:tc>
              </a:tr>
              <a:tr h="31398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kern="100" dirty="0" smtClean="0">
                          <a:solidFill>
                            <a:schemeClr val="dk1"/>
                          </a:solidFill>
                          <a:latin typeface="Poppins" pitchFamily="2" charset="0"/>
                          <a:ea typeface="思源黑体 CN Regular" pitchFamily="34" charset="-122"/>
                          <a:cs typeface="Poppins" pitchFamily="2" charset="0"/>
                        </a:rPr>
                        <a:t>小脑类器官</a:t>
                      </a:r>
                      <a:endParaRPr lang="zh-CN" altLang="en-US" sz="1200" kern="100" dirty="0" smtClean="0">
                        <a:solidFill>
                          <a:schemeClr val="dk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c>
                  <a:txBody>
                    <a:bodyPr/>
                    <a:lstStyle/>
                    <a:p>
                      <a:pPr algn="l">
                        <a:spcAft>
                          <a:spcPts val="0"/>
                        </a:spcAft>
                      </a:pPr>
                      <a:r>
                        <a:rPr lang="en-US" sz="1200" kern="100" dirty="0" smtClean="0">
                          <a:solidFill>
                            <a:schemeClr val="dk1"/>
                          </a:solidFill>
                          <a:latin typeface="Poppins" pitchFamily="2" charset="0"/>
                          <a:ea typeface="思源黑体 CN Regular" pitchFamily="34" charset="-122"/>
                          <a:cs typeface="Poppins" pitchFamily="2" charset="0"/>
                        </a:rPr>
                        <a:t>-SB431542, </a:t>
                      </a:r>
                      <a:r>
                        <a:rPr lang="en-US" sz="1200" b="1" kern="100" dirty="0" smtClean="0">
                          <a:solidFill>
                            <a:schemeClr val="dk1"/>
                          </a:solidFill>
                          <a:latin typeface="Poppins" pitchFamily="2" charset="0"/>
                          <a:ea typeface="思源黑体 CN Regular" pitchFamily="34" charset="-122"/>
                          <a:cs typeface="Poppins" pitchFamily="2" charset="0"/>
                        </a:rPr>
                        <a:t>FGF2, FGF19, SDF1</a:t>
                      </a:r>
                      <a:endParaRPr lang="zh-CN" sz="1200" b="1" kern="100" dirty="0">
                        <a:solidFill>
                          <a:schemeClr val="dk1"/>
                        </a:solidFill>
                        <a:latin typeface="Poppins" pitchFamily="2" charset="0"/>
                        <a:ea typeface="思源黑体 CN Regular" pitchFamily="34" charset="-122"/>
                        <a:cs typeface="Poppins" pitchFamily="2" charset="0"/>
                      </a:endParaRPr>
                    </a:p>
                  </a:txBody>
                  <a:tcPr marL="68580" marR="68580" marT="0" marB="0" anchor="ctr">
                    <a:solidFill>
                      <a:schemeClr val="bg1">
                        <a:lumMod val="95000"/>
                      </a:schemeClr>
                    </a:solidFill>
                  </a:tcPr>
                </a:tc>
              </a:tr>
              <a:tr h="326263">
                <a:tc>
                  <a:txBody>
                    <a:bodyPr/>
                    <a:lstStyle/>
                    <a:p>
                      <a:r>
                        <a:rPr lang="zh-CN" altLang="en-US" sz="1200" kern="100" dirty="0" smtClean="0">
                          <a:solidFill>
                            <a:schemeClr val="dk1"/>
                          </a:solidFill>
                          <a:latin typeface="Poppins" pitchFamily="2" charset="0"/>
                          <a:ea typeface="思源黑体 CN Regular" pitchFamily="34" charset="-122"/>
                          <a:cs typeface="Poppins" pitchFamily="2" charset="0"/>
                        </a:rPr>
                        <a:t>背侧端脑类器官</a:t>
                      </a:r>
                      <a:endParaRPr lang="zh-CN" altLang="en-US" sz="1200" kern="100" dirty="0" smtClean="0">
                        <a:solidFill>
                          <a:schemeClr val="dk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algn="l">
                        <a:spcAft>
                          <a:spcPts val="0"/>
                        </a:spcAft>
                      </a:pPr>
                      <a:r>
                        <a:rPr lang="en-US" sz="1200" kern="100" dirty="0" smtClean="0">
                          <a:solidFill>
                            <a:schemeClr val="dk1"/>
                          </a:solidFill>
                          <a:latin typeface="Poppins" pitchFamily="2" charset="0"/>
                          <a:ea typeface="思源黑体 CN Regular" pitchFamily="34" charset="-122"/>
                          <a:cs typeface="Poppins" pitchFamily="2" charset="0"/>
                        </a:rPr>
                        <a:t>-</a:t>
                      </a:r>
                      <a:r>
                        <a:rPr lang="en-US" sz="1200" b="1" kern="100" dirty="0" smtClean="0">
                          <a:solidFill>
                            <a:schemeClr val="dk1"/>
                          </a:solidFill>
                          <a:latin typeface="Poppins" pitchFamily="2" charset="0"/>
                          <a:ea typeface="思源黑体 CN Regular" pitchFamily="34" charset="-122"/>
                          <a:cs typeface="Poppins" pitchFamily="2" charset="0"/>
                        </a:rPr>
                        <a:t>Noggin, FGF2, DKK1, EGF</a:t>
                      </a:r>
                      <a:r>
                        <a:rPr lang="en-US" sz="1200" kern="100" dirty="0" smtClean="0">
                          <a:solidFill>
                            <a:schemeClr val="dk1"/>
                          </a:solidFill>
                          <a:latin typeface="Poppins" pitchFamily="2" charset="0"/>
                          <a:ea typeface="思源黑体 CN Regular" pitchFamily="34" charset="-122"/>
                          <a:cs typeface="Poppins" pitchFamily="2" charset="0"/>
                        </a:rPr>
                        <a:t>, ascorbic acid, </a:t>
                      </a:r>
                      <a:r>
                        <a:rPr lang="en-US" sz="1200" b="1" kern="100" dirty="0" smtClean="0">
                          <a:solidFill>
                            <a:schemeClr val="dk1"/>
                          </a:solidFill>
                          <a:latin typeface="Poppins" pitchFamily="2" charset="0"/>
                          <a:ea typeface="思源黑体 CN Regular" pitchFamily="34" charset="-122"/>
                          <a:cs typeface="Poppins" pitchFamily="2" charset="0"/>
                        </a:rPr>
                        <a:t>BDNF, GDNF</a:t>
                      </a:r>
                      <a:r>
                        <a:rPr lang="en-US" sz="1200" kern="100" dirty="0" smtClean="0">
                          <a:solidFill>
                            <a:schemeClr val="dk1"/>
                          </a:solidFill>
                          <a:latin typeface="Poppins" pitchFamily="2" charset="0"/>
                          <a:ea typeface="思源黑体 CN Regular" pitchFamily="34" charset="-122"/>
                          <a:cs typeface="Poppins" pitchFamily="2" charset="0"/>
                        </a:rPr>
                        <a:t>, </a:t>
                      </a:r>
                      <a:r>
                        <a:rPr lang="en-US" sz="1200" kern="100" dirty="0" err="1" smtClean="0">
                          <a:solidFill>
                            <a:schemeClr val="dk1"/>
                          </a:solidFill>
                          <a:latin typeface="Poppins" pitchFamily="2" charset="0"/>
                          <a:ea typeface="思源黑体 CN Regular" pitchFamily="34" charset="-122"/>
                          <a:cs typeface="Poppins" pitchFamily="2" charset="0"/>
                        </a:rPr>
                        <a:t>cAMP</a:t>
                      </a:r>
                      <a:endParaRPr lang="zh-CN" sz="1200" kern="100" dirty="0">
                        <a:solidFill>
                          <a:schemeClr val="dk1"/>
                        </a:solidFill>
                        <a:latin typeface="Poppins" pitchFamily="2" charset="0"/>
                        <a:ea typeface="思源黑体 CN Regular" pitchFamily="34" charset="-122"/>
                        <a:cs typeface="Poppins" pitchFamily="2" charset="0"/>
                      </a:endParaRPr>
                    </a:p>
                  </a:txBody>
                  <a:tcPr marL="68580" marR="68580" marT="0" marB="0" anchor="ctr">
                    <a:solidFill>
                      <a:schemeClr val="bg1"/>
                    </a:solidFill>
                  </a:tcPr>
                </a:tc>
              </a:tr>
              <a:tr h="313981">
                <a:tc>
                  <a:txBody>
                    <a:bodyPr/>
                    <a:lstStyle/>
                    <a:p>
                      <a:r>
                        <a:rPr lang="zh-CN" altLang="en-US" sz="1200" kern="100" dirty="0" smtClean="0">
                          <a:solidFill>
                            <a:schemeClr val="dk1"/>
                          </a:solidFill>
                          <a:latin typeface="Poppins" pitchFamily="2" charset="0"/>
                          <a:ea typeface="思源黑体 CN Regular" pitchFamily="34" charset="-122"/>
                          <a:cs typeface="Poppins" pitchFamily="2" charset="0"/>
                        </a:rPr>
                        <a:t>小脑板神经上皮</a:t>
                      </a:r>
                      <a:endParaRPr lang="zh-CN" altLang="en-US" sz="1200" kern="100" dirty="0" smtClean="0">
                        <a:solidFill>
                          <a:schemeClr val="dk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c>
                  <a:txBody>
                    <a:bodyPr/>
                    <a:lstStyle/>
                    <a:p>
                      <a:pPr algn="l">
                        <a:spcAft>
                          <a:spcPts val="0"/>
                        </a:spcAft>
                      </a:pPr>
                      <a:r>
                        <a:rPr lang="en-US" altLang="zh-CN" sz="1200" kern="100" dirty="0" smtClean="0">
                          <a:solidFill>
                            <a:schemeClr val="dk1"/>
                          </a:solidFill>
                          <a:latin typeface="Poppins" pitchFamily="2" charset="0"/>
                          <a:ea typeface="思源黑体 CN Regular" pitchFamily="34" charset="-122"/>
                          <a:cs typeface="Poppins" pitchFamily="2" charset="0"/>
                        </a:rPr>
                        <a:t>-</a:t>
                      </a:r>
                      <a:r>
                        <a:rPr lang="en-US" altLang="zh-CN" sz="1200" b="1" kern="100" dirty="0" smtClean="0">
                          <a:solidFill>
                            <a:schemeClr val="dk1"/>
                          </a:solidFill>
                          <a:latin typeface="Poppins" pitchFamily="2" charset="0"/>
                          <a:ea typeface="思源黑体 CN Regular" pitchFamily="34" charset="-122"/>
                          <a:cs typeface="Poppins" pitchFamily="2" charset="0"/>
                        </a:rPr>
                        <a:t>FGF2,4,8</a:t>
                      </a:r>
                      <a:r>
                        <a:rPr lang="en-US" altLang="zh-CN" sz="1200" kern="100" dirty="0" smtClean="0">
                          <a:solidFill>
                            <a:schemeClr val="dk1"/>
                          </a:solidFill>
                          <a:latin typeface="Poppins" pitchFamily="2" charset="0"/>
                          <a:ea typeface="思源黑体 CN Regular" pitchFamily="34" charset="-122"/>
                          <a:cs typeface="Poppins" pitchFamily="2" charset="0"/>
                        </a:rPr>
                        <a:t>, SAG, retinoic acid, </a:t>
                      </a:r>
                      <a:r>
                        <a:rPr lang="en-US" altLang="zh-CN" sz="1200" b="1" kern="100" dirty="0" smtClean="0">
                          <a:solidFill>
                            <a:schemeClr val="dk1"/>
                          </a:solidFill>
                          <a:latin typeface="Poppins" pitchFamily="2" charset="0"/>
                          <a:ea typeface="思源黑体 CN Regular" pitchFamily="34" charset="-122"/>
                          <a:cs typeface="Poppins" pitchFamily="2" charset="0"/>
                        </a:rPr>
                        <a:t>BDNF, GDNF</a:t>
                      </a:r>
                      <a:r>
                        <a:rPr lang="en-US" altLang="zh-CN" sz="1200" kern="100" dirty="0" smtClean="0">
                          <a:solidFill>
                            <a:schemeClr val="dk1"/>
                          </a:solidFill>
                          <a:latin typeface="Poppins" pitchFamily="2" charset="0"/>
                          <a:ea typeface="思源黑体 CN Regular" pitchFamily="34" charset="-122"/>
                          <a:cs typeface="Poppins" pitchFamily="2" charset="0"/>
                        </a:rPr>
                        <a:t>, NT3</a:t>
                      </a:r>
                      <a:endParaRPr lang="zh-CN" altLang="zh-CN" sz="1200" kern="100" dirty="0">
                        <a:solidFill>
                          <a:schemeClr val="dk1"/>
                        </a:solidFill>
                        <a:latin typeface="Poppins" pitchFamily="2" charset="0"/>
                        <a:ea typeface="思源黑体 CN Regular" pitchFamily="34" charset="-122"/>
                        <a:cs typeface="Poppins" pitchFamily="2" charset="0"/>
                      </a:endParaRPr>
                    </a:p>
                  </a:txBody>
                  <a:tcPr marL="68580" marR="68580" marT="0" marB="0" anchor="ctr">
                    <a:solidFill>
                      <a:schemeClr val="bg1">
                        <a:lumMod val="95000"/>
                      </a:schemeClr>
                    </a:solidFill>
                  </a:tcPr>
                </a:tc>
              </a:tr>
              <a:tr h="41864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kern="100" dirty="0" smtClean="0">
                          <a:solidFill>
                            <a:schemeClr val="dk1"/>
                          </a:solidFill>
                          <a:latin typeface="Poppins" pitchFamily="2" charset="0"/>
                          <a:ea typeface="思源黑体 CN Regular" pitchFamily="34" charset="-122"/>
                          <a:cs typeface="Poppins" pitchFamily="2" charset="0"/>
                        </a:rPr>
                        <a:t>中脑类器官</a:t>
                      </a:r>
                      <a:endParaRPr lang="en-US" altLang="zh-CN" sz="1200" kern="100" dirty="0" smtClean="0">
                        <a:solidFill>
                          <a:schemeClr val="dk1"/>
                        </a:solidFill>
                        <a:latin typeface="Poppins" pitchFamily="2" charset="0"/>
                        <a:ea typeface="思源黑体 CN Regular" pitchFamily="34" charset="-122"/>
                        <a:cs typeface="Poppins" pitchFamily="2" charset="0"/>
                      </a:endParaRPr>
                    </a:p>
                  </a:txBody>
                  <a:tcPr marL="95250" marR="95250"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kern="100" dirty="0" smtClean="0">
                          <a:latin typeface="Poppins" pitchFamily="2" charset="0"/>
                          <a:ea typeface="思源黑体 CN Regular" pitchFamily="34" charset="-122"/>
                          <a:cs typeface="Poppins" pitchFamily="2" charset="0"/>
                        </a:rPr>
                        <a:t>-</a:t>
                      </a:r>
                      <a:r>
                        <a:rPr lang="en-US" altLang="zh-CN" sz="1200" kern="100" dirty="0" smtClean="0">
                          <a:solidFill>
                            <a:schemeClr val="dk1"/>
                          </a:solidFill>
                          <a:latin typeface="Poppins" pitchFamily="2" charset="0"/>
                          <a:ea typeface="思源黑体 CN Regular" pitchFamily="34" charset="-122"/>
                          <a:cs typeface="Poppins" pitchFamily="2" charset="0"/>
                        </a:rPr>
                        <a:t>SB-431542, </a:t>
                      </a:r>
                      <a:r>
                        <a:rPr lang="en-US" altLang="zh-CN" sz="1200" b="1" kern="100" dirty="0" smtClean="0">
                          <a:solidFill>
                            <a:schemeClr val="dk1"/>
                          </a:solidFill>
                          <a:latin typeface="Poppins" pitchFamily="2" charset="0"/>
                          <a:ea typeface="思源黑体 CN Regular" pitchFamily="34" charset="-122"/>
                          <a:cs typeface="Poppins" pitchFamily="2" charset="0"/>
                        </a:rPr>
                        <a:t>Noggin</a:t>
                      </a:r>
                      <a:r>
                        <a:rPr lang="en-US" altLang="zh-CN" sz="1200" kern="100" dirty="0" smtClean="0">
                          <a:solidFill>
                            <a:schemeClr val="dk1"/>
                          </a:solidFill>
                          <a:latin typeface="Poppins" pitchFamily="2" charset="0"/>
                          <a:ea typeface="思源黑体 CN Regular" pitchFamily="34" charset="-122"/>
                          <a:cs typeface="Poppins" pitchFamily="2" charset="0"/>
                        </a:rPr>
                        <a:t>, CHIR99021, </a:t>
                      </a:r>
                      <a:r>
                        <a:rPr lang="en-US" altLang="zh-CN" sz="1200" b="1" kern="100" dirty="0" smtClean="0">
                          <a:solidFill>
                            <a:schemeClr val="dk1"/>
                          </a:solidFill>
                          <a:latin typeface="Poppins" pitchFamily="2" charset="0"/>
                          <a:ea typeface="思源黑体 CN Regular" pitchFamily="34" charset="-122"/>
                          <a:cs typeface="Poppins" pitchFamily="2" charset="0"/>
                        </a:rPr>
                        <a:t>SHH, FGF8, BDNF, GDNF </a:t>
                      </a:r>
                      <a:r>
                        <a:rPr lang="en-US" altLang="zh-CN" sz="1200" kern="100" dirty="0" smtClean="0">
                          <a:solidFill>
                            <a:schemeClr val="dk1"/>
                          </a:solidFill>
                          <a:latin typeface="Poppins" pitchFamily="2" charset="0"/>
                          <a:ea typeface="思源黑体 CN Regular" pitchFamily="34" charset="-122"/>
                          <a:cs typeface="Poppins" pitchFamily="2" charset="0"/>
                        </a:rPr>
                        <a:t>and a </a:t>
                      </a:r>
                      <a:r>
                        <a:rPr lang="en-US" altLang="zh-CN" sz="1200" kern="100" dirty="0" err="1" smtClean="0">
                          <a:solidFill>
                            <a:schemeClr val="dk1"/>
                          </a:solidFill>
                          <a:latin typeface="Poppins" pitchFamily="2" charset="0"/>
                          <a:ea typeface="思源黑体 CN Regular" pitchFamily="34" charset="-122"/>
                          <a:cs typeface="Poppins" pitchFamily="2" charset="0"/>
                        </a:rPr>
                        <a:t>cAMP</a:t>
                      </a:r>
                      <a:r>
                        <a:rPr lang="en-US" altLang="zh-CN" sz="1200" kern="100" dirty="0" smtClean="0">
                          <a:solidFill>
                            <a:schemeClr val="dk1"/>
                          </a:solidFill>
                          <a:latin typeface="Poppins" pitchFamily="2" charset="0"/>
                          <a:ea typeface="思源黑体 CN Regular" pitchFamily="34" charset="-122"/>
                          <a:cs typeface="Poppins" pitchFamily="2" charset="0"/>
                        </a:rPr>
                        <a:t> pathway activator</a:t>
                      </a:r>
                      <a:endParaRPr lang="en-US" altLang="zh-CN" sz="1200" kern="100" dirty="0" smtClean="0">
                        <a:solidFill>
                          <a:schemeClr val="dk1"/>
                        </a:solidFill>
                        <a:latin typeface="Poppins" pitchFamily="2" charset="0"/>
                        <a:ea typeface="思源黑体 CN Regular" pitchFamily="34" charset="-122"/>
                        <a:cs typeface="Poppins" pitchFamily="2" charset="0"/>
                      </a:endParaRPr>
                    </a:p>
                  </a:txBody>
                  <a:tcPr marL="68580" marR="68580" marT="0" marB="0" anchor="ctr">
                    <a:solidFill>
                      <a:schemeClr val="bg1"/>
                    </a:solidFill>
                  </a:tcPr>
                </a:tc>
              </a:tr>
              <a:tr h="313981">
                <a:tc>
                  <a:txBody>
                    <a:bodyPr/>
                    <a:lstStyle/>
                    <a:p>
                      <a:r>
                        <a:rPr lang="zh-CN" altLang="en-US" sz="1200" kern="100" dirty="0" smtClean="0">
                          <a:solidFill>
                            <a:schemeClr val="dk1"/>
                          </a:solidFill>
                          <a:latin typeface="Poppins" pitchFamily="2" charset="0"/>
                          <a:ea typeface="思源黑体 CN Regular" pitchFamily="34" charset="-122"/>
                          <a:cs typeface="Poppins" pitchFamily="2" charset="0"/>
                        </a:rPr>
                        <a:t>腺垂体类器官</a:t>
                      </a:r>
                      <a:endParaRPr lang="zh-CN" altLang="en-US" sz="1200" kern="100" dirty="0" smtClean="0">
                        <a:solidFill>
                          <a:schemeClr val="dk1"/>
                        </a:solidFill>
                        <a:latin typeface="Poppins" pitchFamily="2" charset="0"/>
                        <a:ea typeface="思源黑体 CN Regular" pitchFamily="34" charset="-122"/>
                        <a:cs typeface="Poppins" pitchFamily="2" charset="0"/>
                      </a:endParaRPr>
                    </a:p>
                  </a:txBody>
                  <a:tcPr marL="95250" marR="95250" anchor="ctr">
                    <a:solidFill>
                      <a:schemeClr val="bg1">
                        <a:lumMod val="95000"/>
                      </a:schemeClr>
                    </a:solidFill>
                  </a:tcPr>
                </a:tc>
                <a:tc>
                  <a:txBody>
                    <a:bodyPr/>
                    <a:lstStyle/>
                    <a:p>
                      <a:pPr algn="l">
                        <a:spcAft>
                          <a:spcPts val="0"/>
                        </a:spcAft>
                      </a:pPr>
                      <a:r>
                        <a:rPr lang="en-US" altLang="zh-CN" sz="1200" kern="100" dirty="0" smtClean="0">
                          <a:solidFill>
                            <a:schemeClr val="dk1"/>
                          </a:solidFill>
                          <a:latin typeface="Poppins" pitchFamily="2" charset="0"/>
                          <a:ea typeface="思源黑体 CN Regular" pitchFamily="34" charset="-122"/>
                          <a:cs typeface="Poppins" pitchFamily="2" charset="0"/>
                        </a:rPr>
                        <a:t>-DAPT, SAG, BIO, </a:t>
                      </a:r>
                      <a:r>
                        <a:rPr lang="en-US" altLang="zh-CN" sz="1200" b="1" kern="100" dirty="0" smtClean="0">
                          <a:solidFill>
                            <a:schemeClr val="dk1"/>
                          </a:solidFill>
                          <a:latin typeface="Poppins" pitchFamily="2" charset="0"/>
                          <a:ea typeface="思源黑体 CN Regular" pitchFamily="34" charset="-122"/>
                          <a:cs typeface="Poppins" pitchFamily="2" charset="0"/>
                        </a:rPr>
                        <a:t>BMP4</a:t>
                      </a:r>
                      <a:r>
                        <a:rPr lang="en-US" altLang="zh-CN" sz="1200" kern="100" dirty="0" smtClean="0">
                          <a:solidFill>
                            <a:schemeClr val="dk1"/>
                          </a:solidFill>
                          <a:latin typeface="Poppins" pitchFamily="2" charset="0"/>
                          <a:ea typeface="思源黑体 CN Regular" pitchFamily="34" charset="-122"/>
                          <a:cs typeface="Poppins" pitchFamily="2" charset="0"/>
                        </a:rPr>
                        <a:t>, </a:t>
                      </a:r>
                      <a:r>
                        <a:rPr lang="en-US" altLang="zh-CN" sz="1200" kern="100" dirty="0" err="1" smtClean="0">
                          <a:solidFill>
                            <a:schemeClr val="dk1"/>
                          </a:solidFill>
                          <a:latin typeface="Poppins" pitchFamily="2" charset="0"/>
                          <a:ea typeface="思源黑体 CN Regular" pitchFamily="34" charset="-122"/>
                          <a:cs typeface="Poppins" pitchFamily="2" charset="0"/>
                        </a:rPr>
                        <a:t>dorsomorphin</a:t>
                      </a:r>
                      <a:r>
                        <a:rPr lang="en-US" altLang="zh-CN" sz="1200" kern="100" dirty="0" smtClean="0">
                          <a:solidFill>
                            <a:schemeClr val="dk1"/>
                          </a:solidFill>
                          <a:latin typeface="Poppins" pitchFamily="2" charset="0"/>
                          <a:ea typeface="思源黑体 CN Regular" pitchFamily="34" charset="-122"/>
                          <a:cs typeface="Poppins" pitchFamily="2" charset="0"/>
                        </a:rPr>
                        <a:t>, </a:t>
                      </a:r>
                      <a:r>
                        <a:rPr lang="en-US" altLang="zh-CN" sz="1200" b="1" kern="100" dirty="0" smtClean="0">
                          <a:solidFill>
                            <a:schemeClr val="dk1"/>
                          </a:solidFill>
                          <a:latin typeface="Poppins" pitchFamily="2" charset="0"/>
                          <a:ea typeface="思源黑体 CN Regular" pitchFamily="34" charset="-122"/>
                          <a:cs typeface="Poppins" pitchFamily="2" charset="0"/>
                        </a:rPr>
                        <a:t>Wnt4, Wnt5, FGF8</a:t>
                      </a:r>
                      <a:r>
                        <a:rPr lang="en-US" altLang="zh-CN" sz="1200" kern="100" dirty="0" smtClean="0">
                          <a:solidFill>
                            <a:schemeClr val="dk1"/>
                          </a:solidFill>
                          <a:latin typeface="Poppins" pitchFamily="2" charset="0"/>
                          <a:ea typeface="思源黑体 CN Regular" pitchFamily="34" charset="-122"/>
                          <a:cs typeface="Poppins" pitchFamily="2" charset="0"/>
                        </a:rPr>
                        <a:t>, Nodal, iWP2</a:t>
                      </a:r>
                      <a:endParaRPr lang="zh-CN" altLang="zh-CN" sz="1200" kern="100" dirty="0">
                        <a:solidFill>
                          <a:schemeClr val="dk1"/>
                        </a:solidFill>
                        <a:latin typeface="Poppins" pitchFamily="2" charset="0"/>
                        <a:ea typeface="思源黑体 CN Regular" pitchFamily="34" charset="-122"/>
                        <a:cs typeface="Poppins" pitchFamily="2" charset="0"/>
                      </a:endParaRPr>
                    </a:p>
                  </a:txBody>
                  <a:tcPr marL="68580" marR="68580" marT="0" marB="0" anchor="ctr">
                    <a:solidFill>
                      <a:schemeClr val="bg1">
                        <a:lumMod val="95000"/>
                      </a:schemeClr>
                    </a:solidFill>
                  </a:tcPr>
                </a:tc>
              </a:tr>
              <a:tr h="418641">
                <a:tc>
                  <a:txBody>
                    <a:bodyPr/>
                    <a:lstStyle/>
                    <a:p>
                      <a:r>
                        <a:rPr lang="zh-CN" altLang="en-US" sz="1200" kern="100" dirty="0" smtClean="0">
                          <a:solidFill>
                            <a:schemeClr val="dk1"/>
                          </a:solidFill>
                          <a:latin typeface="Poppins" pitchFamily="2" charset="0"/>
                          <a:ea typeface="思源黑体 CN Regular" pitchFamily="34" charset="-122"/>
                          <a:cs typeface="Poppins" pitchFamily="2" charset="0"/>
                        </a:rPr>
                        <a:t>海马类器官</a:t>
                      </a:r>
                      <a:endParaRPr lang="zh-CN" altLang="en-US" sz="1200" kern="100" dirty="0" smtClean="0">
                        <a:solidFill>
                          <a:schemeClr val="dk1"/>
                        </a:solidFill>
                        <a:latin typeface="Poppins" pitchFamily="2" charset="0"/>
                        <a:ea typeface="思源黑体 CN Regular" pitchFamily="34" charset="-122"/>
                        <a:cs typeface="Poppins" pitchFamily="2" charset="0"/>
                      </a:endParaRPr>
                    </a:p>
                  </a:txBody>
                  <a:tcPr marL="68580" marR="68580" marT="0" marB="0" anchor="ctr">
                    <a:solidFill>
                      <a:schemeClr val="bg1"/>
                    </a:solidFill>
                  </a:tcPr>
                </a:tc>
                <a:tc>
                  <a:txBody>
                    <a:bodyPr/>
                    <a:lstStyle/>
                    <a:p>
                      <a:pPr algn="l">
                        <a:spcAft>
                          <a:spcPts val="0"/>
                        </a:spcAft>
                      </a:pPr>
                      <a:r>
                        <a:rPr lang="en-US" altLang="zh-CN" sz="1200" kern="100" dirty="0" smtClean="0">
                          <a:solidFill>
                            <a:schemeClr val="dk1"/>
                          </a:solidFill>
                          <a:latin typeface="Poppins" pitchFamily="2" charset="0"/>
                          <a:ea typeface="思源黑体 CN Regular" pitchFamily="34" charset="-122"/>
                          <a:cs typeface="Poppins" pitchFamily="2" charset="0"/>
                        </a:rPr>
                        <a:t>-</a:t>
                      </a:r>
                      <a:r>
                        <a:rPr lang="en-US" altLang="zh-CN" sz="1200" kern="100" dirty="0" err="1" smtClean="0">
                          <a:solidFill>
                            <a:schemeClr val="dk1"/>
                          </a:solidFill>
                          <a:latin typeface="Poppins" pitchFamily="2" charset="0"/>
                          <a:ea typeface="思源黑体 CN Regular" pitchFamily="34" charset="-122"/>
                          <a:cs typeface="Poppins" pitchFamily="2" charset="0"/>
                        </a:rPr>
                        <a:t>Wnt</a:t>
                      </a:r>
                      <a:r>
                        <a:rPr lang="en-US" altLang="zh-CN" sz="1200" kern="100" dirty="0" smtClean="0">
                          <a:solidFill>
                            <a:schemeClr val="dk1"/>
                          </a:solidFill>
                          <a:latin typeface="Poppins" pitchFamily="2" charset="0"/>
                          <a:ea typeface="思源黑体 CN Regular" pitchFamily="34" charset="-122"/>
                          <a:cs typeface="Poppins" pitchFamily="2" charset="0"/>
                        </a:rPr>
                        <a:t> inhibitor IWR1e, TGF-</a:t>
                      </a:r>
                      <a:r>
                        <a:rPr lang="el-GR" altLang="zh-CN" sz="1200" kern="100" dirty="0" smtClean="0">
                          <a:solidFill>
                            <a:schemeClr val="dk1"/>
                          </a:solidFill>
                          <a:latin typeface="Poppins"/>
                          <a:ea typeface="思源黑体 CN Regular" pitchFamily="34" charset="-122"/>
                          <a:cs typeface="Poppins" pitchFamily="2" charset="0"/>
                        </a:rPr>
                        <a:t>β </a:t>
                      </a:r>
                      <a:r>
                        <a:rPr lang="en-US" altLang="zh-CN" sz="1200" kern="100" dirty="0" smtClean="0">
                          <a:solidFill>
                            <a:schemeClr val="dk1"/>
                          </a:solidFill>
                          <a:latin typeface="Poppins" pitchFamily="2" charset="0"/>
                          <a:ea typeface="思源黑体 CN Regular" pitchFamily="34" charset="-122"/>
                          <a:cs typeface="Poppins" pitchFamily="2" charset="0"/>
                        </a:rPr>
                        <a:t>inhibitor SB431542, 10% FBS, GSK3 inhibitor CHIR99021, </a:t>
                      </a:r>
                      <a:r>
                        <a:rPr lang="en-US" altLang="zh-CN" sz="1200" b="1" kern="100" dirty="0" smtClean="0">
                          <a:solidFill>
                            <a:schemeClr val="dk1"/>
                          </a:solidFill>
                          <a:latin typeface="Poppins" pitchFamily="2" charset="0"/>
                          <a:ea typeface="思源黑体 CN Regular" pitchFamily="34" charset="-122"/>
                          <a:cs typeface="Poppins" pitchFamily="2" charset="0"/>
                        </a:rPr>
                        <a:t>BMP4</a:t>
                      </a:r>
                      <a:endParaRPr lang="zh-CN" altLang="zh-CN" sz="1200" b="1" kern="100" dirty="0">
                        <a:solidFill>
                          <a:schemeClr val="dk1"/>
                        </a:solidFill>
                        <a:latin typeface="Poppins" pitchFamily="2" charset="0"/>
                        <a:ea typeface="思源黑体 CN Regular" pitchFamily="34" charset="-122"/>
                        <a:cs typeface="Poppins" pitchFamily="2" charset="0"/>
                      </a:endParaRPr>
                    </a:p>
                  </a:txBody>
                  <a:tcPr marL="68580" marR="68580" marT="0" marB="0" anchor="ctr">
                    <a:solidFill>
                      <a:schemeClr val="bg1"/>
                    </a:solidFill>
                  </a:tcPr>
                </a:tc>
              </a:tr>
              <a:tr h="418641">
                <a:tc>
                  <a:txBody>
                    <a:bodyPr/>
                    <a:lstStyle/>
                    <a:p>
                      <a:r>
                        <a:rPr lang="zh-CN" altLang="en-US" sz="1200" kern="100" dirty="0" smtClean="0">
                          <a:solidFill>
                            <a:schemeClr val="dk1"/>
                          </a:solidFill>
                          <a:latin typeface="Poppins" pitchFamily="2" charset="0"/>
                          <a:ea typeface="思源黑体 CN Regular" pitchFamily="34" charset="-122"/>
                          <a:cs typeface="Poppins" pitchFamily="2" charset="0"/>
                        </a:rPr>
                        <a:t>前脑类器官</a:t>
                      </a:r>
                      <a:endParaRPr lang="zh-CN" altLang="en-US" sz="1200" kern="100" dirty="0" smtClean="0">
                        <a:solidFill>
                          <a:schemeClr val="dk1"/>
                        </a:solidFill>
                        <a:latin typeface="Poppins" pitchFamily="2" charset="0"/>
                        <a:ea typeface="思源黑体 CN Regular" pitchFamily="34" charset="-122"/>
                        <a:cs typeface="Poppins" pitchFamily="2" charset="0"/>
                      </a:endParaRPr>
                    </a:p>
                  </a:txBody>
                  <a:tcPr marL="68580" marR="68580" marT="0" marB="0" anchor="ctr">
                    <a:lnB w="190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l">
                        <a:spcAft>
                          <a:spcPts val="0"/>
                        </a:spcAft>
                      </a:pPr>
                      <a:r>
                        <a:rPr lang="en-US" altLang="zh-CN" sz="1200" kern="100" dirty="0" smtClean="0">
                          <a:solidFill>
                            <a:schemeClr val="dk1"/>
                          </a:solidFill>
                          <a:latin typeface="Poppins" pitchFamily="2" charset="0"/>
                          <a:ea typeface="思源黑体 CN Regular" pitchFamily="34" charset="-122"/>
                          <a:cs typeface="Poppins" pitchFamily="2" charset="0"/>
                        </a:rPr>
                        <a:t>-</a:t>
                      </a:r>
                      <a:r>
                        <a:rPr lang="en-US" altLang="zh-CN" sz="1200" kern="100" dirty="0" err="1" smtClean="0">
                          <a:solidFill>
                            <a:schemeClr val="dk1"/>
                          </a:solidFill>
                          <a:latin typeface="Poppins" pitchFamily="2" charset="0"/>
                          <a:ea typeface="思源黑体 CN Regular" pitchFamily="34" charset="-122"/>
                          <a:cs typeface="Poppins" pitchFamily="2" charset="0"/>
                        </a:rPr>
                        <a:t>Dorsomorphin</a:t>
                      </a:r>
                      <a:r>
                        <a:rPr lang="en-US" altLang="zh-CN" sz="1200" kern="100" dirty="0" smtClean="0">
                          <a:solidFill>
                            <a:schemeClr val="dk1"/>
                          </a:solidFill>
                          <a:latin typeface="Poppins" pitchFamily="2" charset="0"/>
                          <a:ea typeface="思源黑体 CN Regular" pitchFamily="34" charset="-122"/>
                          <a:cs typeface="Poppins" pitchFamily="2" charset="0"/>
                        </a:rPr>
                        <a:t> (BMP inhibitor), A83 (BMP and TGF</a:t>
                      </a:r>
                      <a:r>
                        <a:rPr lang="el-GR" altLang="zh-CN" sz="1200" kern="100" dirty="0" smtClean="0">
                          <a:solidFill>
                            <a:schemeClr val="dk1"/>
                          </a:solidFill>
                          <a:latin typeface="Poppins"/>
                          <a:ea typeface="思源黑体 CN Regular" pitchFamily="34" charset="-122"/>
                          <a:cs typeface="Poppins" pitchFamily="2" charset="0"/>
                        </a:rPr>
                        <a:t>β </a:t>
                      </a:r>
                      <a:r>
                        <a:rPr lang="en-US" altLang="zh-CN" sz="1200" kern="100" dirty="0" smtClean="0">
                          <a:solidFill>
                            <a:schemeClr val="dk1"/>
                          </a:solidFill>
                          <a:latin typeface="Poppins" pitchFamily="2" charset="0"/>
                          <a:ea typeface="思源黑体 CN Regular" pitchFamily="34" charset="-122"/>
                          <a:cs typeface="Poppins" pitchFamily="2" charset="0"/>
                        </a:rPr>
                        <a:t>inhibitor), SB-431542, </a:t>
                      </a:r>
                      <a:r>
                        <a:rPr lang="en-US" altLang="zh-CN" sz="1200" b="1" kern="100" dirty="0" smtClean="0">
                          <a:solidFill>
                            <a:schemeClr val="dk1"/>
                          </a:solidFill>
                          <a:latin typeface="Poppins" pitchFamily="2" charset="0"/>
                          <a:ea typeface="思源黑体 CN Regular" pitchFamily="34" charset="-122"/>
                          <a:cs typeface="Poppins" pitchFamily="2" charset="0"/>
                        </a:rPr>
                        <a:t>WNT3A</a:t>
                      </a:r>
                      <a:r>
                        <a:rPr lang="en-US" altLang="zh-CN" sz="1200" kern="100" dirty="0" smtClean="0">
                          <a:solidFill>
                            <a:schemeClr val="dk1"/>
                          </a:solidFill>
                          <a:latin typeface="Poppins" pitchFamily="2" charset="0"/>
                          <a:ea typeface="思源黑体 CN Regular" pitchFamily="34" charset="-122"/>
                          <a:cs typeface="Poppins" pitchFamily="2" charset="0"/>
                        </a:rPr>
                        <a:t>, CHIR99021 (GSK3</a:t>
                      </a:r>
                      <a:r>
                        <a:rPr lang="el-GR" altLang="zh-CN" sz="1200" kern="100" dirty="0" smtClean="0">
                          <a:solidFill>
                            <a:schemeClr val="dk1"/>
                          </a:solidFill>
                          <a:latin typeface="Poppins"/>
                          <a:ea typeface="思源黑体 CN Regular" pitchFamily="34" charset="-122"/>
                          <a:cs typeface="Poppins" pitchFamily="2" charset="0"/>
                        </a:rPr>
                        <a:t>β </a:t>
                      </a:r>
                      <a:r>
                        <a:rPr lang="en-US" altLang="zh-CN" sz="1200" kern="100" dirty="0" smtClean="0">
                          <a:solidFill>
                            <a:schemeClr val="dk1"/>
                          </a:solidFill>
                          <a:latin typeface="Poppins" pitchFamily="2" charset="0"/>
                          <a:ea typeface="思源黑体 CN Regular" pitchFamily="34" charset="-122"/>
                          <a:cs typeface="Poppins" pitchFamily="2" charset="0"/>
                        </a:rPr>
                        <a:t>inhibitor), </a:t>
                      </a:r>
                      <a:r>
                        <a:rPr lang="en-US" altLang="zh-CN" sz="1200" b="1" kern="100" dirty="0" smtClean="0">
                          <a:solidFill>
                            <a:schemeClr val="dk1"/>
                          </a:solidFill>
                          <a:latin typeface="Poppins" pitchFamily="2" charset="0"/>
                          <a:ea typeface="思源黑体 CN Regular" pitchFamily="34" charset="-122"/>
                          <a:cs typeface="Poppins" pitchFamily="2" charset="0"/>
                        </a:rPr>
                        <a:t>BDNF</a:t>
                      </a:r>
                      <a:r>
                        <a:rPr lang="en-US" altLang="zh-CN" sz="1200" kern="100" dirty="0" smtClean="0">
                          <a:solidFill>
                            <a:schemeClr val="dk1"/>
                          </a:solidFill>
                          <a:latin typeface="Poppins" pitchFamily="2" charset="0"/>
                          <a:ea typeface="思源黑体 CN Regular" pitchFamily="34" charset="-122"/>
                          <a:cs typeface="Poppins" pitchFamily="2" charset="0"/>
                        </a:rPr>
                        <a:t> and </a:t>
                      </a:r>
                      <a:r>
                        <a:rPr lang="en-US" altLang="zh-CN" sz="1200" b="1" kern="100" dirty="0" smtClean="0">
                          <a:solidFill>
                            <a:schemeClr val="dk1"/>
                          </a:solidFill>
                          <a:latin typeface="Poppins" pitchFamily="2" charset="0"/>
                          <a:ea typeface="思源黑体 CN Regular" pitchFamily="34" charset="-122"/>
                          <a:cs typeface="Poppins" pitchFamily="2" charset="0"/>
                        </a:rPr>
                        <a:t>GDNF</a:t>
                      </a:r>
                      <a:endParaRPr lang="zh-CN" altLang="zh-CN" sz="1200" b="1" kern="100" dirty="0">
                        <a:solidFill>
                          <a:schemeClr val="dk1"/>
                        </a:solidFill>
                        <a:latin typeface="Poppins" pitchFamily="2" charset="0"/>
                        <a:ea typeface="思源黑体 CN Regular" pitchFamily="34" charset="-122"/>
                        <a:cs typeface="Poppins" pitchFamily="2" charset="0"/>
                      </a:endParaRPr>
                    </a:p>
                  </a:txBody>
                  <a:tcPr marL="68580" marR="68580" marT="0" marB="0" anchor="ctr">
                    <a:lnB w="1905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21" name="TextBox 2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Regular" pitchFamily="34" charset="-122"/>
                  <a:cs typeface="Poppins" pitchFamily="2" charset="0"/>
                </a:endParaRPr>
              </a:p>
            </p:txBody>
          </p:sp>
        </p:grpSp>
      </p:grpSp>
      <p:grpSp>
        <p:nvGrpSpPr>
          <p:cNvPr id="7" name="组合 28"/>
          <p:cNvGrpSpPr/>
          <p:nvPr/>
        </p:nvGrpSpPr>
        <p:grpSpPr>
          <a:xfrm>
            <a:off x="285720" y="642924"/>
            <a:ext cx="3031808" cy="547702"/>
            <a:chOff x="5643570" y="1142990"/>
            <a:chExt cx="3031808"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sp>
          <p:nvSpPr>
            <p:cNvPr id="31" name="TextBox 30"/>
            <p:cNvSpPr txBox="1"/>
            <p:nvPr/>
          </p:nvSpPr>
          <p:spPr>
            <a:xfrm>
              <a:off x="5786446" y="1142990"/>
              <a:ext cx="2888932"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cs typeface="Poppins" pitchFamily="2" charset="0"/>
                </a:rPr>
                <a:t>脑类器官</a:t>
              </a:r>
              <a:r>
                <a:rPr lang="en-US" altLang="zh-CN" sz="2400" b="1" dirty="0" smtClean="0">
                  <a:solidFill>
                    <a:srgbClr val="007E66"/>
                  </a:solidFill>
                  <a:latin typeface="思源黑体 CN Medium" pitchFamily="34" charset="-122"/>
                  <a:ea typeface="思源黑体 CN Medium" pitchFamily="34" charset="-122"/>
                  <a:cs typeface="Poppins" pitchFamily="2" charset="0"/>
                </a:rPr>
                <a:t>-</a:t>
              </a:r>
              <a:r>
                <a:rPr lang="zh-CN" altLang="en-US" sz="2400" b="1" dirty="0" smtClean="0">
                  <a:solidFill>
                    <a:srgbClr val="007E66"/>
                  </a:solidFill>
                  <a:latin typeface="思源黑体 CN Medium" pitchFamily="34" charset="-122"/>
                  <a:ea typeface="思源黑体 CN Medium" pitchFamily="34" charset="-122"/>
                  <a:cs typeface="Poppins" pitchFamily="2" charset="0"/>
                </a:rPr>
                <a:t>新型模型</a:t>
              </a:r>
              <a:endParaRPr lang="zh-CN" altLang="en-US" sz="2400" b="1" dirty="0" smtClean="0">
                <a:solidFill>
                  <a:srgbClr val="007E66"/>
                </a:solidFill>
                <a:latin typeface="思源黑体 CN Medium" pitchFamily="34" charset="-122"/>
                <a:ea typeface="思源黑体 CN Medium" pitchFamily="34" charset="-122"/>
                <a:cs typeface="Poppins" pitchFamily="2" charset="0"/>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sp>
          <p:nvSpPr>
            <p:cNvPr id="33" name="椭圆 32"/>
            <p:cNvSpPr/>
            <p:nvPr/>
          </p:nvSpPr>
          <p:spPr>
            <a:xfrm>
              <a:off x="8482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Regular" pitchFamily="34" charset="-122"/>
                <a:cs typeface="Poppins" pitchFamily="2" charset="0"/>
              </a:endParaRPr>
            </a:p>
          </p:txBody>
        </p:sp>
      </p:grpSp>
      <p:sp>
        <p:nvSpPr>
          <p:cNvPr id="78850" name="AutoShape 2" descr="Figure thumbnail gr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latin typeface="Poppins" pitchFamily="2" charset="0"/>
              <a:ea typeface="思源黑体 CN Regular" pitchFamily="34" charset="-122"/>
              <a:cs typeface="Poppins" pitchFamily="2" charset="0"/>
            </a:endParaRPr>
          </a:p>
        </p:txBody>
      </p:sp>
      <p:sp>
        <p:nvSpPr>
          <p:cNvPr id="34" name="圆角矩形 33"/>
          <p:cNvSpPr/>
          <p:nvPr/>
        </p:nvSpPr>
        <p:spPr>
          <a:xfrm>
            <a:off x="152400" y="1908000"/>
            <a:ext cx="1143600" cy="1116000"/>
          </a:xfrm>
          <a:prstGeom prst="roundRect">
            <a:avLst/>
          </a:prstGeom>
          <a:ln>
            <a:solidFill>
              <a:srgbClr val="007E66"/>
            </a:solidFill>
          </a:ln>
        </p:spPr>
        <p:txBody>
          <a:bodyPr wrap="square" anchor="ctr">
            <a:spAutoFit/>
          </a:bodyPr>
          <a:lstStyle/>
          <a:p>
            <a:r>
              <a:rPr lang="zh-CN" altLang="en-US" sz="1400" b="1" dirty="0" smtClean="0">
                <a:latin typeface="Poppins" pitchFamily="2" charset="0"/>
                <a:ea typeface="思源黑体 CN Regular" pitchFamily="34" charset="-122"/>
                <a:cs typeface="Poppins" pitchFamily="2" charset="0"/>
              </a:rPr>
              <a:t>神经相关疾病治疗</a:t>
            </a:r>
            <a:endParaRPr lang="zh-CN" altLang="en-US" sz="1400" b="1" dirty="0">
              <a:latin typeface="Poppins" pitchFamily="2" charset="0"/>
              <a:ea typeface="思源黑体 CN Regular" pitchFamily="34" charset="-122"/>
              <a:cs typeface="Poppins" pitchFamily="2" charset="0"/>
            </a:endParaRPr>
          </a:p>
        </p:txBody>
      </p:sp>
      <p:grpSp>
        <p:nvGrpSpPr>
          <p:cNvPr id="63" name="组合 62"/>
          <p:cNvGrpSpPr/>
          <p:nvPr/>
        </p:nvGrpSpPr>
        <p:grpSpPr>
          <a:xfrm>
            <a:off x="152400" y="1259525"/>
            <a:ext cx="2614550" cy="3578609"/>
            <a:chOff x="76200" y="1955505"/>
            <a:chExt cx="2614550" cy="3578609"/>
          </a:xfrm>
        </p:grpSpPr>
        <p:grpSp>
          <p:nvGrpSpPr>
            <p:cNvPr id="35" name="组合 34"/>
            <p:cNvGrpSpPr/>
            <p:nvPr/>
          </p:nvGrpSpPr>
          <p:grpSpPr>
            <a:xfrm>
              <a:off x="566675" y="1955505"/>
              <a:ext cx="2124075" cy="970895"/>
              <a:chOff x="566675" y="1803105"/>
              <a:chExt cx="2124075" cy="970895"/>
            </a:xfrm>
          </p:grpSpPr>
          <p:sp>
            <p:nvSpPr>
              <p:cNvPr id="36" name="矩形 35"/>
              <p:cNvSpPr/>
              <p:nvPr/>
            </p:nvSpPr>
            <p:spPr>
              <a:xfrm>
                <a:off x="566675" y="1803105"/>
                <a:ext cx="2124075" cy="461665"/>
              </a:xfrm>
              <a:prstGeom prst="rect">
                <a:avLst/>
              </a:prstGeom>
            </p:spPr>
            <p:txBody>
              <a:bodyPr wrap="square">
                <a:spAutoFit/>
              </a:bodyPr>
              <a:lstStyle/>
              <a:p>
                <a:pPr algn="ctr"/>
                <a:r>
                  <a:rPr lang="zh-CN" altLang="en-US" sz="1200" b="1" dirty="0" smtClean="0">
                    <a:solidFill>
                      <a:srgbClr val="007E66"/>
                    </a:solidFill>
                    <a:latin typeface="Poppins" pitchFamily="2" charset="0"/>
                    <a:ea typeface="思源黑体 CN Regular" pitchFamily="34" charset="-122"/>
                    <a:cs typeface="Poppins" pitchFamily="2" charset="0"/>
                  </a:rPr>
                  <a:t>难点：治疗药物穿过</a:t>
                </a:r>
                <a:r>
                  <a:rPr lang="en-US" altLang="zh-CN" sz="1200" b="1" kern="100" dirty="0" smtClean="0">
                    <a:solidFill>
                      <a:srgbClr val="007E66"/>
                    </a:solidFill>
                    <a:latin typeface="Poppins" pitchFamily="2" charset="0"/>
                    <a:ea typeface="思源黑体 CN Regular" pitchFamily="34" charset="-122"/>
                    <a:cs typeface="Poppins" pitchFamily="2" charset="0"/>
                  </a:rPr>
                  <a:t>BBB</a:t>
                </a:r>
                <a:r>
                  <a:rPr lang="zh-CN" altLang="en-US" sz="1200" b="1" kern="100" dirty="0" smtClean="0">
                    <a:solidFill>
                      <a:srgbClr val="007E66"/>
                    </a:solidFill>
                    <a:latin typeface="Poppins" pitchFamily="2" charset="0"/>
                    <a:ea typeface="思源黑体 CN Regular" pitchFamily="34" charset="-122"/>
                    <a:cs typeface="Poppins" pitchFamily="2" charset="0"/>
                  </a:rPr>
                  <a:t>到达</a:t>
                </a:r>
                <a:r>
                  <a:rPr lang="en-US" altLang="zh-CN" sz="1200" b="1" kern="100" dirty="0" smtClean="0">
                    <a:solidFill>
                      <a:srgbClr val="007E66"/>
                    </a:solidFill>
                    <a:latin typeface="Poppins" pitchFamily="2" charset="0"/>
                    <a:ea typeface="思源黑体 CN Regular" pitchFamily="34" charset="-122"/>
                    <a:cs typeface="Poppins" pitchFamily="2" charset="0"/>
                  </a:rPr>
                  <a:t>CNS</a:t>
                </a:r>
                <a:r>
                  <a:rPr lang="zh-CN" altLang="en-US" sz="1200" b="1" kern="100" dirty="0" smtClean="0">
                    <a:solidFill>
                      <a:srgbClr val="007E66"/>
                    </a:solidFill>
                    <a:latin typeface="Poppins" pitchFamily="2" charset="0"/>
                    <a:ea typeface="思源黑体 CN Regular" pitchFamily="34" charset="-122"/>
                    <a:cs typeface="Poppins" pitchFamily="2" charset="0"/>
                  </a:rPr>
                  <a:t>的靶向区域</a:t>
                </a:r>
                <a:endParaRPr lang="zh-CN" altLang="en-US" sz="1200" b="1" kern="100" dirty="0" smtClean="0">
                  <a:solidFill>
                    <a:srgbClr val="007E66"/>
                  </a:solidFill>
                  <a:latin typeface="Poppins" pitchFamily="2" charset="0"/>
                  <a:ea typeface="思源黑体 CN Regular" pitchFamily="34" charset="-122"/>
                  <a:cs typeface="Poppins" pitchFamily="2" charset="0"/>
                </a:endParaRPr>
              </a:p>
            </p:txBody>
          </p:sp>
          <p:sp>
            <p:nvSpPr>
              <p:cNvPr id="37" name="任意多边形 36"/>
              <p:cNvSpPr/>
              <p:nvPr/>
            </p:nvSpPr>
            <p:spPr>
              <a:xfrm>
                <a:off x="1544525" y="2306000"/>
                <a:ext cx="108000" cy="468000"/>
              </a:xfrm>
              <a:custGeom>
                <a:avLst/>
                <a:gdLst>
                  <a:gd name="connsiteX0" fmla="*/ 0 w 72000"/>
                  <a:gd name="connsiteY0" fmla="*/ 432000 h 468000"/>
                  <a:gd name="connsiteX1" fmla="*/ 18000 w 72000"/>
                  <a:gd name="connsiteY1" fmla="*/ 432000 h 468000"/>
                  <a:gd name="connsiteX2" fmla="*/ 18000 w 72000"/>
                  <a:gd name="connsiteY2" fmla="*/ 0 h 468000"/>
                  <a:gd name="connsiteX3" fmla="*/ 54000 w 72000"/>
                  <a:gd name="connsiteY3" fmla="*/ 0 h 468000"/>
                  <a:gd name="connsiteX4" fmla="*/ 54000 w 72000"/>
                  <a:gd name="connsiteY4" fmla="*/ 432000 h 468000"/>
                  <a:gd name="connsiteX5" fmla="*/ 72000 w 72000"/>
                  <a:gd name="connsiteY5" fmla="*/ 432000 h 468000"/>
                  <a:gd name="connsiteX6" fmla="*/ 36000 w 72000"/>
                  <a:gd name="connsiteY6" fmla="*/ 468000 h 468000"/>
                  <a:gd name="connsiteX7" fmla="*/ 0 w 72000"/>
                  <a:gd name="connsiteY7" fmla="*/ 432000 h 46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 h="468000">
                    <a:moveTo>
                      <a:pt x="0" y="432000"/>
                    </a:moveTo>
                    <a:lnTo>
                      <a:pt x="18000" y="432000"/>
                    </a:lnTo>
                    <a:lnTo>
                      <a:pt x="18000" y="0"/>
                    </a:lnTo>
                    <a:lnTo>
                      <a:pt x="54000" y="0"/>
                    </a:lnTo>
                    <a:lnTo>
                      <a:pt x="54000" y="432000"/>
                    </a:lnTo>
                    <a:lnTo>
                      <a:pt x="72000" y="432000"/>
                    </a:lnTo>
                    <a:lnTo>
                      <a:pt x="36000" y="468000"/>
                    </a:lnTo>
                    <a:lnTo>
                      <a:pt x="0" y="43200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grpSp>
        <p:sp>
          <p:nvSpPr>
            <p:cNvPr id="42" name="矩形 41"/>
            <p:cNvSpPr/>
            <p:nvPr/>
          </p:nvSpPr>
          <p:spPr>
            <a:xfrm>
              <a:off x="76200" y="4933950"/>
              <a:ext cx="1406154" cy="600164"/>
            </a:xfrm>
            <a:prstGeom prst="rect">
              <a:avLst/>
            </a:prstGeom>
          </p:spPr>
          <p:txBody>
            <a:bodyPr wrap="none">
              <a:spAutoFit/>
            </a:bodyPr>
            <a:lstStyle/>
            <a:p>
              <a:r>
                <a:rPr lang="en-US" altLang="zh-CN" sz="1100" i="1" kern="100" dirty="0" smtClean="0">
                  <a:latin typeface="Poppins" pitchFamily="2" charset="0"/>
                  <a:ea typeface="思源黑体 CN Regular" pitchFamily="34" charset="-122"/>
                  <a:cs typeface="Poppins" pitchFamily="2" charset="0"/>
                </a:rPr>
                <a:t>BBB: </a:t>
              </a:r>
              <a:r>
                <a:rPr lang="zh-CN" altLang="en-US" sz="1100" i="1" kern="100" dirty="0" smtClean="0">
                  <a:latin typeface="Poppins" pitchFamily="2" charset="0"/>
                  <a:ea typeface="思源黑体 CN Regular" pitchFamily="34" charset="-122"/>
                  <a:cs typeface="Poppins" pitchFamily="2" charset="0"/>
                </a:rPr>
                <a:t>血脑屏障</a:t>
              </a:r>
              <a:endParaRPr lang="en-US" altLang="zh-CN" sz="1100" i="1" kern="100" dirty="0" smtClean="0">
                <a:solidFill>
                  <a:schemeClr val="dk1"/>
                </a:solidFill>
                <a:latin typeface="Poppins" pitchFamily="2" charset="0"/>
                <a:ea typeface="思源黑体 CN Regular" pitchFamily="34" charset="-122"/>
                <a:cs typeface="Poppins" pitchFamily="2" charset="0"/>
              </a:endParaRPr>
            </a:p>
            <a:p>
              <a:r>
                <a:rPr lang="en-US" altLang="zh-CN" sz="1100" i="1" kern="100" dirty="0" smtClean="0">
                  <a:solidFill>
                    <a:schemeClr val="dk1"/>
                  </a:solidFill>
                  <a:latin typeface="Poppins" pitchFamily="2" charset="0"/>
                  <a:ea typeface="思源黑体 CN Regular" pitchFamily="34" charset="-122"/>
                  <a:cs typeface="Poppins" pitchFamily="2" charset="0"/>
                </a:rPr>
                <a:t>CNS: </a:t>
              </a:r>
              <a:r>
                <a:rPr lang="zh-CN" altLang="en-US" sz="1100" i="1" kern="100" dirty="0" smtClean="0">
                  <a:solidFill>
                    <a:schemeClr val="dk1"/>
                  </a:solidFill>
                  <a:latin typeface="Poppins" pitchFamily="2" charset="0"/>
                  <a:ea typeface="思源黑体 CN Regular" pitchFamily="34" charset="-122"/>
                  <a:cs typeface="Poppins" pitchFamily="2" charset="0"/>
                </a:rPr>
                <a:t>中枢神经系统</a:t>
              </a:r>
              <a:endParaRPr lang="en-US" altLang="zh-CN" sz="1100" i="1" kern="100" dirty="0" smtClean="0">
                <a:solidFill>
                  <a:schemeClr val="dk1"/>
                </a:solidFill>
                <a:latin typeface="Poppins" pitchFamily="2" charset="0"/>
                <a:ea typeface="思源黑体 CN Regular" pitchFamily="34" charset="-122"/>
                <a:cs typeface="Poppins" pitchFamily="2" charset="0"/>
              </a:endParaRPr>
            </a:p>
            <a:p>
              <a:r>
                <a:rPr lang="en-US" altLang="zh-CN" sz="1100" dirty="0" smtClean="0">
                  <a:latin typeface="Poppins" pitchFamily="2" charset="0"/>
                  <a:ea typeface="思源黑体 CN Regular" pitchFamily="34" charset="-122"/>
                  <a:cs typeface="Poppins" pitchFamily="2" charset="0"/>
                </a:rPr>
                <a:t>BECs: </a:t>
              </a:r>
              <a:r>
                <a:rPr lang="zh-CN" altLang="en-US" sz="1100" kern="100" dirty="0" smtClean="0">
                  <a:solidFill>
                    <a:schemeClr val="dk1"/>
                  </a:solidFill>
                  <a:latin typeface="Poppins" pitchFamily="2" charset="0"/>
                  <a:ea typeface="思源黑体 CN Regular" pitchFamily="34" charset="-122"/>
                  <a:cs typeface="Poppins" pitchFamily="2" charset="0"/>
                </a:rPr>
                <a:t>脑内皮细胞</a:t>
              </a:r>
              <a:endParaRPr lang="en-US" altLang="zh-CN" sz="1100" i="1" kern="100" dirty="0" smtClean="0">
                <a:solidFill>
                  <a:schemeClr val="dk1"/>
                </a:solidFill>
                <a:latin typeface="Poppins" pitchFamily="2" charset="0"/>
                <a:ea typeface="思源黑体 CN Regular" pitchFamily="34" charset="-122"/>
                <a:cs typeface="Poppins" pitchFamily="2" charset="0"/>
              </a:endParaRPr>
            </a:p>
          </p:txBody>
        </p:sp>
      </p:grpSp>
      <p:grpSp>
        <p:nvGrpSpPr>
          <p:cNvPr id="61" name="组合 60"/>
          <p:cNvGrpSpPr/>
          <p:nvPr/>
        </p:nvGrpSpPr>
        <p:grpSpPr>
          <a:xfrm>
            <a:off x="1488375" y="1908000"/>
            <a:ext cx="3159825" cy="1123712"/>
            <a:chOff x="1412175" y="2532000"/>
            <a:chExt cx="3159825" cy="1123712"/>
          </a:xfrm>
        </p:grpSpPr>
        <p:sp>
          <p:nvSpPr>
            <p:cNvPr id="40" name="下箭头 39"/>
            <p:cNvSpPr/>
            <p:nvPr/>
          </p:nvSpPr>
          <p:spPr>
            <a:xfrm>
              <a:off x="1412175" y="2876550"/>
              <a:ext cx="432000" cy="252000"/>
            </a:xfrm>
            <a:prstGeom prst="right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Poppins" pitchFamily="2" charset="0"/>
                <a:ea typeface="思源黑体 CN Regular" pitchFamily="34" charset="-122"/>
                <a:cs typeface="Poppins" pitchFamily="2" charset="0"/>
              </a:endParaRPr>
            </a:p>
          </p:txBody>
        </p:sp>
        <p:sp>
          <p:nvSpPr>
            <p:cNvPr id="43" name="矩形 42"/>
            <p:cNvSpPr/>
            <p:nvPr/>
          </p:nvSpPr>
          <p:spPr>
            <a:xfrm>
              <a:off x="1981200" y="2532000"/>
              <a:ext cx="2438400" cy="1123712"/>
            </a:xfrm>
            <a:prstGeom prst="roundRect">
              <a:avLst/>
            </a:prstGeom>
            <a:ln>
              <a:solidFill>
                <a:srgbClr val="007E66"/>
              </a:solidFill>
            </a:ln>
          </p:spPr>
          <p:txBody>
            <a:bodyPr wrap="square" anchor="ctr">
              <a:spAutoFit/>
            </a:bodyPr>
            <a:lstStyle/>
            <a:p>
              <a:r>
                <a:rPr lang="zh-CN" altLang="en-US" sz="1200" b="1" kern="100" dirty="0" smtClean="0">
                  <a:solidFill>
                    <a:schemeClr val="dk1"/>
                  </a:solidFill>
                  <a:latin typeface="Poppins" pitchFamily="2" charset="0"/>
                  <a:ea typeface="思源黑体 CN Regular" pitchFamily="34" charset="-122"/>
                  <a:cs typeface="Poppins" pitchFamily="2" charset="0"/>
                </a:rPr>
                <a:t>改善药物传递效率的方法：</a:t>
              </a:r>
              <a:endParaRPr lang="en-US" altLang="zh-CN" sz="1200" b="1" kern="100" dirty="0" smtClean="0">
                <a:solidFill>
                  <a:schemeClr val="dk1"/>
                </a:solidFill>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200" b="1" kern="100" dirty="0" smtClean="0">
                  <a:solidFill>
                    <a:schemeClr val="dk1"/>
                  </a:solidFill>
                  <a:latin typeface="Poppins" pitchFamily="2" charset="0"/>
                  <a:ea typeface="思源黑体 CN Regular" pitchFamily="34" charset="-122"/>
                  <a:cs typeface="Poppins" pitchFamily="2" charset="0"/>
                </a:rPr>
                <a:t>生成模拟配体的血管肽，与低密度脂蛋白受体相关蛋白 </a:t>
              </a:r>
              <a:r>
                <a:rPr lang="en-US" altLang="zh-CN" sz="1200" b="1" kern="100" dirty="0" smtClean="0">
                  <a:solidFill>
                    <a:schemeClr val="dk1"/>
                  </a:solidFill>
                  <a:latin typeface="Poppins" pitchFamily="2" charset="0"/>
                  <a:ea typeface="思源黑体 CN Regular" pitchFamily="34" charset="-122"/>
                  <a:cs typeface="Poppins" pitchFamily="2" charset="0"/>
                </a:rPr>
                <a:t>1 (LRP1) </a:t>
              </a:r>
              <a:r>
                <a:rPr lang="zh-CN" altLang="en-US" sz="1200" b="1" kern="100" dirty="0" smtClean="0">
                  <a:solidFill>
                    <a:schemeClr val="dk1"/>
                  </a:solidFill>
                  <a:latin typeface="Poppins" pitchFamily="2" charset="0"/>
                  <a:ea typeface="思源黑体 CN Regular" pitchFamily="34" charset="-122"/>
                  <a:cs typeface="Poppins" pitchFamily="2" charset="0"/>
                </a:rPr>
                <a:t>结合</a:t>
              </a:r>
              <a:endParaRPr lang="en-US" altLang="zh-CN" sz="1200" b="1" kern="100" dirty="0" smtClean="0">
                <a:solidFill>
                  <a:schemeClr val="dk1"/>
                </a:solidFill>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200" b="1" kern="100" dirty="0" smtClean="0">
                  <a:solidFill>
                    <a:schemeClr val="dk1"/>
                  </a:solidFill>
                  <a:latin typeface="Poppins" pitchFamily="2" charset="0"/>
                  <a:ea typeface="思源黑体 CN Regular" pitchFamily="34" charset="-122"/>
                  <a:cs typeface="Poppins" pitchFamily="2" charset="0"/>
                </a:rPr>
                <a:t>用细胞穿透肽来标记药物分子</a:t>
              </a:r>
              <a:endParaRPr lang="zh-CN" altLang="en-US" sz="1200" b="1" kern="100" dirty="0" smtClean="0">
                <a:solidFill>
                  <a:schemeClr val="dk1"/>
                </a:solidFill>
                <a:latin typeface="Poppins" pitchFamily="2" charset="0"/>
                <a:ea typeface="思源黑体 CN Regular" pitchFamily="34" charset="-122"/>
                <a:cs typeface="Poppins" pitchFamily="2" charset="0"/>
              </a:endParaRPr>
            </a:p>
          </p:txBody>
        </p:sp>
        <p:sp>
          <p:nvSpPr>
            <p:cNvPr id="44" name="矩形 43"/>
            <p:cNvSpPr/>
            <p:nvPr/>
          </p:nvSpPr>
          <p:spPr>
            <a:xfrm>
              <a:off x="2514600" y="3181350"/>
              <a:ext cx="2057400" cy="340519"/>
            </a:xfrm>
            <a:prstGeom prst="roundRect">
              <a:avLst/>
            </a:prstGeom>
          </p:spPr>
          <p:txBody>
            <a:bodyPr wrap="square">
              <a:spAutoFit/>
            </a:bodyPr>
            <a:lstStyle/>
            <a:p>
              <a:endParaRPr lang="zh-CN" altLang="en-US" sz="1400" b="1" dirty="0" smtClean="0">
                <a:latin typeface="Poppins" pitchFamily="2" charset="0"/>
                <a:ea typeface="思源黑体 CN Regular" pitchFamily="34" charset="-122"/>
                <a:cs typeface="Poppins" pitchFamily="2" charset="0"/>
              </a:endParaRPr>
            </a:p>
          </p:txBody>
        </p:sp>
      </p:grpSp>
      <p:sp>
        <p:nvSpPr>
          <p:cNvPr id="47" name="矩形 46"/>
          <p:cNvSpPr/>
          <p:nvPr/>
        </p:nvSpPr>
        <p:spPr>
          <a:xfrm>
            <a:off x="5178625" y="1908000"/>
            <a:ext cx="1828800" cy="1116000"/>
          </a:xfrm>
          <a:prstGeom prst="roundRect">
            <a:avLst/>
          </a:prstGeom>
          <a:ln>
            <a:solidFill>
              <a:srgbClr val="007E66"/>
            </a:solidFill>
          </a:ln>
        </p:spPr>
        <p:txBody>
          <a:bodyPr wrap="square" anchor="ctr">
            <a:spAutoFit/>
          </a:bodyPr>
          <a:lstStyle/>
          <a:p>
            <a:pPr>
              <a:buFont typeface="Arial" panose="020B0604020202020204" pitchFamily="34" charset="0"/>
              <a:buChar char="•"/>
            </a:pPr>
            <a:r>
              <a:rPr lang="zh-CN" altLang="en-US" sz="1400" b="1" kern="100" dirty="0" smtClean="0">
                <a:solidFill>
                  <a:schemeClr val="dk1"/>
                </a:solidFill>
                <a:latin typeface="Poppins" pitchFamily="2" charset="0"/>
                <a:ea typeface="思源黑体 CN Regular" pitchFamily="34" charset="-122"/>
                <a:cs typeface="Poppins" pitchFamily="2" charset="0"/>
              </a:rPr>
              <a:t>动物原代</a:t>
            </a:r>
            <a:r>
              <a:rPr lang="en-US" altLang="zh-CN" sz="1400" b="1" kern="100" dirty="0" smtClean="0">
                <a:solidFill>
                  <a:schemeClr val="dk1"/>
                </a:solidFill>
                <a:latin typeface="Poppins" pitchFamily="2" charset="0"/>
                <a:ea typeface="思源黑体 CN Regular" pitchFamily="34" charset="-122"/>
                <a:cs typeface="Poppins" pitchFamily="2" charset="0"/>
              </a:rPr>
              <a:t>BECs</a:t>
            </a:r>
            <a:endParaRPr lang="en-US" altLang="zh-CN" sz="1400" b="1" kern="100" dirty="0" smtClean="0">
              <a:solidFill>
                <a:schemeClr val="dk1"/>
              </a:solidFill>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400" b="1" kern="100" dirty="0" smtClean="0">
                <a:solidFill>
                  <a:schemeClr val="dk1"/>
                </a:solidFill>
                <a:latin typeface="Poppins" pitchFamily="2" charset="0"/>
                <a:ea typeface="思源黑体 CN Regular" pitchFamily="34" charset="-122"/>
                <a:cs typeface="Poppins" pitchFamily="2" charset="0"/>
              </a:rPr>
              <a:t>活检获得的人原代</a:t>
            </a:r>
            <a:r>
              <a:rPr lang="en-US" altLang="zh-CN" sz="1400" b="1" kern="100" dirty="0" smtClean="0">
                <a:solidFill>
                  <a:schemeClr val="dk1"/>
                </a:solidFill>
                <a:latin typeface="Poppins" pitchFamily="2" charset="0"/>
                <a:ea typeface="思源黑体 CN Regular" pitchFamily="34" charset="-122"/>
                <a:cs typeface="Poppins" pitchFamily="2" charset="0"/>
              </a:rPr>
              <a:t>BECs</a:t>
            </a:r>
            <a:endParaRPr lang="en-US" altLang="zh-CN" sz="1400" b="1" i="1" kern="100" dirty="0" smtClean="0">
              <a:solidFill>
                <a:schemeClr val="dk1"/>
              </a:solidFill>
              <a:latin typeface="Poppins" pitchFamily="2" charset="0"/>
              <a:ea typeface="思源黑体 CN Regular" pitchFamily="34" charset="-122"/>
              <a:cs typeface="Poppins" pitchFamily="2" charset="0"/>
            </a:endParaRPr>
          </a:p>
        </p:txBody>
      </p:sp>
      <p:grpSp>
        <p:nvGrpSpPr>
          <p:cNvPr id="62" name="组合 61"/>
          <p:cNvGrpSpPr/>
          <p:nvPr/>
        </p:nvGrpSpPr>
        <p:grpSpPr>
          <a:xfrm>
            <a:off x="7134225" y="1908000"/>
            <a:ext cx="1709775" cy="1116000"/>
            <a:chOff x="7124700" y="2630550"/>
            <a:chExt cx="1709775" cy="1116000"/>
          </a:xfrm>
        </p:grpSpPr>
        <p:sp>
          <p:nvSpPr>
            <p:cNvPr id="39" name="矩形 38"/>
            <p:cNvSpPr/>
            <p:nvPr/>
          </p:nvSpPr>
          <p:spPr>
            <a:xfrm>
              <a:off x="7610475" y="2630550"/>
              <a:ext cx="1224000" cy="1116000"/>
            </a:xfrm>
            <a:prstGeom prst="roundRect">
              <a:avLst/>
            </a:prstGeom>
            <a:ln>
              <a:solidFill>
                <a:srgbClr val="007E66"/>
              </a:solidFill>
            </a:ln>
          </p:spPr>
          <p:txBody>
            <a:bodyPr wrap="square" anchor="ctr">
              <a:spAutoFit/>
            </a:bodyPr>
            <a:lstStyle/>
            <a:p>
              <a:r>
                <a:rPr lang="zh-CN" altLang="en-US" sz="1400" b="1" dirty="0" smtClean="0">
                  <a:latin typeface="Poppins" pitchFamily="2" charset="0"/>
                  <a:ea typeface="思源黑体 CN Regular" pitchFamily="34" charset="-122"/>
                  <a:cs typeface="Poppins" pitchFamily="2" charset="0"/>
                </a:rPr>
                <a:t>血脑屏障类器官</a:t>
              </a:r>
              <a:endParaRPr lang="zh-CN" altLang="en-US" sz="1400" b="1" dirty="0" smtClean="0">
                <a:latin typeface="Poppins" pitchFamily="2" charset="0"/>
                <a:ea typeface="思源黑体 CN Regular" pitchFamily="34" charset="-122"/>
                <a:cs typeface="Poppins" pitchFamily="2" charset="0"/>
              </a:endParaRPr>
            </a:p>
          </p:txBody>
        </p:sp>
        <p:sp>
          <p:nvSpPr>
            <p:cNvPr id="51" name="下箭头 50"/>
            <p:cNvSpPr/>
            <p:nvPr/>
          </p:nvSpPr>
          <p:spPr>
            <a:xfrm>
              <a:off x="7124700" y="3078718"/>
              <a:ext cx="432000" cy="252000"/>
            </a:xfrm>
            <a:prstGeom prst="right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Poppins" pitchFamily="2" charset="0"/>
                <a:ea typeface="思源黑体 CN Regular" pitchFamily="34" charset="-122"/>
                <a:cs typeface="Poppins" pitchFamily="2" charset="0"/>
              </a:endParaRPr>
            </a:p>
          </p:txBody>
        </p:sp>
      </p:grpSp>
      <p:grpSp>
        <p:nvGrpSpPr>
          <p:cNvPr id="52" name="组合 51"/>
          <p:cNvGrpSpPr/>
          <p:nvPr/>
        </p:nvGrpSpPr>
        <p:grpSpPr>
          <a:xfrm>
            <a:off x="4191000" y="1544400"/>
            <a:ext cx="1905000" cy="1047750"/>
            <a:chOff x="4245675" y="1504950"/>
            <a:chExt cx="1905000" cy="1047750"/>
          </a:xfrm>
        </p:grpSpPr>
        <p:grpSp>
          <p:nvGrpSpPr>
            <p:cNvPr id="59" name="组合 58"/>
            <p:cNvGrpSpPr/>
            <p:nvPr/>
          </p:nvGrpSpPr>
          <p:grpSpPr>
            <a:xfrm>
              <a:off x="4245675" y="1504950"/>
              <a:ext cx="1905000" cy="1047750"/>
              <a:chOff x="4093275" y="2266950"/>
              <a:chExt cx="1905000" cy="1047750"/>
            </a:xfrm>
          </p:grpSpPr>
          <p:sp>
            <p:nvSpPr>
              <p:cNvPr id="45" name="下箭头 44"/>
              <p:cNvSpPr/>
              <p:nvPr/>
            </p:nvSpPr>
            <p:spPr>
              <a:xfrm rot="16200000">
                <a:off x="4625700" y="2972700"/>
                <a:ext cx="252000" cy="432000"/>
              </a:xfrm>
              <a:prstGeom prst="down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46" name="矩形 45"/>
              <p:cNvSpPr/>
              <p:nvPr/>
            </p:nvSpPr>
            <p:spPr>
              <a:xfrm>
                <a:off x="4093275" y="2266950"/>
                <a:ext cx="1905000" cy="276999"/>
              </a:xfrm>
              <a:prstGeom prst="rect">
                <a:avLst/>
              </a:prstGeom>
            </p:spPr>
            <p:txBody>
              <a:bodyPr wrap="square">
                <a:spAutoFit/>
              </a:bodyPr>
              <a:lstStyle/>
              <a:p>
                <a:r>
                  <a:rPr lang="en-US" altLang="zh-CN" sz="1200" b="1" kern="100" dirty="0" smtClean="0">
                    <a:solidFill>
                      <a:srgbClr val="007E66"/>
                    </a:solidFill>
                    <a:latin typeface="Poppins" pitchFamily="2" charset="0"/>
                    <a:ea typeface="思源黑体 CN Regular" pitchFamily="34" charset="-122"/>
                    <a:cs typeface="Poppins" pitchFamily="2" charset="0"/>
                  </a:rPr>
                  <a:t>BBB </a:t>
                </a:r>
                <a:r>
                  <a:rPr lang="zh-CN" altLang="en-US" sz="1200" b="1" kern="100" dirty="0" smtClean="0">
                    <a:solidFill>
                      <a:srgbClr val="007E66"/>
                    </a:solidFill>
                    <a:latin typeface="Poppins" pitchFamily="2" charset="0"/>
                    <a:ea typeface="思源黑体 CN Regular" pitchFamily="34" charset="-122"/>
                    <a:cs typeface="Poppins" pitchFamily="2" charset="0"/>
                  </a:rPr>
                  <a:t>体外模型</a:t>
                </a:r>
                <a:endParaRPr lang="zh-CN" altLang="en-US" sz="1200" b="1" kern="100" dirty="0" smtClean="0">
                  <a:solidFill>
                    <a:srgbClr val="007E66"/>
                  </a:solidFill>
                  <a:latin typeface="Poppins" pitchFamily="2" charset="0"/>
                  <a:ea typeface="思源黑体 CN Regular" pitchFamily="34" charset="-122"/>
                  <a:cs typeface="Poppins" pitchFamily="2" charset="0"/>
                </a:endParaRPr>
              </a:p>
            </p:txBody>
          </p:sp>
        </p:grpSp>
        <p:sp>
          <p:nvSpPr>
            <p:cNvPr id="49" name="任意多边形 48"/>
            <p:cNvSpPr/>
            <p:nvPr/>
          </p:nvSpPr>
          <p:spPr>
            <a:xfrm>
              <a:off x="4779075" y="1838325"/>
              <a:ext cx="108000" cy="468000"/>
            </a:xfrm>
            <a:custGeom>
              <a:avLst/>
              <a:gdLst>
                <a:gd name="connsiteX0" fmla="*/ 0 w 72000"/>
                <a:gd name="connsiteY0" fmla="*/ 432000 h 468000"/>
                <a:gd name="connsiteX1" fmla="*/ 18000 w 72000"/>
                <a:gd name="connsiteY1" fmla="*/ 432000 h 468000"/>
                <a:gd name="connsiteX2" fmla="*/ 18000 w 72000"/>
                <a:gd name="connsiteY2" fmla="*/ 0 h 468000"/>
                <a:gd name="connsiteX3" fmla="*/ 54000 w 72000"/>
                <a:gd name="connsiteY3" fmla="*/ 0 h 468000"/>
                <a:gd name="connsiteX4" fmla="*/ 54000 w 72000"/>
                <a:gd name="connsiteY4" fmla="*/ 432000 h 468000"/>
                <a:gd name="connsiteX5" fmla="*/ 72000 w 72000"/>
                <a:gd name="connsiteY5" fmla="*/ 432000 h 468000"/>
                <a:gd name="connsiteX6" fmla="*/ 36000 w 72000"/>
                <a:gd name="connsiteY6" fmla="*/ 468000 h 468000"/>
                <a:gd name="connsiteX7" fmla="*/ 0 w 72000"/>
                <a:gd name="connsiteY7" fmla="*/ 432000 h 46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 h="468000">
                  <a:moveTo>
                    <a:pt x="0" y="432000"/>
                  </a:moveTo>
                  <a:lnTo>
                    <a:pt x="18000" y="432000"/>
                  </a:lnTo>
                  <a:lnTo>
                    <a:pt x="18000" y="0"/>
                  </a:lnTo>
                  <a:lnTo>
                    <a:pt x="54000" y="0"/>
                  </a:lnTo>
                  <a:lnTo>
                    <a:pt x="54000" y="432000"/>
                  </a:lnTo>
                  <a:lnTo>
                    <a:pt x="72000" y="432000"/>
                  </a:lnTo>
                  <a:lnTo>
                    <a:pt x="36000" y="468000"/>
                  </a:lnTo>
                  <a:lnTo>
                    <a:pt x="0" y="43200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grpSp>
      <p:sp>
        <p:nvSpPr>
          <p:cNvPr id="29" name="矩形 28"/>
          <p:cNvSpPr/>
          <p:nvPr/>
        </p:nvSpPr>
        <p:spPr>
          <a:xfrm>
            <a:off x="4276671" y="4857750"/>
            <a:ext cx="1285929" cy="215444"/>
          </a:xfrm>
          <a:prstGeom prst="rect">
            <a:avLst/>
          </a:prstGeom>
        </p:spPr>
        <p:txBody>
          <a:bodyPr wrap="none">
            <a:spAutoFit/>
          </a:bodyPr>
          <a:lstStyle/>
          <a:p>
            <a:pPr algn="ctr"/>
            <a:r>
              <a:rPr lang="en-US" sz="800" i="1" dirty="0" smtClean="0">
                <a:latin typeface="Poppins" pitchFamily="2" charset="0"/>
                <a:ea typeface="思源黑体 CN Regular" pitchFamily="34" charset="-122"/>
                <a:cs typeface="Poppins" pitchFamily="2" charset="0"/>
              </a:rPr>
              <a:t>(</a:t>
            </a:r>
            <a:r>
              <a:rPr lang="en-US" sz="800" i="1" dirty="0" err="1" smtClean="0">
                <a:latin typeface="Poppins" pitchFamily="2" charset="0"/>
                <a:ea typeface="思源黑体 CN Regular" pitchFamily="34" charset="-122"/>
                <a:cs typeface="Poppins" pitchFamily="2" charset="0"/>
              </a:rPr>
              <a:t>Qian</a:t>
            </a:r>
            <a:r>
              <a:rPr lang="en-US" sz="800" i="1" dirty="0" smtClean="0">
                <a:latin typeface="Poppins" pitchFamily="2" charset="0"/>
                <a:ea typeface="思源黑体 CN Regular" pitchFamily="34" charset="-122"/>
                <a:cs typeface="Poppins" pitchFamily="2" charset="0"/>
              </a:rPr>
              <a:t> and TCW 2021)</a:t>
            </a:r>
            <a:endParaRPr lang="zh-CN" altLang="en-US" sz="800" i="1" dirty="0" smtClean="0">
              <a:latin typeface="Poppins" pitchFamily="2" charset="0"/>
              <a:ea typeface="思源黑体 CN Regular" pitchFamily="34" charset="-122"/>
              <a:cs typeface="Poppins" pitchFamily="2" charset="0"/>
            </a:endParaRPr>
          </a:p>
        </p:txBody>
      </p:sp>
      <p:grpSp>
        <p:nvGrpSpPr>
          <p:cNvPr id="53" name="组合 52"/>
          <p:cNvGrpSpPr/>
          <p:nvPr/>
        </p:nvGrpSpPr>
        <p:grpSpPr>
          <a:xfrm>
            <a:off x="7904377" y="3105150"/>
            <a:ext cx="890427" cy="643311"/>
            <a:chOff x="2743200" y="3359894"/>
            <a:chExt cx="990600" cy="715683"/>
          </a:xfrm>
        </p:grpSpPr>
        <p:sp>
          <p:nvSpPr>
            <p:cNvPr id="54" name="下箭头 53"/>
            <p:cNvSpPr/>
            <p:nvPr/>
          </p:nvSpPr>
          <p:spPr>
            <a:xfrm rot="10800000">
              <a:off x="3048001" y="3359894"/>
              <a:ext cx="304801" cy="304800"/>
            </a:xfrm>
            <a:prstGeom prst="down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56" name="矩形 55"/>
            <p:cNvSpPr/>
            <p:nvPr/>
          </p:nvSpPr>
          <p:spPr>
            <a:xfrm>
              <a:off x="2743200" y="3664695"/>
              <a:ext cx="990600" cy="410882"/>
            </a:xfrm>
            <a:prstGeom prst="rect">
              <a:avLst/>
            </a:prstGeom>
          </p:spPr>
          <p:txBody>
            <a:bodyPr wrap="square">
              <a:spAutoFit/>
            </a:bodyPr>
            <a:lstStyle/>
            <a:p>
              <a:pPr algn="ctr"/>
              <a:r>
                <a:rPr lang="en-US" altLang="zh-CN" b="1" dirty="0" err="1" smtClean="0">
                  <a:latin typeface="Poppins" pitchFamily="2" charset="0"/>
                  <a:ea typeface="思源黑体 CN Regular" pitchFamily="34" charset="-122"/>
                  <a:cs typeface="Poppins" pitchFamily="2" charset="0"/>
                </a:rPr>
                <a:t>iPSC</a:t>
              </a:r>
              <a:endParaRPr lang="zh-CN" altLang="en-US" b="1" dirty="0" smtClean="0">
                <a:latin typeface="Poppins" pitchFamily="2" charset="0"/>
                <a:ea typeface="思源黑体 CN Regular" pitchFamily="34" charset="-122"/>
                <a:cs typeface="Poppins" pitchFamily="2" charset="0"/>
              </a:endParaRPr>
            </a:p>
          </p:txBody>
        </p:sp>
      </p:grpSp>
      <p:sp>
        <p:nvSpPr>
          <p:cNvPr id="67" name="文本框 7"/>
          <p:cNvSpPr txBox="1"/>
          <p:nvPr/>
        </p:nvSpPr>
        <p:spPr>
          <a:xfrm>
            <a:off x="3000375" y="4672340"/>
            <a:ext cx="3698697" cy="261610"/>
          </a:xfrm>
          <a:prstGeom prst="rect">
            <a:avLst/>
          </a:prstGeom>
          <a:noFill/>
        </p:spPr>
        <p:txBody>
          <a:bodyPr wrap="square" rtlCol="0">
            <a:spAutoFit/>
          </a:bodyPr>
          <a:lstStyle/>
          <a:p>
            <a:pPr algn="ctr"/>
            <a:r>
              <a:rPr lang="en-US" altLang="zh-CN" sz="1100" dirty="0" smtClean="0">
                <a:latin typeface="Poppins" pitchFamily="2" charset="0"/>
                <a:ea typeface="思源黑体 CN Regular" pitchFamily="34" charset="-122"/>
                <a:cs typeface="Poppins" pitchFamily="2" charset="0"/>
              </a:rPr>
              <a:t>Figure A</a:t>
            </a:r>
            <a:r>
              <a:rPr lang="zh-CN" altLang="en-US" sz="1100" dirty="0" smtClean="0">
                <a:latin typeface="Poppins" pitchFamily="2" charset="0"/>
                <a:ea typeface="思源黑体 CN Regular" pitchFamily="34" charset="-122"/>
                <a:cs typeface="Poppins" pitchFamily="2" charset="0"/>
              </a:rPr>
              <a:t>：血脑屏障类</a:t>
            </a:r>
            <a:r>
              <a:rPr lang="zh-CN" altLang="en-US" sz="1100" dirty="0">
                <a:latin typeface="Poppins" pitchFamily="2" charset="0"/>
                <a:ea typeface="思源黑体 CN Regular" pitchFamily="34" charset="-122"/>
                <a:cs typeface="Poppins" pitchFamily="2" charset="0"/>
              </a:rPr>
              <a:t>器官的培养过程</a:t>
            </a:r>
            <a:endParaRPr lang="zh-CN" altLang="en-US" sz="1100" dirty="0">
              <a:latin typeface="Poppins" pitchFamily="2" charset="0"/>
              <a:ea typeface="思源黑体 CN Regular" pitchFamily="34" charset="-122"/>
              <a:cs typeface="Poppins" pitchFamily="2" charset="0"/>
            </a:endParaRPr>
          </a:p>
        </p:txBody>
      </p:sp>
      <p:sp>
        <p:nvSpPr>
          <p:cNvPr id="55" name="矩形 54"/>
          <p:cNvSpPr/>
          <p:nvPr/>
        </p:nvSpPr>
        <p:spPr>
          <a:xfrm>
            <a:off x="2590800" y="3257548"/>
            <a:ext cx="6858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TextBox 7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pic>
        <p:nvPicPr>
          <p:cNvPr id="57" name="图片 56" descr="Human iPSC-Based Modeling of Central Nerve System Disorders for Drug Discovery-6.jpg"/>
          <p:cNvPicPr>
            <a:picLocks noChangeAspect="1"/>
          </p:cNvPicPr>
          <p:nvPr/>
        </p:nvPicPr>
        <p:blipFill>
          <a:blip r:embed="rId2" cstate="print"/>
          <a:stretch>
            <a:fillRect/>
          </a:stretch>
        </p:blipFill>
        <p:spPr>
          <a:xfrm>
            <a:off x="1981200" y="3257550"/>
            <a:ext cx="5910072" cy="131064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7" grpId="0" animBg="1"/>
      <p:bldP spid="29" grpId="0"/>
      <p:bldP spid="6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descr="Human iPSC-Based Modeling of Central Nerve System Disorders for Drug Discovery-62.jpg"/>
          <p:cNvPicPr>
            <a:picLocks noChangeAspect="1"/>
          </p:cNvPicPr>
          <p:nvPr/>
        </p:nvPicPr>
        <p:blipFill>
          <a:blip r:embed="rId1" cstate="print"/>
          <a:stretch>
            <a:fillRect/>
          </a:stretch>
        </p:blipFill>
        <p:spPr>
          <a:xfrm>
            <a:off x="5189838" y="1581150"/>
            <a:ext cx="3954162" cy="2438400"/>
          </a:xfrm>
          <a:prstGeom prst="rect">
            <a:avLst/>
          </a:prstGeom>
        </p:spPr>
      </p:pic>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7" name="组合 28"/>
          <p:cNvGrpSpPr/>
          <p:nvPr/>
        </p:nvGrpSpPr>
        <p:grpSpPr>
          <a:xfrm>
            <a:off x="285720" y="642924"/>
            <a:ext cx="2981356" cy="547702"/>
            <a:chOff x="5643570" y="1142990"/>
            <a:chExt cx="2981356"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2816797" cy="461665"/>
            </a:xfrm>
            <a:prstGeom prst="rect">
              <a:avLst/>
            </a:prstGeom>
            <a:noFill/>
          </p:spPr>
          <p:txBody>
            <a:bodyPr wrap="none" rtlCol="0">
              <a:spAutoFit/>
            </a:bodyPr>
            <a:lstStyle/>
            <a:p>
              <a:r>
                <a:rPr lang="zh-CN" altLang="en-US" sz="2400" dirty="0" smtClean="0">
                  <a:solidFill>
                    <a:srgbClr val="007E66"/>
                  </a:solidFill>
                  <a:latin typeface="Poppins" pitchFamily="2" charset="0"/>
                  <a:ea typeface="思源黑体 CN Heavy" pitchFamily="34" charset="-122"/>
                </a:rPr>
                <a:t>脑类器官</a:t>
              </a:r>
              <a:r>
                <a:rPr lang="en-US" altLang="zh-CN" sz="2400" dirty="0" smtClean="0">
                  <a:solidFill>
                    <a:srgbClr val="007E66"/>
                  </a:solidFill>
                  <a:latin typeface="Poppins" pitchFamily="2" charset="0"/>
                  <a:ea typeface="思源黑体 CN Heavy" pitchFamily="34" charset="-122"/>
                </a:rPr>
                <a:t>-</a:t>
              </a:r>
              <a:r>
                <a:rPr lang="zh-CN" altLang="en-US" sz="2400" dirty="0" smtClean="0">
                  <a:solidFill>
                    <a:srgbClr val="007E66"/>
                  </a:solidFill>
                  <a:latin typeface="Poppins" pitchFamily="2" charset="0"/>
                  <a:ea typeface="思源黑体 CN Heavy" pitchFamily="34" charset="-122"/>
                </a:rPr>
                <a:t>新型模型</a:t>
              </a:r>
              <a:endParaRPr lang="zh-CN" altLang="en-US" sz="2400" b="1" dirty="0" smtClean="0">
                <a:solidFill>
                  <a:srgbClr val="007E66"/>
                </a:solidFill>
                <a:latin typeface="Poppins" pitchFamily="2" charset="0"/>
                <a:ea typeface="思源黑体 CN Heavy"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8482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78850" name="AutoShape 2" descr="Figure thumbnail gr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34" name="圆角矩形 33"/>
          <p:cNvSpPr/>
          <p:nvPr/>
        </p:nvSpPr>
        <p:spPr>
          <a:xfrm>
            <a:off x="133350" y="2124075"/>
            <a:ext cx="1143000" cy="648000"/>
          </a:xfrm>
          <a:prstGeom prst="roundRect">
            <a:avLst/>
          </a:prstGeom>
          <a:solidFill>
            <a:srgbClr val="007E66"/>
          </a:solidFill>
          <a:ln>
            <a:solidFill>
              <a:srgbClr val="007E66"/>
            </a:solidFill>
          </a:ln>
        </p:spPr>
        <p:txBody>
          <a:bodyPr wrap="square" anchor="ctr">
            <a:spAutoFit/>
          </a:bodyPr>
          <a:lstStyle/>
          <a:p>
            <a:r>
              <a:rPr lang="zh-CN" altLang="en-US" sz="1600" b="1" dirty="0" smtClean="0">
                <a:solidFill>
                  <a:schemeClr val="bg1"/>
                </a:solidFill>
                <a:latin typeface="Poppins" pitchFamily="2" charset="0"/>
                <a:ea typeface="思源黑体 CN Regular" pitchFamily="34" charset="-122"/>
                <a:cs typeface="Poppins" pitchFamily="2" charset="0"/>
              </a:rPr>
              <a:t>脑类器官</a:t>
            </a:r>
            <a:endParaRPr lang="zh-CN" altLang="en-US" sz="1600" b="1" dirty="0" smtClean="0">
              <a:solidFill>
                <a:schemeClr val="bg1"/>
              </a:solidFill>
              <a:latin typeface="Poppins" pitchFamily="2" charset="0"/>
              <a:ea typeface="思源黑体 CN Regular" pitchFamily="34" charset="-122"/>
              <a:cs typeface="Poppins" pitchFamily="2" charset="0"/>
            </a:endParaRPr>
          </a:p>
        </p:txBody>
      </p:sp>
      <p:sp>
        <p:nvSpPr>
          <p:cNvPr id="36" name="下箭头标注 35"/>
          <p:cNvSpPr/>
          <p:nvPr/>
        </p:nvSpPr>
        <p:spPr>
          <a:xfrm>
            <a:off x="685800" y="1276350"/>
            <a:ext cx="1905000" cy="801529"/>
          </a:xfrm>
          <a:prstGeom prst="downArrowCallout">
            <a:avLst/>
          </a:prstGeom>
          <a:ln>
            <a:solidFill>
              <a:srgbClr val="007E66"/>
            </a:solidFill>
          </a:ln>
        </p:spPr>
        <p:txBody>
          <a:bodyPr wrap="square">
            <a:spAutoFit/>
          </a:bodyPr>
          <a:lstStyle/>
          <a:p>
            <a:pPr algn="ctr"/>
            <a:r>
              <a:rPr lang="zh-CN" altLang="en-US" sz="1400" dirty="0" smtClean="0">
                <a:latin typeface="Poppins" pitchFamily="2" charset="0"/>
                <a:ea typeface="思源黑体 CN Regular" pitchFamily="34" charset="-122"/>
                <a:cs typeface="Poppins" pitchFamily="2" charset="0"/>
              </a:rPr>
              <a:t>局限：缺乏中枢神经系统脉管系统等</a:t>
            </a:r>
            <a:endParaRPr lang="zh-CN" altLang="en-US" sz="1400" kern="100" dirty="0" smtClean="0">
              <a:solidFill>
                <a:schemeClr val="dk1"/>
              </a:solidFill>
              <a:latin typeface="Poppins" pitchFamily="2" charset="0"/>
              <a:ea typeface="思源黑体 CN Regular" pitchFamily="34" charset="-122"/>
              <a:cs typeface="Poppins" pitchFamily="2" charset="0"/>
            </a:endParaRPr>
          </a:p>
        </p:txBody>
      </p:sp>
      <p:grpSp>
        <p:nvGrpSpPr>
          <p:cNvPr id="13" name="组合 61"/>
          <p:cNvGrpSpPr/>
          <p:nvPr/>
        </p:nvGrpSpPr>
        <p:grpSpPr>
          <a:xfrm>
            <a:off x="1344825" y="2105025"/>
            <a:ext cx="1836525" cy="646986"/>
            <a:chOff x="6621675" y="2876550"/>
            <a:chExt cx="1836525" cy="646986"/>
          </a:xfrm>
          <a:solidFill>
            <a:srgbClr val="007E66"/>
          </a:solidFill>
        </p:grpSpPr>
        <p:sp>
          <p:nvSpPr>
            <p:cNvPr id="39" name="圆角矩形 38"/>
            <p:cNvSpPr/>
            <p:nvPr/>
          </p:nvSpPr>
          <p:spPr>
            <a:xfrm>
              <a:off x="7315200" y="2876550"/>
              <a:ext cx="1143000" cy="646986"/>
            </a:xfrm>
            <a:prstGeom prst="roundRect">
              <a:avLst/>
            </a:prstGeom>
            <a:grpFill/>
            <a:ln>
              <a:solidFill>
                <a:srgbClr val="007E66"/>
              </a:solidFill>
            </a:ln>
          </p:spPr>
          <p:txBody>
            <a:bodyPr wrap="square" anchor="ctr">
              <a:spAutoFit/>
            </a:bodyPr>
            <a:lstStyle/>
            <a:p>
              <a:r>
                <a:rPr lang="zh-CN" altLang="en-US" sz="1600" b="1" dirty="0" smtClean="0">
                  <a:solidFill>
                    <a:schemeClr val="bg1"/>
                  </a:solidFill>
                  <a:latin typeface="Poppins" pitchFamily="2" charset="0"/>
                  <a:ea typeface="思源黑体 CN Regular" pitchFamily="34" charset="-122"/>
                  <a:cs typeface="Poppins" pitchFamily="2" charset="0"/>
                </a:rPr>
                <a:t>血管化脑类器官</a:t>
              </a:r>
              <a:endParaRPr lang="zh-CN" altLang="en-US" sz="1600" b="1" dirty="0" smtClean="0">
                <a:solidFill>
                  <a:schemeClr val="bg1"/>
                </a:solidFill>
                <a:latin typeface="Poppins" pitchFamily="2" charset="0"/>
                <a:ea typeface="思源黑体 CN Regular" pitchFamily="34" charset="-122"/>
                <a:cs typeface="Poppins" pitchFamily="2" charset="0"/>
              </a:endParaRPr>
            </a:p>
          </p:txBody>
        </p:sp>
        <p:sp>
          <p:nvSpPr>
            <p:cNvPr id="51" name="虚尾箭头 50"/>
            <p:cNvSpPr/>
            <p:nvPr/>
          </p:nvSpPr>
          <p:spPr>
            <a:xfrm>
              <a:off x="6621675" y="2981325"/>
              <a:ext cx="684000" cy="324000"/>
            </a:xfrm>
            <a:prstGeom prst="striped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Poppins" pitchFamily="2" charset="0"/>
                <a:ea typeface="思源黑体 CN Regular" pitchFamily="34" charset="-122"/>
                <a:cs typeface="Poppins" pitchFamily="2" charset="0"/>
              </a:endParaRPr>
            </a:p>
          </p:txBody>
        </p:sp>
      </p:grpSp>
      <p:grpSp>
        <p:nvGrpSpPr>
          <p:cNvPr id="14" name="组合 68"/>
          <p:cNvGrpSpPr/>
          <p:nvPr/>
        </p:nvGrpSpPr>
        <p:grpSpPr>
          <a:xfrm>
            <a:off x="5105400" y="4324349"/>
            <a:ext cx="3452383" cy="444043"/>
            <a:chOff x="4903100" y="5169324"/>
            <a:chExt cx="4742904" cy="610029"/>
          </a:xfrm>
        </p:grpSpPr>
        <p:sp>
          <p:nvSpPr>
            <p:cNvPr id="29" name="矩形 28"/>
            <p:cNvSpPr/>
            <p:nvPr/>
          </p:nvSpPr>
          <p:spPr>
            <a:xfrm>
              <a:off x="6682728" y="5483375"/>
              <a:ext cx="2303048" cy="295978"/>
            </a:xfrm>
            <a:prstGeom prst="rect">
              <a:avLst/>
            </a:prstGeom>
          </p:spPr>
          <p:txBody>
            <a:bodyPr wrap="square">
              <a:spAutoFit/>
            </a:bodyPr>
            <a:lstStyle/>
            <a:p>
              <a:pPr algn="ctr"/>
              <a:r>
                <a:rPr lang="en-US" sz="800" i="1" dirty="0" smtClean="0">
                  <a:latin typeface="Poppins" pitchFamily="2" charset="0"/>
                  <a:cs typeface="Poppins" pitchFamily="2" charset="0"/>
                </a:rPr>
                <a:t>(</a:t>
              </a:r>
              <a:r>
                <a:rPr lang="en-US" sz="800" i="1" dirty="0" err="1" smtClean="0">
                  <a:latin typeface="Poppins" pitchFamily="2" charset="0"/>
                  <a:cs typeface="Poppins" pitchFamily="2" charset="0"/>
                </a:rPr>
                <a:t>Qian</a:t>
              </a:r>
              <a:r>
                <a:rPr lang="en-US" sz="800" i="1" dirty="0" smtClean="0">
                  <a:latin typeface="Poppins" pitchFamily="2" charset="0"/>
                  <a:cs typeface="Poppins" pitchFamily="2" charset="0"/>
                </a:rPr>
                <a:t> and TCW 2021)</a:t>
              </a:r>
              <a:endParaRPr lang="zh-CN" altLang="en-US" sz="800" i="1" dirty="0" smtClean="0">
                <a:latin typeface="Poppins" pitchFamily="2" charset="0"/>
                <a:cs typeface="Poppins" pitchFamily="2" charset="0"/>
              </a:endParaRPr>
            </a:p>
          </p:txBody>
        </p:sp>
        <p:sp>
          <p:nvSpPr>
            <p:cNvPr id="67" name="文本框 7"/>
            <p:cNvSpPr txBox="1"/>
            <p:nvPr/>
          </p:nvSpPr>
          <p:spPr>
            <a:xfrm>
              <a:off x="4903100" y="5169324"/>
              <a:ext cx="4742904" cy="359401"/>
            </a:xfrm>
            <a:prstGeom prst="rect">
              <a:avLst/>
            </a:prstGeom>
            <a:noFill/>
          </p:spPr>
          <p:txBody>
            <a:bodyPr wrap="square" rtlCol="0">
              <a:spAutoFit/>
            </a:bodyPr>
            <a:lstStyle/>
            <a:p>
              <a:pPr algn="ctr"/>
              <a:r>
                <a:rPr lang="en-US" altLang="zh-CN" sz="1100" dirty="0" smtClean="0">
                  <a:latin typeface="Poppins" pitchFamily="2" charset="0"/>
                  <a:ea typeface="思源黑体 CN Regular" pitchFamily="34" charset="-122"/>
                  <a:cs typeface="Poppins" pitchFamily="2" charset="0"/>
                </a:rPr>
                <a:t>Figure B-D</a:t>
              </a:r>
              <a:r>
                <a:rPr lang="zh-CN" altLang="en-US" sz="1100" dirty="0" smtClean="0">
                  <a:latin typeface="Poppins" pitchFamily="2" charset="0"/>
                  <a:ea typeface="思源黑体 CN Regular" pitchFamily="34" charset="-122"/>
                  <a:cs typeface="Poppins" pitchFamily="2" charset="0"/>
                </a:rPr>
                <a:t>：不同血管化类</a:t>
              </a:r>
              <a:r>
                <a:rPr lang="zh-CN" altLang="en-US" sz="1100" dirty="0">
                  <a:latin typeface="Poppins" pitchFamily="2" charset="0"/>
                  <a:ea typeface="思源黑体 CN Regular" pitchFamily="34" charset="-122"/>
                  <a:cs typeface="Poppins" pitchFamily="2" charset="0"/>
                </a:rPr>
                <a:t>器官的培养过程</a:t>
              </a:r>
              <a:endParaRPr lang="zh-CN" altLang="en-US" sz="1100" dirty="0">
                <a:latin typeface="Poppins" pitchFamily="2" charset="0"/>
                <a:ea typeface="思源黑体 CN Regular" pitchFamily="34" charset="-122"/>
                <a:cs typeface="Poppins" pitchFamily="2" charset="0"/>
              </a:endParaRPr>
            </a:p>
          </p:txBody>
        </p:sp>
      </p:grpSp>
      <p:grpSp>
        <p:nvGrpSpPr>
          <p:cNvPr id="63" name="组合 62"/>
          <p:cNvGrpSpPr/>
          <p:nvPr/>
        </p:nvGrpSpPr>
        <p:grpSpPr>
          <a:xfrm>
            <a:off x="3228975" y="1733550"/>
            <a:ext cx="1978541" cy="1405354"/>
            <a:chOff x="5646618" y="-1238250"/>
            <a:chExt cx="1978541" cy="1405354"/>
          </a:xfrm>
        </p:grpSpPr>
        <p:sp>
          <p:nvSpPr>
            <p:cNvPr id="58" name="矩形 57"/>
            <p:cNvSpPr/>
            <p:nvPr/>
          </p:nvSpPr>
          <p:spPr>
            <a:xfrm>
              <a:off x="5799018" y="-1238250"/>
              <a:ext cx="1826141" cy="338554"/>
            </a:xfrm>
            <a:prstGeom prst="rect">
              <a:avLst/>
            </a:prstGeom>
          </p:spPr>
          <p:txBody>
            <a:bodyPr wrap="none">
              <a:spAutoFit/>
            </a:bodyPr>
            <a:lstStyle/>
            <a:p>
              <a:r>
                <a:rPr lang="zh-CN" altLang="en-US" sz="1600" kern="100" dirty="0" smtClean="0">
                  <a:solidFill>
                    <a:schemeClr val="dk1"/>
                  </a:solidFill>
                  <a:latin typeface="Poppins" pitchFamily="2" charset="0"/>
                  <a:ea typeface="思源黑体 CN Regular" pitchFamily="34" charset="-122"/>
                  <a:cs typeface="Poppins" pitchFamily="2" charset="0"/>
                </a:rPr>
                <a:t>生物材料辅助制造</a:t>
              </a:r>
              <a:endParaRPr lang="zh-CN" altLang="en-US" dirty="0">
                <a:latin typeface="Poppins" pitchFamily="2" charset="0"/>
                <a:ea typeface="思源黑体 CN Regular" pitchFamily="34" charset="-122"/>
                <a:cs typeface="Poppins" pitchFamily="2" charset="0"/>
              </a:endParaRPr>
            </a:p>
          </p:txBody>
        </p:sp>
        <p:sp>
          <p:nvSpPr>
            <p:cNvPr id="59" name="左大括号 58"/>
            <p:cNvSpPr/>
            <p:nvPr/>
          </p:nvSpPr>
          <p:spPr>
            <a:xfrm>
              <a:off x="5646618" y="-1085850"/>
              <a:ext cx="228600" cy="1066800"/>
            </a:xfrm>
            <a:prstGeom prst="leftBrace">
              <a:avLst>
                <a:gd name="adj1" fmla="val 8333"/>
                <a:gd name="adj2" fmla="val 50914"/>
              </a:avLst>
            </a:prstGeom>
            <a:ln w="38100">
              <a:solidFill>
                <a:srgbClr val="007E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60" name="矩形 59"/>
            <p:cNvSpPr/>
            <p:nvPr/>
          </p:nvSpPr>
          <p:spPr>
            <a:xfrm>
              <a:off x="5799018" y="-171450"/>
              <a:ext cx="1210588" cy="338554"/>
            </a:xfrm>
            <a:prstGeom prst="rect">
              <a:avLst/>
            </a:prstGeom>
          </p:spPr>
          <p:txBody>
            <a:bodyPr wrap="none">
              <a:spAutoFit/>
            </a:bodyPr>
            <a:lstStyle/>
            <a:p>
              <a:r>
                <a:rPr lang="zh-CN" altLang="en-US" sz="1600" kern="100" dirty="0" smtClean="0">
                  <a:solidFill>
                    <a:schemeClr val="dk1"/>
                  </a:solidFill>
                  <a:latin typeface="Poppins" pitchFamily="2" charset="0"/>
                  <a:ea typeface="思源黑体 CN Regular" pitchFamily="34" charset="-122"/>
                  <a:cs typeface="Poppins" pitchFamily="2" charset="0"/>
                </a:rPr>
                <a:t>自发血管化</a:t>
              </a:r>
              <a:endParaRPr lang="zh-CN" altLang="en-US" dirty="0">
                <a:latin typeface="Poppins" pitchFamily="2" charset="0"/>
                <a:ea typeface="思源黑体 CN Regular" pitchFamily="34" charset="-122"/>
                <a:cs typeface="Poppins" pitchFamily="2" charset="0"/>
              </a:endParaRPr>
            </a:p>
          </p:txBody>
        </p:sp>
      </p:grpSp>
      <p:grpSp>
        <p:nvGrpSpPr>
          <p:cNvPr id="62" name="组合 61"/>
          <p:cNvGrpSpPr/>
          <p:nvPr/>
        </p:nvGrpSpPr>
        <p:grpSpPr>
          <a:xfrm>
            <a:off x="609600" y="2571450"/>
            <a:ext cx="3276000" cy="2015254"/>
            <a:chOff x="457200" y="2571450"/>
            <a:chExt cx="3276000" cy="2015254"/>
          </a:xfrm>
        </p:grpSpPr>
        <p:grpSp>
          <p:nvGrpSpPr>
            <p:cNvPr id="55" name="组合 54"/>
            <p:cNvGrpSpPr/>
            <p:nvPr/>
          </p:nvGrpSpPr>
          <p:grpSpPr>
            <a:xfrm>
              <a:off x="457200" y="3257550"/>
              <a:ext cx="3276000" cy="1329154"/>
              <a:chOff x="2286000" y="1809750"/>
              <a:chExt cx="3276000" cy="1329154"/>
            </a:xfrm>
          </p:grpSpPr>
          <p:sp>
            <p:nvSpPr>
              <p:cNvPr id="43" name="圆角矩形 42"/>
              <p:cNvSpPr/>
              <p:nvPr/>
            </p:nvSpPr>
            <p:spPr>
              <a:xfrm>
                <a:off x="2286000" y="1809750"/>
                <a:ext cx="3276000" cy="1224000"/>
              </a:xfrm>
              <a:prstGeom prst="roundRect">
                <a:avLst/>
              </a:prstGeom>
              <a:ln>
                <a:solidFill>
                  <a:srgbClr val="007E66"/>
                </a:solidFill>
                <a:prstDash val="dashDot"/>
              </a:ln>
            </p:spPr>
            <p:txBody>
              <a:bodyPr wrap="square" anchor="ctr">
                <a:spAutoFit/>
              </a:bodyPr>
              <a:lstStyle/>
              <a:p>
                <a:pPr>
                  <a:buFont typeface="Arial" panose="020B0604020202020204" pitchFamily="34" charset="0"/>
                  <a:buChar char="•"/>
                </a:pPr>
                <a:r>
                  <a:rPr lang="zh-CN" altLang="en-US" sz="1600" kern="100" dirty="0" smtClean="0">
                    <a:solidFill>
                      <a:schemeClr val="dk1"/>
                    </a:solidFill>
                    <a:latin typeface="Poppins" pitchFamily="2" charset="0"/>
                    <a:ea typeface="思源黑体 CN Regular" pitchFamily="34" charset="-122"/>
                    <a:cs typeface="Poppins" pitchFamily="2" charset="0"/>
                  </a:rPr>
                  <a:t>限制灌注</a:t>
                </a:r>
                <a:endParaRPr lang="en-US" altLang="zh-CN" sz="1600" kern="100" dirty="0" smtClean="0">
                  <a:solidFill>
                    <a:schemeClr val="dk1"/>
                  </a:solidFill>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600" kern="100" dirty="0" smtClean="0">
                    <a:solidFill>
                      <a:schemeClr val="dk1"/>
                    </a:solidFill>
                    <a:latin typeface="Poppins" pitchFamily="2" charset="0"/>
                    <a:ea typeface="思源黑体 CN Regular" pitchFamily="34" charset="-122"/>
                    <a:cs typeface="Poppins" pitchFamily="2" charset="0"/>
                  </a:rPr>
                  <a:t>引起细胞坏死</a:t>
                </a:r>
                <a:endParaRPr lang="zh-CN" altLang="en-US" sz="1600" kern="100" dirty="0" smtClean="0">
                  <a:solidFill>
                    <a:schemeClr val="dk1"/>
                  </a:solidFill>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600" kern="100" dirty="0" smtClean="0">
                    <a:solidFill>
                      <a:schemeClr val="dk1"/>
                    </a:solidFill>
                    <a:latin typeface="Poppins" pitchFamily="2" charset="0"/>
                    <a:ea typeface="思源黑体 CN Regular" pitchFamily="34" charset="-122"/>
                    <a:cs typeface="Poppins" pitchFamily="2" charset="0"/>
                  </a:rPr>
                  <a:t>阻碍皮质板形成和大脑结构成熟</a:t>
                </a:r>
                <a:endParaRPr lang="en-US" altLang="zh-CN" sz="1600" kern="100" dirty="0" smtClean="0">
                  <a:solidFill>
                    <a:schemeClr val="dk1"/>
                  </a:solidFill>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600" kern="100" dirty="0" smtClean="0">
                    <a:solidFill>
                      <a:schemeClr val="dk1"/>
                    </a:solidFill>
                    <a:latin typeface="Poppins" pitchFamily="2" charset="0"/>
                    <a:ea typeface="思源黑体 CN Regular" pitchFamily="34" charset="-122"/>
                    <a:cs typeface="Poppins" pitchFamily="2" charset="0"/>
                  </a:rPr>
                  <a:t>诱导最外层神经过早分化</a:t>
                </a:r>
                <a:endParaRPr lang="zh-CN" altLang="en-US" sz="1600" kern="100" dirty="0" smtClean="0">
                  <a:solidFill>
                    <a:schemeClr val="dk1"/>
                  </a:solidFill>
                  <a:latin typeface="Poppins" pitchFamily="2" charset="0"/>
                  <a:ea typeface="思源黑体 CN Regular" pitchFamily="34" charset="-122"/>
                  <a:cs typeface="Poppins" pitchFamily="2" charset="0"/>
                </a:endParaRPr>
              </a:p>
            </p:txBody>
          </p:sp>
          <p:sp>
            <p:nvSpPr>
              <p:cNvPr id="53" name="矩形 52"/>
              <p:cNvSpPr/>
              <p:nvPr/>
            </p:nvSpPr>
            <p:spPr>
              <a:xfrm>
                <a:off x="2667000" y="2800350"/>
                <a:ext cx="1828800" cy="338554"/>
              </a:xfrm>
              <a:prstGeom prst="rect">
                <a:avLst/>
              </a:prstGeom>
            </p:spPr>
            <p:txBody>
              <a:bodyPr wrap="square">
                <a:spAutoFit/>
              </a:bodyPr>
              <a:lstStyle/>
              <a:p>
                <a:pPr>
                  <a:buFont typeface="Arial" panose="020B0604020202020204" pitchFamily="34" charset="0"/>
                  <a:buChar char="•"/>
                </a:pPr>
                <a:endParaRPr lang="zh-CN" altLang="en-US" sz="1600" kern="100" dirty="0" smtClean="0">
                  <a:solidFill>
                    <a:schemeClr val="dk1"/>
                  </a:solidFill>
                  <a:latin typeface="Poppins" pitchFamily="2" charset="0"/>
                  <a:ea typeface="思源黑体 CN Regular" pitchFamily="34" charset="-122"/>
                  <a:cs typeface="Poppins" pitchFamily="2" charset="0"/>
                </a:endParaRPr>
              </a:p>
            </p:txBody>
          </p:sp>
        </p:grpSp>
        <p:sp>
          <p:nvSpPr>
            <p:cNvPr id="61" name="下箭头 60"/>
            <p:cNvSpPr/>
            <p:nvPr/>
          </p:nvSpPr>
          <p:spPr>
            <a:xfrm rot="10800000">
              <a:off x="1371600" y="2571450"/>
              <a:ext cx="304800" cy="648000"/>
            </a:xfrm>
            <a:prstGeom prst="down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grpSp>
      <p:sp>
        <p:nvSpPr>
          <p:cNvPr id="45" name="TextBox 44"/>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1152128"/>
          </a:xfrm>
          <a:prstGeom prst="rect">
            <a:avLst/>
          </a:prstGeom>
        </p:spPr>
        <p:txBody>
          <a:bodyPr>
            <a:normAutofit/>
          </a:bodyPr>
          <a:lstStyle/>
          <a:p>
            <a:pPr algn="ctr">
              <a:lnSpc>
                <a:spcPct val="90000"/>
              </a:lnSpc>
            </a:pPr>
            <a:r>
              <a:rPr lang="zh-CN" altLang="en-US" sz="3600" dirty="0" smtClean="0">
                <a:solidFill>
                  <a:srgbClr val="007E66"/>
                </a:solidFill>
                <a:latin typeface="思源黑体 CN Heavy" pitchFamily="34" charset="-122"/>
                <a:ea typeface="思源黑体 CN Heavy" pitchFamily="34" charset="-122"/>
                <a:cs typeface="Poppins" pitchFamily="2" charset="0"/>
              </a:rPr>
              <a:t>细胞因子产品特色以及应用案例</a:t>
            </a:r>
            <a:endParaRPr lang="zh-CN" altLang="en-US" sz="3600" dirty="0" smtClean="0">
              <a:solidFill>
                <a:srgbClr val="007E66"/>
              </a:solidFill>
              <a:latin typeface="思源黑体 CN Heavy" pitchFamily="34" charset="-122"/>
              <a:ea typeface="思源黑体 CN Heavy" pitchFamily="34" charset="-122"/>
              <a:cs typeface="Poppins" pitchFamily="2" charset="0"/>
            </a:endParaRPr>
          </a:p>
          <a:p>
            <a:pPr algn="ctr">
              <a:lnSpc>
                <a:spcPct val="90000"/>
              </a:lnSpc>
              <a:buFont typeface="Arial" panose="020B0604020202020204" pitchFamily="34" charset="0"/>
              <a:buNone/>
            </a:pPr>
            <a:endParaRPr lang="en-US" altLang="zh-CN" sz="3600" dirty="0">
              <a:solidFill>
                <a:srgbClr val="007E66"/>
              </a:solidFill>
              <a:latin typeface="思源黑体 CN Heavy" pitchFamily="34" charset="-122"/>
              <a:ea typeface="思源黑体 CN Heavy" pitchFamily="34" charset="-122"/>
              <a:cs typeface="Poppins"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smtClean="0">
                <a:solidFill>
                  <a:srgbClr val="007E66"/>
                </a:solidFill>
                <a:latin typeface="Poppins" pitchFamily="2" charset="0"/>
                <a:ea typeface="思源黑体 CN Regular" pitchFamily="34" charset="-122"/>
                <a:cs typeface="Poppins" pitchFamily="2" charset="0"/>
              </a:rPr>
              <a:t>03</a:t>
            </a:r>
            <a:endParaRPr lang="en-US" altLang="zh-CN" sz="7200" b="1" dirty="0">
              <a:solidFill>
                <a:srgbClr val="007E66"/>
              </a:solidFill>
              <a:latin typeface="Poppins" pitchFamily="2" charset="0"/>
              <a:ea typeface="思源黑体 CN Regular" pitchFamily="34" charset="-122"/>
              <a:cs typeface="Poppins"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11"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6" name="组合 11"/>
          <p:cNvGrpSpPr/>
          <p:nvPr/>
        </p:nvGrpSpPr>
        <p:grpSpPr>
          <a:xfrm>
            <a:off x="285720" y="642924"/>
            <a:ext cx="3857652" cy="830997"/>
            <a:chOff x="5643570" y="1142990"/>
            <a:chExt cx="3857652" cy="830997"/>
          </a:xfrm>
        </p:grpSpPr>
        <p:sp>
          <p:nvSpPr>
            <p:cNvPr id="19" name="椭圆 1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0" name="TextBox 19"/>
            <p:cNvSpPr txBox="1"/>
            <p:nvPr/>
          </p:nvSpPr>
          <p:spPr>
            <a:xfrm>
              <a:off x="5786446" y="1142990"/>
              <a:ext cx="3658374" cy="830997"/>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细胞因子产品线特点概述</a:t>
              </a:r>
              <a:endParaRPr lang="zh-CN" altLang="en-US" sz="2400" b="1" dirty="0" smtClean="0">
                <a:solidFill>
                  <a:srgbClr val="007E66"/>
                </a:solidFill>
                <a:latin typeface="思源黑体 CN Medium" pitchFamily="34" charset="-122"/>
                <a:ea typeface="思源黑体 CN Medium" pitchFamily="34" charset="-122"/>
              </a:endParaRPr>
            </a:p>
            <a:p>
              <a:endParaRPr lang="zh-CN" altLang="en-US" sz="2400" b="1" dirty="0" smtClean="0">
                <a:solidFill>
                  <a:srgbClr val="007E66"/>
                </a:solidFill>
                <a:latin typeface="思源黑体 CN Medium" pitchFamily="34" charset="-122"/>
                <a:ea typeface="思源黑体 CN Medium" pitchFamily="34" charset="-122"/>
              </a:endParaRPr>
            </a:p>
          </p:txBody>
        </p:sp>
        <p:sp>
          <p:nvSpPr>
            <p:cNvPr id="21" name="椭圆 20"/>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2" name="椭圆 21"/>
            <p:cNvSpPr/>
            <p:nvPr/>
          </p:nvSpPr>
          <p:spPr>
            <a:xfrm>
              <a:off x="9358346"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pic>
        <p:nvPicPr>
          <p:cNvPr id="23" name="Picture 2"/>
          <p:cNvPicPr>
            <a:picLocks noChangeAspect="1" noChangeArrowheads="1"/>
          </p:cNvPicPr>
          <p:nvPr/>
        </p:nvPicPr>
        <p:blipFill>
          <a:blip r:embed="rId2" cstate="print"/>
          <a:srcRect/>
          <a:stretch>
            <a:fillRect/>
          </a:stretch>
        </p:blipFill>
        <p:spPr bwMode="auto">
          <a:xfrm>
            <a:off x="6934200" y="1809750"/>
            <a:ext cx="1964929" cy="2565898"/>
          </a:xfrm>
          <a:prstGeom prst="rect">
            <a:avLst/>
          </a:prstGeom>
          <a:ln>
            <a:noFill/>
          </a:ln>
          <a:effectLst>
            <a:outerShdw blurRad="292100" dist="139700" dir="2700000" algn="tl" rotWithShape="0">
              <a:srgbClr val="333333">
                <a:alpha val="65000"/>
              </a:srgbClr>
            </a:outerShdw>
          </a:effectLst>
        </p:spPr>
      </p:pic>
      <p:sp>
        <p:nvSpPr>
          <p:cNvPr id="24" name="文本框 8"/>
          <p:cNvSpPr txBox="1"/>
          <p:nvPr/>
        </p:nvSpPr>
        <p:spPr>
          <a:xfrm>
            <a:off x="7239000" y="1352550"/>
            <a:ext cx="1357322" cy="338554"/>
          </a:xfrm>
          <a:prstGeom prst="rect">
            <a:avLst/>
          </a:prstGeom>
          <a:noFill/>
        </p:spPr>
        <p:txBody>
          <a:bodyPr wrap="square" rtlCol="0">
            <a:spAutoFit/>
          </a:bodyPr>
          <a:lstStyle/>
          <a:p>
            <a:r>
              <a:rPr lang="en-US" altLang="zh-CN" sz="1600" b="1" dirty="0" smtClean="0">
                <a:solidFill>
                  <a:srgbClr val="FF0000"/>
                </a:solidFill>
                <a:latin typeface="Poppins" pitchFamily="2" charset="0"/>
                <a:ea typeface="思源黑体 CN Regular" pitchFamily="34" charset="-122"/>
                <a:cs typeface="Poppins" pitchFamily="2" charset="0"/>
              </a:rPr>
              <a:t>GMP</a:t>
            </a:r>
            <a:r>
              <a:rPr lang="zh-CN" altLang="en-US" sz="1600" b="1" dirty="0" smtClean="0">
                <a:solidFill>
                  <a:srgbClr val="FF0000"/>
                </a:solidFill>
                <a:latin typeface="Poppins" pitchFamily="2" charset="0"/>
                <a:ea typeface="思源黑体 CN Regular" pitchFamily="34" charset="-122"/>
                <a:cs typeface="Poppins" pitchFamily="2" charset="0"/>
              </a:rPr>
              <a:t>认证书</a:t>
            </a:r>
            <a:endParaRPr lang="en-US" altLang="zh-CN" sz="1600" b="1" dirty="0">
              <a:solidFill>
                <a:srgbClr val="FF0000"/>
              </a:solidFill>
              <a:latin typeface="Poppins" pitchFamily="2" charset="0"/>
              <a:ea typeface="思源黑体 CN Regular" pitchFamily="34" charset="-122"/>
              <a:cs typeface="Poppins" pitchFamily="2" charset="0"/>
            </a:endParaRPr>
          </a:p>
        </p:txBody>
      </p:sp>
      <p:sp>
        <p:nvSpPr>
          <p:cNvPr id="26" name="矩形 25"/>
          <p:cNvSpPr/>
          <p:nvPr/>
        </p:nvSpPr>
        <p:spPr>
          <a:xfrm>
            <a:off x="267419" y="1272098"/>
            <a:ext cx="8537994" cy="3354380"/>
          </a:xfrm>
          <a:prstGeom prst="rect">
            <a:avLst/>
          </a:prstGeom>
        </p:spPr>
        <p:txBody>
          <a:bodyPr wrap="square" lIns="68580" tIns="34290" rIns="68580" bIns="34290">
            <a:spAutoFit/>
          </a:bodyPr>
          <a:lstStyle/>
          <a:p>
            <a:pPr>
              <a:lnSpc>
                <a:spcPct val="150000"/>
              </a:lnSpc>
              <a:buFont typeface="Arial" panose="020B0604020202020204" pitchFamily="34" charset="0"/>
              <a:buChar char="•"/>
            </a:pPr>
            <a:r>
              <a:rPr lang="en-US" altLang="zh-CN" sz="1600" b="1" dirty="0" smtClean="0">
                <a:latin typeface="思源黑体 CN Bold" pitchFamily="34" charset="-122"/>
                <a:ea typeface="思源黑体 CN Bold" pitchFamily="34" charset="-122"/>
                <a:cs typeface="Poppins" pitchFamily="2" charset="0"/>
              </a:rPr>
              <a:t>250+</a:t>
            </a:r>
            <a:r>
              <a:rPr lang="zh-CN" altLang="en-US" sz="1600" b="1" dirty="0" smtClean="0">
                <a:latin typeface="思源黑体 CN Bold" pitchFamily="34" charset="-122"/>
                <a:ea typeface="思源黑体 CN Bold" pitchFamily="34" charset="-122"/>
                <a:cs typeface="Poppins" pitchFamily="2" charset="0"/>
              </a:rPr>
              <a:t>细胞因子类分子，</a:t>
            </a:r>
            <a:r>
              <a:rPr lang="en-US" altLang="zh-CN" sz="1600" b="1" dirty="0" smtClean="0">
                <a:latin typeface="思源黑体 CN Bold" pitchFamily="34" charset="-122"/>
                <a:ea typeface="思源黑体 CN Bold" pitchFamily="34" charset="-122"/>
                <a:cs typeface="Poppins" pitchFamily="2" charset="0"/>
              </a:rPr>
              <a:t>800+</a:t>
            </a:r>
            <a:r>
              <a:rPr lang="zh-CN" altLang="en-US" sz="1600" b="1" dirty="0" smtClean="0">
                <a:latin typeface="思源黑体 CN Bold" pitchFamily="34" charset="-122"/>
                <a:ea typeface="思源黑体 CN Bold" pitchFamily="34" charset="-122"/>
                <a:cs typeface="Poppins" pitchFamily="2" charset="0"/>
              </a:rPr>
              <a:t>细胞因子类产品</a:t>
            </a:r>
            <a:endParaRPr lang="en-US" altLang="zh-CN" sz="1600" b="1" dirty="0" smtClean="0">
              <a:latin typeface="思源黑体 CN Bold" pitchFamily="34" charset="-122"/>
              <a:ea typeface="思源黑体 CN Bold" pitchFamily="34" charset="-122"/>
              <a:cs typeface="Poppins" pitchFamily="2" charset="0"/>
            </a:endParaRPr>
          </a:p>
          <a:p>
            <a:pPr>
              <a:lnSpc>
                <a:spcPct val="150000"/>
              </a:lnSpc>
              <a:buFont typeface="Arial" panose="020B0604020202020204" pitchFamily="34" charset="0"/>
              <a:buChar char="•"/>
            </a:pPr>
            <a:r>
              <a:rPr lang="zh-CN" altLang="en-US" sz="1600" b="1" dirty="0" smtClean="0">
                <a:latin typeface="思源黑体 CN Bold" pitchFamily="34" charset="-122"/>
                <a:ea typeface="思源黑体 CN Bold" pitchFamily="34" charset="-122"/>
                <a:cs typeface="Poppins" pitchFamily="2" charset="0"/>
              </a:rPr>
              <a:t>按照</a:t>
            </a:r>
            <a:r>
              <a:rPr lang="en-US" altLang="zh-CN" sz="1600" b="1" dirty="0" smtClean="0">
                <a:latin typeface="思源黑体 CN Bold" pitchFamily="34" charset="-122"/>
                <a:ea typeface="思源黑体 CN Bold" pitchFamily="34" charset="-122"/>
                <a:cs typeface="Poppins" pitchFamily="2" charset="0"/>
              </a:rPr>
              <a:t>ISO9001:2015</a:t>
            </a:r>
            <a:r>
              <a:rPr lang="zh-CN" altLang="en-US" sz="1600" b="1" dirty="0" smtClean="0">
                <a:latin typeface="思源黑体 CN Bold" pitchFamily="34" charset="-122"/>
                <a:ea typeface="思源黑体 CN Bold" pitchFamily="34" charset="-122"/>
                <a:cs typeface="Poppins" pitchFamily="2" charset="0"/>
              </a:rPr>
              <a:t>和</a:t>
            </a:r>
            <a:r>
              <a:rPr lang="en-US" altLang="zh-CN" sz="1600" b="1" dirty="0" smtClean="0">
                <a:latin typeface="思源黑体 CN Bold" pitchFamily="34" charset="-122"/>
                <a:ea typeface="思源黑体 CN Bold" pitchFamily="34" charset="-122"/>
                <a:cs typeface="Poppins" pitchFamily="2" charset="0"/>
              </a:rPr>
              <a:t>ISO13485:2016</a:t>
            </a:r>
            <a:r>
              <a:rPr lang="zh-CN" altLang="en-US" sz="1600" b="1" dirty="0" smtClean="0">
                <a:latin typeface="思源黑体 CN Bold" pitchFamily="34" charset="-122"/>
                <a:ea typeface="思源黑体 CN Bold" pitchFamily="34" charset="-122"/>
                <a:cs typeface="Poppins" pitchFamily="2" charset="0"/>
              </a:rPr>
              <a:t>质量管理体系要求进行生产</a:t>
            </a:r>
            <a:endParaRPr lang="en-US" altLang="zh-CN" sz="1600" b="1" dirty="0" smtClean="0">
              <a:latin typeface="思源黑体 CN Bold" pitchFamily="34" charset="-122"/>
              <a:ea typeface="思源黑体 CN Bold" pitchFamily="34" charset="-122"/>
              <a:cs typeface="Poppins" pitchFamily="2" charset="0"/>
            </a:endParaRPr>
          </a:p>
          <a:p>
            <a:pPr>
              <a:lnSpc>
                <a:spcPct val="150000"/>
              </a:lnSpc>
              <a:buFont typeface="Arial" panose="020B0604020202020204" pitchFamily="34" charset="0"/>
              <a:buChar char="•"/>
            </a:pPr>
            <a:r>
              <a:rPr lang="zh-CN" altLang="en-US" sz="1600" b="1" dirty="0" smtClean="0">
                <a:latin typeface="思源黑体 CN Bold" pitchFamily="34" charset="-122"/>
                <a:ea typeface="思源黑体 CN Bold" pitchFamily="34" charset="-122"/>
                <a:cs typeface="Poppins" pitchFamily="2" charset="0"/>
              </a:rPr>
              <a:t>覆盖生长因子，趋化因子，干扰素，白介素，淋巴因子等</a:t>
            </a:r>
            <a:endParaRPr lang="en-US" altLang="zh-CN" sz="1600" b="1" dirty="0" smtClean="0">
              <a:latin typeface="思源黑体 CN Bold" pitchFamily="34" charset="-122"/>
              <a:ea typeface="思源黑体 CN Bold" pitchFamily="34" charset="-122"/>
              <a:cs typeface="Poppins" pitchFamily="2" charset="0"/>
            </a:endParaRPr>
          </a:p>
          <a:p>
            <a:pPr>
              <a:lnSpc>
                <a:spcPct val="150000"/>
              </a:lnSpc>
              <a:buFont typeface="Arial" panose="020B0604020202020204" pitchFamily="34" charset="0"/>
              <a:buChar char="•"/>
            </a:pPr>
            <a:r>
              <a:rPr lang="zh-CN" altLang="en-US" sz="1600" b="1" dirty="0" smtClean="0">
                <a:latin typeface="思源黑体 CN Bold" pitchFamily="34" charset="-122"/>
                <a:ea typeface="思源黑体 CN Bold" pitchFamily="34" charset="-122"/>
                <a:cs typeface="Poppins" pitchFamily="2" charset="0"/>
              </a:rPr>
              <a:t>涉及免疫细胞培养，干细胞研究，类器官培养等热门应用领域</a:t>
            </a:r>
            <a:endParaRPr lang="en-US" altLang="zh-CN" sz="1600" b="1" dirty="0" smtClean="0">
              <a:latin typeface="思源黑体 CN Bold" pitchFamily="34" charset="-122"/>
              <a:ea typeface="思源黑体 CN Bold" pitchFamily="34" charset="-122"/>
              <a:cs typeface="Poppins" pitchFamily="2" charset="0"/>
            </a:endParaRPr>
          </a:p>
          <a:p>
            <a:pPr>
              <a:lnSpc>
                <a:spcPct val="150000"/>
              </a:lnSpc>
              <a:buFont typeface="Arial" panose="020B0604020202020204" pitchFamily="34" charset="0"/>
              <a:buChar char="•"/>
            </a:pPr>
            <a:r>
              <a:rPr lang="zh-CN" altLang="en-US" sz="1600" b="1" dirty="0" smtClean="0">
                <a:latin typeface="思源黑体 CN Bold" pitchFamily="34" charset="-122"/>
                <a:ea typeface="思源黑体 CN Bold" pitchFamily="34" charset="-122"/>
                <a:cs typeface="Poppins" pitchFamily="2" charset="0"/>
              </a:rPr>
              <a:t>严格质控造就更优细胞活性</a:t>
            </a:r>
            <a:endParaRPr lang="en-US" altLang="zh-CN" sz="1600" b="1" dirty="0" smtClean="0">
              <a:latin typeface="思源黑体 CN Bold" pitchFamily="34" charset="-122"/>
              <a:ea typeface="思源黑体 CN Bold" pitchFamily="34" charset="-122"/>
              <a:cs typeface="Poppins" pitchFamily="2" charset="0"/>
            </a:endParaRPr>
          </a:p>
          <a:p>
            <a:pPr>
              <a:lnSpc>
                <a:spcPct val="150000"/>
              </a:lnSpc>
              <a:buFont typeface="Arial" panose="020B0604020202020204" pitchFamily="34" charset="0"/>
              <a:buChar char="•"/>
            </a:pPr>
            <a:r>
              <a:rPr lang="zh-CN" altLang="en-US" sz="1600" b="1" dirty="0" smtClean="0">
                <a:latin typeface="思源黑体 CN Bold" pitchFamily="34" charset="-122"/>
                <a:ea typeface="思源黑体 CN Bold" pitchFamily="34" charset="-122"/>
                <a:cs typeface="Poppins" pitchFamily="2" charset="0"/>
              </a:rPr>
              <a:t>高批间一致性</a:t>
            </a:r>
            <a:endParaRPr lang="en-US" altLang="zh-CN" sz="1600" b="1" dirty="0" smtClean="0">
              <a:latin typeface="思源黑体 CN Bold" pitchFamily="34" charset="-122"/>
              <a:ea typeface="思源黑体 CN Bold" pitchFamily="34" charset="-122"/>
              <a:cs typeface="Poppins" pitchFamily="2" charset="0"/>
            </a:endParaRPr>
          </a:p>
          <a:p>
            <a:pPr>
              <a:lnSpc>
                <a:spcPct val="150000"/>
              </a:lnSpc>
              <a:buFont typeface="Arial" panose="020B0604020202020204" pitchFamily="34" charset="0"/>
              <a:buChar char="•"/>
            </a:pPr>
            <a:r>
              <a:rPr lang="zh-CN" altLang="en-US" sz="1600" b="1" dirty="0" smtClean="0">
                <a:latin typeface="思源黑体 CN Bold" pitchFamily="34" charset="-122"/>
                <a:ea typeface="思源黑体 CN Bold" pitchFamily="34" charset="-122"/>
                <a:cs typeface="Poppins" pitchFamily="2" charset="0"/>
              </a:rPr>
              <a:t>高纯度</a:t>
            </a:r>
            <a:endParaRPr lang="en-US" altLang="zh-CN" sz="1600" b="1" dirty="0" smtClean="0">
              <a:latin typeface="思源黑体 CN Bold" pitchFamily="34" charset="-122"/>
              <a:ea typeface="思源黑体 CN Bold" pitchFamily="34" charset="-122"/>
              <a:cs typeface="Poppins" pitchFamily="2" charset="0"/>
            </a:endParaRPr>
          </a:p>
          <a:p>
            <a:pPr>
              <a:lnSpc>
                <a:spcPct val="150000"/>
              </a:lnSpc>
              <a:buFont typeface="Arial" panose="020B0604020202020204" pitchFamily="34" charset="0"/>
              <a:buChar char="•"/>
            </a:pPr>
            <a:r>
              <a:rPr lang="zh-CN" altLang="en-US" sz="1600" b="1" dirty="0" smtClean="0">
                <a:latin typeface="思源黑体 CN Bold" pitchFamily="34" charset="-122"/>
                <a:ea typeface="思源黑体 CN Bold" pitchFamily="34" charset="-122"/>
                <a:cs typeface="Poppins" pitchFamily="2" charset="0"/>
              </a:rPr>
              <a:t>低内毒素</a:t>
            </a:r>
            <a:endParaRPr lang="en-US" altLang="zh-CN" sz="1600" b="1" dirty="0" smtClean="0">
              <a:latin typeface="思源黑体 CN Bold" pitchFamily="34" charset="-122"/>
              <a:ea typeface="思源黑体 CN Bold" pitchFamily="34" charset="-122"/>
            </a:endParaRPr>
          </a:p>
          <a:p>
            <a:pPr>
              <a:lnSpc>
                <a:spcPct val="150000"/>
              </a:lnSpc>
            </a:pPr>
            <a:endParaRPr lang="en-US" altLang="zh-CN" sz="1600" b="1" dirty="0" smtClean="0">
              <a:latin typeface="思源黑体 CN Bold" pitchFamily="34" charset="-122"/>
              <a:ea typeface="思源黑体 CN Bold" pitchFamily="34" charset="-122"/>
            </a:endParaRPr>
          </a:p>
        </p:txBody>
      </p:sp>
      <p:sp>
        <p:nvSpPr>
          <p:cNvPr id="27" name="矩形 26"/>
          <p:cNvSpPr/>
          <p:nvPr/>
        </p:nvSpPr>
        <p:spPr>
          <a:xfrm>
            <a:off x="4267200" y="1300203"/>
            <a:ext cx="2820003" cy="369332"/>
          </a:xfrm>
          <a:prstGeom prst="rect">
            <a:avLst/>
          </a:prstGeom>
        </p:spPr>
        <p:txBody>
          <a:bodyPr wrap="none">
            <a:spAutoFit/>
          </a:bodyPr>
          <a:lstStyle/>
          <a:p>
            <a:r>
              <a:rPr lang="zh-CN" altLang="en-US" b="1" dirty="0" smtClean="0">
                <a:solidFill>
                  <a:srgbClr val="007E66"/>
                </a:solidFill>
                <a:effectLst>
                  <a:outerShdw blurRad="38100" dist="38100" dir="2700000" algn="tl">
                    <a:srgbClr val="000000">
                      <a:alpha val="43137"/>
                    </a:srgbClr>
                  </a:outerShdw>
                </a:effectLst>
                <a:latin typeface="Poppins" pitchFamily="2" charset="0"/>
                <a:ea typeface="思源黑体 CN Regular" pitchFamily="34" charset="-122"/>
                <a:cs typeface="Poppins" pitchFamily="2" charset="0"/>
              </a:rPr>
              <a:t>（</a:t>
            </a:r>
            <a:r>
              <a:rPr lang="en-US" altLang="zh-CN" b="1" dirty="0" smtClean="0">
                <a:solidFill>
                  <a:srgbClr val="007E66"/>
                </a:solidFill>
                <a:effectLst>
                  <a:outerShdw blurRad="38100" dist="38100" dir="2700000" algn="tl">
                    <a:srgbClr val="000000">
                      <a:alpha val="43137"/>
                    </a:srgbClr>
                  </a:outerShdw>
                </a:effectLst>
                <a:latin typeface="Poppins" pitchFamily="2" charset="0"/>
                <a:ea typeface="思源黑体 CN Regular" pitchFamily="34" charset="-122"/>
                <a:cs typeface="Poppins" pitchFamily="2" charset="0"/>
              </a:rPr>
              <a:t>20+GMP</a:t>
            </a:r>
            <a:r>
              <a:rPr lang="zh-CN" altLang="en-US" b="1" dirty="0" smtClean="0">
                <a:solidFill>
                  <a:srgbClr val="007E66"/>
                </a:solidFill>
                <a:effectLst>
                  <a:outerShdw blurRad="38100" dist="38100" dir="2700000" algn="tl">
                    <a:srgbClr val="000000">
                      <a:alpha val="43137"/>
                    </a:srgbClr>
                  </a:outerShdw>
                </a:effectLst>
                <a:latin typeface="Poppins" pitchFamily="2" charset="0"/>
                <a:ea typeface="思源黑体 CN Regular" pitchFamily="34" charset="-122"/>
                <a:cs typeface="Poppins" pitchFamily="2" charset="0"/>
              </a:rPr>
              <a:t>级细胞因子）</a:t>
            </a:r>
            <a:endParaRPr lang="zh-CN" altLang="en-US" b="1" dirty="0" smtClean="0">
              <a:solidFill>
                <a:srgbClr val="007E66"/>
              </a:solidFill>
              <a:effectLst>
                <a:outerShdw blurRad="38100" dist="38100" dir="2700000" algn="tl">
                  <a:srgbClr val="000000">
                    <a:alpha val="43137"/>
                  </a:srgbClr>
                </a:outerShdw>
              </a:effectLst>
              <a:latin typeface="Poppins" pitchFamily="2" charset="0"/>
              <a:ea typeface="思源黑体 CN Regular" pitchFamily="34" charset="-122"/>
              <a:cs typeface="Poppins" pitchFamily="2" charset="0"/>
            </a:endParaRPr>
          </a:p>
        </p:txBody>
      </p:sp>
      <p:sp>
        <p:nvSpPr>
          <p:cNvPr id="28" name="TextBox 27"/>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p:bldP spid="27"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11"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6" name="组合 11"/>
          <p:cNvGrpSpPr/>
          <p:nvPr/>
        </p:nvGrpSpPr>
        <p:grpSpPr>
          <a:xfrm>
            <a:off x="285720" y="642924"/>
            <a:ext cx="2857520" cy="500066"/>
            <a:chOff x="5643570" y="1142990"/>
            <a:chExt cx="2857520" cy="500066"/>
          </a:xfrm>
        </p:grpSpPr>
        <p:sp>
          <p:nvSpPr>
            <p:cNvPr id="26" name="椭圆 25"/>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7" name="TextBox 26"/>
            <p:cNvSpPr txBox="1"/>
            <p:nvPr/>
          </p:nvSpPr>
          <p:spPr>
            <a:xfrm>
              <a:off x="5786446" y="1142990"/>
              <a:ext cx="2710999"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细胞因子产品设计</a:t>
              </a:r>
              <a:endParaRPr lang="zh-CN" altLang="en-US" sz="2400" b="1" dirty="0" smtClean="0">
                <a:solidFill>
                  <a:srgbClr val="007E66"/>
                </a:solidFill>
                <a:latin typeface="思源黑体 CN Medium" pitchFamily="34" charset="-122"/>
                <a:ea typeface="思源黑体 CN Medium" pitchFamily="34" charset="-122"/>
              </a:endParaRPr>
            </a:p>
          </p:txBody>
        </p:sp>
        <p:sp>
          <p:nvSpPr>
            <p:cNvPr id="28" name="椭圆 27"/>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9" name="椭圆 28"/>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30" name="矩形 29"/>
          <p:cNvSpPr/>
          <p:nvPr/>
        </p:nvSpPr>
        <p:spPr>
          <a:xfrm>
            <a:off x="304800" y="1295400"/>
            <a:ext cx="8537994" cy="2562240"/>
          </a:xfrm>
          <a:prstGeom prst="rect">
            <a:avLst/>
          </a:prstGeom>
        </p:spPr>
        <p:txBody>
          <a:bodyPr wrap="square" lIns="68580" tIns="34290" rIns="68580" bIns="34290">
            <a:spAutoFit/>
          </a:bodyPr>
          <a:lstStyle/>
          <a:p>
            <a:pPr>
              <a:lnSpc>
                <a:spcPct val="150000"/>
              </a:lnSpc>
              <a:buFont typeface="Wingdings" panose="05000000000000000000" pitchFamily="2" charset="2"/>
              <a:buChar char="Ø"/>
            </a:pPr>
            <a:r>
              <a:rPr lang="zh-CN" altLang="en-US" b="1" dirty="0" smtClean="0">
                <a:latin typeface="Poppins" pitchFamily="2" charset="0"/>
                <a:ea typeface="思源黑体 CN Regular" pitchFamily="34" charset="-122"/>
                <a:cs typeface="Poppins" pitchFamily="2" charset="0"/>
              </a:rPr>
              <a:t>种属多：</a:t>
            </a:r>
            <a:r>
              <a:rPr lang="en-US" altLang="zh-CN" b="1" dirty="0" smtClean="0">
                <a:latin typeface="Poppins" pitchFamily="2" charset="0"/>
                <a:ea typeface="思源黑体 CN Regular" pitchFamily="34" charset="-122"/>
                <a:cs typeface="Poppins" pitchFamily="2" charset="0"/>
              </a:rPr>
              <a:t>human</a:t>
            </a:r>
            <a:r>
              <a:rPr lang="zh-CN" altLang="en-US" b="1" dirty="0" smtClean="0">
                <a:latin typeface="Poppins" pitchFamily="2" charset="0"/>
                <a:ea typeface="思源黑体 CN Regular" pitchFamily="34" charset="-122"/>
                <a:cs typeface="Poppins" pitchFamily="2" charset="0"/>
              </a:rPr>
              <a:t>、</a:t>
            </a:r>
            <a:r>
              <a:rPr lang="en-US" altLang="zh-CN" b="1" dirty="0" smtClean="0">
                <a:latin typeface="Poppins" pitchFamily="2" charset="0"/>
                <a:ea typeface="思源黑体 CN Regular" pitchFamily="34" charset="-122"/>
                <a:cs typeface="Poppins" pitchFamily="2" charset="0"/>
              </a:rPr>
              <a:t>mouse</a:t>
            </a:r>
            <a:r>
              <a:rPr lang="zh-CN" altLang="en-US" b="1" dirty="0" smtClean="0">
                <a:latin typeface="Poppins" pitchFamily="2" charset="0"/>
                <a:ea typeface="思源黑体 CN Regular" pitchFamily="34" charset="-122"/>
                <a:cs typeface="Poppins" pitchFamily="2" charset="0"/>
              </a:rPr>
              <a:t>、</a:t>
            </a:r>
            <a:r>
              <a:rPr lang="en-US" altLang="zh-CN" b="1" dirty="0" smtClean="0">
                <a:latin typeface="Poppins" pitchFamily="2" charset="0"/>
                <a:ea typeface="思源黑体 CN Regular" pitchFamily="34" charset="-122"/>
                <a:cs typeface="Poppins" pitchFamily="2" charset="0"/>
              </a:rPr>
              <a:t>monkey</a:t>
            </a:r>
            <a:r>
              <a:rPr lang="zh-CN" altLang="en-US" b="1" dirty="0" smtClean="0">
                <a:latin typeface="Poppins" pitchFamily="2" charset="0"/>
                <a:ea typeface="思源黑体 CN Regular" pitchFamily="34" charset="-122"/>
                <a:cs typeface="Poppins" pitchFamily="2" charset="0"/>
              </a:rPr>
              <a:t>等，尽可能满足不同的动物实验模型</a:t>
            </a:r>
            <a:endParaRPr lang="en-US" altLang="zh-CN" b="1" dirty="0" smtClean="0">
              <a:latin typeface="Poppins" pitchFamily="2" charset="0"/>
              <a:ea typeface="思源黑体 CN Regular" pitchFamily="34" charset="-122"/>
              <a:cs typeface="Poppins" pitchFamily="2" charset="0"/>
            </a:endParaRPr>
          </a:p>
          <a:p>
            <a:pPr>
              <a:lnSpc>
                <a:spcPct val="150000"/>
              </a:lnSpc>
              <a:buFont typeface="Wingdings" panose="05000000000000000000" pitchFamily="2" charset="2"/>
              <a:buChar char="Ø"/>
            </a:pPr>
            <a:r>
              <a:rPr lang="zh-CN" altLang="en-US" b="1" dirty="0" smtClean="0">
                <a:latin typeface="Poppins" pitchFamily="2" charset="0"/>
                <a:ea typeface="思源黑体 CN Regular" pitchFamily="34" charset="-122"/>
                <a:cs typeface="Poppins" pitchFamily="2" charset="0"/>
              </a:rPr>
              <a:t>倾向于无标签或者小标签</a:t>
            </a:r>
            <a:endParaRPr lang="en-US" altLang="zh-CN" b="1" dirty="0" smtClean="0">
              <a:latin typeface="Poppins" pitchFamily="2" charset="0"/>
              <a:ea typeface="思源黑体 CN Regular" pitchFamily="34" charset="-122"/>
              <a:cs typeface="Poppins" pitchFamily="2" charset="0"/>
            </a:endParaRPr>
          </a:p>
          <a:p>
            <a:pPr>
              <a:lnSpc>
                <a:spcPct val="150000"/>
              </a:lnSpc>
              <a:buFont typeface="Wingdings" panose="05000000000000000000" pitchFamily="2" charset="2"/>
              <a:buChar char="Ø"/>
            </a:pPr>
            <a:r>
              <a:rPr lang="zh-CN" altLang="en-US" b="1" dirty="0" smtClean="0">
                <a:latin typeface="Poppins" pitchFamily="2" charset="0"/>
                <a:ea typeface="思源黑体 CN Regular" pitchFamily="34" charset="-122"/>
                <a:cs typeface="Poppins" pitchFamily="2" charset="0"/>
              </a:rPr>
              <a:t>真核或者原核表达系统</a:t>
            </a:r>
            <a:endParaRPr lang="en-US" altLang="zh-CN" b="1" dirty="0" smtClean="0">
              <a:latin typeface="Poppins" pitchFamily="2" charset="0"/>
              <a:ea typeface="思源黑体 CN Regular" pitchFamily="34" charset="-122"/>
              <a:cs typeface="Poppins" pitchFamily="2" charset="0"/>
            </a:endParaRPr>
          </a:p>
          <a:p>
            <a:pPr>
              <a:lnSpc>
                <a:spcPct val="150000"/>
              </a:lnSpc>
              <a:buFont typeface="Wingdings" panose="05000000000000000000" pitchFamily="2" charset="2"/>
              <a:buChar char="Ø"/>
            </a:pPr>
            <a:r>
              <a:rPr lang="zh-CN" altLang="en-US" b="1" dirty="0" smtClean="0">
                <a:latin typeface="Poppins" pitchFamily="2" charset="0"/>
                <a:ea typeface="思源黑体 CN Regular" pitchFamily="34" charset="-122"/>
                <a:cs typeface="Poppins" pitchFamily="2" charset="0"/>
              </a:rPr>
              <a:t>内毒素低</a:t>
            </a:r>
            <a:endParaRPr lang="en-US" altLang="zh-CN" b="1" dirty="0" smtClean="0">
              <a:latin typeface="Poppins" pitchFamily="2" charset="0"/>
              <a:ea typeface="思源黑体 CN Regular" pitchFamily="34" charset="-122"/>
              <a:cs typeface="Poppins" pitchFamily="2" charset="0"/>
            </a:endParaRPr>
          </a:p>
          <a:p>
            <a:pPr>
              <a:lnSpc>
                <a:spcPct val="150000"/>
              </a:lnSpc>
              <a:buFont typeface="Wingdings" panose="05000000000000000000" pitchFamily="2" charset="2"/>
              <a:buChar char="Ø"/>
            </a:pPr>
            <a:r>
              <a:rPr lang="zh-CN" altLang="en-US" b="1" dirty="0" smtClean="0">
                <a:latin typeface="Poppins" pitchFamily="2" charset="0"/>
                <a:ea typeface="思源黑体 CN Regular" pitchFamily="34" charset="-122"/>
                <a:cs typeface="Poppins" pitchFamily="2" charset="0"/>
              </a:rPr>
              <a:t>活性有竞争力</a:t>
            </a:r>
            <a:endParaRPr lang="en-US" altLang="zh-CN" b="1" dirty="0" smtClean="0">
              <a:latin typeface="Poppins" pitchFamily="2" charset="0"/>
              <a:ea typeface="思源黑体 CN Regular" pitchFamily="34" charset="-122"/>
              <a:cs typeface="Poppins" pitchFamily="2" charset="0"/>
            </a:endParaRPr>
          </a:p>
          <a:p>
            <a:pPr>
              <a:lnSpc>
                <a:spcPct val="150000"/>
              </a:lnSpc>
              <a:buFont typeface="Wingdings" panose="05000000000000000000" pitchFamily="2" charset="2"/>
              <a:buChar char="Ø"/>
            </a:pPr>
            <a:r>
              <a:rPr lang="zh-CN" altLang="en-US" b="1" dirty="0" smtClean="0">
                <a:latin typeface="Poppins" pitchFamily="2" charset="0"/>
                <a:ea typeface="思源黑体 CN Regular" pitchFamily="34" charset="-122"/>
                <a:cs typeface="Poppins" pitchFamily="2" charset="0"/>
              </a:rPr>
              <a:t>提供相关应用的解决方案</a:t>
            </a:r>
            <a:endParaRPr lang="en-US" altLang="zh-CN" b="1" dirty="0" smtClean="0">
              <a:latin typeface="Poppins" pitchFamily="2" charset="0"/>
              <a:ea typeface="思源黑体 CN Regular" pitchFamily="34" charset="-122"/>
              <a:cs typeface="Poppins" pitchFamily="2" charset="0"/>
            </a:endParaRPr>
          </a:p>
        </p:txBody>
      </p:sp>
      <p:sp>
        <p:nvSpPr>
          <p:cNvPr id="21" name="TextBox 2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11"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6" name="组合 11"/>
          <p:cNvGrpSpPr/>
          <p:nvPr/>
        </p:nvGrpSpPr>
        <p:grpSpPr>
          <a:xfrm>
            <a:off x="285720" y="642924"/>
            <a:ext cx="2857520" cy="500066"/>
            <a:chOff x="5643570" y="1142990"/>
            <a:chExt cx="2857520" cy="500066"/>
          </a:xfrm>
        </p:grpSpPr>
        <p:sp>
          <p:nvSpPr>
            <p:cNvPr id="26" name="椭圆 25"/>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7" name="TextBox 26"/>
            <p:cNvSpPr txBox="1"/>
            <p:nvPr/>
          </p:nvSpPr>
          <p:spPr>
            <a:xfrm>
              <a:off x="5786446" y="1142990"/>
              <a:ext cx="2710999"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细胞因子产品设计</a:t>
              </a:r>
              <a:endParaRPr lang="zh-CN" altLang="en-US" sz="2400" b="1" dirty="0" smtClean="0">
                <a:solidFill>
                  <a:srgbClr val="007E66"/>
                </a:solidFill>
                <a:latin typeface="思源黑体 CN Medium" pitchFamily="34" charset="-122"/>
                <a:ea typeface="思源黑体 CN Medium" pitchFamily="34" charset="-122"/>
              </a:endParaRPr>
            </a:p>
          </p:txBody>
        </p:sp>
        <p:sp>
          <p:nvSpPr>
            <p:cNvPr id="28" name="椭圆 27"/>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9" name="椭圆 28"/>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30" name="矩形 29"/>
          <p:cNvSpPr/>
          <p:nvPr/>
        </p:nvSpPr>
        <p:spPr>
          <a:xfrm>
            <a:off x="415506" y="1272098"/>
            <a:ext cx="8537994"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Poppins" pitchFamily="2" charset="0"/>
                <a:ea typeface="思源黑体 CN Regular" pitchFamily="34" charset="-122"/>
                <a:cs typeface="Poppins" pitchFamily="2" charset="0"/>
              </a:rPr>
              <a:t>多种属：</a:t>
            </a:r>
            <a:r>
              <a:rPr lang="en-US" altLang="zh-CN" sz="1600" b="1" dirty="0" smtClean="0">
                <a:solidFill>
                  <a:srgbClr val="007E66"/>
                </a:solidFill>
                <a:latin typeface="Poppins" pitchFamily="2" charset="0"/>
                <a:ea typeface="思源黑体 CN Regular" pitchFamily="34" charset="-122"/>
                <a:cs typeface="Poppins" pitchFamily="2" charset="0"/>
              </a:rPr>
              <a:t>Human</a:t>
            </a:r>
            <a:r>
              <a:rPr lang="zh-CN" altLang="en-US" sz="1600" b="1" dirty="0" smtClean="0">
                <a:solidFill>
                  <a:srgbClr val="007E66"/>
                </a:solidFill>
                <a:latin typeface="Poppins" pitchFamily="2" charset="0"/>
                <a:ea typeface="思源黑体 CN Regular" pitchFamily="34" charset="-122"/>
                <a:cs typeface="Poppins" pitchFamily="2" charset="0"/>
              </a:rPr>
              <a:t>、</a:t>
            </a:r>
            <a:r>
              <a:rPr lang="en-US" altLang="zh-CN" sz="1600" b="1" dirty="0" smtClean="0">
                <a:solidFill>
                  <a:srgbClr val="007E66"/>
                </a:solidFill>
                <a:latin typeface="Poppins" pitchFamily="2" charset="0"/>
                <a:ea typeface="思源黑体 CN Regular" pitchFamily="34" charset="-122"/>
                <a:cs typeface="Poppins" pitchFamily="2" charset="0"/>
              </a:rPr>
              <a:t>Mouse</a:t>
            </a:r>
            <a:r>
              <a:rPr lang="zh-CN" altLang="en-US" sz="1600" b="1" dirty="0" smtClean="0">
                <a:solidFill>
                  <a:srgbClr val="007E66"/>
                </a:solidFill>
                <a:latin typeface="Poppins" pitchFamily="2" charset="0"/>
                <a:ea typeface="思源黑体 CN Regular" pitchFamily="34" charset="-122"/>
                <a:cs typeface="Poppins" pitchFamily="2" charset="0"/>
              </a:rPr>
              <a:t>、</a:t>
            </a:r>
            <a:r>
              <a:rPr lang="en-US" altLang="zh-CN" sz="1600" b="1" dirty="0" smtClean="0">
                <a:solidFill>
                  <a:srgbClr val="007E66"/>
                </a:solidFill>
                <a:latin typeface="Poppins" pitchFamily="2" charset="0"/>
                <a:ea typeface="思源黑体 CN Regular" pitchFamily="34" charset="-122"/>
                <a:cs typeface="Poppins" pitchFamily="2" charset="0"/>
              </a:rPr>
              <a:t>Monkey</a:t>
            </a:r>
            <a:r>
              <a:rPr lang="zh-CN" altLang="en-US" sz="1600" b="1" dirty="0" smtClean="0">
                <a:solidFill>
                  <a:srgbClr val="007E66"/>
                </a:solidFill>
                <a:latin typeface="Poppins" pitchFamily="2" charset="0"/>
                <a:ea typeface="思源黑体 CN Regular" pitchFamily="34" charset="-122"/>
                <a:cs typeface="Poppins" pitchFamily="2" charset="0"/>
              </a:rPr>
              <a:t>等，尽可能满足不同的动物实验模型的需求</a:t>
            </a:r>
            <a:endParaRPr lang="en-US" altLang="zh-CN" sz="1600" b="1" dirty="0" smtClean="0">
              <a:solidFill>
                <a:srgbClr val="007E66"/>
              </a:solidFill>
              <a:latin typeface="Poppins" pitchFamily="2" charset="0"/>
              <a:ea typeface="思源黑体 CN Regular" pitchFamily="34" charset="-122"/>
              <a:cs typeface="Poppins" pitchFamily="2" charset="0"/>
            </a:endParaRPr>
          </a:p>
        </p:txBody>
      </p:sp>
      <p:sp>
        <p:nvSpPr>
          <p:cNvPr id="31" name="TextBox 3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
        <p:nvSpPr>
          <p:cNvPr id="25" name="圆角矩形 24"/>
          <p:cNvSpPr/>
          <p:nvPr/>
        </p:nvSpPr>
        <p:spPr>
          <a:xfrm>
            <a:off x="304800" y="1504950"/>
            <a:ext cx="3048000" cy="4572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Arial" panose="020B0604020202020204" pitchFamily="34" charset="0"/>
              <a:buChar char="•"/>
            </a:pPr>
            <a:r>
              <a:rPr lang="zh-CN" altLang="en-US" sz="1400" b="1" dirty="0" smtClean="0">
                <a:solidFill>
                  <a:schemeClr val="tx1"/>
                </a:solidFill>
                <a:latin typeface="Poppins" pitchFamily="2" charset="0"/>
                <a:cs typeface="Poppins" pitchFamily="2" charset="0"/>
              </a:rPr>
              <a:t>用于小肠隐窝分离和类器官培养</a:t>
            </a:r>
            <a:endParaRPr lang="zh-CN" altLang="en-US" sz="1400" b="1" dirty="0" smtClean="0">
              <a:solidFill>
                <a:schemeClr val="tx1"/>
              </a:solidFill>
              <a:latin typeface="Poppins" pitchFamily="2" charset="0"/>
              <a:cs typeface="Poppins" pitchFamily="2" charset="0"/>
            </a:endParaRPr>
          </a:p>
        </p:txBody>
      </p:sp>
      <p:sp>
        <p:nvSpPr>
          <p:cNvPr id="49" name="矩形 48"/>
          <p:cNvSpPr/>
          <p:nvPr/>
        </p:nvSpPr>
        <p:spPr>
          <a:xfrm>
            <a:off x="7772400" y="3943350"/>
            <a:ext cx="878462" cy="173601"/>
          </a:xfrm>
          <a:prstGeom prst="rect">
            <a:avLst/>
          </a:prstGeom>
        </p:spPr>
        <p:txBody>
          <a:bodyPr wrap="none" lIns="68580" tIns="34290" rIns="68580" bIns="34290">
            <a:spAutoFit/>
          </a:bodyPr>
          <a:lstStyle/>
          <a:p>
            <a:r>
              <a:rPr lang="en-US" sz="800" i="1" dirty="0" smtClean="0">
                <a:latin typeface="Poppins" pitchFamily="2" charset="0"/>
                <a:ea typeface="思源黑体 CN Regular" pitchFamily="34" charset="-122"/>
                <a:cs typeface="Poppins" pitchFamily="2" charset="0"/>
              </a:rPr>
              <a:t>(Li et al. 2020)</a:t>
            </a:r>
            <a:endParaRPr lang="zh-CN" altLang="en-US" sz="800" i="1" dirty="0">
              <a:latin typeface="Poppins" pitchFamily="2" charset="0"/>
              <a:ea typeface="思源黑体 CN Regular" pitchFamily="34" charset="-122"/>
              <a:cs typeface="Poppins" pitchFamily="2" charset="0"/>
            </a:endParaRPr>
          </a:p>
        </p:txBody>
      </p:sp>
      <p:grpSp>
        <p:nvGrpSpPr>
          <p:cNvPr id="55" name="组合 54"/>
          <p:cNvGrpSpPr/>
          <p:nvPr/>
        </p:nvGrpSpPr>
        <p:grpSpPr>
          <a:xfrm>
            <a:off x="685800" y="2038350"/>
            <a:ext cx="1828800" cy="2088000"/>
            <a:chOff x="685800" y="2038350"/>
            <a:chExt cx="1828800" cy="2590800"/>
          </a:xfrm>
        </p:grpSpPr>
        <p:sp>
          <p:nvSpPr>
            <p:cNvPr id="56" name="右箭头 55"/>
            <p:cNvSpPr/>
            <p:nvPr/>
          </p:nvSpPr>
          <p:spPr>
            <a:xfrm rot="5400000">
              <a:off x="1562100" y="2589266"/>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1219200" y="2186285"/>
              <a:ext cx="914400" cy="276999"/>
            </a:xfrm>
            <a:prstGeom prst="rect">
              <a:avLst/>
            </a:prstGeom>
            <a:noFill/>
          </p:spPr>
          <p:txBody>
            <a:bodyPr wrap="square" rtlCol="0">
              <a:spAutoFit/>
            </a:bodyPr>
            <a:lstStyle/>
            <a:p>
              <a:r>
                <a:rPr lang="zh-CN" altLang="en-US" sz="1200" dirty="0" smtClean="0">
                  <a:latin typeface="Poppins" pitchFamily="2" charset="0"/>
                  <a:ea typeface="思源黑体 CN Regular" pitchFamily="34" charset="-122"/>
                  <a:cs typeface="Poppins" pitchFamily="2" charset="0"/>
                </a:rPr>
                <a:t>小鼠小肠</a:t>
              </a:r>
              <a:endParaRPr lang="zh-CN" altLang="en-US" sz="1200" dirty="0">
                <a:latin typeface="Poppins" pitchFamily="2" charset="0"/>
                <a:ea typeface="思源黑体 CN Regular" pitchFamily="34" charset="-122"/>
                <a:cs typeface="Poppins" pitchFamily="2" charset="0"/>
              </a:endParaRPr>
            </a:p>
          </p:txBody>
        </p:sp>
        <p:sp>
          <p:nvSpPr>
            <p:cNvPr id="58" name="TextBox 57"/>
            <p:cNvSpPr txBox="1"/>
            <p:nvPr/>
          </p:nvSpPr>
          <p:spPr>
            <a:xfrm>
              <a:off x="952500" y="2871374"/>
              <a:ext cx="1447800" cy="646331"/>
            </a:xfrm>
            <a:prstGeom prst="rect">
              <a:avLst/>
            </a:prstGeom>
            <a:noFill/>
          </p:spPr>
          <p:txBody>
            <a:bodyPr wrap="square" rtlCol="0">
              <a:spAutoFit/>
            </a:bodyPr>
            <a:lstStyle/>
            <a:p>
              <a:r>
                <a:rPr lang="zh-CN" altLang="en-US" sz="1200" dirty="0" smtClean="0">
                  <a:latin typeface="Poppins" pitchFamily="2" charset="0"/>
                  <a:ea typeface="思源黑体 CN Regular" pitchFamily="34" charset="-122"/>
                  <a:cs typeface="Poppins" pitchFamily="2" charset="0"/>
                </a:rPr>
                <a:t>隐窝富集</a:t>
              </a:r>
              <a:endParaRPr lang="en-US" altLang="zh-CN" sz="1200" dirty="0" smtClean="0">
                <a:latin typeface="Poppins" pitchFamily="2" charset="0"/>
                <a:ea typeface="思源黑体 CN Regular" pitchFamily="34" charset="-122"/>
                <a:cs typeface="Poppins" pitchFamily="2" charset="0"/>
              </a:endParaRPr>
            </a:p>
            <a:p>
              <a:r>
                <a:rPr lang="zh-CN" altLang="en-US" sz="1200" dirty="0" smtClean="0">
                  <a:latin typeface="Poppins" pitchFamily="2" charset="0"/>
                  <a:ea typeface="思源黑体 CN Regular" pitchFamily="34" charset="-122"/>
                  <a:cs typeface="Poppins" pitchFamily="2" charset="0"/>
                </a:rPr>
                <a:t>包埋在</a:t>
              </a:r>
              <a:r>
                <a:rPr lang="en-US" altLang="zh-CN" sz="1200" dirty="0" err="1" smtClean="0">
                  <a:latin typeface="Poppins" pitchFamily="2" charset="0"/>
                  <a:ea typeface="思源黑体 CN Regular" pitchFamily="34" charset="-122"/>
                  <a:cs typeface="Poppins" pitchFamily="2" charset="0"/>
                </a:rPr>
                <a:t>Matrigel</a:t>
              </a:r>
              <a:r>
                <a:rPr lang="zh-CN" altLang="en-US" sz="1200" dirty="0" smtClean="0">
                  <a:latin typeface="Poppins" pitchFamily="2" charset="0"/>
                  <a:ea typeface="思源黑体 CN Regular" pitchFamily="34" charset="-122"/>
                  <a:cs typeface="Poppins" pitchFamily="2" charset="0"/>
                </a:rPr>
                <a:t>中</a:t>
              </a:r>
              <a:endParaRPr lang="en-US" altLang="zh-CN" sz="1200" dirty="0" smtClean="0">
                <a:latin typeface="Poppins" pitchFamily="2" charset="0"/>
                <a:ea typeface="思源黑体 CN Regular" pitchFamily="34" charset="-122"/>
                <a:cs typeface="Poppins" pitchFamily="2" charset="0"/>
              </a:endParaRPr>
            </a:p>
            <a:p>
              <a:r>
                <a:rPr lang="zh-CN" altLang="en-US" sz="1200" dirty="0" smtClean="0">
                  <a:latin typeface="Poppins" pitchFamily="2" charset="0"/>
                  <a:ea typeface="思源黑体 CN Regular" pitchFamily="34" charset="-122"/>
                  <a:cs typeface="Poppins" pitchFamily="2" charset="0"/>
                </a:rPr>
                <a:t>接种到</a:t>
              </a:r>
              <a:r>
                <a:rPr lang="en-US" altLang="zh-CN" sz="1200" dirty="0" smtClean="0">
                  <a:latin typeface="Poppins" pitchFamily="2" charset="0"/>
                  <a:ea typeface="思源黑体 CN Regular" pitchFamily="34" charset="-122"/>
                  <a:cs typeface="Poppins" pitchFamily="2" charset="0"/>
                </a:rPr>
                <a:t>24</a:t>
              </a:r>
              <a:r>
                <a:rPr lang="zh-CN" altLang="en-US" sz="1200" dirty="0" smtClean="0">
                  <a:latin typeface="Poppins" pitchFamily="2" charset="0"/>
                  <a:ea typeface="思源黑体 CN Regular" pitchFamily="34" charset="-122"/>
                  <a:cs typeface="Poppins" pitchFamily="2" charset="0"/>
                </a:rPr>
                <a:t>孔板上</a:t>
              </a:r>
              <a:endParaRPr lang="zh-CN" altLang="en-US" sz="1200" dirty="0">
                <a:latin typeface="Poppins" pitchFamily="2" charset="0"/>
                <a:ea typeface="思源黑体 CN Regular" pitchFamily="34" charset="-122"/>
                <a:cs typeface="Poppins" pitchFamily="2" charset="0"/>
              </a:endParaRPr>
            </a:p>
          </p:txBody>
        </p:sp>
        <p:sp>
          <p:nvSpPr>
            <p:cNvPr id="59" name="TextBox 58"/>
            <p:cNvSpPr txBox="1"/>
            <p:nvPr/>
          </p:nvSpPr>
          <p:spPr>
            <a:xfrm>
              <a:off x="838200" y="3940418"/>
              <a:ext cx="1676400" cy="461665"/>
            </a:xfrm>
            <a:prstGeom prst="rect">
              <a:avLst/>
            </a:prstGeom>
            <a:noFill/>
          </p:spPr>
          <p:txBody>
            <a:bodyPr wrap="square" rtlCol="0">
              <a:spAutoFit/>
            </a:bodyPr>
            <a:lstStyle/>
            <a:p>
              <a:r>
                <a:rPr lang="zh-CN" altLang="en-US" sz="1200" dirty="0" smtClean="0">
                  <a:latin typeface="Poppins" pitchFamily="2" charset="0"/>
                  <a:ea typeface="思源黑体 CN Regular" pitchFamily="34" charset="-122"/>
                  <a:cs typeface="Poppins" pitchFamily="2" charset="0"/>
                </a:rPr>
                <a:t>添加类器官培养基</a:t>
              </a:r>
              <a:endParaRPr lang="en-US" altLang="zh-CN" sz="1200" dirty="0" smtClean="0">
                <a:latin typeface="Poppins" pitchFamily="2" charset="0"/>
                <a:ea typeface="思源黑体 CN Regular" pitchFamily="34" charset="-122"/>
                <a:cs typeface="Poppins" pitchFamily="2" charset="0"/>
              </a:endParaRPr>
            </a:p>
            <a:p>
              <a:r>
                <a:rPr lang="zh-CN" altLang="en-US" sz="1200" dirty="0" smtClean="0">
                  <a:latin typeface="Poppins" pitchFamily="2" charset="0"/>
                  <a:ea typeface="思源黑体 CN Regular" pitchFamily="34" charset="-122"/>
                  <a:cs typeface="Poppins" pitchFamily="2" charset="0"/>
                </a:rPr>
                <a:t>每</a:t>
              </a:r>
              <a:r>
                <a:rPr lang="en-US" altLang="zh-CN" sz="1200" dirty="0" smtClean="0">
                  <a:latin typeface="Poppins" pitchFamily="2" charset="0"/>
                  <a:ea typeface="思源黑体 CN Regular" pitchFamily="34" charset="-122"/>
                  <a:cs typeface="Poppins" pitchFamily="2" charset="0"/>
                </a:rPr>
                <a:t>2</a:t>
              </a:r>
              <a:r>
                <a:rPr lang="zh-CN" altLang="en-US" sz="1200" dirty="0" smtClean="0">
                  <a:latin typeface="Poppins" pitchFamily="2" charset="0"/>
                  <a:ea typeface="思源黑体 CN Regular" pitchFamily="34" charset="-122"/>
                  <a:cs typeface="Poppins" pitchFamily="2" charset="0"/>
                </a:rPr>
                <a:t>天更换新鲜培养基</a:t>
              </a:r>
              <a:endParaRPr lang="en-US" altLang="zh-CN" sz="1200" dirty="0" smtClean="0">
                <a:latin typeface="Poppins" pitchFamily="2" charset="0"/>
                <a:ea typeface="思源黑体 CN Regular" pitchFamily="34" charset="-122"/>
                <a:cs typeface="Poppins" pitchFamily="2" charset="0"/>
              </a:endParaRPr>
            </a:p>
          </p:txBody>
        </p:sp>
        <p:sp>
          <p:nvSpPr>
            <p:cNvPr id="60" name="右箭头 59"/>
            <p:cNvSpPr/>
            <p:nvPr/>
          </p:nvSpPr>
          <p:spPr>
            <a:xfrm rot="5400000">
              <a:off x="1562100" y="3747339"/>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685800" y="2038350"/>
              <a:ext cx="1828800" cy="2590800"/>
            </a:xfrm>
            <a:prstGeom prst="roundRect">
              <a:avLst/>
            </a:prstGeom>
            <a:noFill/>
            <a:ln w="12700">
              <a:solidFill>
                <a:srgbClr val="00A27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a:off x="2971800" y="2038350"/>
            <a:ext cx="5943600" cy="1737211"/>
            <a:chOff x="2971800" y="2038350"/>
            <a:chExt cx="5943600" cy="1737211"/>
          </a:xfrm>
        </p:grpSpPr>
        <p:grpSp>
          <p:nvGrpSpPr>
            <p:cNvPr id="63" name="组合 37"/>
            <p:cNvGrpSpPr/>
            <p:nvPr/>
          </p:nvGrpSpPr>
          <p:grpSpPr>
            <a:xfrm rot="16200000">
              <a:off x="3314700" y="2762250"/>
              <a:ext cx="1447800" cy="304800"/>
              <a:chOff x="6553200" y="3409950"/>
              <a:chExt cx="1447800" cy="304800"/>
            </a:xfrm>
          </p:grpSpPr>
          <p:cxnSp>
            <p:nvCxnSpPr>
              <p:cNvPr id="69" name="直接连接符 68"/>
              <p:cNvCxnSpPr/>
              <p:nvPr/>
            </p:nvCxnSpPr>
            <p:spPr>
              <a:xfrm rot="5400000" flipV="1">
                <a:off x="7277100" y="2838450"/>
                <a:ext cx="0" cy="14478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5532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75438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80010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64" name="矩形 63"/>
            <p:cNvSpPr/>
            <p:nvPr/>
          </p:nvSpPr>
          <p:spPr>
            <a:xfrm>
              <a:off x="4191000" y="2038350"/>
              <a:ext cx="2258952" cy="261610"/>
            </a:xfrm>
            <a:prstGeom prst="rect">
              <a:avLst/>
            </a:prstGeom>
          </p:spPr>
          <p:txBody>
            <a:bodyPr wrap="none">
              <a:spAutoFit/>
            </a:bodyPr>
            <a:lstStyle/>
            <a:p>
              <a:r>
                <a:rPr lang="en-US" altLang="zh-CN" sz="1100" dirty="0" smtClean="0">
                  <a:latin typeface="Poppins" pitchFamily="2" charset="0"/>
                  <a:cs typeface="Poppins" pitchFamily="2" charset="0"/>
                </a:rPr>
                <a:t>Advanced DMEM/F12 medium</a:t>
              </a:r>
              <a:endParaRPr lang="zh-CN" altLang="en-US" sz="1100" dirty="0">
                <a:latin typeface="Poppins" pitchFamily="2" charset="0"/>
                <a:cs typeface="Poppins" pitchFamily="2" charset="0"/>
              </a:endParaRPr>
            </a:p>
          </p:txBody>
        </p:sp>
        <p:sp>
          <p:nvSpPr>
            <p:cNvPr id="65" name="矩形 64"/>
            <p:cNvSpPr/>
            <p:nvPr/>
          </p:nvSpPr>
          <p:spPr>
            <a:xfrm>
              <a:off x="4166182" y="2523351"/>
              <a:ext cx="3884397" cy="261610"/>
            </a:xfrm>
            <a:prstGeom prst="rect">
              <a:avLst/>
            </a:prstGeom>
          </p:spPr>
          <p:txBody>
            <a:bodyPr wrap="none">
              <a:spAutoFit/>
            </a:bodyPr>
            <a:lstStyle/>
            <a:p>
              <a:r>
                <a:rPr lang="en-US" altLang="zh-CN" sz="1100" dirty="0" smtClean="0">
                  <a:latin typeface="Poppins" pitchFamily="2" charset="0"/>
                  <a:cs typeface="Poppins" pitchFamily="2" charset="0"/>
                </a:rPr>
                <a:t>50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Mouse EGF (Sino Biological, </a:t>
              </a:r>
              <a:r>
                <a:rPr lang="en-US" altLang="zh-CN" sz="1100" dirty="0" smtClean="0">
                  <a:solidFill>
                    <a:srgbClr val="007E66"/>
                  </a:solidFill>
                  <a:latin typeface="Poppins" pitchFamily="2" charset="0"/>
                  <a:cs typeface="Poppins" pitchFamily="2" charset="0"/>
                </a:rPr>
                <a:t>50482-MNCH</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66" name="矩形 65"/>
            <p:cNvSpPr/>
            <p:nvPr/>
          </p:nvSpPr>
          <p:spPr>
            <a:xfrm>
              <a:off x="4191000" y="2980551"/>
              <a:ext cx="4648200" cy="261610"/>
            </a:xfrm>
            <a:prstGeom prst="rect">
              <a:avLst/>
            </a:prstGeom>
          </p:spPr>
          <p:txBody>
            <a:bodyPr wrap="square">
              <a:spAutoFit/>
            </a:bodyPr>
            <a:lstStyle/>
            <a:p>
              <a:r>
                <a:rPr lang="en-US" altLang="zh-CN" sz="1100" dirty="0" smtClean="0">
                  <a:latin typeface="Poppins" pitchFamily="2" charset="0"/>
                  <a:cs typeface="Poppins" pitchFamily="2" charset="0"/>
                </a:rPr>
                <a:t>100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Mouse Noggin (Sino Biological, </a:t>
              </a:r>
              <a:r>
                <a:rPr lang="en-US" altLang="zh-CN" sz="1100" dirty="0" smtClean="0">
                  <a:solidFill>
                    <a:srgbClr val="007E66"/>
                  </a:solidFill>
                  <a:latin typeface="Poppins" pitchFamily="2" charset="0"/>
                  <a:cs typeface="Poppins" pitchFamily="2" charset="0"/>
                </a:rPr>
                <a:t>50688-M02H</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67" name="矩形 66"/>
            <p:cNvSpPr/>
            <p:nvPr/>
          </p:nvSpPr>
          <p:spPr>
            <a:xfrm>
              <a:off x="4191000" y="3513951"/>
              <a:ext cx="4724400" cy="261610"/>
            </a:xfrm>
            <a:prstGeom prst="rect">
              <a:avLst/>
            </a:prstGeom>
          </p:spPr>
          <p:txBody>
            <a:bodyPr wrap="square">
              <a:spAutoFit/>
            </a:bodyPr>
            <a:lstStyle/>
            <a:p>
              <a:r>
                <a:rPr lang="en-US" altLang="zh-CN" sz="1100" dirty="0" smtClean="0">
                  <a:latin typeface="Poppins" pitchFamily="2" charset="0"/>
                  <a:cs typeface="Poppins" pitchFamily="2" charset="0"/>
                </a:rPr>
                <a:t>500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Human R-spondin1 (Sino Biological, </a:t>
              </a:r>
              <a:r>
                <a:rPr lang="en-US" altLang="zh-CN" sz="1100" dirty="0" smtClean="0">
                  <a:solidFill>
                    <a:srgbClr val="007E66"/>
                  </a:solidFill>
                  <a:latin typeface="Poppins" pitchFamily="2" charset="0"/>
                  <a:cs typeface="Poppins" pitchFamily="2" charset="0"/>
                </a:rPr>
                <a:t>11083-HNAS</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68" name="TextBox 67"/>
            <p:cNvSpPr txBox="1"/>
            <p:nvPr/>
          </p:nvSpPr>
          <p:spPr>
            <a:xfrm>
              <a:off x="2971800" y="2581930"/>
              <a:ext cx="914400" cy="523220"/>
            </a:xfrm>
            <a:prstGeom prst="rect">
              <a:avLst/>
            </a:prstGeom>
            <a:noFill/>
          </p:spPr>
          <p:txBody>
            <a:bodyPr wrap="square" rtlCol="0">
              <a:spAutoFit/>
            </a:bodyPr>
            <a:lstStyle/>
            <a:p>
              <a:pPr algn="ctr"/>
              <a:r>
                <a:rPr lang="zh-CN" altLang="en-US" sz="1400" b="1" dirty="0" smtClean="0">
                  <a:latin typeface="思源黑体 CN Regular" pitchFamily="34" charset="-122"/>
                  <a:ea typeface="思源黑体 CN Regular" pitchFamily="34" charset="-122"/>
                </a:rPr>
                <a:t>培养主要组成</a:t>
              </a:r>
              <a:endParaRPr lang="zh-CN" altLang="en-US" sz="1400" b="1" dirty="0">
                <a:latin typeface="思源黑体 CN Regular" pitchFamily="34" charset="-122"/>
                <a:ea typeface="思源黑体 CN Regular" pitchFamily="34" charset="-122"/>
              </a:endParaRPr>
            </a:p>
          </p:txBody>
        </p:sp>
      </p:gr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11"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6" name="组合 11"/>
          <p:cNvGrpSpPr/>
          <p:nvPr/>
        </p:nvGrpSpPr>
        <p:grpSpPr>
          <a:xfrm>
            <a:off x="285720" y="642924"/>
            <a:ext cx="2857520" cy="500066"/>
            <a:chOff x="5643570" y="1142990"/>
            <a:chExt cx="2857520" cy="500066"/>
          </a:xfrm>
        </p:grpSpPr>
        <p:sp>
          <p:nvSpPr>
            <p:cNvPr id="26" name="椭圆 25"/>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7" name="TextBox 26"/>
            <p:cNvSpPr txBox="1"/>
            <p:nvPr/>
          </p:nvSpPr>
          <p:spPr>
            <a:xfrm>
              <a:off x="5786446" y="1142990"/>
              <a:ext cx="2710999"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细胞因子产品设计</a:t>
              </a:r>
              <a:endParaRPr lang="zh-CN" altLang="en-US" sz="2400" b="1" dirty="0" smtClean="0">
                <a:solidFill>
                  <a:srgbClr val="007E66"/>
                </a:solidFill>
                <a:latin typeface="思源黑体 CN Medium" pitchFamily="34" charset="-122"/>
                <a:ea typeface="思源黑体 CN Medium" pitchFamily="34" charset="-122"/>
              </a:endParaRPr>
            </a:p>
          </p:txBody>
        </p:sp>
        <p:sp>
          <p:nvSpPr>
            <p:cNvPr id="28" name="椭圆 27"/>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9" name="椭圆 28"/>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21" name="矩形 20"/>
          <p:cNvSpPr/>
          <p:nvPr/>
        </p:nvSpPr>
        <p:spPr>
          <a:xfrm>
            <a:off x="419819" y="1272098"/>
            <a:ext cx="2704381"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Normal" panose="020B0400000000000000" pitchFamily="34" charset="-122"/>
                <a:ea typeface="思源黑体 CN Normal" panose="020B0400000000000000" pitchFamily="34" charset="-122"/>
              </a:rPr>
              <a:t>低内毒素</a:t>
            </a:r>
            <a:endParaRPr lang="en-US" altLang="zh-CN" sz="1600" b="1" dirty="0" smtClean="0">
              <a:solidFill>
                <a:srgbClr val="007E66"/>
              </a:solidFill>
              <a:latin typeface="思源黑体 CN Normal" panose="020B0400000000000000" pitchFamily="34" charset="-122"/>
              <a:ea typeface="思源黑体 CN Normal" panose="020B0400000000000000" pitchFamily="34" charset="-122"/>
            </a:endParaRPr>
          </a:p>
        </p:txBody>
      </p:sp>
      <p:sp>
        <p:nvSpPr>
          <p:cNvPr id="12" name="矩形 11"/>
          <p:cNvSpPr/>
          <p:nvPr/>
        </p:nvSpPr>
        <p:spPr>
          <a:xfrm>
            <a:off x="2895600" y="4705350"/>
            <a:ext cx="1775166" cy="192360"/>
          </a:xfrm>
          <a:prstGeom prst="rect">
            <a:avLst/>
          </a:prstGeom>
        </p:spPr>
        <p:txBody>
          <a:bodyPr wrap="none" lIns="68580" tIns="34290" rIns="68580" bIns="34290">
            <a:spAutoFit/>
          </a:bodyPr>
          <a:lstStyle/>
          <a:p>
            <a:r>
              <a:rPr lang="en-US" sz="800" i="1" dirty="0" smtClean="0">
                <a:latin typeface="Poppins" pitchFamily="2" charset="0"/>
                <a:ea typeface="思源黑体 CN Regular" pitchFamily="34" charset="-122"/>
                <a:cs typeface="Poppins" pitchFamily="2" charset="0"/>
              </a:rPr>
              <a:t>(Sivasubramaniyan et al. 2008)</a:t>
            </a:r>
            <a:endParaRPr lang="zh-CN" altLang="en-US" sz="800" i="1" dirty="0">
              <a:latin typeface="Poppins" pitchFamily="2" charset="0"/>
              <a:ea typeface="思源黑体 CN Regular" pitchFamily="34" charset="-122"/>
              <a:cs typeface="Poppins" pitchFamily="2" charset="0"/>
            </a:endParaRPr>
          </a:p>
        </p:txBody>
      </p:sp>
      <p:sp>
        <p:nvSpPr>
          <p:cNvPr id="24" name="矩形 23"/>
          <p:cNvSpPr/>
          <p:nvPr/>
        </p:nvSpPr>
        <p:spPr>
          <a:xfrm>
            <a:off x="381000" y="1733550"/>
            <a:ext cx="6553200" cy="253916"/>
          </a:xfrm>
          <a:prstGeom prst="rect">
            <a:avLst/>
          </a:prstGeom>
        </p:spPr>
        <p:txBody>
          <a:bodyPr wrap="square" lIns="68580" tIns="34290" rIns="68580" bIns="34290">
            <a:spAutoFit/>
          </a:bodyPr>
          <a:lstStyle/>
          <a:p>
            <a:pPr>
              <a:buFont typeface="Arial" panose="020B0604020202020204" pitchFamily="34" charset="0"/>
              <a:buChar char="•"/>
            </a:pPr>
            <a:r>
              <a:rPr lang="en-US" altLang="en-US" sz="1200" dirty="0" smtClean="0">
                <a:latin typeface="Poppins" pitchFamily="2" charset="0"/>
                <a:ea typeface="思源黑体 CN Regular" pitchFamily="34" charset="-122"/>
                <a:cs typeface="Poppins" pitchFamily="2" charset="0"/>
              </a:rPr>
              <a:t>LPS</a:t>
            </a:r>
            <a:r>
              <a:rPr lang="zh-CN" altLang="en-US" sz="1200" dirty="0" smtClean="0">
                <a:latin typeface="Poppins" pitchFamily="2" charset="0"/>
                <a:ea typeface="思源黑体 CN Regular" pitchFamily="34" charset="-122"/>
                <a:cs typeface="Poppins" pitchFamily="2" charset="0"/>
              </a:rPr>
              <a:t>处理的胚状体中胚层的生物标志物会消失且不能分化成有功能的成骨细胞</a:t>
            </a:r>
            <a:endParaRPr lang="zh-CN" altLang="en-US" sz="1200" dirty="0">
              <a:latin typeface="Poppins" pitchFamily="2" charset="0"/>
              <a:ea typeface="思源黑体 CN Regular" pitchFamily="34" charset="-122"/>
              <a:cs typeface="Poppins" pitchFamily="2" charset="0"/>
            </a:endParaRPr>
          </a:p>
        </p:txBody>
      </p:sp>
      <p:sp>
        <p:nvSpPr>
          <p:cNvPr id="25" name="矩形 24"/>
          <p:cNvSpPr/>
          <p:nvPr/>
        </p:nvSpPr>
        <p:spPr>
          <a:xfrm>
            <a:off x="381000" y="2038350"/>
            <a:ext cx="3352800" cy="253916"/>
          </a:xfrm>
          <a:prstGeom prst="rect">
            <a:avLst/>
          </a:prstGeom>
        </p:spPr>
        <p:txBody>
          <a:bodyPr wrap="square" lIns="68580" tIns="34290" rIns="68580" bIns="34290">
            <a:spAutoFit/>
          </a:bodyPr>
          <a:lstStyle/>
          <a:p>
            <a:pPr>
              <a:buFont typeface="Arial" panose="020B0604020202020204" pitchFamily="34" charset="0"/>
              <a:buChar char="•"/>
            </a:pPr>
            <a:r>
              <a:rPr lang="en-US" altLang="en-US" sz="1200" dirty="0" smtClean="0">
                <a:latin typeface="Poppins" pitchFamily="2" charset="0"/>
                <a:ea typeface="思源黑体 CN Regular" pitchFamily="34" charset="-122"/>
                <a:cs typeface="Poppins" pitchFamily="2" charset="0"/>
              </a:rPr>
              <a:t>LPS</a:t>
            </a:r>
            <a:r>
              <a:rPr lang="zh-CN" altLang="en-US" sz="1200" dirty="0" smtClean="0">
                <a:latin typeface="Poppins" pitchFamily="2" charset="0"/>
                <a:ea typeface="思源黑体 CN Regular" pitchFamily="34" charset="-122"/>
                <a:cs typeface="Poppins" pitchFamily="2" charset="0"/>
              </a:rPr>
              <a:t>处理的胚状体会出现凋亡的现象</a:t>
            </a:r>
            <a:endParaRPr lang="zh-CN" altLang="en-US" sz="1200" dirty="0">
              <a:latin typeface="Poppins" pitchFamily="2" charset="0"/>
              <a:ea typeface="思源黑体 CN Regular" pitchFamily="34" charset="-122"/>
              <a:cs typeface="Poppins" pitchFamily="2" charset="0"/>
            </a:endParaRPr>
          </a:p>
        </p:txBody>
      </p:sp>
      <p:sp>
        <p:nvSpPr>
          <p:cNvPr id="30" name="TextBox 2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pic>
        <p:nvPicPr>
          <p:cNvPr id="31" name="图片 30"/>
          <p:cNvPicPr>
            <a:picLocks noChangeAspect="1"/>
          </p:cNvPicPr>
          <p:nvPr/>
        </p:nvPicPr>
        <p:blipFill>
          <a:blip r:embed="rId2" cstate="print"/>
          <a:stretch>
            <a:fillRect/>
          </a:stretch>
        </p:blipFill>
        <p:spPr>
          <a:xfrm>
            <a:off x="2401959" y="2419350"/>
            <a:ext cx="3266601" cy="2209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11"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6" name="组合 11"/>
          <p:cNvGrpSpPr/>
          <p:nvPr/>
        </p:nvGrpSpPr>
        <p:grpSpPr>
          <a:xfrm>
            <a:off x="285720" y="642924"/>
            <a:ext cx="2857520" cy="500066"/>
            <a:chOff x="5643570" y="1142990"/>
            <a:chExt cx="2857520" cy="500066"/>
          </a:xfrm>
        </p:grpSpPr>
        <p:sp>
          <p:nvSpPr>
            <p:cNvPr id="26" name="椭圆 25"/>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7" name="TextBox 26"/>
            <p:cNvSpPr txBox="1"/>
            <p:nvPr/>
          </p:nvSpPr>
          <p:spPr>
            <a:xfrm>
              <a:off x="5786446" y="1142990"/>
              <a:ext cx="2710999"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细胞因子产品设计</a:t>
              </a:r>
              <a:endParaRPr lang="zh-CN" altLang="en-US" sz="2400" b="1" dirty="0" smtClean="0">
                <a:solidFill>
                  <a:srgbClr val="007E66"/>
                </a:solidFill>
                <a:latin typeface="思源黑体 CN Medium" pitchFamily="34" charset="-122"/>
                <a:ea typeface="思源黑体 CN Medium" pitchFamily="34" charset="-122"/>
              </a:endParaRPr>
            </a:p>
          </p:txBody>
        </p:sp>
        <p:sp>
          <p:nvSpPr>
            <p:cNvPr id="28" name="椭圆 27"/>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9" name="椭圆 28"/>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pic>
        <p:nvPicPr>
          <p:cNvPr id="4098" name="Picture 2" descr="https://cdn1.sinobiological.com/products-img/Organoid.jpg"/>
          <p:cNvPicPr>
            <a:picLocks noChangeAspect="1" noChangeArrowheads="1"/>
          </p:cNvPicPr>
          <p:nvPr/>
        </p:nvPicPr>
        <p:blipFill>
          <a:blip r:embed="rId2" cstate="print"/>
          <a:srcRect l="16513" t="8807" r="17430" b="14861"/>
          <a:stretch>
            <a:fillRect/>
          </a:stretch>
        </p:blipFill>
        <p:spPr bwMode="auto">
          <a:xfrm>
            <a:off x="2209800" y="1885950"/>
            <a:ext cx="3407043" cy="2214578"/>
          </a:xfrm>
          <a:prstGeom prst="rect">
            <a:avLst/>
          </a:prstGeom>
          <a:noFill/>
        </p:spPr>
      </p:pic>
      <p:sp>
        <p:nvSpPr>
          <p:cNvPr id="21" name="矩形 20"/>
          <p:cNvSpPr/>
          <p:nvPr/>
        </p:nvSpPr>
        <p:spPr>
          <a:xfrm>
            <a:off x="453606" y="1272098"/>
            <a:ext cx="6632994"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Regular" pitchFamily="34" charset="-122"/>
                <a:ea typeface="思源黑体 CN Regular" pitchFamily="34" charset="-122"/>
              </a:rPr>
              <a:t>提供相关应用的解决方案</a:t>
            </a:r>
            <a:r>
              <a:rPr lang="en-US" altLang="zh-CN" sz="1600" b="1" dirty="0" smtClean="0">
                <a:solidFill>
                  <a:srgbClr val="007E66"/>
                </a:solidFill>
                <a:latin typeface="思源黑体 CN Regular" pitchFamily="34" charset="-122"/>
                <a:ea typeface="思源黑体 CN Regular" pitchFamily="34" charset="-122"/>
              </a:rPr>
              <a:t>-1</a:t>
            </a:r>
            <a:r>
              <a:rPr lang="zh-CN" altLang="en-US" sz="1600" b="1" dirty="0" smtClean="0">
                <a:solidFill>
                  <a:srgbClr val="007E66"/>
                </a:solidFill>
                <a:latin typeface="思源黑体 CN Regular" pitchFamily="34" charset="-122"/>
                <a:ea typeface="思源黑体 CN Regular" pitchFamily="34" charset="-122"/>
              </a:rPr>
              <a:t>：类器官应用场景</a:t>
            </a:r>
            <a:endParaRPr lang="en-US" altLang="zh-CN" sz="1600" b="1" dirty="0" smtClean="0">
              <a:solidFill>
                <a:srgbClr val="007E66"/>
              </a:solidFill>
              <a:latin typeface="思源黑体 CN Regular" pitchFamily="34" charset="-122"/>
              <a:ea typeface="思源黑体 CN Regular" pitchFamily="34" charset="-122"/>
            </a:endParaRPr>
          </a:p>
        </p:txBody>
      </p:sp>
      <p:sp>
        <p:nvSpPr>
          <p:cNvPr id="22" name="矩形 21"/>
          <p:cNvSpPr/>
          <p:nvPr/>
        </p:nvSpPr>
        <p:spPr>
          <a:xfrm>
            <a:off x="1295400" y="4248150"/>
            <a:ext cx="6934200" cy="461665"/>
          </a:xfrm>
          <a:prstGeom prst="rect">
            <a:avLst/>
          </a:prstGeom>
        </p:spPr>
        <p:txBody>
          <a:bodyPr wrap="square">
            <a:spAutoFit/>
          </a:bodyPr>
          <a:lstStyle/>
          <a:p>
            <a:r>
              <a:rPr lang="en-US" sz="800" dirty="0" err="1" smtClean="0">
                <a:latin typeface="Poppins" pitchFamily="2" charset="0"/>
                <a:cs typeface="Poppins" pitchFamily="2" charset="0"/>
              </a:rPr>
              <a:t>iPSC</a:t>
            </a:r>
            <a:r>
              <a:rPr lang="en-US" sz="800" dirty="0" smtClean="0">
                <a:latin typeface="Poppins" pitchFamily="2" charset="0"/>
                <a:cs typeface="Poppins" pitchFamily="2" charset="0"/>
              </a:rPr>
              <a:t>-derived human vascular </a:t>
            </a:r>
            <a:r>
              <a:rPr lang="en-US" sz="800" dirty="0" err="1" smtClean="0">
                <a:latin typeface="Poppins" pitchFamily="2" charset="0"/>
                <a:cs typeface="Poppins" pitchFamily="2" charset="0"/>
              </a:rPr>
              <a:t>organoids</a:t>
            </a:r>
            <a:r>
              <a:rPr lang="en-US" sz="800" dirty="0" smtClean="0">
                <a:latin typeface="Poppins" pitchFamily="2" charset="0"/>
                <a:cs typeface="Poppins" pitchFamily="2" charset="0"/>
              </a:rPr>
              <a:t> (Day 7) were cultured with </a:t>
            </a:r>
            <a:r>
              <a:rPr lang="en-US" sz="800" dirty="0" smtClean="0">
                <a:solidFill>
                  <a:srgbClr val="007E66"/>
                </a:solidFill>
                <a:latin typeface="Poppins" pitchFamily="2" charset="0"/>
                <a:cs typeface="Poppins" pitchFamily="2" charset="0"/>
              </a:rPr>
              <a:t>FGF2 (Cat#10014-HNAE)</a:t>
            </a:r>
            <a:r>
              <a:rPr lang="en-US" sz="800" dirty="0" smtClean="0">
                <a:latin typeface="Poppins" pitchFamily="2" charset="0"/>
                <a:cs typeface="Poppins" pitchFamily="2" charset="0"/>
              </a:rPr>
              <a:t>, </a:t>
            </a:r>
            <a:r>
              <a:rPr lang="en-US" sz="800" dirty="0" smtClean="0">
                <a:solidFill>
                  <a:srgbClr val="007E66"/>
                </a:solidFill>
                <a:latin typeface="Poppins" pitchFamily="2" charset="0"/>
                <a:cs typeface="Poppins" pitchFamily="2" charset="0"/>
              </a:rPr>
              <a:t>VEGFA (Cat# 11066-HNAH), EGF (Cat#10605-HNAE). </a:t>
            </a:r>
            <a:r>
              <a:rPr lang="en-US" sz="800" dirty="0" smtClean="0">
                <a:latin typeface="Poppins" pitchFamily="2" charset="0"/>
                <a:cs typeface="Poppins" pitchFamily="2" charset="0"/>
              </a:rPr>
              <a:t>Red arrows represent vascular </a:t>
            </a:r>
            <a:r>
              <a:rPr lang="en-US" sz="800" dirty="0" err="1" smtClean="0">
                <a:latin typeface="Poppins" pitchFamily="2" charset="0"/>
                <a:cs typeface="Poppins" pitchFamily="2" charset="0"/>
              </a:rPr>
              <a:t>organoids</a:t>
            </a:r>
            <a:r>
              <a:rPr lang="en-US" sz="800" dirty="0" smtClean="0">
                <a:latin typeface="Poppins" pitchFamily="2" charset="0"/>
                <a:cs typeface="Poppins" pitchFamily="2" charset="0"/>
              </a:rPr>
              <a:t>. </a:t>
            </a:r>
            <a:endParaRPr lang="en-US" sz="800" dirty="0" smtClean="0">
              <a:latin typeface="Poppins" pitchFamily="2" charset="0"/>
              <a:cs typeface="Poppins" pitchFamily="2" charset="0"/>
            </a:endParaRPr>
          </a:p>
          <a:p>
            <a:r>
              <a:rPr lang="en-US" sz="800" dirty="0" smtClean="0">
                <a:latin typeface="Poppins" pitchFamily="2" charset="0"/>
                <a:cs typeface="Poppins" pitchFamily="2" charset="0"/>
              </a:rPr>
              <a:t>Image taken at 10x magnification.</a:t>
            </a:r>
            <a:endParaRPr lang="zh-CN" altLang="en-US" sz="800" dirty="0">
              <a:latin typeface="Poppins" pitchFamily="2" charset="0"/>
              <a:cs typeface="Poppins" pitchFamily="2" charset="0"/>
            </a:endParaRPr>
          </a:p>
        </p:txBody>
      </p:sp>
      <p:sp>
        <p:nvSpPr>
          <p:cNvPr id="24" name="TextBox 2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11"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6" name="组合 11"/>
          <p:cNvGrpSpPr/>
          <p:nvPr/>
        </p:nvGrpSpPr>
        <p:grpSpPr>
          <a:xfrm>
            <a:off x="285720" y="642924"/>
            <a:ext cx="2857520" cy="500066"/>
            <a:chOff x="5643570" y="1142990"/>
            <a:chExt cx="2857520" cy="500066"/>
          </a:xfrm>
        </p:grpSpPr>
        <p:sp>
          <p:nvSpPr>
            <p:cNvPr id="26" name="椭圆 25"/>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7" name="TextBox 26"/>
            <p:cNvSpPr txBox="1"/>
            <p:nvPr/>
          </p:nvSpPr>
          <p:spPr>
            <a:xfrm>
              <a:off x="5786446" y="1142990"/>
              <a:ext cx="2710999"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细胞因子产品设计</a:t>
              </a:r>
              <a:endParaRPr lang="zh-CN" altLang="en-US" sz="2400" b="1" dirty="0" smtClean="0">
                <a:solidFill>
                  <a:srgbClr val="007E66"/>
                </a:solidFill>
                <a:latin typeface="思源黑体 CN Medium" pitchFamily="34" charset="-122"/>
                <a:ea typeface="思源黑体 CN Medium" pitchFamily="34" charset="-122"/>
              </a:endParaRPr>
            </a:p>
          </p:txBody>
        </p:sp>
        <p:sp>
          <p:nvSpPr>
            <p:cNvPr id="28" name="椭圆 27"/>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9" name="椭圆 28"/>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21" name="矩形 20"/>
          <p:cNvSpPr/>
          <p:nvPr/>
        </p:nvSpPr>
        <p:spPr>
          <a:xfrm>
            <a:off x="419819" y="1272098"/>
            <a:ext cx="5828581"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Poppins" pitchFamily="2" charset="0"/>
                <a:ea typeface="思源黑体 CN Regular" pitchFamily="34" charset="-122"/>
                <a:cs typeface="Poppins" pitchFamily="2" charset="0"/>
              </a:rPr>
              <a:t>提供相关应用的解决方案</a:t>
            </a:r>
            <a:r>
              <a:rPr lang="en-US" altLang="zh-CN" sz="1600" b="1" dirty="0" smtClean="0">
                <a:solidFill>
                  <a:srgbClr val="007E66"/>
                </a:solidFill>
                <a:latin typeface="Poppins" pitchFamily="2" charset="0"/>
                <a:ea typeface="思源黑体 CN Regular" pitchFamily="34" charset="-122"/>
                <a:cs typeface="Poppins" pitchFamily="2" charset="0"/>
              </a:rPr>
              <a:t>-2</a:t>
            </a:r>
            <a:r>
              <a:rPr lang="zh-CN" altLang="en-US" sz="1600" b="1" dirty="0" smtClean="0">
                <a:solidFill>
                  <a:srgbClr val="007E66"/>
                </a:solidFill>
                <a:latin typeface="Poppins" pitchFamily="2" charset="0"/>
                <a:ea typeface="思源黑体 CN Regular" pitchFamily="34" charset="-122"/>
                <a:cs typeface="Poppins" pitchFamily="2" charset="0"/>
              </a:rPr>
              <a:t>：免疫细胞应用场景</a:t>
            </a:r>
            <a:endParaRPr lang="en-US" altLang="zh-CN" sz="1600" b="1" dirty="0" smtClean="0">
              <a:solidFill>
                <a:srgbClr val="007E66"/>
              </a:solidFill>
              <a:latin typeface="Poppins" pitchFamily="2" charset="0"/>
              <a:ea typeface="思源黑体 CN Regular" pitchFamily="34" charset="-122"/>
              <a:cs typeface="Poppins" pitchFamily="2" charset="0"/>
            </a:endParaRPr>
          </a:p>
        </p:txBody>
      </p:sp>
      <p:sp>
        <p:nvSpPr>
          <p:cNvPr id="24" name="矩形 23"/>
          <p:cNvSpPr/>
          <p:nvPr/>
        </p:nvSpPr>
        <p:spPr>
          <a:xfrm>
            <a:off x="609600" y="4404836"/>
            <a:ext cx="8305800" cy="369332"/>
          </a:xfrm>
          <a:prstGeom prst="rect">
            <a:avLst/>
          </a:prstGeom>
        </p:spPr>
        <p:txBody>
          <a:bodyPr wrap="square">
            <a:spAutoFit/>
          </a:bodyPr>
          <a:lstStyle/>
          <a:p>
            <a:r>
              <a:rPr lang="en-US" sz="900" dirty="0" smtClean="0">
                <a:latin typeface="Poppins" pitchFamily="2" charset="0"/>
                <a:cs typeface="Poppins" pitchFamily="2" charset="0"/>
              </a:rPr>
              <a:t>CD14+ </a:t>
            </a:r>
            <a:r>
              <a:rPr lang="en-US" sz="900" dirty="0" err="1" smtClean="0">
                <a:latin typeface="Poppins" pitchFamily="2" charset="0"/>
                <a:cs typeface="Poppins" pitchFamily="2" charset="0"/>
              </a:rPr>
              <a:t>monocytes</a:t>
            </a:r>
            <a:r>
              <a:rPr lang="en-US" sz="900" dirty="0" smtClean="0">
                <a:latin typeface="Poppins" pitchFamily="2" charset="0"/>
                <a:cs typeface="Poppins" pitchFamily="2" charset="0"/>
              </a:rPr>
              <a:t> were differentiated into immature DCs by </a:t>
            </a:r>
            <a:r>
              <a:rPr lang="en-US" sz="900" dirty="0" smtClean="0">
                <a:solidFill>
                  <a:srgbClr val="007E66"/>
                </a:solidFill>
                <a:latin typeface="Poppins" pitchFamily="2" charset="0"/>
                <a:cs typeface="Poppins" pitchFamily="2" charset="0"/>
              </a:rPr>
              <a:t>GM-CSF (Cat#GMP-10015-HNAH)</a:t>
            </a:r>
            <a:r>
              <a:rPr lang="en-US" sz="900" dirty="0" smtClean="0">
                <a:latin typeface="Poppins" pitchFamily="2" charset="0"/>
                <a:cs typeface="Poppins" pitchFamily="2" charset="0"/>
              </a:rPr>
              <a:t> and </a:t>
            </a:r>
            <a:r>
              <a:rPr lang="en-US" sz="900" dirty="0" smtClean="0">
                <a:solidFill>
                  <a:srgbClr val="007E66"/>
                </a:solidFill>
                <a:latin typeface="Poppins" pitchFamily="2" charset="0"/>
                <a:cs typeface="Poppins" pitchFamily="2" charset="0"/>
              </a:rPr>
              <a:t>IL4 (Cat#GMP-11846-HNAE)</a:t>
            </a:r>
            <a:r>
              <a:rPr lang="en-US" sz="900" dirty="0" smtClean="0">
                <a:latin typeface="Poppins" pitchFamily="2" charset="0"/>
                <a:cs typeface="Poppins" pitchFamily="2" charset="0"/>
              </a:rPr>
              <a:t> for 6 days.   </a:t>
            </a:r>
            <a:endParaRPr lang="zh-CN" altLang="en-US" sz="900" dirty="0" smtClean="0">
              <a:latin typeface="Poppins" pitchFamily="2" charset="0"/>
              <a:cs typeface="Poppins" pitchFamily="2" charset="0"/>
            </a:endParaRPr>
          </a:p>
          <a:p>
            <a:r>
              <a:rPr lang="en-US" sz="900" dirty="0" smtClean="0">
                <a:latin typeface="Poppins" pitchFamily="2" charset="0"/>
                <a:cs typeface="Poppins" pitchFamily="2" charset="0"/>
              </a:rPr>
              <a:t>DCs were matured by </a:t>
            </a:r>
            <a:r>
              <a:rPr lang="en-US" sz="900" dirty="0" smtClean="0">
                <a:solidFill>
                  <a:srgbClr val="007E66"/>
                </a:solidFill>
                <a:latin typeface="Poppins" pitchFamily="2" charset="0"/>
                <a:cs typeface="Poppins" pitchFamily="2" charset="0"/>
              </a:rPr>
              <a:t>TNF (Cat#GMP-10602-HNAE)</a:t>
            </a:r>
            <a:r>
              <a:rPr lang="en-US" sz="900" dirty="0" smtClean="0">
                <a:latin typeface="Poppins" pitchFamily="2" charset="0"/>
                <a:cs typeface="Poppins" pitchFamily="2" charset="0"/>
              </a:rPr>
              <a:t> for 2 days. </a:t>
            </a:r>
            <a:endParaRPr lang="zh-CN" altLang="en-US" sz="900" i="1" dirty="0">
              <a:latin typeface="Poppins" pitchFamily="2" charset="0"/>
              <a:cs typeface="Poppins" pitchFamily="2" charset="0"/>
            </a:endParaRPr>
          </a:p>
        </p:txBody>
      </p:sp>
      <p:grpSp>
        <p:nvGrpSpPr>
          <p:cNvPr id="7" name="组合 32"/>
          <p:cNvGrpSpPr/>
          <p:nvPr/>
        </p:nvGrpSpPr>
        <p:grpSpPr>
          <a:xfrm>
            <a:off x="4572000" y="2114550"/>
            <a:ext cx="3457903" cy="2133600"/>
            <a:chOff x="914400" y="1657350"/>
            <a:chExt cx="5486400" cy="3352800"/>
          </a:xfrm>
        </p:grpSpPr>
        <p:pic>
          <p:nvPicPr>
            <p:cNvPr id="22" name="图片 21"/>
            <p:cNvPicPr/>
            <p:nvPr/>
          </p:nvPicPr>
          <p:blipFill>
            <a:blip r:embed="rId2" cstate="print"/>
            <a:srcRect l="6795" t="6613" r="4868" b="32220"/>
            <a:stretch>
              <a:fillRect/>
            </a:stretch>
          </p:blipFill>
          <p:spPr bwMode="auto">
            <a:xfrm>
              <a:off x="914400" y="1657350"/>
              <a:ext cx="1828800" cy="1600200"/>
            </a:xfrm>
            <a:prstGeom prst="rect">
              <a:avLst/>
            </a:prstGeom>
            <a:noFill/>
            <a:ln w="9525">
              <a:noFill/>
              <a:miter lim="800000"/>
              <a:headEnd/>
              <a:tailEnd/>
            </a:ln>
          </p:spPr>
        </p:pic>
        <p:pic>
          <p:nvPicPr>
            <p:cNvPr id="25" name="图片 24"/>
            <p:cNvPicPr/>
            <p:nvPr/>
          </p:nvPicPr>
          <p:blipFill>
            <a:blip r:embed="rId3" cstate="print"/>
            <a:srcRect l="4949" t="6101" r="7201" b="32732"/>
            <a:stretch>
              <a:fillRect/>
            </a:stretch>
          </p:blipFill>
          <p:spPr bwMode="auto">
            <a:xfrm>
              <a:off x="2743200" y="1657350"/>
              <a:ext cx="1905000" cy="1600200"/>
            </a:xfrm>
            <a:prstGeom prst="rect">
              <a:avLst/>
            </a:prstGeom>
            <a:noFill/>
            <a:ln w="9525">
              <a:noFill/>
              <a:miter lim="800000"/>
              <a:headEnd/>
              <a:tailEnd/>
            </a:ln>
          </p:spPr>
        </p:pic>
        <p:pic>
          <p:nvPicPr>
            <p:cNvPr id="30" name="图片 29"/>
            <p:cNvPicPr/>
            <p:nvPr/>
          </p:nvPicPr>
          <p:blipFill>
            <a:blip r:embed="rId4" cstate="print"/>
            <a:srcRect l="4949" t="7754" r="7201" b="32732"/>
            <a:stretch>
              <a:fillRect/>
            </a:stretch>
          </p:blipFill>
          <p:spPr bwMode="auto">
            <a:xfrm>
              <a:off x="4572000" y="1657350"/>
              <a:ext cx="1828800" cy="1600200"/>
            </a:xfrm>
            <a:prstGeom prst="rect">
              <a:avLst/>
            </a:prstGeom>
            <a:noFill/>
            <a:ln w="9525">
              <a:noFill/>
              <a:miter lim="800000"/>
              <a:headEnd/>
              <a:tailEnd/>
            </a:ln>
          </p:spPr>
        </p:pic>
        <p:pic>
          <p:nvPicPr>
            <p:cNvPr id="31" name="图片 30"/>
            <p:cNvPicPr/>
            <p:nvPr/>
          </p:nvPicPr>
          <p:blipFill>
            <a:blip r:embed="rId5" cstate="print"/>
            <a:srcRect l="4949" t="7653" r="7201" b="33081"/>
            <a:stretch>
              <a:fillRect/>
            </a:stretch>
          </p:blipFill>
          <p:spPr bwMode="auto">
            <a:xfrm>
              <a:off x="2743200" y="3409950"/>
              <a:ext cx="1828800" cy="1600200"/>
            </a:xfrm>
            <a:prstGeom prst="rect">
              <a:avLst/>
            </a:prstGeom>
            <a:noFill/>
            <a:ln w="9525">
              <a:noFill/>
              <a:miter lim="800000"/>
              <a:headEnd/>
              <a:tailEnd/>
            </a:ln>
          </p:spPr>
        </p:pic>
        <p:pic>
          <p:nvPicPr>
            <p:cNvPr id="32" name="图片 31"/>
            <p:cNvPicPr/>
            <p:nvPr/>
          </p:nvPicPr>
          <p:blipFill>
            <a:blip r:embed="rId6" cstate="print"/>
            <a:srcRect l="6795" t="6298" r="6964" b="32848"/>
            <a:stretch>
              <a:fillRect/>
            </a:stretch>
          </p:blipFill>
          <p:spPr bwMode="auto">
            <a:xfrm>
              <a:off x="1066800" y="3390900"/>
              <a:ext cx="1752600" cy="1543050"/>
            </a:xfrm>
            <a:prstGeom prst="rect">
              <a:avLst/>
            </a:prstGeom>
            <a:noFill/>
            <a:ln w="9525">
              <a:noFill/>
              <a:miter lim="800000"/>
              <a:headEnd/>
              <a:tailEnd/>
            </a:ln>
          </p:spPr>
        </p:pic>
      </p:grpSp>
      <p:grpSp>
        <p:nvGrpSpPr>
          <p:cNvPr id="9" name="组合 35"/>
          <p:cNvGrpSpPr/>
          <p:nvPr/>
        </p:nvGrpSpPr>
        <p:grpSpPr>
          <a:xfrm>
            <a:off x="533400" y="1962150"/>
            <a:ext cx="3460376" cy="2438400"/>
            <a:chOff x="-152400" y="1657350"/>
            <a:chExt cx="4286250" cy="2967362"/>
          </a:xfrm>
        </p:grpSpPr>
        <p:pic>
          <p:nvPicPr>
            <p:cNvPr id="136193" name="Picture 1"/>
            <p:cNvPicPr>
              <a:picLocks noChangeAspect="1" noChangeArrowheads="1"/>
            </p:cNvPicPr>
            <p:nvPr/>
          </p:nvPicPr>
          <p:blipFill>
            <a:blip r:embed="rId7" cstate="print"/>
            <a:srcRect r="73702"/>
            <a:stretch>
              <a:fillRect/>
            </a:stretch>
          </p:blipFill>
          <p:spPr bwMode="auto">
            <a:xfrm>
              <a:off x="-152400" y="1657350"/>
              <a:ext cx="1447800" cy="2967362"/>
            </a:xfrm>
            <a:prstGeom prst="rect">
              <a:avLst/>
            </a:prstGeom>
            <a:noFill/>
            <a:ln w="9525">
              <a:noFill/>
              <a:miter lim="800000"/>
              <a:headEnd/>
              <a:tailEnd/>
            </a:ln>
            <a:effectLst/>
          </p:spPr>
        </p:pic>
        <p:pic>
          <p:nvPicPr>
            <p:cNvPr id="34" name="Picture 1"/>
            <p:cNvPicPr>
              <a:picLocks noChangeAspect="1" noChangeArrowheads="1"/>
            </p:cNvPicPr>
            <p:nvPr/>
          </p:nvPicPr>
          <p:blipFill>
            <a:blip r:embed="rId7" cstate="print"/>
            <a:srcRect l="37370" r="36332"/>
            <a:stretch>
              <a:fillRect/>
            </a:stretch>
          </p:blipFill>
          <p:spPr bwMode="auto">
            <a:xfrm>
              <a:off x="1371600" y="1657350"/>
              <a:ext cx="1447800" cy="2967362"/>
            </a:xfrm>
            <a:prstGeom prst="rect">
              <a:avLst/>
            </a:prstGeom>
            <a:noFill/>
            <a:ln w="9525">
              <a:noFill/>
              <a:miter lim="800000"/>
              <a:headEnd/>
              <a:tailEnd/>
            </a:ln>
            <a:effectLst/>
          </p:spPr>
        </p:pic>
        <p:pic>
          <p:nvPicPr>
            <p:cNvPr id="35" name="Picture 1"/>
            <p:cNvPicPr>
              <a:picLocks noChangeAspect="1" noChangeArrowheads="1"/>
            </p:cNvPicPr>
            <p:nvPr/>
          </p:nvPicPr>
          <p:blipFill>
            <a:blip r:embed="rId7" cstate="print"/>
            <a:srcRect l="74740" b="48641"/>
            <a:stretch>
              <a:fillRect/>
            </a:stretch>
          </p:blipFill>
          <p:spPr bwMode="auto">
            <a:xfrm>
              <a:off x="2743200" y="1657350"/>
              <a:ext cx="1390650" cy="1524000"/>
            </a:xfrm>
            <a:prstGeom prst="rect">
              <a:avLst/>
            </a:prstGeom>
            <a:noFill/>
            <a:ln w="9525">
              <a:noFill/>
              <a:miter lim="800000"/>
              <a:headEnd/>
              <a:tailEnd/>
            </a:ln>
            <a:effectLst/>
          </p:spPr>
        </p:pic>
      </p:grpSp>
      <p:sp>
        <p:nvSpPr>
          <p:cNvPr id="37" name="矩形 36"/>
          <p:cNvSpPr/>
          <p:nvPr/>
        </p:nvSpPr>
        <p:spPr>
          <a:xfrm>
            <a:off x="1219200" y="1730573"/>
            <a:ext cx="1630575" cy="307777"/>
          </a:xfrm>
          <a:prstGeom prst="rect">
            <a:avLst/>
          </a:prstGeom>
        </p:spPr>
        <p:txBody>
          <a:bodyPr wrap="none">
            <a:spAutoFit/>
          </a:bodyPr>
          <a:lstStyle/>
          <a:p>
            <a:pPr>
              <a:buFont typeface="Arial" panose="020B0604020202020204" pitchFamily="34" charset="0"/>
              <a:buChar char="•"/>
            </a:pPr>
            <a:r>
              <a:rPr lang="en-US" sz="1400" b="1" dirty="0" smtClean="0">
                <a:solidFill>
                  <a:srgbClr val="007E66"/>
                </a:solidFill>
                <a:latin typeface="Poppins" pitchFamily="2" charset="0"/>
                <a:cs typeface="Poppins" pitchFamily="2" charset="0"/>
              </a:rPr>
              <a:t>Immature DCs</a:t>
            </a:r>
            <a:endParaRPr lang="zh-CN" altLang="en-US" sz="1400" b="1" dirty="0">
              <a:solidFill>
                <a:srgbClr val="007E66"/>
              </a:solidFill>
            </a:endParaRPr>
          </a:p>
        </p:txBody>
      </p:sp>
      <p:sp>
        <p:nvSpPr>
          <p:cNvPr id="38" name="矩形 37"/>
          <p:cNvSpPr/>
          <p:nvPr/>
        </p:nvSpPr>
        <p:spPr>
          <a:xfrm>
            <a:off x="5486400" y="1730573"/>
            <a:ext cx="1354858" cy="307777"/>
          </a:xfrm>
          <a:prstGeom prst="rect">
            <a:avLst/>
          </a:prstGeom>
        </p:spPr>
        <p:txBody>
          <a:bodyPr wrap="none">
            <a:spAutoFit/>
          </a:bodyPr>
          <a:lstStyle/>
          <a:p>
            <a:pPr>
              <a:buFont typeface="Arial" panose="020B0604020202020204" pitchFamily="34" charset="0"/>
              <a:buChar char="•"/>
            </a:pPr>
            <a:r>
              <a:rPr lang="en-US" sz="1400" b="1" dirty="0" smtClean="0">
                <a:solidFill>
                  <a:srgbClr val="007E66"/>
                </a:solidFill>
                <a:latin typeface="Poppins" pitchFamily="2" charset="0"/>
                <a:cs typeface="Poppins" pitchFamily="2" charset="0"/>
              </a:rPr>
              <a:t>Mature DCs</a:t>
            </a:r>
            <a:endParaRPr lang="zh-CN" altLang="en-US" sz="1400" b="1" dirty="0">
              <a:solidFill>
                <a:srgbClr val="007E66"/>
              </a:solidFill>
            </a:endParaRPr>
          </a:p>
        </p:txBody>
      </p:sp>
      <p:sp>
        <p:nvSpPr>
          <p:cNvPr id="33" name="TextBox 32"/>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7"/>
          <p:cNvGrpSpPr/>
          <p:nvPr/>
        </p:nvGrpSpPr>
        <p:grpSpPr>
          <a:xfrm>
            <a:off x="602675" y="1657348"/>
            <a:ext cx="4419600" cy="307773"/>
            <a:chOff x="5627285" y="3963721"/>
            <a:chExt cx="5892799" cy="410364"/>
          </a:xfrm>
        </p:grpSpPr>
        <p:sp>
          <p:nvSpPr>
            <p:cNvPr id="9" name="TextBox 8"/>
            <p:cNvSpPr txBox="1"/>
            <p:nvPr/>
          </p:nvSpPr>
          <p:spPr>
            <a:xfrm>
              <a:off x="9691284" y="3963721"/>
              <a:ext cx="1828800" cy="410364"/>
            </a:xfrm>
            <a:prstGeom prst="rect">
              <a:avLst/>
            </a:prstGeom>
            <a:noFill/>
          </p:spPr>
          <p:txBody>
            <a:bodyPr wrap="square" lIns="121917" tIns="60958" rIns="121917" bIns="60958">
              <a:spAutoFit/>
            </a:bodyPr>
            <a:lstStyle/>
            <a:p>
              <a:pPr marL="228600" indent="-228600" fontAlgn="base">
                <a:spcBef>
                  <a:spcPct val="0"/>
                </a:spcBef>
                <a:spcAft>
                  <a:spcPct val="0"/>
                </a:spcAft>
              </a:pPr>
              <a:r>
                <a:rPr lang="zh-CN" altLang="en-US" sz="1200" b="1" dirty="0" smtClean="0">
                  <a:solidFill>
                    <a:srgbClr val="000000"/>
                  </a:solidFill>
                  <a:latin typeface="思源黑体 CN Normal" panose="020B0400000000000000" pitchFamily="34" charset="-122"/>
                  <a:ea typeface="思源黑体 CN Normal" panose="020B0400000000000000" pitchFamily="34" charset="-122"/>
                  <a:cs typeface="Poppins" pitchFamily="2" charset="0"/>
                </a:rPr>
                <a:t>高纯度</a:t>
              </a:r>
              <a:endParaRPr lang="en-US" altLang="zh-CN" sz="1200" b="1" dirty="0" smtClean="0">
                <a:solidFill>
                  <a:srgbClr val="000000"/>
                </a:solidFill>
                <a:latin typeface="思源黑体 CN Normal" panose="020B0400000000000000" pitchFamily="34" charset="-122"/>
                <a:ea typeface="思源黑体 CN Normal" panose="020B0400000000000000" pitchFamily="34" charset="-122"/>
                <a:cs typeface="Poppins" pitchFamily="2" charset="0"/>
              </a:endParaRPr>
            </a:p>
          </p:txBody>
        </p:sp>
        <p:sp>
          <p:nvSpPr>
            <p:cNvPr id="10" name="TextBox 9"/>
            <p:cNvSpPr txBox="1"/>
            <p:nvPr/>
          </p:nvSpPr>
          <p:spPr>
            <a:xfrm>
              <a:off x="5627285" y="3963721"/>
              <a:ext cx="2844800" cy="410364"/>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itchFamily="34" charset="-122"/>
                  <a:ea typeface="思源黑体 CN Regular" pitchFamily="34" charset="-122"/>
                  <a:cs typeface="Poppins" pitchFamily="2" charset="0"/>
                </a:rPr>
                <a:t>血管类器官培养</a:t>
              </a:r>
              <a:endParaRPr lang="en-US" altLang="zh-CN" sz="1200" b="1" dirty="0" smtClean="0">
                <a:solidFill>
                  <a:srgbClr val="000000"/>
                </a:solidFill>
                <a:latin typeface="思源黑体 CN Regular" pitchFamily="34" charset="-122"/>
                <a:ea typeface="思源黑体 CN Regular" pitchFamily="34" charset="-122"/>
                <a:cs typeface="Poppins" pitchFamily="2" charset="0"/>
              </a:endParaRPr>
            </a:p>
          </p:txBody>
        </p:sp>
      </p:grpSp>
      <p:sp>
        <p:nvSpPr>
          <p:cNvPr id="19" name="TextBox 18"/>
          <p:cNvSpPr txBox="1"/>
          <p:nvPr/>
        </p:nvSpPr>
        <p:spPr>
          <a:xfrm>
            <a:off x="304800" y="1276350"/>
            <a:ext cx="4724400" cy="338550"/>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400" b="1" dirty="0" smtClean="0">
                <a:solidFill>
                  <a:srgbClr val="007E66"/>
                </a:solidFill>
                <a:latin typeface="Poppins" pitchFamily="2" charset="0"/>
                <a:cs typeface="Poppins" pitchFamily="2" charset="0"/>
              </a:rPr>
              <a:t>FGF2/</a:t>
            </a:r>
            <a:r>
              <a:rPr lang="en-US" altLang="zh-CN" sz="1400" b="1" dirty="0" err="1" smtClean="0">
                <a:solidFill>
                  <a:srgbClr val="007E66"/>
                </a:solidFill>
                <a:latin typeface="Poppins" pitchFamily="2" charset="0"/>
                <a:cs typeface="Poppins" pitchFamily="2" charset="0"/>
              </a:rPr>
              <a:t>bFGF</a:t>
            </a:r>
            <a:r>
              <a:rPr lang="en-US" altLang="zh-CN" sz="1400" b="1" dirty="0" smtClean="0">
                <a:solidFill>
                  <a:srgbClr val="007E66"/>
                </a:solidFill>
                <a:latin typeface="Poppins" pitchFamily="2" charset="0"/>
                <a:cs typeface="Poppins" pitchFamily="2" charset="0"/>
              </a:rPr>
              <a:t>  10014-HNAE</a:t>
            </a:r>
            <a:endParaRPr lang="en-US" altLang="zh-CN" sz="1400" b="1" dirty="0" smtClean="0">
              <a:solidFill>
                <a:srgbClr val="007E66"/>
              </a:solidFill>
              <a:latin typeface="Poppins" pitchFamily="2" charset="0"/>
              <a:cs typeface="Poppins" pitchFamily="2" charset="0"/>
            </a:endParaRPr>
          </a:p>
        </p:txBody>
      </p:sp>
      <p:grpSp>
        <p:nvGrpSpPr>
          <p:cNvPr id="4" name="组合 17"/>
          <p:cNvGrpSpPr/>
          <p:nvPr/>
        </p:nvGrpSpPr>
        <p:grpSpPr>
          <a:xfrm>
            <a:off x="285720" y="642924"/>
            <a:ext cx="3819556" cy="500066"/>
            <a:chOff x="5643570" y="1142990"/>
            <a:chExt cx="3819556" cy="500066"/>
          </a:xfrm>
        </p:grpSpPr>
        <p:sp>
          <p:nvSpPr>
            <p:cNvPr id="20" name="椭圆 1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1" name="TextBox 20"/>
            <p:cNvSpPr txBox="1"/>
            <p:nvPr/>
          </p:nvSpPr>
          <p:spPr>
            <a:xfrm>
              <a:off x="5786446" y="1142990"/>
              <a:ext cx="3658374"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类器官培养相关产品数据</a:t>
              </a:r>
              <a:endParaRPr lang="zh-CN" altLang="en-US" sz="2400" b="1" dirty="0" smtClean="0">
                <a:solidFill>
                  <a:srgbClr val="007E66"/>
                </a:solidFill>
                <a:latin typeface="思源黑体 CN Medium" pitchFamily="34" charset="-122"/>
                <a:ea typeface="思源黑体 CN Medium" pitchFamily="34" charset="-122"/>
              </a:endParaRPr>
            </a:p>
          </p:txBody>
        </p:sp>
        <p:sp>
          <p:nvSpPr>
            <p:cNvPr id="22" name="椭圆 2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3" name="椭圆 22"/>
            <p:cNvSpPr/>
            <p:nvPr/>
          </p:nvSpPr>
          <p:spPr>
            <a:xfrm>
              <a:off x="93202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grpSp>
        <p:nvGrpSpPr>
          <p:cNvPr id="6" name="组合 1"/>
          <p:cNvGrpSpPr/>
          <p:nvPr/>
        </p:nvGrpSpPr>
        <p:grpSpPr>
          <a:xfrm>
            <a:off x="1563" y="26329"/>
            <a:ext cx="9024852" cy="360056"/>
            <a:chOff x="0" y="123478"/>
            <a:chExt cx="9027696" cy="360040"/>
          </a:xfrm>
        </p:grpSpPr>
        <p:grpSp>
          <p:nvGrpSpPr>
            <p:cNvPr id="7" name="组合 219"/>
            <p:cNvGrpSpPr/>
            <p:nvPr/>
          </p:nvGrpSpPr>
          <p:grpSpPr>
            <a:xfrm>
              <a:off x="0" y="123478"/>
              <a:ext cx="1907704" cy="360040"/>
              <a:chOff x="0" y="123478"/>
              <a:chExt cx="1907704" cy="360040"/>
            </a:xfrm>
          </p:grpSpPr>
          <p:sp>
            <p:nvSpPr>
              <p:cNvPr id="35" name="椭圆 34"/>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6" name="矩形 35"/>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3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8" name="组合 226"/>
            <p:cNvGrpSpPr/>
            <p:nvPr/>
          </p:nvGrpSpPr>
          <p:grpSpPr>
            <a:xfrm>
              <a:off x="8316422" y="195486"/>
              <a:ext cx="711274" cy="209198"/>
              <a:chOff x="7812360" y="123478"/>
              <a:chExt cx="1224136" cy="360040"/>
            </a:xfrm>
          </p:grpSpPr>
          <p:sp>
            <p:nvSpPr>
              <p:cNvPr id="32" name="椭圆 31"/>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3" name="椭圆 32"/>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4" name="椭圆 33"/>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pic>
        <p:nvPicPr>
          <p:cNvPr id="2050" name="Picture 2" descr="https://cdn1.sinobiological.com/products-img/Organoid.jpg"/>
          <p:cNvPicPr>
            <a:picLocks noChangeAspect="1" noChangeArrowheads="1"/>
          </p:cNvPicPr>
          <p:nvPr/>
        </p:nvPicPr>
        <p:blipFill>
          <a:blip r:embed="rId2" cstate="print"/>
          <a:srcRect l="15820" t="6250" r="17383" b="12869"/>
          <a:stretch>
            <a:fillRect/>
          </a:stretch>
        </p:blipFill>
        <p:spPr bwMode="auto">
          <a:xfrm>
            <a:off x="381000" y="2114550"/>
            <a:ext cx="2743200" cy="1868407"/>
          </a:xfrm>
          <a:prstGeom prst="rect">
            <a:avLst/>
          </a:prstGeom>
          <a:noFill/>
        </p:spPr>
      </p:pic>
      <p:sp>
        <p:nvSpPr>
          <p:cNvPr id="28" name="矩形 27"/>
          <p:cNvSpPr/>
          <p:nvPr/>
        </p:nvSpPr>
        <p:spPr>
          <a:xfrm>
            <a:off x="140400" y="4118437"/>
            <a:ext cx="3552825" cy="584775"/>
          </a:xfrm>
          <a:prstGeom prst="rect">
            <a:avLst/>
          </a:prstGeom>
        </p:spPr>
        <p:txBody>
          <a:bodyPr wrap="square">
            <a:spAutoFit/>
          </a:bodyPr>
          <a:lstStyle/>
          <a:p>
            <a:r>
              <a:rPr lang="en-US" altLang="zh-CN" sz="800" dirty="0" err="1" smtClean="0">
                <a:solidFill>
                  <a:srgbClr val="000000"/>
                </a:solidFill>
                <a:latin typeface="Poppins" pitchFamily="2" charset="0"/>
                <a:cs typeface="Poppins" pitchFamily="2" charset="0"/>
              </a:rPr>
              <a:t>iPSC</a:t>
            </a:r>
            <a:r>
              <a:rPr lang="en-US" altLang="zh-CN" sz="800" dirty="0" smtClean="0">
                <a:solidFill>
                  <a:srgbClr val="000000"/>
                </a:solidFill>
                <a:latin typeface="Poppins" pitchFamily="2" charset="0"/>
                <a:cs typeface="Poppins" pitchFamily="2" charset="0"/>
              </a:rPr>
              <a:t>-derived human vascular </a:t>
            </a:r>
            <a:r>
              <a:rPr lang="en-US" altLang="zh-CN" sz="800" dirty="0" err="1" smtClean="0">
                <a:solidFill>
                  <a:srgbClr val="000000"/>
                </a:solidFill>
                <a:latin typeface="Poppins" pitchFamily="2" charset="0"/>
                <a:cs typeface="Poppins" pitchFamily="2" charset="0"/>
              </a:rPr>
              <a:t>organoids</a:t>
            </a:r>
            <a:r>
              <a:rPr lang="en-US" altLang="zh-CN" sz="800" dirty="0" smtClean="0">
                <a:solidFill>
                  <a:srgbClr val="000000"/>
                </a:solidFill>
                <a:latin typeface="Poppins" pitchFamily="2" charset="0"/>
                <a:cs typeface="Poppins" pitchFamily="2" charset="0"/>
              </a:rPr>
              <a:t> (Day 7) were cultured with </a:t>
            </a:r>
            <a:r>
              <a:rPr lang="en-US" altLang="zh-CN" sz="800" dirty="0" smtClean="0">
                <a:solidFill>
                  <a:srgbClr val="007E66"/>
                </a:solidFill>
                <a:latin typeface="Poppins" pitchFamily="2" charset="0"/>
                <a:cs typeface="Poppins" pitchFamily="2" charset="0"/>
              </a:rPr>
              <a:t>FGF2 </a:t>
            </a:r>
            <a:r>
              <a:rPr lang="en-US" altLang="zh-CN" sz="800" dirty="0" smtClean="0">
                <a:solidFill>
                  <a:srgbClr val="000000"/>
                </a:solidFill>
                <a:latin typeface="Poppins" pitchFamily="2" charset="0"/>
                <a:cs typeface="Poppins" pitchFamily="2" charset="0"/>
              </a:rPr>
              <a:t>(</a:t>
            </a:r>
            <a:r>
              <a:rPr lang="en-US" altLang="zh-CN" sz="800" dirty="0" smtClean="0">
                <a:solidFill>
                  <a:srgbClr val="007E66"/>
                </a:solidFill>
                <a:latin typeface="Poppins" pitchFamily="2" charset="0"/>
                <a:cs typeface="Poppins" pitchFamily="2" charset="0"/>
              </a:rPr>
              <a:t>Cat#10014-HNAE</a:t>
            </a:r>
            <a:r>
              <a:rPr lang="en-US" altLang="zh-CN" sz="800" dirty="0" smtClean="0">
                <a:solidFill>
                  <a:srgbClr val="000000"/>
                </a:solidFill>
                <a:latin typeface="Poppins" pitchFamily="2" charset="0"/>
                <a:cs typeface="Poppins" pitchFamily="2" charset="0"/>
              </a:rPr>
              <a:t>), </a:t>
            </a:r>
            <a:r>
              <a:rPr lang="en-US" altLang="zh-CN" sz="800" dirty="0" smtClean="0">
                <a:solidFill>
                  <a:srgbClr val="007E66"/>
                </a:solidFill>
                <a:latin typeface="Poppins" pitchFamily="2" charset="0"/>
                <a:cs typeface="Poppins" pitchFamily="2" charset="0"/>
              </a:rPr>
              <a:t>VEGFA</a:t>
            </a:r>
            <a:r>
              <a:rPr lang="en-US" altLang="zh-CN" sz="800" dirty="0" smtClean="0">
                <a:solidFill>
                  <a:srgbClr val="000000"/>
                </a:solidFill>
                <a:latin typeface="Poppins" pitchFamily="2" charset="0"/>
                <a:cs typeface="Poppins" pitchFamily="2" charset="0"/>
              </a:rPr>
              <a:t> (</a:t>
            </a:r>
            <a:r>
              <a:rPr lang="en-US" altLang="zh-CN" sz="800" dirty="0" smtClean="0">
                <a:solidFill>
                  <a:srgbClr val="007E66"/>
                </a:solidFill>
                <a:latin typeface="Poppins" pitchFamily="2" charset="0"/>
                <a:cs typeface="Poppins" pitchFamily="2" charset="0"/>
              </a:rPr>
              <a:t>Cat# 11066-HNAH</a:t>
            </a:r>
            <a:r>
              <a:rPr lang="en-US" altLang="zh-CN" sz="800" dirty="0" smtClean="0">
                <a:solidFill>
                  <a:srgbClr val="000000"/>
                </a:solidFill>
                <a:latin typeface="Poppins" pitchFamily="2" charset="0"/>
                <a:cs typeface="Poppins" pitchFamily="2" charset="0"/>
              </a:rPr>
              <a:t>), </a:t>
            </a:r>
            <a:r>
              <a:rPr lang="en-US" altLang="zh-CN" sz="800" dirty="0" smtClean="0">
                <a:solidFill>
                  <a:srgbClr val="007E66"/>
                </a:solidFill>
                <a:latin typeface="Poppins" pitchFamily="2" charset="0"/>
                <a:cs typeface="Poppins" pitchFamily="2" charset="0"/>
              </a:rPr>
              <a:t>EGF</a:t>
            </a:r>
            <a:r>
              <a:rPr lang="en-US" altLang="zh-CN" sz="800" dirty="0" smtClean="0">
                <a:solidFill>
                  <a:srgbClr val="000000"/>
                </a:solidFill>
                <a:latin typeface="Poppins" pitchFamily="2" charset="0"/>
                <a:cs typeface="Poppins" pitchFamily="2" charset="0"/>
              </a:rPr>
              <a:t> (</a:t>
            </a:r>
            <a:r>
              <a:rPr lang="en-US" altLang="zh-CN" sz="800" dirty="0" smtClean="0">
                <a:solidFill>
                  <a:srgbClr val="007E66"/>
                </a:solidFill>
                <a:latin typeface="Poppins" pitchFamily="2" charset="0"/>
                <a:cs typeface="Poppins" pitchFamily="2" charset="0"/>
              </a:rPr>
              <a:t>Cat#10605-HNAE</a:t>
            </a:r>
            <a:r>
              <a:rPr lang="en-US" altLang="zh-CN" sz="800" dirty="0" smtClean="0">
                <a:solidFill>
                  <a:srgbClr val="000000"/>
                </a:solidFill>
                <a:latin typeface="Poppins" pitchFamily="2" charset="0"/>
                <a:cs typeface="Poppins" pitchFamily="2" charset="0"/>
              </a:rPr>
              <a:t>). Red arrows represent vascular </a:t>
            </a:r>
            <a:r>
              <a:rPr lang="en-US" altLang="zh-CN" sz="800" dirty="0" err="1" smtClean="0">
                <a:solidFill>
                  <a:srgbClr val="000000"/>
                </a:solidFill>
                <a:latin typeface="Poppins" pitchFamily="2" charset="0"/>
                <a:cs typeface="Poppins" pitchFamily="2" charset="0"/>
              </a:rPr>
              <a:t>organoids</a:t>
            </a:r>
            <a:r>
              <a:rPr lang="en-US" altLang="zh-CN" sz="800" dirty="0" smtClean="0">
                <a:solidFill>
                  <a:srgbClr val="000000"/>
                </a:solidFill>
                <a:latin typeface="Poppins" pitchFamily="2" charset="0"/>
                <a:cs typeface="Poppins" pitchFamily="2" charset="0"/>
              </a:rPr>
              <a:t>. Image taken at 10x magnification.</a:t>
            </a:r>
            <a:endParaRPr lang="zh-CN" altLang="en-US" sz="800" dirty="0" smtClean="0">
              <a:solidFill>
                <a:srgbClr val="000000"/>
              </a:solidFill>
              <a:latin typeface="Poppins" pitchFamily="2" charset="0"/>
              <a:cs typeface="Poppins" pitchFamily="2" charset="0"/>
            </a:endParaRPr>
          </a:p>
        </p:txBody>
      </p:sp>
      <p:pic>
        <p:nvPicPr>
          <p:cNvPr id="2052" name="Picture 4" descr="https://cdn1.sinobiological.com/products-img/10014-HNAE.jpg"/>
          <p:cNvPicPr>
            <a:picLocks noChangeAspect="1" noChangeArrowheads="1"/>
          </p:cNvPicPr>
          <p:nvPr/>
        </p:nvPicPr>
        <p:blipFill>
          <a:blip r:embed="rId3" cstate="print"/>
          <a:srcRect l="28269" r="29328"/>
          <a:stretch>
            <a:fillRect/>
          </a:stretch>
        </p:blipFill>
        <p:spPr bwMode="auto">
          <a:xfrm>
            <a:off x="3422075" y="2143995"/>
            <a:ext cx="1073725" cy="1932706"/>
          </a:xfrm>
          <a:prstGeom prst="rect">
            <a:avLst/>
          </a:prstGeom>
          <a:noFill/>
        </p:spPr>
      </p:pic>
      <p:sp>
        <p:nvSpPr>
          <p:cNvPr id="37" name="TextBox 36"/>
          <p:cNvSpPr txBox="1"/>
          <p:nvPr/>
        </p:nvSpPr>
        <p:spPr>
          <a:xfrm>
            <a:off x="5257800" y="1242600"/>
            <a:ext cx="3857652" cy="338550"/>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400" b="1" dirty="0" smtClean="0">
                <a:solidFill>
                  <a:srgbClr val="007E66"/>
                </a:solidFill>
                <a:latin typeface="Poppins" pitchFamily="2" charset="0"/>
                <a:cs typeface="Poppins" pitchFamily="2" charset="0"/>
              </a:rPr>
              <a:t>VEGF165  11066-HNAH</a:t>
            </a:r>
            <a:endParaRPr lang="en-US" altLang="zh-CN" sz="1400" b="1" dirty="0" smtClean="0">
              <a:solidFill>
                <a:srgbClr val="007E66"/>
              </a:solidFill>
              <a:latin typeface="Poppins" pitchFamily="2" charset="0"/>
              <a:cs typeface="Poppins" pitchFamily="2" charset="0"/>
            </a:endParaRPr>
          </a:p>
        </p:txBody>
      </p:sp>
      <p:sp>
        <p:nvSpPr>
          <p:cNvPr id="39" name="TextBox 38"/>
          <p:cNvSpPr txBox="1"/>
          <p:nvPr/>
        </p:nvSpPr>
        <p:spPr>
          <a:xfrm>
            <a:off x="6705600" y="1688072"/>
            <a:ext cx="1371600" cy="307773"/>
          </a:xfrm>
          <a:prstGeom prst="rect">
            <a:avLst/>
          </a:prstGeom>
          <a:noFill/>
        </p:spPr>
        <p:txBody>
          <a:bodyPr wrap="square" lIns="121917" tIns="60958" rIns="121917" bIns="60958">
            <a:spAutoFit/>
          </a:bodyPr>
          <a:lstStyle/>
          <a:p>
            <a:pPr marL="228600" indent="-228600" fontAlgn="base">
              <a:spcBef>
                <a:spcPct val="0"/>
              </a:spcBef>
              <a:spcAft>
                <a:spcPct val="0"/>
              </a:spcAft>
            </a:pPr>
            <a:r>
              <a:rPr lang="zh-CN" altLang="en-US" sz="1200" b="1" dirty="0" smtClean="0">
                <a:solidFill>
                  <a:srgbClr val="000000"/>
                </a:solidFill>
                <a:latin typeface="思源黑体 CN Normal" panose="020B0400000000000000" pitchFamily="34" charset="-122"/>
                <a:ea typeface="思源黑体 CN Normal" panose="020B0400000000000000" pitchFamily="34" charset="-122"/>
                <a:cs typeface="Poppins" pitchFamily="2" charset="0"/>
              </a:rPr>
              <a:t>高纯度</a:t>
            </a:r>
            <a:endParaRPr lang="en-US" altLang="zh-CN" sz="1200" b="1" dirty="0" smtClean="0">
              <a:solidFill>
                <a:srgbClr val="000000"/>
              </a:solidFill>
              <a:latin typeface="思源黑体 CN Normal" panose="020B0400000000000000" pitchFamily="34" charset="-122"/>
              <a:ea typeface="思源黑体 CN Normal" panose="020B0400000000000000" pitchFamily="34" charset="-122"/>
              <a:cs typeface="Poppins" pitchFamily="2" charset="0"/>
            </a:endParaRPr>
          </a:p>
        </p:txBody>
      </p:sp>
      <p:sp>
        <p:nvSpPr>
          <p:cNvPr id="40" name="矩形 39"/>
          <p:cNvSpPr/>
          <p:nvPr/>
        </p:nvSpPr>
        <p:spPr>
          <a:xfrm>
            <a:off x="3810000" y="4019550"/>
            <a:ext cx="583814" cy="246221"/>
          </a:xfrm>
          <a:prstGeom prst="rect">
            <a:avLst/>
          </a:prstGeom>
        </p:spPr>
        <p:txBody>
          <a:bodyPr wrap="none">
            <a:spAutoFit/>
          </a:bodyPr>
          <a:lstStyle/>
          <a:p>
            <a:r>
              <a:rPr lang="en-US" altLang="zh-CN" sz="1000" dirty="0" smtClean="0">
                <a:solidFill>
                  <a:srgbClr val="000000"/>
                </a:solidFill>
                <a:latin typeface="Poppins" pitchFamily="2" charset="0"/>
                <a:cs typeface="Poppins" pitchFamily="2" charset="0"/>
              </a:rPr>
              <a:t>≥ 95 %</a:t>
            </a:r>
            <a:endParaRPr lang="zh-CN" altLang="en-US" sz="1000" dirty="0" smtClean="0">
              <a:solidFill>
                <a:srgbClr val="000000"/>
              </a:solidFill>
              <a:latin typeface="Poppins" pitchFamily="2" charset="0"/>
              <a:cs typeface="Poppins" pitchFamily="2" charset="0"/>
            </a:endParaRPr>
          </a:p>
        </p:txBody>
      </p:sp>
      <p:sp>
        <p:nvSpPr>
          <p:cNvPr id="41" name="TextBox 4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pic>
        <p:nvPicPr>
          <p:cNvPr id="43" name="Picture 2"/>
          <p:cNvPicPr>
            <a:picLocks noChangeAspect="1" noChangeArrowheads="1"/>
          </p:cNvPicPr>
          <p:nvPr/>
        </p:nvPicPr>
        <p:blipFill>
          <a:blip r:embed="rId4" cstate="print"/>
          <a:srcRect/>
          <a:stretch>
            <a:fillRect/>
          </a:stretch>
        </p:blipFill>
        <p:spPr bwMode="auto">
          <a:xfrm>
            <a:off x="5334000" y="2226242"/>
            <a:ext cx="3657600" cy="1937757"/>
          </a:xfrm>
          <a:prstGeom prst="rect">
            <a:avLst/>
          </a:prstGeom>
          <a:noFill/>
          <a:ln w="9525">
            <a:noFill/>
            <a:miter lim="800000"/>
            <a:headEnd/>
            <a:tailEnd/>
          </a:ln>
          <a:effectLst/>
        </p:spPr>
      </p:pic>
      <p:sp>
        <p:nvSpPr>
          <p:cNvPr id="38" name="矩形 37"/>
          <p:cNvSpPr/>
          <p:nvPr/>
        </p:nvSpPr>
        <p:spPr>
          <a:xfrm>
            <a:off x="7467600" y="2571750"/>
            <a:ext cx="583814" cy="246221"/>
          </a:xfrm>
          <a:prstGeom prst="rect">
            <a:avLst/>
          </a:prstGeom>
        </p:spPr>
        <p:txBody>
          <a:bodyPr wrap="none">
            <a:spAutoFit/>
          </a:bodyPr>
          <a:lstStyle/>
          <a:p>
            <a:r>
              <a:rPr lang="en-US" altLang="zh-CN" sz="1000" dirty="0" smtClean="0">
                <a:solidFill>
                  <a:srgbClr val="000000"/>
                </a:solidFill>
                <a:latin typeface="Poppins" pitchFamily="2" charset="0"/>
                <a:cs typeface="Poppins" pitchFamily="2" charset="0"/>
              </a:rPr>
              <a:t>≥ 95 %</a:t>
            </a:r>
            <a:endParaRPr lang="zh-CN" altLang="en-US" sz="1000" dirty="0" smtClean="0">
              <a:solidFill>
                <a:srgbClr val="000000"/>
              </a:solidFill>
              <a:latin typeface="Poppins" pitchFamily="2" charset="0"/>
              <a:cs typeface="Poppins" pitchFamily="2"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17"/>
          <p:cNvGrpSpPr/>
          <p:nvPr/>
        </p:nvGrpSpPr>
        <p:grpSpPr>
          <a:xfrm>
            <a:off x="285720" y="642924"/>
            <a:ext cx="3819556" cy="500066"/>
            <a:chOff x="5643570" y="1142990"/>
            <a:chExt cx="3819556" cy="500066"/>
          </a:xfrm>
        </p:grpSpPr>
        <p:sp>
          <p:nvSpPr>
            <p:cNvPr id="20" name="椭圆 1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1" name="TextBox 20"/>
            <p:cNvSpPr txBox="1"/>
            <p:nvPr/>
          </p:nvSpPr>
          <p:spPr>
            <a:xfrm>
              <a:off x="5786446" y="1142990"/>
              <a:ext cx="3658374"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类器官培养相关产品数据</a:t>
              </a:r>
              <a:endParaRPr lang="zh-CN" altLang="en-US" sz="2400" b="1" dirty="0" smtClean="0">
                <a:solidFill>
                  <a:srgbClr val="007E66"/>
                </a:solidFill>
                <a:latin typeface="思源黑体 CN Medium" pitchFamily="34" charset="-122"/>
                <a:ea typeface="思源黑体 CN Medium" pitchFamily="34" charset="-122"/>
              </a:endParaRPr>
            </a:p>
          </p:txBody>
        </p:sp>
        <p:sp>
          <p:nvSpPr>
            <p:cNvPr id="22" name="椭圆 2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3" name="椭圆 22"/>
            <p:cNvSpPr/>
            <p:nvPr/>
          </p:nvSpPr>
          <p:spPr>
            <a:xfrm>
              <a:off x="93202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grpSp>
        <p:nvGrpSpPr>
          <p:cNvPr id="6" name="组合 1"/>
          <p:cNvGrpSpPr/>
          <p:nvPr/>
        </p:nvGrpSpPr>
        <p:grpSpPr>
          <a:xfrm>
            <a:off x="1563" y="26329"/>
            <a:ext cx="9024852" cy="360056"/>
            <a:chOff x="0" y="123478"/>
            <a:chExt cx="9027696" cy="360040"/>
          </a:xfrm>
        </p:grpSpPr>
        <p:grpSp>
          <p:nvGrpSpPr>
            <p:cNvPr id="7" name="组合 219"/>
            <p:cNvGrpSpPr/>
            <p:nvPr/>
          </p:nvGrpSpPr>
          <p:grpSpPr>
            <a:xfrm>
              <a:off x="0" y="123478"/>
              <a:ext cx="1907704" cy="360040"/>
              <a:chOff x="0" y="123478"/>
              <a:chExt cx="1907704" cy="360040"/>
            </a:xfrm>
          </p:grpSpPr>
          <p:sp>
            <p:nvSpPr>
              <p:cNvPr id="35" name="椭圆 34"/>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6" name="矩形 35"/>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3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8" name="组合 226"/>
            <p:cNvGrpSpPr/>
            <p:nvPr/>
          </p:nvGrpSpPr>
          <p:grpSpPr>
            <a:xfrm>
              <a:off x="8316422" y="195486"/>
              <a:ext cx="711274" cy="209198"/>
              <a:chOff x="7812360" y="123478"/>
              <a:chExt cx="1224136" cy="360040"/>
            </a:xfrm>
          </p:grpSpPr>
          <p:sp>
            <p:nvSpPr>
              <p:cNvPr id="32" name="椭圆 31"/>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3" name="椭圆 32"/>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4" name="椭圆 33"/>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sp>
        <p:nvSpPr>
          <p:cNvPr id="37" name="矩形 36"/>
          <p:cNvSpPr/>
          <p:nvPr/>
        </p:nvSpPr>
        <p:spPr>
          <a:xfrm>
            <a:off x="5410200" y="1276350"/>
            <a:ext cx="3352800" cy="307777"/>
          </a:xfrm>
          <a:prstGeom prst="rect">
            <a:avLst/>
          </a:prstGeom>
        </p:spPr>
        <p:txBody>
          <a:bodyPr wrap="square">
            <a:spAutoFit/>
          </a:bodyPr>
          <a:lstStyle/>
          <a:p>
            <a:pPr algn="ctr"/>
            <a:r>
              <a:rPr lang="en-US" altLang="zh-CN" sz="1400" b="1" dirty="0" smtClean="0">
                <a:solidFill>
                  <a:srgbClr val="007E66"/>
                </a:solidFill>
                <a:latin typeface="Poppins" pitchFamily="2" charset="0"/>
                <a:ea typeface="思源黑体 CN Regular" pitchFamily="34" charset="-122"/>
                <a:cs typeface="Poppins" pitchFamily="2" charset="0"/>
              </a:rPr>
              <a:t>KGF/FGF-7  50394-M07E</a:t>
            </a:r>
            <a:endParaRPr lang="en-US" altLang="zh-CN" sz="1400" b="1" dirty="0" smtClean="0">
              <a:solidFill>
                <a:srgbClr val="007E66"/>
              </a:solidFill>
              <a:latin typeface="Poppins" pitchFamily="2" charset="0"/>
              <a:ea typeface="思源黑体 CN Regular" pitchFamily="34" charset="-122"/>
              <a:cs typeface="Poppins" pitchFamily="2" charset="0"/>
            </a:endParaRPr>
          </a:p>
        </p:txBody>
      </p:sp>
      <p:pic>
        <p:nvPicPr>
          <p:cNvPr id="94210" name="Picture 2" descr="https://cdn1.sinobiological.com/products-img/bladder%20organoids%20IF-50394-M07E.jpg"/>
          <p:cNvPicPr>
            <a:picLocks noChangeAspect="1" noChangeArrowheads="1"/>
          </p:cNvPicPr>
          <p:nvPr/>
        </p:nvPicPr>
        <p:blipFill>
          <a:blip r:embed="rId2" cstate="print"/>
          <a:srcRect/>
          <a:stretch>
            <a:fillRect/>
          </a:stretch>
        </p:blipFill>
        <p:spPr bwMode="auto">
          <a:xfrm>
            <a:off x="4953000" y="1943400"/>
            <a:ext cx="3822834" cy="2142825"/>
          </a:xfrm>
          <a:prstGeom prst="rect">
            <a:avLst/>
          </a:prstGeom>
          <a:noFill/>
        </p:spPr>
      </p:pic>
      <p:sp>
        <p:nvSpPr>
          <p:cNvPr id="38" name="TextBox 37"/>
          <p:cNvSpPr txBox="1"/>
          <p:nvPr/>
        </p:nvSpPr>
        <p:spPr>
          <a:xfrm>
            <a:off x="5334000" y="1581150"/>
            <a:ext cx="3214710"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Normal" panose="020B0400000000000000" pitchFamily="34" charset="-122"/>
                <a:ea typeface="思源黑体 CN Normal" panose="020B0400000000000000" pitchFamily="34" charset="-122"/>
                <a:cs typeface="Poppins" pitchFamily="2" charset="0"/>
              </a:rPr>
              <a:t>小鼠膀胱类器官培养</a:t>
            </a:r>
            <a:endParaRPr lang="en-US" altLang="zh-CN" sz="1200" b="1" dirty="0" smtClean="0">
              <a:solidFill>
                <a:srgbClr val="000000"/>
              </a:solidFill>
              <a:latin typeface="思源黑体 CN Normal" panose="020B0400000000000000" pitchFamily="34" charset="-122"/>
              <a:ea typeface="思源黑体 CN Normal" panose="020B0400000000000000" pitchFamily="34" charset="-122"/>
              <a:cs typeface="Poppins" pitchFamily="2" charset="0"/>
            </a:endParaRPr>
          </a:p>
        </p:txBody>
      </p:sp>
      <p:sp>
        <p:nvSpPr>
          <p:cNvPr id="39" name="矩形 38"/>
          <p:cNvSpPr/>
          <p:nvPr/>
        </p:nvSpPr>
        <p:spPr>
          <a:xfrm>
            <a:off x="5056363" y="4127837"/>
            <a:ext cx="4191000" cy="415498"/>
          </a:xfrm>
          <a:prstGeom prst="rect">
            <a:avLst/>
          </a:prstGeom>
        </p:spPr>
        <p:txBody>
          <a:bodyPr wrap="square">
            <a:spAutoFit/>
          </a:bodyPr>
          <a:lstStyle/>
          <a:p>
            <a:r>
              <a:rPr lang="en-US" sz="700" dirty="0" smtClean="0">
                <a:solidFill>
                  <a:srgbClr val="000000"/>
                </a:solidFill>
                <a:latin typeface="Poppins" pitchFamily="2" charset="0"/>
                <a:ea typeface="思源黑体 CN Regular" pitchFamily="34" charset="-122"/>
                <a:cs typeface="Poppins" pitchFamily="2" charset="0"/>
              </a:rPr>
              <a:t>Mouse Bladder </a:t>
            </a:r>
            <a:r>
              <a:rPr lang="en-US" sz="700" dirty="0" err="1" smtClean="0">
                <a:solidFill>
                  <a:srgbClr val="000000"/>
                </a:solidFill>
                <a:latin typeface="Poppins" pitchFamily="2" charset="0"/>
                <a:ea typeface="思源黑体 CN Regular" pitchFamily="34" charset="-122"/>
                <a:cs typeface="Poppins" pitchFamily="2" charset="0"/>
              </a:rPr>
              <a:t>Organoids</a:t>
            </a:r>
            <a:r>
              <a:rPr lang="en-US" sz="700" dirty="0" smtClean="0">
                <a:solidFill>
                  <a:srgbClr val="000000"/>
                </a:solidFill>
                <a:latin typeface="Poppins" pitchFamily="2" charset="0"/>
                <a:ea typeface="思源黑体 CN Regular" pitchFamily="34" charset="-122"/>
                <a:cs typeface="Poppins" pitchFamily="2" charset="0"/>
              </a:rPr>
              <a:t> after 14 days in culture. 25 </a:t>
            </a:r>
            <a:r>
              <a:rPr lang="en-US" sz="700" dirty="0" err="1" smtClean="0">
                <a:solidFill>
                  <a:srgbClr val="000000"/>
                </a:solidFill>
                <a:latin typeface="Poppins" pitchFamily="2" charset="0"/>
                <a:ea typeface="思源黑体 CN Regular" pitchFamily="34" charset="-122"/>
                <a:cs typeface="Poppins" pitchFamily="2" charset="0"/>
              </a:rPr>
              <a:t>ng</a:t>
            </a:r>
            <a:r>
              <a:rPr lang="en-US" sz="700" dirty="0" smtClean="0">
                <a:solidFill>
                  <a:srgbClr val="000000"/>
                </a:solidFill>
                <a:latin typeface="Poppins" pitchFamily="2" charset="0"/>
                <a:ea typeface="思源黑体 CN Regular" pitchFamily="34" charset="-122"/>
                <a:cs typeface="Poppins" pitchFamily="2" charset="0"/>
              </a:rPr>
              <a:t>/</a:t>
            </a:r>
            <a:r>
              <a:rPr lang="en-US" sz="700" dirty="0" err="1" smtClean="0">
                <a:solidFill>
                  <a:srgbClr val="000000"/>
                </a:solidFill>
                <a:latin typeface="Poppins" pitchFamily="2" charset="0"/>
                <a:ea typeface="思源黑体 CN Regular" pitchFamily="34" charset="-122"/>
                <a:cs typeface="Poppins" pitchFamily="2" charset="0"/>
              </a:rPr>
              <a:t>mL</a:t>
            </a:r>
            <a:r>
              <a:rPr lang="en-US" sz="700" dirty="0" smtClean="0">
                <a:solidFill>
                  <a:srgbClr val="000000"/>
                </a:solidFill>
                <a:latin typeface="Poppins" pitchFamily="2" charset="0"/>
                <a:ea typeface="思源黑体 CN Regular" pitchFamily="34" charset="-122"/>
                <a:cs typeface="Poppins" pitchFamily="2" charset="0"/>
              </a:rPr>
              <a:t> of Recombinant Mouse KGF/FGF-7 Protein (</a:t>
            </a:r>
            <a:r>
              <a:rPr lang="en-US" sz="700" dirty="0" smtClean="0">
                <a:solidFill>
                  <a:srgbClr val="007E66"/>
                </a:solidFill>
                <a:latin typeface="Poppins" pitchFamily="2" charset="0"/>
                <a:ea typeface="思源黑体 CN Regular" pitchFamily="34" charset="-122"/>
                <a:cs typeface="Poppins" pitchFamily="2" charset="0"/>
              </a:rPr>
              <a:t>50394-M07E</a:t>
            </a:r>
            <a:r>
              <a:rPr lang="en-US" sz="700" dirty="0" smtClean="0">
                <a:solidFill>
                  <a:srgbClr val="000000"/>
                </a:solidFill>
                <a:latin typeface="Poppins" pitchFamily="2" charset="0"/>
                <a:ea typeface="思源黑体 CN Regular" pitchFamily="34" charset="-122"/>
                <a:cs typeface="Poppins" pitchFamily="2" charset="0"/>
              </a:rPr>
              <a:t>) was used for 2 weeks in BME submerged in mouse bladder media. Data provided by Dr. Yin at Washington University, St. Louis, MO.</a:t>
            </a:r>
            <a:endParaRPr lang="zh-CN" altLang="en-US" sz="700" dirty="0" smtClean="0">
              <a:solidFill>
                <a:srgbClr val="000000"/>
              </a:solidFill>
              <a:latin typeface="Poppins" pitchFamily="2" charset="0"/>
              <a:ea typeface="思源黑体 CN Regular" pitchFamily="34" charset="-122"/>
              <a:cs typeface="Poppins" pitchFamily="2" charset="0"/>
            </a:endParaRPr>
          </a:p>
        </p:txBody>
      </p:sp>
      <p:sp>
        <p:nvSpPr>
          <p:cNvPr id="31" name="TextBox 3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
        <p:nvSpPr>
          <p:cNvPr id="40" name="TextBox 39"/>
          <p:cNvSpPr txBox="1"/>
          <p:nvPr/>
        </p:nvSpPr>
        <p:spPr>
          <a:xfrm>
            <a:off x="609600" y="2190750"/>
            <a:ext cx="762000" cy="369332"/>
          </a:xfrm>
          <a:prstGeom prst="rect">
            <a:avLst/>
          </a:prstGeom>
          <a:solidFill>
            <a:schemeClr val="bg1"/>
          </a:solidFill>
        </p:spPr>
        <p:txBody>
          <a:bodyPr wrap="square" rtlCol="0">
            <a:spAutoFit/>
          </a:bodyPr>
          <a:lstStyle/>
          <a:p>
            <a:r>
              <a:rPr lang="zh-CN" altLang="en-US" sz="600" b="1" dirty="0" smtClean="0">
                <a:solidFill>
                  <a:srgbClr val="000000"/>
                </a:solidFill>
                <a:latin typeface="思源黑体 CN Regular" pitchFamily="34" charset="-122"/>
                <a:ea typeface="思源黑体 CN Regular" pitchFamily="34" charset="-122"/>
                <a:cs typeface="Poppins" pitchFamily="2" charset="0"/>
              </a:rPr>
              <a:t>国外知名品牌</a:t>
            </a:r>
            <a:endParaRPr lang="en-US" altLang="zh-CN" sz="600" b="1" dirty="0" smtClean="0">
              <a:solidFill>
                <a:srgbClr val="000000"/>
              </a:solidFill>
              <a:latin typeface="思源黑体 CN Regular" pitchFamily="34" charset="-122"/>
              <a:ea typeface="思源黑体 CN Regular" pitchFamily="34" charset="-122"/>
              <a:cs typeface="Poppins" pitchFamily="2" charset="0"/>
            </a:endParaRPr>
          </a:p>
          <a:p>
            <a:r>
              <a:rPr lang="zh-CN" altLang="en-US" sz="600" b="1" dirty="0" smtClean="0">
                <a:solidFill>
                  <a:srgbClr val="000000"/>
                </a:solidFill>
                <a:latin typeface="思源黑体 CN Regular" pitchFamily="34" charset="-122"/>
                <a:ea typeface="思源黑体 CN Regular" pitchFamily="34" charset="-122"/>
                <a:cs typeface="Poppins" pitchFamily="2" charset="0"/>
              </a:rPr>
              <a:t>义翘批次</a:t>
            </a:r>
            <a:r>
              <a:rPr lang="en-US" altLang="zh-CN" sz="600" b="1" dirty="0" smtClean="0">
                <a:solidFill>
                  <a:srgbClr val="000000"/>
                </a:solidFill>
                <a:latin typeface="思源黑体 CN Regular" pitchFamily="34" charset="-122"/>
                <a:ea typeface="思源黑体 CN Regular" pitchFamily="34" charset="-122"/>
                <a:cs typeface="Poppins" pitchFamily="2" charset="0"/>
              </a:rPr>
              <a:t>1</a:t>
            </a:r>
            <a:endParaRPr lang="en-US" altLang="zh-CN" sz="600" b="1" dirty="0" smtClean="0">
              <a:solidFill>
                <a:srgbClr val="000000"/>
              </a:solidFill>
              <a:latin typeface="思源黑体 CN Regular" pitchFamily="34" charset="-122"/>
              <a:ea typeface="思源黑体 CN Regular" pitchFamily="34" charset="-122"/>
              <a:cs typeface="Poppins" pitchFamily="2" charset="0"/>
            </a:endParaRPr>
          </a:p>
          <a:p>
            <a:r>
              <a:rPr lang="zh-CN" altLang="en-US" sz="600" b="1" dirty="0" smtClean="0">
                <a:solidFill>
                  <a:srgbClr val="000000"/>
                </a:solidFill>
                <a:latin typeface="思源黑体 CN Regular" pitchFamily="34" charset="-122"/>
                <a:ea typeface="思源黑体 CN Regular" pitchFamily="34" charset="-122"/>
                <a:cs typeface="Poppins" pitchFamily="2" charset="0"/>
              </a:rPr>
              <a:t>义翘批次</a:t>
            </a:r>
            <a:r>
              <a:rPr lang="en-US" altLang="zh-CN" sz="600" b="1" dirty="0" smtClean="0">
                <a:solidFill>
                  <a:srgbClr val="000000"/>
                </a:solidFill>
                <a:latin typeface="思源黑体 CN Regular" pitchFamily="34" charset="-122"/>
                <a:ea typeface="思源黑体 CN Regular" pitchFamily="34" charset="-122"/>
                <a:cs typeface="Poppins" pitchFamily="2" charset="0"/>
              </a:rPr>
              <a:t>2</a:t>
            </a:r>
            <a:endParaRPr lang="zh-CN" altLang="en-US" sz="600" b="1" dirty="0" smtClean="0">
              <a:solidFill>
                <a:srgbClr val="000000"/>
              </a:solidFill>
              <a:latin typeface="思源黑体 CN Regular" pitchFamily="34" charset="-122"/>
              <a:ea typeface="思源黑体 CN Regular" pitchFamily="34" charset="-122"/>
              <a:cs typeface="Poppins" pitchFamily="2" charset="0"/>
            </a:endParaRPr>
          </a:p>
        </p:txBody>
      </p:sp>
      <p:grpSp>
        <p:nvGrpSpPr>
          <p:cNvPr id="44" name="组合 43"/>
          <p:cNvGrpSpPr/>
          <p:nvPr/>
        </p:nvGrpSpPr>
        <p:grpSpPr>
          <a:xfrm>
            <a:off x="0" y="1276350"/>
            <a:ext cx="5966558" cy="3168134"/>
            <a:chOff x="0" y="1276350"/>
            <a:chExt cx="5966558" cy="3168134"/>
          </a:xfrm>
        </p:grpSpPr>
        <p:grpSp>
          <p:nvGrpSpPr>
            <p:cNvPr id="42" name="组合 41"/>
            <p:cNvGrpSpPr/>
            <p:nvPr/>
          </p:nvGrpSpPr>
          <p:grpSpPr>
            <a:xfrm>
              <a:off x="0" y="1276350"/>
              <a:ext cx="5966558" cy="3168134"/>
              <a:chOff x="0" y="1276350"/>
              <a:chExt cx="5966558" cy="3168134"/>
            </a:xfrm>
          </p:grpSpPr>
          <p:grpSp>
            <p:nvGrpSpPr>
              <p:cNvPr id="2" name="组合 19"/>
              <p:cNvGrpSpPr/>
              <p:nvPr/>
            </p:nvGrpSpPr>
            <p:grpSpPr>
              <a:xfrm>
                <a:off x="0" y="1276350"/>
                <a:ext cx="5966558" cy="3168134"/>
                <a:chOff x="4712885" y="3455720"/>
                <a:chExt cx="7955409" cy="4224176"/>
              </a:xfrm>
            </p:grpSpPr>
            <p:grpSp>
              <p:nvGrpSpPr>
                <p:cNvPr id="3" name="组合 17"/>
                <p:cNvGrpSpPr/>
                <p:nvPr/>
              </p:nvGrpSpPr>
              <p:grpSpPr>
                <a:xfrm>
                  <a:off x="4712885" y="4061356"/>
                  <a:ext cx="7955409" cy="3618540"/>
                  <a:chOff x="4712885" y="4061356"/>
                  <a:chExt cx="7955409" cy="3618540"/>
                </a:xfrm>
              </p:grpSpPr>
              <p:sp>
                <p:nvSpPr>
                  <p:cNvPr id="9" name="TextBox 8"/>
                  <p:cNvSpPr txBox="1"/>
                  <p:nvPr/>
                </p:nvSpPr>
                <p:spPr>
                  <a:xfrm>
                    <a:off x="5525685" y="4061356"/>
                    <a:ext cx="2313742" cy="410364"/>
                  </a:xfrm>
                  <a:prstGeom prst="rect">
                    <a:avLst/>
                  </a:prstGeom>
                  <a:noFill/>
                </p:spPr>
                <p:txBody>
                  <a:bodyPr wrap="square" lIns="121917" tIns="60958" rIns="121917" bIns="60958">
                    <a:spAutoFit/>
                  </a:bodyPr>
                  <a:lstStyle/>
                  <a:p>
                    <a:pPr marL="228600" indent="-228600" fontAlgn="base">
                      <a:spcBef>
                        <a:spcPct val="0"/>
                      </a:spcBef>
                      <a:spcAft>
                        <a:spcPct val="0"/>
                      </a:spcAft>
                    </a:pPr>
                    <a:r>
                      <a:rPr lang="zh-CN" altLang="en-US" sz="1200" b="1" dirty="0" smtClean="0">
                        <a:solidFill>
                          <a:srgbClr val="000000"/>
                        </a:solidFill>
                        <a:latin typeface="Poppins" pitchFamily="2" charset="0"/>
                        <a:ea typeface="思源黑体 CN Regular" pitchFamily="34" charset="-122"/>
                        <a:cs typeface="Poppins" pitchFamily="2" charset="0"/>
                      </a:rPr>
                      <a:t>活性比较数据</a:t>
                    </a:r>
                    <a:endParaRPr lang="en-US" altLang="zh-CN" sz="1200" b="1" dirty="0" smtClean="0">
                      <a:solidFill>
                        <a:srgbClr val="000000"/>
                      </a:solidFill>
                      <a:latin typeface="Poppins" pitchFamily="2" charset="0"/>
                      <a:ea typeface="思源黑体 CN Regular" pitchFamily="34" charset="-122"/>
                      <a:cs typeface="Poppins" pitchFamily="2" charset="0"/>
                    </a:endParaRPr>
                  </a:p>
                </p:txBody>
              </p:sp>
              <p:sp>
                <p:nvSpPr>
                  <p:cNvPr id="10" name="TextBox 9"/>
                  <p:cNvSpPr txBox="1"/>
                  <p:nvPr/>
                </p:nvSpPr>
                <p:spPr>
                  <a:xfrm>
                    <a:off x="8382015" y="4061356"/>
                    <a:ext cx="4286279" cy="410364"/>
                  </a:xfrm>
                  <a:prstGeom prst="rect">
                    <a:avLst/>
                  </a:prstGeom>
                  <a:noFill/>
                </p:spPr>
                <p:txBody>
                  <a:bodyPr wrap="square" lIns="121917" tIns="60958" rIns="121917" bIns="60958">
                    <a:spAutoFit/>
                  </a:bodyPr>
                  <a:lstStyle/>
                  <a:p>
                    <a:pPr marL="228600" indent="-228600" fontAlgn="base">
                      <a:spcBef>
                        <a:spcPct val="0"/>
                      </a:spcBef>
                      <a:spcAft>
                        <a:spcPct val="0"/>
                      </a:spcAft>
                    </a:pPr>
                    <a:r>
                      <a:rPr lang="zh-CN" altLang="en-US" sz="1200" b="1" dirty="0" smtClean="0">
                        <a:solidFill>
                          <a:srgbClr val="000000"/>
                        </a:solidFill>
                        <a:latin typeface="Poppins" pitchFamily="2" charset="0"/>
                        <a:ea typeface="思源黑体 CN Regular" pitchFamily="34" charset="-122"/>
                        <a:cs typeface="Poppins" pitchFamily="2" charset="0"/>
                      </a:rPr>
                      <a:t>批间一致性数据</a:t>
                    </a:r>
                    <a:endParaRPr lang="en-US" altLang="zh-CN" sz="1200" b="1" dirty="0" smtClean="0">
                      <a:solidFill>
                        <a:srgbClr val="000000"/>
                      </a:solidFill>
                      <a:latin typeface="Poppins" pitchFamily="2" charset="0"/>
                      <a:ea typeface="思源黑体 CN Regular" pitchFamily="34" charset="-122"/>
                      <a:cs typeface="Poppins" pitchFamily="2" charset="0"/>
                    </a:endParaRPr>
                  </a:p>
                </p:txBody>
              </p:sp>
              <p:pic>
                <p:nvPicPr>
                  <p:cNvPr id="15" name="Picture 2" descr="D:\TIANZI\SINOBIO\CASE\产品数据\EGF\10605-HNAE\10605-HNAE-3.jpg"/>
                  <p:cNvPicPr>
                    <a:picLocks noChangeAspect="1" noChangeArrowheads="1"/>
                  </p:cNvPicPr>
                  <p:nvPr/>
                </p:nvPicPr>
                <p:blipFill>
                  <a:blip r:embed="rId3" cstate="print"/>
                  <a:srcRect/>
                  <a:stretch>
                    <a:fillRect/>
                  </a:stretch>
                </p:blipFill>
                <p:spPr bwMode="auto">
                  <a:xfrm>
                    <a:off x="8065683" y="4592317"/>
                    <a:ext cx="3382227" cy="2622601"/>
                  </a:xfrm>
                  <a:prstGeom prst="rect">
                    <a:avLst/>
                  </a:prstGeom>
                  <a:noFill/>
                </p:spPr>
              </p:pic>
              <p:pic>
                <p:nvPicPr>
                  <p:cNvPr id="16" name="Picture 2" descr="D:\TIANZI\SINOBIO\CASE\产品数据\EGF\10605-HNAE\10605-HNAE-1.jpg"/>
                  <p:cNvPicPr>
                    <a:picLocks noChangeAspect="1" noChangeArrowheads="1"/>
                  </p:cNvPicPr>
                  <p:nvPr/>
                </p:nvPicPr>
                <p:blipFill>
                  <a:blip r:embed="rId4" cstate="print"/>
                  <a:srcRect/>
                  <a:stretch>
                    <a:fillRect/>
                  </a:stretch>
                </p:blipFill>
                <p:spPr bwMode="auto">
                  <a:xfrm>
                    <a:off x="4712885" y="4506726"/>
                    <a:ext cx="3454399" cy="2697883"/>
                  </a:xfrm>
                  <a:prstGeom prst="rect">
                    <a:avLst/>
                  </a:prstGeom>
                  <a:noFill/>
                </p:spPr>
              </p:pic>
              <p:sp>
                <p:nvSpPr>
                  <p:cNvPr id="17" name="矩形 16"/>
                  <p:cNvSpPr/>
                  <p:nvPr/>
                </p:nvSpPr>
                <p:spPr>
                  <a:xfrm>
                    <a:off x="4797697" y="7228491"/>
                    <a:ext cx="3454398" cy="451405"/>
                  </a:xfrm>
                  <a:prstGeom prst="rect">
                    <a:avLst/>
                  </a:prstGeom>
                </p:spPr>
                <p:txBody>
                  <a:bodyPr wrap="square">
                    <a:spAutoFit/>
                  </a:bodyPr>
                  <a:lstStyle/>
                  <a:p>
                    <a:pPr fontAlgn="ctr"/>
                    <a:r>
                      <a:rPr lang="en-US" sz="800" dirty="0" smtClean="0">
                        <a:solidFill>
                          <a:srgbClr val="000000"/>
                        </a:solidFill>
                        <a:latin typeface="Poppins" pitchFamily="2" charset="0"/>
                        <a:ea typeface="思源黑体 CN Regular" pitchFamily="34" charset="-122"/>
                        <a:cs typeface="Poppins" pitchFamily="2" charset="0"/>
                      </a:rPr>
                      <a:t>Measured in a cell proliferation assay using </a:t>
                    </a:r>
                    <a:r>
                      <a:rPr lang="en-US" sz="800" dirty="0" err="1" smtClean="0">
                        <a:solidFill>
                          <a:srgbClr val="000000"/>
                        </a:solidFill>
                        <a:latin typeface="Poppins" pitchFamily="2" charset="0"/>
                        <a:ea typeface="思源黑体 CN Regular" pitchFamily="34" charset="-122"/>
                        <a:cs typeface="Poppins" pitchFamily="2" charset="0"/>
                      </a:rPr>
                      <a:t>Balb</a:t>
                    </a:r>
                    <a:r>
                      <a:rPr lang="en-US" sz="800" dirty="0" smtClean="0">
                        <a:solidFill>
                          <a:srgbClr val="000000"/>
                        </a:solidFill>
                        <a:latin typeface="Poppins" pitchFamily="2" charset="0"/>
                        <a:ea typeface="思源黑体 CN Regular" pitchFamily="34" charset="-122"/>
                        <a:cs typeface="Poppins" pitchFamily="2" charset="0"/>
                      </a:rPr>
                      <a:t>/C 3T3 mouse embryonic fibroblasts. </a:t>
                    </a:r>
                    <a:endParaRPr lang="en-US" sz="800" dirty="0">
                      <a:solidFill>
                        <a:srgbClr val="000000"/>
                      </a:solidFill>
                      <a:latin typeface="Poppins" pitchFamily="2" charset="0"/>
                      <a:ea typeface="思源黑体 CN Regular" pitchFamily="34" charset="-122"/>
                      <a:cs typeface="Poppins" pitchFamily="2" charset="0"/>
                    </a:endParaRPr>
                  </a:p>
                </p:txBody>
              </p:sp>
            </p:grpSp>
            <p:sp>
              <p:nvSpPr>
                <p:cNvPr id="19" name="TextBox 18"/>
                <p:cNvSpPr txBox="1"/>
                <p:nvPr/>
              </p:nvSpPr>
              <p:spPr>
                <a:xfrm>
                  <a:off x="5619747" y="3455720"/>
                  <a:ext cx="5143535" cy="451400"/>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400" b="1" dirty="0" smtClean="0">
                      <a:solidFill>
                        <a:srgbClr val="007E66"/>
                      </a:solidFill>
                      <a:latin typeface="Poppins" pitchFamily="2" charset="0"/>
                      <a:ea typeface="思源黑体 CN Regular" pitchFamily="34" charset="-122"/>
                      <a:cs typeface="Poppins" pitchFamily="2" charset="0"/>
                    </a:rPr>
                    <a:t>EGF  10605-HNAE</a:t>
                  </a:r>
                  <a:endParaRPr lang="en-US" altLang="zh-CN" sz="1400" b="1" dirty="0" smtClean="0">
                    <a:solidFill>
                      <a:srgbClr val="007E66"/>
                    </a:solidFill>
                    <a:latin typeface="Poppins" pitchFamily="2" charset="0"/>
                    <a:ea typeface="思源黑体 CN Regular" pitchFamily="34" charset="-122"/>
                    <a:cs typeface="Poppins" pitchFamily="2" charset="0"/>
                  </a:endParaRPr>
                </a:p>
              </p:txBody>
            </p:sp>
          </p:grpSp>
          <p:sp>
            <p:nvSpPr>
              <p:cNvPr id="41" name="TextBox 40"/>
              <p:cNvSpPr txBox="1"/>
              <p:nvPr/>
            </p:nvSpPr>
            <p:spPr>
              <a:xfrm>
                <a:off x="3108298" y="2190750"/>
                <a:ext cx="762000" cy="369332"/>
              </a:xfrm>
              <a:prstGeom prst="rect">
                <a:avLst/>
              </a:prstGeom>
              <a:solidFill>
                <a:schemeClr val="bg1"/>
              </a:solidFill>
            </p:spPr>
            <p:txBody>
              <a:bodyPr wrap="square" rtlCol="0">
                <a:spAutoFit/>
              </a:bodyPr>
              <a:lstStyle/>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1</a:t>
                </a:r>
                <a:endParaRPr lang="en-US" altLang="zh-CN" sz="600" dirty="0" smtClean="0">
                  <a:solidFill>
                    <a:srgbClr val="000000"/>
                  </a:solidFill>
                  <a:latin typeface="Poppins" pitchFamily="2" charset="0"/>
                  <a:ea typeface="思源黑体 CN Regular" pitchFamily="34" charset="-122"/>
                  <a:cs typeface="Poppins" pitchFamily="2" charset="0"/>
                </a:endParaRPr>
              </a:p>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2</a:t>
                </a:r>
                <a:endParaRPr lang="en-US" altLang="zh-CN" sz="600" dirty="0" smtClean="0">
                  <a:solidFill>
                    <a:srgbClr val="000000"/>
                  </a:solidFill>
                  <a:latin typeface="Poppins" pitchFamily="2" charset="0"/>
                  <a:ea typeface="思源黑体 CN Regular" pitchFamily="34" charset="-122"/>
                  <a:cs typeface="Poppins" pitchFamily="2" charset="0"/>
                </a:endParaRPr>
              </a:p>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3</a:t>
                </a:r>
                <a:endParaRPr lang="zh-CN" altLang="en-US" sz="600" dirty="0" smtClean="0">
                  <a:solidFill>
                    <a:srgbClr val="000000"/>
                  </a:solidFill>
                  <a:latin typeface="Poppins" pitchFamily="2" charset="0"/>
                  <a:ea typeface="思源黑体 CN Regular" pitchFamily="34" charset="-122"/>
                  <a:cs typeface="Poppins" pitchFamily="2" charset="0"/>
                </a:endParaRPr>
              </a:p>
            </p:txBody>
          </p:sp>
        </p:grpSp>
        <p:sp>
          <p:nvSpPr>
            <p:cNvPr id="43" name="TextBox 42"/>
            <p:cNvSpPr txBox="1"/>
            <p:nvPr/>
          </p:nvSpPr>
          <p:spPr>
            <a:xfrm>
              <a:off x="585747" y="2190750"/>
              <a:ext cx="762000" cy="369332"/>
            </a:xfrm>
            <a:prstGeom prst="rect">
              <a:avLst/>
            </a:prstGeom>
            <a:solidFill>
              <a:schemeClr val="bg1"/>
            </a:solidFill>
          </p:spPr>
          <p:txBody>
            <a:bodyPr wrap="square" rtlCol="0">
              <a:spAutoFit/>
            </a:bodyPr>
            <a:lstStyle/>
            <a:p>
              <a:r>
                <a:rPr lang="zh-CN" altLang="en-US" sz="600" dirty="0" smtClean="0">
                  <a:solidFill>
                    <a:srgbClr val="000000"/>
                  </a:solidFill>
                  <a:latin typeface="Poppins" pitchFamily="2" charset="0"/>
                  <a:ea typeface="思源黑体 CN Regular" pitchFamily="34" charset="-122"/>
                  <a:cs typeface="Poppins" pitchFamily="2" charset="0"/>
                </a:rPr>
                <a:t>国外知名品牌</a:t>
              </a:r>
              <a:endParaRPr lang="en-US" altLang="zh-CN" sz="600" dirty="0" smtClean="0">
                <a:solidFill>
                  <a:srgbClr val="000000"/>
                </a:solidFill>
                <a:latin typeface="Poppins" pitchFamily="2" charset="0"/>
                <a:ea typeface="思源黑体 CN Regular" pitchFamily="34" charset="-122"/>
                <a:cs typeface="Poppins" pitchFamily="2" charset="0"/>
              </a:endParaRPr>
            </a:p>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1</a:t>
              </a:r>
              <a:endParaRPr lang="en-US" altLang="zh-CN" sz="600" dirty="0" smtClean="0">
                <a:solidFill>
                  <a:srgbClr val="000000"/>
                </a:solidFill>
                <a:latin typeface="Poppins" pitchFamily="2" charset="0"/>
                <a:ea typeface="思源黑体 CN Regular" pitchFamily="34" charset="-122"/>
                <a:cs typeface="Poppins" pitchFamily="2" charset="0"/>
              </a:endParaRPr>
            </a:p>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2</a:t>
              </a:r>
              <a:endParaRPr lang="zh-CN" altLang="en-US" sz="600" dirty="0" smtClean="0">
                <a:solidFill>
                  <a:srgbClr val="000000"/>
                </a:solidFill>
                <a:latin typeface="Poppins" pitchFamily="2" charset="0"/>
                <a:ea typeface="思源黑体 CN Regular" pitchFamily="34" charset="-122"/>
                <a:cs typeface="Poppins" pitchFamily="2" charset="0"/>
              </a:endParaRPr>
            </a:p>
          </p:txBody>
        </p:sp>
      </p:gr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7848600" y="4552950"/>
            <a:ext cx="877484" cy="192360"/>
          </a:xfrm>
          <a:prstGeom prst="rect">
            <a:avLst/>
          </a:prstGeom>
        </p:spPr>
        <p:txBody>
          <a:bodyPr wrap="none" lIns="68580" tIns="34290" rIns="68580" bIns="34290">
            <a:spAutoFit/>
          </a:bodyPr>
          <a:lstStyle/>
          <a:p>
            <a:r>
              <a:rPr lang="en-US" sz="800" i="1" dirty="0" smtClean="0">
                <a:latin typeface="Poppins" pitchFamily="2" charset="0"/>
                <a:cs typeface="Poppins" pitchFamily="2" charset="0"/>
              </a:rPr>
              <a:t>(Li et al. 2020)</a:t>
            </a:r>
            <a:endParaRPr lang="zh-CN" altLang="en-US" sz="800" i="1" dirty="0">
              <a:latin typeface="Poppins" pitchFamily="2" charset="0"/>
              <a:cs typeface="Poppins" pitchFamily="2" charset="0"/>
            </a:endParaRPr>
          </a:p>
        </p:txBody>
      </p:sp>
      <p:sp>
        <p:nvSpPr>
          <p:cNvPr id="7" name="矩形 6"/>
          <p:cNvSpPr/>
          <p:nvPr/>
        </p:nvSpPr>
        <p:spPr>
          <a:xfrm>
            <a:off x="381000" y="1276350"/>
            <a:ext cx="22098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Regular" pitchFamily="34" charset="-122"/>
                <a:ea typeface="思源黑体 CN Regular" pitchFamily="34" charset="-122"/>
              </a:rPr>
              <a:t>肠道类器官</a:t>
            </a:r>
            <a:endParaRPr lang="zh-CN" altLang="en-US" sz="1600" b="1" dirty="0" smtClean="0">
              <a:solidFill>
                <a:srgbClr val="007E66"/>
              </a:solidFill>
              <a:latin typeface="思源黑体 CN Regular" pitchFamily="34" charset="-122"/>
              <a:ea typeface="思源黑体 CN Regular" pitchFamily="34" charset="-122"/>
            </a:endParaRPr>
          </a:p>
        </p:txBody>
      </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6" name="组合 28"/>
          <p:cNvGrpSpPr/>
          <p:nvPr/>
        </p:nvGrpSpPr>
        <p:grpSpPr>
          <a:xfrm>
            <a:off x="285720" y="642924"/>
            <a:ext cx="5760119" cy="547702"/>
            <a:chOff x="5643570" y="1142990"/>
            <a:chExt cx="5760119"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5617243"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肠道类器官培养</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文献中产品应用案例 </a:t>
              </a:r>
              <a:r>
                <a:rPr lang="en-US" altLang="zh-CN" sz="2400" b="1" dirty="0" smtClean="0">
                  <a:solidFill>
                    <a:srgbClr val="007E66"/>
                  </a:solidFill>
                  <a:latin typeface="思源黑体 CN Medium" pitchFamily="34" charset="-122"/>
                  <a:ea typeface="思源黑体 CN Medium" pitchFamily="34" charset="-122"/>
                </a:rPr>
                <a:t>1</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11225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37" name="矩形 36"/>
          <p:cNvSpPr/>
          <p:nvPr/>
        </p:nvSpPr>
        <p:spPr>
          <a:xfrm>
            <a:off x="381000" y="1581150"/>
            <a:ext cx="24384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Regular" pitchFamily="34" charset="-122"/>
                <a:ea typeface="思源黑体 CN Regular" pitchFamily="34" charset="-122"/>
              </a:rPr>
              <a:t>肠损失后的肠道再生</a:t>
            </a:r>
            <a:endParaRPr lang="zh-CN" altLang="en-US" sz="1600" b="1" dirty="0" smtClean="0">
              <a:solidFill>
                <a:srgbClr val="007E66"/>
              </a:solidFill>
              <a:latin typeface="思源黑体 CN Regular" pitchFamily="34" charset="-122"/>
              <a:ea typeface="思源黑体 CN Regular" pitchFamily="34" charset="-122"/>
            </a:endParaRPr>
          </a:p>
        </p:txBody>
      </p:sp>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grpSp>
        <p:nvGrpSpPr>
          <p:cNvPr id="55" name="组合 54"/>
          <p:cNvGrpSpPr/>
          <p:nvPr/>
        </p:nvGrpSpPr>
        <p:grpSpPr>
          <a:xfrm>
            <a:off x="685800" y="2038350"/>
            <a:ext cx="1828800" cy="2590800"/>
            <a:chOff x="685800" y="2038350"/>
            <a:chExt cx="1828800" cy="2590800"/>
          </a:xfrm>
        </p:grpSpPr>
        <p:sp>
          <p:nvSpPr>
            <p:cNvPr id="36" name="右箭头 35"/>
            <p:cNvSpPr/>
            <p:nvPr/>
          </p:nvSpPr>
          <p:spPr>
            <a:xfrm rot="5400000">
              <a:off x="1562100" y="2589266"/>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48"/>
            <p:cNvSpPr txBox="1"/>
            <p:nvPr/>
          </p:nvSpPr>
          <p:spPr>
            <a:xfrm>
              <a:off x="1219200" y="2186285"/>
              <a:ext cx="914400" cy="276999"/>
            </a:xfrm>
            <a:prstGeom prst="rect">
              <a:avLst/>
            </a:prstGeom>
            <a:noFill/>
          </p:spPr>
          <p:txBody>
            <a:bodyPr wrap="square" rtlCol="0">
              <a:spAutoFit/>
            </a:bodyPr>
            <a:lstStyle/>
            <a:p>
              <a:r>
                <a:rPr lang="zh-CN" altLang="en-US" sz="1200" dirty="0" smtClean="0">
                  <a:latin typeface="Poppins" pitchFamily="2" charset="0"/>
                  <a:ea typeface="思源黑体 CN Regular" pitchFamily="34" charset="-122"/>
                  <a:cs typeface="Poppins" pitchFamily="2" charset="0"/>
                </a:rPr>
                <a:t>小鼠小肠</a:t>
              </a:r>
              <a:endParaRPr lang="zh-CN" altLang="en-US" sz="1200" dirty="0">
                <a:latin typeface="Poppins" pitchFamily="2" charset="0"/>
                <a:ea typeface="思源黑体 CN Regular" pitchFamily="34" charset="-122"/>
                <a:cs typeface="Poppins" pitchFamily="2" charset="0"/>
              </a:endParaRPr>
            </a:p>
          </p:txBody>
        </p:sp>
        <p:sp>
          <p:nvSpPr>
            <p:cNvPr id="50" name="TextBox 49"/>
            <p:cNvSpPr txBox="1"/>
            <p:nvPr/>
          </p:nvSpPr>
          <p:spPr>
            <a:xfrm>
              <a:off x="952500" y="2791448"/>
              <a:ext cx="1447800" cy="646331"/>
            </a:xfrm>
            <a:prstGeom prst="rect">
              <a:avLst/>
            </a:prstGeom>
            <a:noFill/>
          </p:spPr>
          <p:txBody>
            <a:bodyPr wrap="square" rtlCol="0">
              <a:spAutoFit/>
            </a:bodyPr>
            <a:lstStyle/>
            <a:p>
              <a:r>
                <a:rPr lang="zh-CN" altLang="en-US" sz="1200" dirty="0" smtClean="0">
                  <a:latin typeface="Poppins" pitchFamily="2" charset="0"/>
                  <a:ea typeface="思源黑体 CN Regular" pitchFamily="34" charset="-122"/>
                  <a:cs typeface="Poppins" pitchFamily="2" charset="0"/>
                </a:rPr>
                <a:t>隐窝富集</a:t>
              </a:r>
              <a:endParaRPr lang="en-US" altLang="zh-CN" sz="1200" dirty="0" smtClean="0">
                <a:latin typeface="Poppins" pitchFamily="2" charset="0"/>
                <a:ea typeface="思源黑体 CN Regular" pitchFamily="34" charset="-122"/>
                <a:cs typeface="Poppins" pitchFamily="2" charset="0"/>
              </a:endParaRPr>
            </a:p>
            <a:p>
              <a:r>
                <a:rPr lang="zh-CN" altLang="en-US" sz="1200" dirty="0" smtClean="0">
                  <a:latin typeface="Poppins" pitchFamily="2" charset="0"/>
                  <a:ea typeface="思源黑体 CN Regular" pitchFamily="34" charset="-122"/>
                  <a:cs typeface="Poppins" pitchFamily="2" charset="0"/>
                </a:rPr>
                <a:t>包埋在</a:t>
              </a:r>
              <a:r>
                <a:rPr lang="en-US" altLang="zh-CN" sz="1200" dirty="0" err="1" smtClean="0">
                  <a:latin typeface="Poppins" pitchFamily="2" charset="0"/>
                  <a:ea typeface="思源黑体 CN Regular" pitchFamily="34" charset="-122"/>
                  <a:cs typeface="Poppins" pitchFamily="2" charset="0"/>
                </a:rPr>
                <a:t>Matrigel</a:t>
              </a:r>
              <a:r>
                <a:rPr lang="zh-CN" altLang="en-US" sz="1200" dirty="0" smtClean="0">
                  <a:latin typeface="Poppins" pitchFamily="2" charset="0"/>
                  <a:ea typeface="思源黑体 CN Regular" pitchFamily="34" charset="-122"/>
                  <a:cs typeface="Poppins" pitchFamily="2" charset="0"/>
                </a:rPr>
                <a:t>中</a:t>
              </a:r>
              <a:endParaRPr lang="en-US" altLang="zh-CN" sz="1200" dirty="0" smtClean="0">
                <a:latin typeface="Poppins" pitchFamily="2" charset="0"/>
                <a:ea typeface="思源黑体 CN Regular" pitchFamily="34" charset="-122"/>
                <a:cs typeface="Poppins" pitchFamily="2" charset="0"/>
              </a:endParaRPr>
            </a:p>
            <a:p>
              <a:r>
                <a:rPr lang="zh-CN" altLang="en-US" sz="1200" dirty="0" smtClean="0">
                  <a:latin typeface="Poppins" pitchFamily="2" charset="0"/>
                  <a:ea typeface="思源黑体 CN Regular" pitchFamily="34" charset="-122"/>
                  <a:cs typeface="Poppins" pitchFamily="2" charset="0"/>
                </a:rPr>
                <a:t>接种到</a:t>
              </a:r>
              <a:r>
                <a:rPr lang="en-US" altLang="zh-CN" sz="1200" dirty="0" smtClean="0">
                  <a:latin typeface="Poppins" pitchFamily="2" charset="0"/>
                  <a:ea typeface="思源黑体 CN Regular" pitchFamily="34" charset="-122"/>
                  <a:cs typeface="Poppins" pitchFamily="2" charset="0"/>
                </a:rPr>
                <a:t>24</a:t>
              </a:r>
              <a:r>
                <a:rPr lang="zh-CN" altLang="en-US" sz="1200" dirty="0" smtClean="0">
                  <a:latin typeface="Poppins" pitchFamily="2" charset="0"/>
                  <a:ea typeface="思源黑体 CN Regular" pitchFamily="34" charset="-122"/>
                  <a:cs typeface="Poppins" pitchFamily="2" charset="0"/>
                </a:rPr>
                <a:t>孔板上</a:t>
              </a:r>
              <a:endParaRPr lang="zh-CN" altLang="en-US" sz="1200" dirty="0">
                <a:latin typeface="Poppins" pitchFamily="2" charset="0"/>
                <a:ea typeface="思源黑体 CN Regular" pitchFamily="34" charset="-122"/>
                <a:cs typeface="Poppins" pitchFamily="2" charset="0"/>
              </a:endParaRPr>
            </a:p>
          </p:txBody>
        </p:sp>
        <p:sp>
          <p:nvSpPr>
            <p:cNvPr id="51" name="TextBox 50"/>
            <p:cNvSpPr txBox="1"/>
            <p:nvPr/>
          </p:nvSpPr>
          <p:spPr>
            <a:xfrm>
              <a:off x="838200" y="3765942"/>
              <a:ext cx="1676400" cy="461665"/>
            </a:xfrm>
            <a:prstGeom prst="rect">
              <a:avLst/>
            </a:prstGeom>
            <a:noFill/>
          </p:spPr>
          <p:txBody>
            <a:bodyPr wrap="square" rtlCol="0">
              <a:spAutoFit/>
            </a:bodyPr>
            <a:lstStyle/>
            <a:p>
              <a:r>
                <a:rPr lang="zh-CN" altLang="en-US" sz="1200" dirty="0" smtClean="0">
                  <a:latin typeface="Poppins" pitchFamily="2" charset="0"/>
                  <a:ea typeface="思源黑体 CN Regular" pitchFamily="34" charset="-122"/>
                  <a:cs typeface="Poppins" pitchFamily="2" charset="0"/>
                </a:rPr>
                <a:t>添加类器官培养基</a:t>
              </a:r>
              <a:endParaRPr lang="en-US" altLang="zh-CN" sz="1200" dirty="0" smtClean="0">
                <a:latin typeface="Poppins" pitchFamily="2" charset="0"/>
                <a:ea typeface="思源黑体 CN Regular" pitchFamily="34" charset="-122"/>
                <a:cs typeface="Poppins" pitchFamily="2" charset="0"/>
              </a:endParaRPr>
            </a:p>
            <a:p>
              <a:r>
                <a:rPr lang="zh-CN" altLang="en-US" sz="1200" dirty="0" smtClean="0">
                  <a:latin typeface="Poppins" pitchFamily="2" charset="0"/>
                  <a:ea typeface="思源黑体 CN Regular" pitchFamily="34" charset="-122"/>
                  <a:cs typeface="Poppins" pitchFamily="2" charset="0"/>
                </a:rPr>
                <a:t>每</a:t>
              </a:r>
              <a:r>
                <a:rPr lang="en-US" altLang="zh-CN" sz="1200" dirty="0" smtClean="0">
                  <a:latin typeface="Poppins" pitchFamily="2" charset="0"/>
                  <a:ea typeface="思源黑体 CN Regular" pitchFamily="34" charset="-122"/>
                  <a:cs typeface="Poppins" pitchFamily="2" charset="0"/>
                </a:rPr>
                <a:t>2</a:t>
              </a:r>
              <a:r>
                <a:rPr lang="zh-CN" altLang="en-US" sz="1200" dirty="0" smtClean="0">
                  <a:latin typeface="Poppins" pitchFamily="2" charset="0"/>
                  <a:ea typeface="思源黑体 CN Regular" pitchFamily="34" charset="-122"/>
                  <a:cs typeface="Poppins" pitchFamily="2" charset="0"/>
                </a:rPr>
                <a:t>天更换新鲜培养基</a:t>
              </a:r>
              <a:endParaRPr lang="en-US" altLang="zh-CN" sz="1200" dirty="0" smtClean="0">
                <a:latin typeface="Poppins" pitchFamily="2" charset="0"/>
                <a:ea typeface="思源黑体 CN Regular" pitchFamily="34" charset="-122"/>
                <a:cs typeface="Poppins" pitchFamily="2" charset="0"/>
              </a:endParaRPr>
            </a:p>
          </p:txBody>
        </p:sp>
        <p:sp>
          <p:nvSpPr>
            <p:cNvPr id="52" name="右箭头 51"/>
            <p:cNvSpPr/>
            <p:nvPr/>
          </p:nvSpPr>
          <p:spPr>
            <a:xfrm rot="5400000">
              <a:off x="1562100" y="3563761"/>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685800" y="2038350"/>
              <a:ext cx="1828800" cy="2590800"/>
            </a:xfrm>
            <a:prstGeom prst="roundRect">
              <a:avLst/>
            </a:prstGeom>
            <a:noFill/>
            <a:ln w="12700">
              <a:solidFill>
                <a:srgbClr val="00A27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2971800" y="2038350"/>
            <a:ext cx="5943600" cy="1737211"/>
            <a:chOff x="2971800" y="2038350"/>
            <a:chExt cx="5943600" cy="1737211"/>
          </a:xfrm>
        </p:grpSpPr>
        <p:grpSp>
          <p:nvGrpSpPr>
            <p:cNvPr id="38" name="组合 37"/>
            <p:cNvGrpSpPr/>
            <p:nvPr/>
          </p:nvGrpSpPr>
          <p:grpSpPr>
            <a:xfrm rot="16200000">
              <a:off x="3314700" y="2762250"/>
              <a:ext cx="1447800" cy="304800"/>
              <a:chOff x="6553200" y="3409950"/>
              <a:chExt cx="1447800" cy="304800"/>
            </a:xfrm>
          </p:grpSpPr>
          <p:cxnSp>
            <p:nvCxnSpPr>
              <p:cNvPr id="39" name="直接连接符 38"/>
              <p:cNvCxnSpPr/>
              <p:nvPr/>
            </p:nvCxnSpPr>
            <p:spPr>
              <a:xfrm rot="5400000" flipV="1">
                <a:off x="7277100" y="2838450"/>
                <a:ext cx="0" cy="14478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65532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5438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80010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45" name="矩形 44"/>
            <p:cNvSpPr/>
            <p:nvPr/>
          </p:nvSpPr>
          <p:spPr>
            <a:xfrm>
              <a:off x="4191000" y="2038350"/>
              <a:ext cx="2258952" cy="261610"/>
            </a:xfrm>
            <a:prstGeom prst="rect">
              <a:avLst/>
            </a:prstGeom>
          </p:spPr>
          <p:txBody>
            <a:bodyPr wrap="none">
              <a:spAutoFit/>
            </a:bodyPr>
            <a:lstStyle/>
            <a:p>
              <a:r>
                <a:rPr lang="en-US" altLang="zh-CN" sz="1100" dirty="0" smtClean="0">
                  <a:latin typeface="Poppins" pitchFamily="2" charset="0"/>
                  <a:cs typeface="Poppins" pitchFamily="2" charset="0"/>
                </a:rPr>
                <a:t>Advanced DMEM/F12 medium</a:t>
              </a:r>
              <a:endParaRPr lang="zh-CN" altLang="en-US" sz="1100" dirty="0">
                <a:latin typeface="Poppins" pitchFamily="2" charset="0"/>
                <a:cs typeface="Poppins" pitchFamily="2" charset="0"/>
              </a:endParaRPr>
            </a:p>
          </p:txBody>
        </p:sp>
        <p:sp>
          <p:nvSpPr>
            <p:cNvPr id="46" name="矩形 45"/>
            <p:cNvSpPr/>
            <p:nvPr/>
          </p:nvSpPr>
          <p:spPr>
            <a:xfrm>
              <a:off x="4166182" y="2523351"/>
              <a:ext cx="3884397" cy="261610"/>
            </a:xfrm>
            <a:prstGeom prst="rect">
              <a:avLst/>
            </a:prstGeom>
          </p:spPr>
          <p:txBody>
            <a:bodyPr wrap="none">
              <a:spAutoFit/>
            </a:bodyPr>
            <a:lstStyle/>
            <a:p>
              <a:r>
                <a:rPr lang="en-US" altLang="zh-CN" sz="1100" dirty="0" smtClean="0">
                  <a:latin typeface="Poppins" pitchFamily="2" charset="0"/>
                  <a:cs typeface="Poppins" pitchFamily="2" charset="0"/>
                </a:rPr>
                <a:t>50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Mouse EGF (Sino Biological, </a:t>
              </a:r>
              <a:r>
                <a:rPr lang="en-US" altLang="zh-CN" sz="1100" dirty="0" smtClean="0">
                  <a:solidFill>
                    <a:srgbClr val="007E66"/>
                  </a:solidFill>
                  <a:latin typeface="Poppins" pitchFamily="2" charset="0"/>
                  <a:cs typeface="Poppins" pitchFamily="2" charset="0"/>
                </a:rPr>
                <a:t>50482-MNCH</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47" name="矩形 46"/>
            <p:cNvSpPr/>
            <p:nvPr/>
          </p:nvSpPr>
          <p:spPr>
            <a:xfrm>
              <a:off x="4191000" y="2980551"/>
              <a:ext cx="4648200" cy="261610"/>
            </a:xfrm>
            <a:prstGeom prst="rect">
              <a:avLst/>
            </a:prstGeom>
          </p:spPr>
          <p:txBody>
            <a:bodyPr wrap="square">
              <a:spAutoFit/>
            </a:bodyPr>
            <a:lstStyle/>
            <a:p>
              <a:r>
                <a:rPr lang="en-US" altLang="zh-CN" sz="1100" dirty="0" smtClean="0">
                  <a:latin typeface="Poppins" pitchFamily="2" charset="0"/>
                  <a:cs typeface="Poppins" pitchFamily="2" charset="0"/>
                </a:rPr>
                <a:t>100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Mouse Noggin (Sino Biological, </a:t>
              </a:r>
              <a:r>
                <a:rPr lang="en-US" altLang="zh-CN" sz="1100" dirty="0" smtClean="0">
                  <a:solidFill>
                    <a:srgbClr val="007E66"/>
                  </a:solidFill>
                  <a:latin typeface="Poppins" pitchFamily="2" charset="0"/>
                  <a:cs typeface="Poppins" pitchFamily="2" charset="0"/>
                </a:rPr>
                <a:t>50688-M02H</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48" name="矩形 47"/>
            <p:cNvSpPr/>
            <p:nvPr/>
          </p:nvSpPr>
          <p:spPr>
            <a:xfrm>
              <a:off x="4191000" y="3513951"/>
              <a:ext cx="4724400" cy="261610"/>
            </a:xfrm>
            <a:prstGeom prst="rect">
              <a:avLst/>
            </a:prstGeom>
          </p:spPr>
          <p:txBody>
            <a:bodyPr wrap="square">
              <a:spAutoFit/>
            </a:bodyPr>
            <a:lstStyle/>
            <a:p>
              <a:r>
                <a:rPr lang="en-US" altLang="zh-CN" sz="1100" dirty="0" smtClean="0">
                  <a:latin typeface="Poppins" pitchFamily="2" charset="0"/>
                  <a:cs typeface="Poppins" pitchFamily="2" charset="0"/>
                </a:rPr>
                <a:t>500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Human R-spondin1 (Sino Biological, </a:t>
              </a:r>
              <a:r>
                <a:rPr lang="en-US" altLang="zh-CN" sz="1100" dirty="0" smtClean="0">
                  <a:solidFill>
                    <a:srgbClr val="007E66"/>
                  </a:solidFill>
                  <a:latin typeface="Poppins" pitchFamily="2" charset="0"/>
                  <a:cs typeface="Poppins" pitchFamily="2" charset="0"/>
                </a:rPr>
                <a:t>11083-HNAS</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54" name="TextBox 53"/>
            <p:cNvSpPr txBox="1"/>
            <p:nvPr/>
          </p:nvSpPr>
          <p:spPr>
            <a:xfrm>
              <a:off x="2971800" y="2581930"/>
              <a:ext cx="914400" cy="523220"/>
            </a:xfrm>
            <a:prstGeom prst="rect">
              <a:avLst/>
            </a:prstGeom>
            <a:noFill/>
          </p:spPr>
          <p:txBody>
            <a:bodyPr wrap="square" rtlCol="0">
              <a:spAutoFit/>
            </a:bodyPr>
            <a:lstStyle/>
            <a:p>
              <a:pPr algn="ctr"/>
              <a:r>
                <a:rPr lang="zh-CN" altLang="en-US" sz="1400" b="1" dirty="0" smtClean="0">
                  <a:latin typeface="思源黑体 CN Regular" pitchFamily="34" charset="-122"/>
                  <a:ea typeface="思源黑体 CN Regular" pitchFamily="34" charset="-122"/>
                </a:rPr>
                <a:t>培养主要组成</a:t>
              </a:r>
              <a:endParaRPr lang="zh-CN" altLang="en-US" sz="1400" b="1" dirty="0">
                <a:latin typeface="思源黑体 CN Regular" pitchFamily="34" charset="-122"/>
                <a:ea typeface="思源黑体 CN Regular" pitchFamily="3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81000" y="1200150"/>
            <a:ext cx="20574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Regular" pitchFamily="34" charset="-122"/>
                <a:ea typeface="思源黑体 CN Regular" pitchFamily="34" charset="-122"/>
              </a:rPr>
              <a:t>结直肠癌类器官</a:t>
            </a:r>
            <a:endParaRPr lang="zh-CN" altLang="en-US" sz="1600" b="1" dirty="0" smtClean="0">
              <a:solidFill>
                <a:srgbClr val="007E66"/>
              </a:solidFill>
              <a:latin typeface="思源黑体 CN Regular" pitchFamily="34" charset="-122"/>
              <a:ea typeface="思源黑体 CN Regular" pitchFamily="34" charset="-122"/>
            </a:endParaRPr>
          </a:p>
        </p:txBody>
      </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6" name="组合 28"/>
          <p:cNvGrpSpPr/>
          <p:nvPr/>
        </p:nvGrpSpPr>
        <p:grpSpPr>
          <a:xfrm>
            <a:off x="285720" y="642924"/>
            <a:ext cx="5760119" cy="547702"/>
            <a:chOff x="5643570" y="1142990"/>
            <a:chExt cx="5760119"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5617243"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肠道类器官培养</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文献中产品应用案例 </a:t>
              </a:r>
              <a:r>
                <a:rPr lang="en-US" altLang="zh-CN" sz="2400" b="1" dirty="0" smtClean="0">
                  <a:solidFill>
                    <a:srgbClr val="007E66"/>
                  </a:solidFill>
                  <a:latin typeface="思源黑体 CN Medium" pitchFamily="34" charset="-122"/>
                  <a:ea typeface="思源黑体 CN Medium" pitchFamily="34" charset="-122"/>
                </a:rPr>
                <a:t>2</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11225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16" name="矩形 15"/>
          <p:cNvSpPr/>
          <p:nvPr/>
        </p:nvSpPr>
        <p:spPr>
          <a:xfrm>
            <a:off x="7162800" y="4705350"/>
            <a:ext cx="964046" cy="192360"/>
          </a:xfrm>
          <a:prstGeom prst="rect">
            <a:avLst/>
          </a:prstGeom>
        </p:spPr>
        <p:txBody>
          <a:bodyPr wrap="none" lIns="68580" tIns="34290" rIns="68580" bIns="34290">
            <a:spAutoFit/>
          </a:bodyPr>
          <a:lstStyle/>
          <a:p>
            <a:r>
              <a:rPr lang="en-US" sz="800" i="1" dirty="0" smtClean="0">
                <a:latin typeface="思源黑体 CN Regular" pitchFamily="34" charset="-122"/>
                <a:ea typeface="思源黑体 CN Regular" pitchFamily="34" charset="-122"/>
                <a:cs typeface="Poppins" pitchFamily="2" charset="0"/>
              </a:rPr>
              <a:t>(C</a:t>
            </a:r>
            <a:r>
              <a:rPr lang="en-US" altLang="zh-CN" sz="800" i="1" dirty="0" smtClean="0">
                <a:latin typeface="思源黑体 CN Regular" pitchFamily="34" charset="-122"/>
                <a:ea typeface="思源黑体 CN Regular" pitchFamily="34" charset="-122"/>
                <a:cs typeface="Poppins" pitchFamily="2" charset="0"/>
              </a:rPr>
              <a:t>hen</a:t>
            </a:r>
            <a:r>
              <a:rPr lang="en-US" sz="800" i="1" dirty="0" smtClean="0">
                <a:latin typeface="思源黑体 CN Regular" pitchFamily="34" charset="-122"/>
                <a:ea typeface="思源黑体 CN Regular" pitchFamily="34" charset="-122"/>
                <a:cs typeface="Poppins" pitchFamily="2" charset="0"/>
              </a:rPr>
              <a:t> et al. 2022)</a:t>
            </a:r>
            <a:endParaRPr lang="zh-CN" altLang="en-US" sz="800" i="1" dirty="0">
              <a:latin typeface="思源黑体 CN Regular" pitchFamily="34" charset="-122"/>
              <a:ea typeface="思源黑体 CN Regular" pitchFamily="34" charset="-122"/>
              <a:cs typeface="Poppins" pitchFamily="2" charset="0"/>
            </a:endParaRPr>
          </a:p>
        </p:txBody>
      </p:sp>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
        <p:nvSpPr>
          <p:cNvPr id="37" name="矩形 36"/>
          <p:cNvSpPr/>
          <p:nvPr/>
        </p:nvSpPr>
        <p:spPr>
          <a:xfrm>
            <a:off x="381000" y="1504950"/>
            <a:ext cx="35814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Regular" pitchFamily="34" charset="-122"/>
                <a:ea typeface="思源黑体 CN Regular" pitchFamily="34" charset="-122"/>
              </a:rPr>
              <a:t>结直肠癌患者耐药性的研究</a:t>
            </a:r>
            <a:endParaRPr lang="zh-CN" altLang="en-US" sz="1600" b="1" dirty="0" smtClean="0">
              <a:solidFill>
                <a:srgbClr val="007E66"/>
              </a:solidFill>
              <a:latin typeface="思源黑体 CN Regular" pitchFamily="34" charset="-122"/>
              <a:ea typeface="思源黑体 CN Regular" pitchFamily="34" charset="-122"/>
            </a:endParaRPr>
          </a:p>
        </p:txBody>
      </p:sp>
      <p:grpSp>
        <p:nvGrpSpPr>
          <p:cNvPr id="39" name="组合 38"/>
          <p:cNvGrpSpPr/>
          <p:nvPr/>
        </p:nvGrpSpPr>
        <p:grpSpPr>
          <a:xfrm rot="16200000">
            <a:off x="3390900" y="3143250"/>
            <a:ext cx="1447800" cy="304800"/>
            <a:chOff x="6553200" y="3409950"/>
            <a:chExt cx="1447800" cy="304800"/>
          </a:xfrm>
        </p:grpSpPr>
        <p:cxnSp>
          <p:nvCxnSpPr>
            <p:cNvPr id="40" name="直接连接符 39"/>
            <p:cNvCxnSpPr/>
            <p:nvPr/>
          </p:nvCxnSpPr>
          <p:spPr>
            <a:xfrm rot="5400000" flipV="1">
              <a:off x="7277100" y="2838450"/>
              <a:ext cx="0" cy="14478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5532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75438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80010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46" name="矩形 45"/>
          <p:cNvSpPr/>
          <p:nvPr/>
        </p:nvSpPr>
        <p:spPr>
          <a:xfrm>
            <a:off x="4267200" y="2419350"/>
            <a:ext cx="2258952" cy="261610"/>
          </a:xfrm>
          <a:prstGeom prst="rect">
            <a:avLst/>
          </a:prstGeom>
        </p:spPr>
        <p:txBody>
          <a:bodyPr wrap="none">
            <a:spAutoFit/>
          </a:bodyPr>
          <a:lstStyle/>
          <a:p>
            <a:r>
              <a:rPr lang="en-US" altLang="zh-CN" sz="1100" dirty="0" smtClean="0">
                <a:latin typeface="Poppins" pitchFamily="2" charset="0"/>
                <a:cs typeface="Poppins" pitchFamily="2" charset="0"/>
              </a:rPr>
              <a:t>Advanced DMEM/F12 medium</a:t>
            </a:r>
            <a:endParaRPr lang="zh-CN" altLang="en-US" sz="1100" dirty="0">
              <a:latin typeface="Poppins" pitchFamily="2" charset="0"/>
              <a:cs typeface="Poppins" pitchFamily="2" charset="0"/>
            </a:endParaRPr>
          </a:p>
        </p:txBody>
      </p:sp>
      <p:sp>
        <p:nvSpPr>
          <p:cNvPr id="47" name="矩形 46"/>
          <p:cNvSpPr/>
          <p:nvPr/>
        </p:nvSpPr>
        <p:spPr>
          <a:xfrm>
            <a:off x="4242382" y="2904351"/>
            <a:ext cx="3884397" cy="261610"/>
          </a:xfrm>
          <a:prstGeom prst="rect">
            <a:avLst/>
          </a:prstGeom>
        </p:spPr>
        <p:txBody>
          <a:bodyPr wrap="none">
            <a:spAutoFit/>
          </a:bodyPr>
          <a:lstStyle/>
          <a:p>
            <a:r>
              <a:rPr lang="en-US" altLang="zh-CN" sz="1100" dirty="0" smtClean="0">
                <a:latin typeface="Poppins" pitchFamily="2" charset="0"/>
                <a:cs typeface="Poppins" pitchFamily="2" charset="0"/>
              </a:rPr>
              <a:t>50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Mouse EGF (Sino Biological, </a:t>
            </a:r>
            <a:r>
              <a:rPr lang="en-US" altLang="zh-CN" sz="1100" dirty="0" smtClean="0">
                <a:solidFill>
                  <a:srgbClr val="007E66"/>
                </a:solidFill>
                <a:latin typeface="Poppins" pitchFamily="2" charset="0"/>
                <a:cs typeface="Poppins" pitchFamily="2" charset="0"/>
              </a:rPr>
              <a:t>50482-MNCH</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48" name="矩形 47"/>
          <p:cNvSpPr/>
          <p:nvPr/>
        </p:nvSpPr>
        <p:spPr>
          <a:xfrm>
            <a:off x="4267200" y="3333750"/>
            <a:ext cx="4648200" cy="261610"/>
          </a:xfrm>
          <a:prstGeom prst="rect">
            <a:avLst/>
          </a:prstGeom>
        </p:spPr>
        <p:txBody>
          <a:bodyPr wrap="square">
            <a:spAutoFit/>
          </a:bodyPr>
          <a:lstStyle/>
          <a:p>
            <a:r>
              <a:rPr lang="en-US" altLang="zh-CN" sz="1100" dirty="0" smtClean="0">
                <a:latin typeface="Poppins" pitchFamily="2" charset="0"/>
                <a:cs typeface="Poppins" pitchFamily="2" charset="0"/>
              </a:rPr>
              <a:t>100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Mouse Noggin (Sino Biological, </a:t>
            </a:r>
            <a:r>
              <a:rPr lang="en-US" altLang="zh-CN" sz="1100" dirty="0" smtClean="0">
                <a:solidFill>
                  <a:srgbClr val="007E66"/>
                </a:solidFill>
                <a:latin typeface="Poppins" pitchFamily="2" charset="0"/>
                <a:cs typeface="Poppins" pitchFamily="2" charset="0"/>
              </a:rPr>
              <a:t>50688-M02H</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49" name="矩形 48"/>
          <p:cNvSpPr/>
          <p:nvPr/>
        </p:nvSpPr>
        <p:spPr>
          <a:xfrm>
            <a:off x="4267200" y="3894951"/>
            <a:ext cx="4724400" cy="261610"/>
          </a:xfrm>
          <a:prstGeom prst="rect">
            <a:avLst/>
          </a:prstGeom>
        </p:spPr>
        <p:txBody>
          <a:bodyPr wrap="square">
            <a:spAutoFit/>
          </a:bodyPr>
          <a:lstStyle/>
          <a:p>
            <a:r>
              <a:rPr lang="en-US" altLang="zh-CN" sz="1100" dirty="0" smtClean="0">
                <a:latin typeface="Poppins" pitchFamily="2" charset="0"/>
                <a:cs typeface="Poppins" pitchFamily="2" charset="0"/>
              </a:rPr>
              <a:t>500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Human R-spondin1 (Sino Biological, </a:t>
            </a:r>
            <a:r>
              <a:rPr lang="en-US" altLang="zh-CN" sz="1100" dirty="0" smtClean="0">
                <a:solidFill>
                  <a:srgbClr val="007E66"/>
                </a:solidFill>
                <a:latin typeface="Poppins" pitchFamily="2" charset="0"/>
                <a:cs typeface="Poppins" pitchFamily="2" charset="0"/>
              </a:rPr>
              <a:t>11083-HNAS</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55" name="TextBox 54"/>
          <p:cNvSpPr txBox="1"/>
          <p:nvPr/>
        </p:nvSpPr>
        <p:spPr>
          <a:xfrm>
            <a:off x="3048000" y="2962930"/>
            <a:ext cx="914400" cy="523220"/>
          </a:xfrm>
          <a:prstGeom prst="rect">
            <a:avLst/>
          </a:prstGeom>
          <a:noFill/>
        </p:spPr>
        <p:txBody>
          <a:bodyPr wrap="square" rtlCol="0">
            <a:spAutoFit/>
          </a:bodyPr>
          <a:lstStyle/>
          <a:p>
            <a:r>
              <a:rPr lang="zh-CN" altLang="en-US" sz="1400" dirty="0" smtClean="0">
                <a:latin typeface="思源黑体 CN Medium" pitchFamily="34" charset="-122"/>
                <a:ea typeface="思源黑体 CN Medium" pitchFamily="34" charset="-122"/>
              </a:rPr>
              <a:t>培养主要组成</a:t>
            </a:r>
            <a:endParaRPr lang="zh-CN" altLang="en-US" sz="1400" dirty="0">
              <a:latin typeface="思源黑体 CN Medium" pitchFamily="34" charset="-122"/>
              <a:ea typeface="思源黑体 CN Medium" pitchFamily="34" charset="-122"/>
            </a:endParaRPr>
          </a:p>
        </p:txBody>
      </p:sp>
      <p:grpSp>
        <p:nvGrpSpPr>
          <p:cNvPr id="58" name="组合 57"/>
          <p:cNvGrpSpPr/>
          <p:nvPr/>
        </p:nvGrpSpPr>
        <p:grpSpPr>
          <a:xfrm>
            <a:off x="638094" y="1885950"/>
            <a:ext cx="1981200" cy="2971800"/>
            <a:chOff x="638094" y="1885950"/>
            <a:chExt cx="1981200" cy="2971800"/>
          </a:xfrm>
        </p:grpSpPr>
        <p:sp>
          <p:nvSpPr>
            <p:cNvPr id="38" name="右箭头 37"/>
            <p:cNvSpPr/>
            <p:nvPr/>
          </p:nvSpPr>
          <p:spPr>
            <a:xfrm rot="5400000">
              <a:off x="1562100" y="2510483"/>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952500" y="1962150"/>
              <a:ext cx="1447800" cy="461665"/>
            </a:xfrm>
            <a:prstGeom prst="rect">
              <a:avLst/>
            </a:prstGeom>
            <a:noFill/>
          </p:spPr>
          <p:txBody>
            <a:bodyPr wrap="square" rtlCol="0">
              <a:spAutoFit/>
            </a:bodyPr>
            <a:lstStyle/>
            <a:p>
              <a:r>
                <a:rPr lang="zh-CN" altLang="en-US" sz="1200" dirty="0" smtClean="0">
                  <a:latin typeface="Poppins" pitchFamily="2" charset="0"/>
                  <a:ea typeface="思源黑体 CN Regular" pitchFamily="34" charset="-122"/>
                  <a:cs typeface="Poppins" pitchFamily="2" charset="0"/>
                </a:rPr>
                <a:t>结直肠癌组织分离</a:t>
              </a:r>
              <a:endParaRPr lang="en-US" altLang="zh-CN" sz="1200" dirty="0" smtClean="0">
                <a:latin typeface="Poppins" pitchFamily="2" charset="0"/>
                <a:ea typeface="思源黑体 CN Regular" pitchFamily="34" charset="-122"/>
                <a:cs typeface="Poppins" pitchFamily="2" charset="0"/>
              </a:endParaRPr>
            </a:p>
            <a:p>
              <a:r>
                <a:rPr lang="zh-CN" altLang="en-US" sz="1200" dirty="0" smtClean="0">
                  <a:latin typeface="Poppins" pitchFamily="2" charset="0"/>
                  <a:ea typeface="思源黑体 CN Regular" pitchFamily="34" charset="-122"/>
                  <a:cs typeface="Poppins" pitchFamily="2" charset="0"/>
                </a:rPr>
                <a:t>原代培养</a:t>
              </a:r>
              <a:endParaRPr lang="zh-CN" altLang="en-US" sz="1200" dirty="0">
                <a:latin typeface="Poppins" pitchFamily="2" charset="0"/>
                <a:ea typeface="思源黑体 CN Regular" pitchFamily="34" charset="-122"/>
                <a:cs typeface="Poppins" pitchFamily="2" charset="0"/>
              </a:endParaRPr>
            </a:p>
          </p:txBody>
        </p:sp>
        <p:sp>
          <p:nvSpPr>
            <p:cNvPr id="51" name="TextBox 50"/>
            <p:cNvSpPr txBox="1"/>
            <p:nvPr/>
          </p:nvSpPr>
          <p:spPr>
            <a:xfrm>
              <a:off x="952500" y="2673351"/>
              <a:ext cx="1447800" cy="461665"/>
            </a:xfrm>
            <a:prstGeom prst="rect">
              <a:avLst/>
            </a:prstGeom>
            <a:noFill/>
          </p:spPr>
          <p:txBody>
            <a:bodyPr wrap="square" rtlCol="0">
              <a:spAutoFit/>
            </a:bodyPr>
            <a:lstStyle/>
            <a:p>
              <a:r>
                <a:rPr lang="zh-CN" altLang="en-US" sz="1200" dirty="0" smtClean="0">
                  <a:latin typeface="Poppins" pitchFamily="2" charset="0"/>
                  <a:ea typeface="思源黑体 CN Regular" pitchFamily="34" charset="-122"/>
                  <a:cs typeface="Poppins" pitchFamily="2" charset="0"/>
                </a:rPr>
                <a:t>包埋在</a:t>
              </a:r>
              <a:r>
                <a:rPr lang="en-US" altLang="zh-CN" sz="1200" dirty="0" err="1" smtClean="0">
                  <a:latin typeface="Poppins" pitchFamily="2" charset="0"/>
                  <a:ea typeface="思源黑体 CN Regular" pitchFamily="34" charset="-122"/>
                  <a:cs typeface="Poppins" pitchFamily="2" charset="0"/>
                </a:rPr>
                <a:t>Matrigel</a:t>
              </a:r>
              <a:r>
                <a:rPr lang="zh-CN" altLang="en-US" sz="1200" dirty="0" smtClean="0">
                  <a:latin typeface="Poppins" pitchFamily="2" charset="0"/>
                  <a:ea typeface="思源黑体 CN Regular" pitchFamily="34" charset="-122"/>
                  <a:cs typeface="Poppins" pitchFamily="2" charset="0"/>
                </a:rPr>
                <a:t>中</a:t>
              </a:r>
              <a:endParaRPr lang="en-US" altLang="zh-CN" sz="1200" dirty="0" smtClean="0">
                <a:latin typeface="Poppins" pitchFamily="2" charset="0"/>
                <a:ea typeface="思源黑体 CN Regular" pitchFamily="34" charset="-122"/>
                <a:cs typeface="Poppins" pitchFamily="2" charset="0"/>
              </a:endParaRPr>
            </a:p>
            <a:p>
              <a:r>
                <a:rPr lang="zh-CN" altLang="en-US" sz="1200" dirty="0" smtClean="0">
                  <a:latin typeface="Poppins" pitchFamily="2" charset="0"/>
                  <a:ea typeface="思源黑体 CN Regular" pitchFamily="34" charset="-122"/>
                  <a:cs typeface="Poppins" pitchFamily="2" charset="0"/>
                </a:rPr>
                <a:t>接种到</a:t>
              </a:r>
              <a:r>
                <a:rPr lang="en-US" altLang="zh-CN" sz="1200" dirty="0" smtClean="0">
                  <a:latin typeface="Poppins" pitchFamily="2" charset="0"/>
                  <a:ea typeface="思源黑体 CN Regular" pitchFamily="34" charset="-122"/>
                  <a:cs typeface="Poppins" pitchFamily="2" charset="0"/>
                </a:rPr>
                <a:t>24</a:t>
              </a:r>
              <a:r>
                <a:rPr lang="zh-CN" altLang="en-US" sz="1200" dirty="0" smtClean="0">
                  <a:latin typeface="Poppins" pitchFamily="2" charset="0"/>
                  <a:ea typeface="思源黑体 CN Regular" pitchFamily="34" charset="-122"/>
                  <a:cs typeface="Poppins" pitchFamily="2" charset="0"/>
                </a:rPr>
                <a:t>孔板上</a:t>
              </a:r>
              <a:endParaRPr lang="zh-CN" altLang="en-US" sz="1200" dirty="0">
                <a:latin typeface="Poppins" pitchFamily="2" charset="0"/>
                <a:ea typeface="思源黑体 CN Regular" pitchFamily="34" charset="-122"/>
                <a:cs typeface="Poppins" pitchFamily="2" charset="0"/>
              </a:endParaRPr>
            </a:p>
          </p:txBody>
        </p:sp>
        <p:sp>
          <p:nvSpPr>
            <p:cNvPr id="52" name="TextBox 51"/>
            <p:cNvSpPr txBox="1"/>
            <p:nvPr/>
          </p:nvSpPr>
          <p:spPr>
            <a:xfrm>
              <a:off x="838200" y="3384550"/>
              <a:ext cx="1676400" cy="461665"/>
            </a:xfrm>
            <a:prstGeom prst="rect">
              <a:avLst/>
            </a:prstGeom>
            <a:noFill/>
          </p:spPr>
          <p:txBody>
            <a:bodyPr wrap="square" rtlCol="0">
              <a:spAutoFit/>
            </a:bodyPr>
            <a:lstStyle/>
            <a:p>
              <a:r>
                <a:rPr lang="zh-CN" altLang="en-US" sz="1200" dirty="0" smtClean="0">
                  <a:latin typeface="Poppins" pitchFamily="2" charset="0"/>
                  <a:ea typeface="思源黑体 CN Regular" pitchFamily="34" charset="-122"/>
                  <a:cs typeface="Poppins" pitchFamily="2" charset="0"/>
                </a:rPr>
                <a:t>添加类器官培养基</a:t>
              </a:r>
              <a:endParaRPr lang="en-US" altLang="zh-CN" sz="1200" dirty="0" smtClean="0">
                <a:latin typeface="Poppins" pitchFamily="2" charset="0"/>
                <a:ea typeface="思源黑体 CN Regular" pitchFamily="34" charset="-122"/>
                <a:cs typeface="Poppins" pitchFamily="2" charset="0"/>
              </a:endParaRPr>
            </a:p>
            <a:p>
              <a:r>
                <a:rPr lang="zh-CN" altLang="en-US" sz="1200" dirty="0" smtClean="0">
                  <a:latin typeface="Poppins" pitchFamily="2" charset="0"/>
                  <a:ea typeface="思源黑体 CN Regular" pitchFamily="34" charset="-122"/>
                  <a:cs typeface="Poppins" pitchFamily="2" charset="0"/>
                </a:rPr>
                <a:t>每</a:t>
              </a:r>
              <a:r>
                <a:rPr lang="en-US" altLang="zh-CN" sz="1200" dirty="0" smtClean="0">
                  <a:latin typeface="Poppins" pitchFamily="2" charset="0"/>
                  <a:ea typeface="思源黑体 CN Regular" pitchFamily="34" charset="-122"/>
                  <a:cs typeface="Poppins" pitchFamily="2" charset="0"/>
                </a:rPr>
                <a:t>3</a:t>
              </a:r>
              <a:r>
                <a:rPr lang="zh-CN" altLang="en-US" sz="1200" dirty="0" smtClean="0">
                  <a:latin typeface="Poppins" pitchFamily="2" charset="0"/>
                  <a:ea typeface="思源黑体 CN Regular" pitchFamily="34" charset="-122"/>
                  <a:cs typeface="Poppins" pitchFamily="2" charset="0"/>
                </a:rPr>
                <a:t>天更换新鲜培养基</a:t>
              </a:r>
              <a:endParaRPr lang="en-US" altLang="zh-CN" sz="1200" dirty="0" smtClean="0">
                <a:latin typeface="Poppins" pitchFamily="2" charset="0"/>
                <a:ea typeface="思源黑体 CN Regular" pitchFamily="34" charset="-122"/>
                <a:cs typeface="Poppins" pitchFamily="2" charset="0"/>
              </a:endParaRPr>
            </a:p>
          </p:txBody>
        </p:sp>
        <p:sp>
          <p:nvSpPr>
            <p:cNvPr id="53" name="右箭头 52"/>
            <p:cNvSpPr/>
            <p:nvPr/>
          </p:nvSpPr>
          <p:spPr>
            <a:xfrm rot="5400000">
              <a:off x="1562100" y="3221683"/>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a:off x="638094" y="1885950"/>
              <a:ext cx="1981200" cy="2971800"/>
            </a:xfrm>
            <a:prstGeom prst="roundRect">
              <a:avLst/>
            </a:prstGeom>
            <a:noFill/>
            <a:ln w="12700">
              <a:solidFill>
                <a:srgbClr val="00A27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右箭头 55"/>
            <p:cNvSpPr/>
            <p:nvPr/>
          </p:nvSpPr>
          <p:spPr>
            <a:xfrm rot="5400000">
              <a:off x="1562100" y="3932882"/>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876300" y="4095750"/>
              <a:ext cx="1600200" cy="646331"/>
            </a:xfrm>
            <a:prstGeom prst="rect">
              <a:avLst/>
            </a:prstGeom>
            <a:noFill/>
          </p:spPr>
          <p:txBody>
            <a:bodyPr wrap="square" rtlCol="0">
              <a:spAutoFit/>
            </a:bodyPr>
            <a:lstStyle/>
            <a:p>
              <a:r>
                <a:rPr lang="zh-CN" altLang="en-US" sz="1200" dirty="0" smtClean="0">
                  <a:latin typeface="Poppins" pitchFamily="2" charset="0"/>
                  <a:ea typeface="思源黑体 CN Regular" pitchFamily="34" charset="-122"/>
                  <a:cs typeface="Poppins" pitchFamily="2" charset="0"/>
                </a:rPr>
                <a:t>结直肠癌类器官用于：</a:t>
              </a:r>
              <a:endParaRPr lang="en-US" altLang="zh-CN" sz="1200" dirty="0" smtClean="0">
                <a:latin typeface="Poppins" pitchFamily="2" charset="0"/>
                <a:ea typeface="思源黑体 CN Regular" pitchFamily="34" charset="-122"/>
                <a:cs typeface="Poppins" pitchFamily="2" charset="0"/>
              </a:endParaRPr>
            </a:p>
            <a:p>
              <a:r>
                <a:rPr lang="zh-CN" altLang="en-US" sz="1200" dirty="0" smtClean="0">
                  <a:latin typeface="Poppins" pitchFamily="2" charset="0"/>
                  <a:ea typeface="思源黑体 CN Regular" pitchFamily="34" charset="-122"/>
                  <a:cs typeface="Poppins" pitchFamily="2" charset="0"/>
                </a:rPr>
                <a:t>药敏试验</a:t>
              </a:r>
              <a:endParaRPr lang="en-US" altLang="zh-CN" sz="1200" dirty="0" smtClean="0">
                <a:latin typeface="Poppins" pitchFamily="2" charset="0"/>
                <a:ea typeface="思源黑体 CN Regular" pitchFamily="34" charset="-122"/>
                <a:cs typeface="Poppins" pitchFamily="2" charset="0"/>
              </a:endParaRPr>
            </a:p>
            <a:p>
              <a:r>
                <a:rPr lang="zh-CN" altLang="en-US" sz="1200" dirty="0" smtClean="0">
                  <a:latin typeface="Poppins" pitchFamily="2" charset="0"/>
                  <a:ea typeface="思源黑体 CN Regular" pitchFamily="34" charset="-122"/>
                  <a:cs typeface="Poppins" pitchFamily="2" charset="0"/>
                </a:rPr>
                <a:t>转录组测序</a:t>
              </a:r>
              <a:endParaRPr lang="en-US" altLang="zh-CN" sz="1200" dirty="0" smtClean="0">
                <a:latin typeface="Poppins" pitchFamily="2" charset="0"/>
                <a:ea typeface="思源黑体 CN Regular" pitchFamily="34" charset="-122"/>
                <a:cs typeface="Poppins" pitchFamily="2" charset="0"/>
              </a:endParaRPr>
            </a:p>
          </p:txBody>
        </p:sp>
      </p:gr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285720" y="642924"/>
            <a:ext cx="5760119" cy="547702"/>
            <a:chOff x="5643570" y="1142990"/>
            <a:chExt cx="5760119" cy="547702"/>
          </a:xfrm>
        </p:grpSpPr>
        <p:sp>
          <p:nvSpPr>
            <p:cNvPr id="9" name="椭圆 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10" name="TextBox 9"/>
            <p:cNvSpPr txBox="1"/>
            <p:nvPr/>
          </p:nvSpPr>
          <p:spPr>
            <a:xfrm>
              <a:off x="5786446" y="1142990"/>
              <a:ext cx="5617243"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其他类器官培养</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文献中产品应用案例 </a:t>
              </a:r>
              <a:r>
                <a:rPr lang="en-US" altLang="zh-CN" sz="2400" b="1" dirty="0" smtClean="0">
                  <a:solidFill>
                    <a:srgbClr val="007E66"/>
                  </a:solidFill>
                  <a:latin typeface="思源黑体 CN Medium" pitchFamily="34" charset="-122"/>
                  <a:ea typeface="思源黑体 CN Medium" pitchFamily="34" charset="-122"/>
                </a:rPr>
                <a:t>1</a:t>
              </a:r>
              <a:endParaRPr lang="zh-CN" altLang="en-US" sz="2400" b="1" dirty="0" smtClean="0">
                <a:solidFill>
                  <a:srgbClr val="007E66"/>
                </a:solidFill>
                <a:latin typeface="思源黑体 CN Medium" pitchFamily="34" charset="-122"/>
                <a:ea typeface="思源黑体 CN Medium" pitchFamily="34" charset="-122"/>
              </a:endParaRPr>
            </a:p>
          </p:txBody>
        </p:sp>
        <p:sp>
          <p:nvSpPr>
            <p:cNvPr id="12" name="椭圆 1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13" name="椭圆 12"/>
            <p:cNvSpPr/>
            <p:nvPr/>
          </p:nvSpPr>
          <p:spPr>
            <a:xfrm>
              <a:off x="11149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15" name="矩形 14"/>
          <p:cNvSpPr/>
          <p:nvPr/>
        </p:nvSpPr>
        <p:spPr>
          <a:xfrm>
            <a:off x="381000" y="1200150"/>
            <a:ext cx="35814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Normal" panose="020B0400000000000000" pitchFamily="34" charset="-122"/>
                <a:ea typeface="思源黑体 CN Normal" panose="020B0400000000000000" pitchFamily="34" charset="-122"/>
              </a:rPr>
              <a:t>滋养层类器官</a:t>
            </a:r>
            <a:endParaRPr lang="zh-CN" altLang="en-US" sz="1600" b="1" dirty="0" smtClean="0">
              <a:solidFill>
                <a:srgbClr val="007E66"/>
              </a:solidFill>
              <a:latin typeface="思源黑体 CN Normal" panose="020B0400000000000000" pitchFamily="34" charset="-122"/>
              <a:ea typeface="思源黑体 CN Normal" panose="020B0400000000000000" pitchFamily="34" charset="-122"/>
            </a:endParaRPr>
          </a:p>
        </p:txBody>
      </p:sp>
      <p:grpSp>
        <p:nvGrpSpPr>
          <p:cNvPr id="4"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8"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7" name="组合 36"/>
          <p:cNvGrpSpPr/>
          <p:nvPr/>
        </p:nvGrpSpPr>
        <p:grpSpPr>
          <a:xfrm>
            <a:off x="76200" y="1657350"/>
            <a:ext cx="3200400" cy="3048000"/>
            <a:chOff x="76200" y="1544910"/>
            <a:chExt cx="3200400" cy="3048000"/>
          </a:xfrm>
        </p:grpSpPr>
        <p:sp>
          <p:nvSpPr>
            <p:cNvPr id="8" name="矩形 7"/>
            <p:cNvSpPr/>
            <p:nvPr/>
          </p:nvSpPr>
          <p:spPr>
            <a:xfrm>
              <a:off x="1144684" y="4400550"/>
              <a:ext cx="1063433" cy="192360"/>
            </a:xfrm>
            <a:prstGeom prst="rect">
              <a:avLst/>
            </a:prstGeom>
          </p:spPr>
          <p:txBody>
            <a:bodyPr wrap="none" lIns="68580" tIns="34290" rIns="68580" bIns="34290">
              <a:spAutoFit/>
            </a:bodyPr>
            <a:lstStyle/>
            <a:p>
              <a:r>
                <a:rPr lang="en-US" sz="800" i="1" dirty="0" smtClean="0">
                  <a:latin typeface="Poppins" pitchFamily="2" charset="0"/>
                  <a:cs typeface="Poppins" pitchFamily="2" charset="0"/>
                </a:rPr>
                <a:t>(</a:t>
              </a:r>
              <a:r>
                <a:rPr lang="en-US" sz="800" i="1" dirty="0" err="1" smtClean="0">
                  <a:latin typeface="Poppins" pitchFamily="2" charset="0"/>
                  <a:cs typeface="Poppins" pitchFamily="2" charset="0"/>
                </a:rPr>
                <a:t>Ruan</a:t>
              </a:r>
              <a:r>
                <a:rPr lang="en-US" sz="800" i="1" dirty="0" smtClean="0">
                  <a:latin typeface="Poppins" pitchFamily="2" charset="0"/>
                  <a:cs typeface="Poppins" pitchFamily="2" charset="0"/>
                </a:rPr>
                <a:t> et al. 2022)</a:t>
              </a:r>
              <a:endParaRPr lang="zh-CN" altLang="en-US" sz="800" i="1" dirty="0">
                <a:latin typeface="Poppins" pitchFamily="2" charset="0"/>
                <a:cs typeface="Poppins" pitchFamily="2" charset="0"/>
              </a:endParaRPr>
            </a:p>
          </p:txBody>
        </p:sp>
        <p:pic>
          <p:nvPicPr>
            <p:cNvPr id="35" name="Picture 2"/>
            <p:cNvPicPr>
              <a:picLocks noChangeAspect="1" noChangeArrowheads="1"/>
            </p:cNvPicPr>
            <p:nvPr/>
          </p:nvPicPr>
          <p:blipFill>
            <a:blip r:embed="rId2" cstate="print"/>
            <a:srcRect l="4726" t="7399"/>
            <a:stretch>
              <a:fillRect/>
            </a:stretch>
          </p:blipFill>
          <p:spPr bwMode="auto">
            <a:xfrm>
              <a:off x="213441" y="1544910"/>
              <a:ext cx="2977751" cy="2483658"/>
            </a:xfrm>
            <a:prstGeom prst="rect">
              <a:avLst/>
            </a:prstGeom>
            <a:noFill/>
            <a:ln w="9525">
              <a:noFill/>
              <a:miter lim="800000"/>
              <a:headEnd/>
              <a:tailEnd/>
            </a:ln>
            <a:effectLst/>
          </p:spPr>
        </p:pic>
        <p:sp>
          <p:nvSpPr>
            <p:cNvPr id="36" name="矩形 35"/>
            <p:cNvSpPr/>
            <p:nvPr/>
          </p:nvSpPr>
          <p:spPr>
            <a:xfrm>
              <a:off x="76200" y="4095750"/>
              <a:ext cx="3200400" cy="246221"/>
            </a:xfrm>
            <a:prstGeom prst="rect">
              <a:avLst/>
            </a:prstGeom>
          </p:spPr>
          <p:txBody>
            <a:bodyPr wrap="square">
              <a:spAutoFit/>
            </a:bodyPr>
            <a:lstStyle/>
            <a:p>
              <a:r>
                <a:rPr lang="zh-CN" altLang="en-US" sz="1000" dirty="0" smtClean="0">
                  <a:latin typeface="Poppins" pitchFamily="2" charset="0"/>
                  <a:ea typeface="思源黑体 CN Regular" pitchFamily="34" charset="-122"/>
                  <a:cs typeface="Poppins" pitchFamily="2" charset="0"/>
                </a:rPr>
                <a:t>扩增潜力干细胞</a:t>
              </a:r>
              <a:r>
                <a:rPr lang="en-US" altLang="zh-CN" sz="1000" dirty="0" smtClean="0">
                  <a:latin typeface="Poppins" pitchFamily="2" charset="0"/>
                  <a:ea typeface="思源黑体 CN Regular" pitchFamily="34" charset="-122"/>
                  <a:cs typeface="Poppins" pitchFamily="2" charset="0"/>
                </a:rPr>
                <a:t>-</a:t>
              </a:r>
              <a:r>
                <a:rPr lang="zh-CN" altLang="en-US" sz="1000" dirty="0" smtClean="0">
                  <a:latin typeface="Poppins" pitchFamily="2" charset="0"/>
                  <a:ea typeface="思源黑体 CN Regular" pitchFamily="34" charset="-122"/>
                  <a:cs typeface="Poppins" pitchFamily="2" charset="0"/>
                </a:rPr>
                <a:t>滋养层干细胞来源的滋养层类器官</a:t>
              </a:r>
              <a:endParaRPr lang="zh-CN" altLang="en-US" sz="1000" dirty="0" smtClean="0">
                <a:latin typeface="Poppins" pitchFamily="2" charset="0"/>
                <a:ea typeface="思源黑体 CN Regular" pitchFamily="34" charset="-122"/>
                <a:cs typeface="Poppins" pitchFamily="2" charset="0"/>
              </a:endParaRPr>
            </a:p>
          </p:txBody>
        </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grpSp>
        <p:nvGrpSpPr>
          <p:cNvPr id="24" name="组合 23"/>
          <p:cNvGrpSpPr/>
          <p:nvPr/>
        </p:nvGrpSpPr>
        <p:grpSpPr>
          <a:xfrm rot="16200000">
            <a:off x="3924300" y="2609850"/>
            <a:ext cx="1447800" cy="304800"/>
            <a:chOff x="6553200" y="3409950"/>
            <a:chExt cx="1447800" cy="304800"/>
          </a:xfrm>
        </p:grpSpPr>
        <p:cxnSp>
          <p:nvCxnSpPr>
            <p:cNvPr id="25" name="直接连接符 24"/>
            <p:cNvCxnSpPr/>
            <p:nvPr/>
          </p:nvCxnSpPr>
          <p:spPr>
            <a:xfrm rot="5400000" flipV="1">
              <a:off x="7277100" y="2838450"/>
              <a:ext cx="0" cy="14478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5532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75438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0010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4775782" y="2370951"/>
            <a:ext cx="3873176" cy="261610"/>
          </a:xfrm>
          <a:prstGeom prst="rect">
            <a:avLst/>
          </a:prstGeom>
        </p:spPr>
        <p:txBody>
          <a:bodyPr wrap="none">
            <a:spAutoFit/>
          </a:bodyPr>
          <a:lstStyle/>
          <a:p>
            <a:r>
              <a:rPr lang="en-US" altLang="zh-CN" sz="1100" dirty="0" smtClean="0">
                <a:latin typeface="Poppins" pitchFamily="2" charset="0"/>
                <a:cs typeface="Poppins" pitchFamily="2" charset="0"/>
              </a:rPr>
              <a:t>50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Human HGF (Sino Biological, </a:t>
            </a:r>
            <a:r>
              <a:rPr lang="en-US" altLang="zh-CN" sz="1100" dirty="0" smtClean="0">
                <a:solidFill>
                  <a:srgbClr val="007E66"/>
                </a:solidFill>
                <a:latin typeface="Poppins" pitchFamily="2" charset="0"/>
                <a:cs typeface="Poppins" pitchFamily="2" charset="0"/>
              </a:rPr>
              <a:t>10463-HNAS</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41" name="矩形 40"/>
          <p:cNvSpPr/>
          <p:nvPr/>
        </p:nvSpPr>
        <p:spPr>
          <a:xfrm>
            <a:off x="4800600" y="2800350"/>
            <a:ext cx="4343400" cy="261610"/>
          </a:xfrm>
          <a:prstGeom prst="rect">
            <a:avLst/>
          </a:prstGeom>
        </p:spPr>
        <p:txBody>
          <a:bodyPr wrap="square">
            <a:spAutoFit/>
          </a:bodyPr>
          <a:lstStyle/>
          <a:p>
            <a:r>
              <a:rPr lang="en-US" altLang="zh-CN" sz="1100" dirty="0" smtClean="0">
                <a:latin typeface="Poppins" pitchFamily="2" charset="0"/>
                <a:cs typeface="Poppins" pitchFamily="2" charset="0"/>
              </a:rPr>
              <a:t>50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Human EGF</a:t>
            </a:r>
            <a:endParaRPr lang="zh-CN" altLang="en-US" sz="1100" dirty="0">
              <a:latin typeface="Poppins" pitchFamily="2" charset="0"/>
              <a:cs typeface="Poppins" pitchFamily="2" charset="0"/>
            </a:endParaRPr>
          </a:p>
        </p:txBody>
      </p:sp>
      <p:sp>
        <p:nvSpPr>
          <p:cNvPr id="42" name="矩形 41"/>
          <p:cNvSpPr/>
          <p:nvPr/>
        </p:nvSpPr>
        <p:spPr>
          <a:xfrm>
            <a:off x="4800600" y="1913751"/>
            <a:ext cx="4724400" cy="261610"/>
          </a:xfrm>
          <a:prstGeom prst="rect">
            <a:avLst/>
          </a:prstGeom>
        </p:spPr>
        <p:txBody>
          <a:bodyPr wrap="square">
            <a:spAutoFit/>
          </a:bodyPr>
          <a:lstStyle/>
          <a:p>
            <a:r>
              <a:rPr lang="en-US" altLang="zh-CN" sz="1100" dirty="0" smtClean="0">
                <a:latin typeface="Poppins" pitchFamily="2" charset="0"/>
                <a:cs typeface="Poppins" pitchFamily="2" charset="0"/>
              </a:rPr>
              <a:t>80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Human R-</a:t>
            </a:r>
            <a:r>
              <a:rPr lang="en-US" altLang="zh-CN" sz="1100" dirty="0" err="1" smtClean="0">
                <a:latin typeface="Poppins" pitchFamily="2" charset="0"/>
                <a:cs typeface="Poppins" pitchFamily="2" charset="0"/>
              </a:rPr>
              <a:t>spondin</a:t>
            </a:r>
            <a:r>
              <a:rPr lang="en-US" altLang="zh-CN" sz="1100" dirty="0" smtClean="0">
                <a:latin typeface="Poppins" pitchFamily="2" charset="0"/>
                <a:cs typeface="Poppins" pitchFamily="2" charset="0"/>
              </a:rPr>
              <a:t> 1 (Sino Biological, </a:t>
            </a:r>
            <a:r>
              <a:rPr lang="en-US" altLang="zh-CN" sz="1100" dirty="0" smtClean="0">
                <a:solidFill>
                  <a:srgbClr val="007E66"/>
                </a:solidFill>
                <a:latin typeface="Poppins" pitchFamily="2" charset="0"/>
                <a:cs typeface="Poppins" pitchFamily="2" charset="0"/>
              </a:rPr>
              <a:t>11083-HNAS</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43" name="TextBox 42"/>
          <p:cNvSpPr txBox="1"/>
          <p:nvPr/>
        </p:nvSpPr>
        <p:spPr>
          <a:xfrm>
            <a:off x="3276600" y="2435252"/>
            <a:ext cx="1295400" cy="523220"/>
          </a:xfrm>
          <a:prstGeom prst="rect">
            <a:avLst/>
          </a:prstGeom>
          <a:noFill/>
        </p:spPr>
        <p:txBody>
          <a:bodyPr wrap="square" rtlCol="0">
            <a:spAutoFit/>
          </a:bodyPr>
          <a:lstStyle/>
          <a:p>
            <a:pPr algn="ctr"/>
            <a:r>
              <a:rPr lang="zh-CN" altLang="en-US" sz="1400" b="1" dirty="0" smtClean="0">
                <a:latin typeface="思源黑体 CN Regular" pitchFamily="34" charset="-122"/>
                <a:ea typeface="思源黑体 CN Regular" pitchFamily="34" charset="-122"/>
              </a:rPr>
              <a:t>培养中用到的细胞因子</a:t>
            </a:r>
            <a:endParaRPr lang="zh-CN" altLang="en-US" sz="1400" b="1" dirty="0">
              <a:latin typeface="思源黑体 CN Regular" pitchFamily="34" charset="-122"/>
              <a:ea typeface="思源黑体 CN Regular" pitchFamily="34" charset="-122"/>
            </a:endParaRPr>
          </a:p>
        </p:txBody>
      </p:sp>
      <p:sp>
        <p:nvSpPr>
          <p:cNvPr id="44" name="矩形 43"/>
          <p:cNvSpPr/>
          <p:nvPr/>
        </p:nvSpPr>
        <p:spPr>
          <a:xfrm>
            <a:off x="4800600" y="3361551"/>
            <a:ext cx="2667000" cy="261610"/>
          </a:xfrm>
          <a:prstGeom prst="rect">
            <a:avLst/>
          </a:prstGeom>
        </p:spPr>
        <p:txBody>
          <a:bodyPr wrap="square">
            <a:spAutoFit/>
          </a:bodyPr>
          <a:lstStyle/>
          <a:p>
            <a:r>
              <a:rPr lang="en-US" altLang="zh-CN" sz="1100" dirty="0" smtClean="0">
                <a:latin typeface="Poppins" pitchFamily="2" charset="0"/>
                <a:cs typeface="Poppins" pitchFamily="2" charset="0"/>
              </a:rPr>
              <a:t>100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Human FGF2</a:t>
            </a:r>
            <a:endParaRPr lang="zh-CN" altLang="en-US" sz="1100" dirty="0">
              <a:latin typeface="Poppins" pitchFamily="2" charset="0"/>
              <a:cs typeface="Poppins" pitchFamily="2"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22"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8"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9" name="组合 28"/>
          <p:cNvGrpSpPr/>
          <p:nvPr/>
        </p:nvGrpSpPr>
        <p:grpSpPr>
          <a:xfrm>
            <a:off x="285720" y="642924"/>
            <a:ext cx="3895756" cy="500066"/>
            <a:chOff x="5643570" y="1142990"/>
            <a:chExt cx="38957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1" name="TextBox 30"/>
            <p:cNvSpPr txBox="1"/>
            <p:nvPr/>
          </p:nvSpPr>
          <p:spPr>
            <a:xfrm>
              <a:off x="5786446" y="1142990"/>
              <a:ext cx="3658374"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类器官培养相关产品数据</a:t>
              </a:r>
              <a:endParaRPr lang="zh-CN" altLang="en-US" sz="2400" b="1" dirty="0" smtClean="0">
                <a:solidFill>
                  <a:srgbClr val="007E66"/>
                </a:solidFill>
                <a:latin typeface="思源黑体 CN Medium" pitchFamily="34" charset="-122"/>
                <a:ea typeface="思源黑体 CN Medium"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33" name="椭圆 32"/>
            <p:cNvSpPr/>
            <p:nvPr/>
          </p:nvSpPr>
          <p:spPr>
            <a:xfrm>
              <a:off x="93964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43" name="TextBox 42"/>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grpSp>
        <p:nvGrpSpPr>
          <p:cNvPr id="49" name="组合 48"/>
          <p:cNvGrpSpPr/>
          <p:nvPr/>
        </p:nvGrpSpPr>
        <p:grpSpPr>
          <a:xfrm>
            <a:off x="71559" y="1276350"/>
            <a:ext cx="4351486" cy="3237131"/>
            <a:chOff x="0" y="1276350"/>
            <a:chExt cx="4351486" cy="3237131"/>
          </a:xfrm>
        </p:grpSpPr>
        <p:grpSp>
          <p:nvGrpSpPr>
            <p:cNvPr id="44" name="组合 43"/>
            <p:cNvGrpSpPr/>
            <p:nvPr/>
          </p:nvGrpSpPr>
          <p:grpSpPr>
            <a:xfrm>
              <a:off x="0" y="1276350"/>
              <a:ext cx="4351486" cy="3237131"/>
              <a:chOff x="0" y="1276350"/>
              <a:chExt cx="4351486" cy="3237131"/>
            </a:xfrm>
          </p:grpSpPr>
          <p:grpSp>
            <p:nvGrpSpPr>
              <p:cNvPr id="2" name="组合 17"/>
              <p:cNvGrpSpPr/>
              <p:nvPr/>
            </p:nvGrpSpPr>
            <p:grpSpPr>
              <a:xfrm>
                <a:off x="0" y="1276350"/>
                <a:ext cx="4351486" cy="3237131"/>
                <a:chOff x="103517" y="3350404"/>
                <a:chExt cx="5801981" cy="4316175"/>
              </a:xfrm>
            </p:grpSpPr>
            <p:grpSp>
              <p:nvGrpSpPr>
                <p:cNvPr id="3" name="组合 14"/>
                <p:cNvGrpSpPr/>
                <p:nvPr/>
              </p:nvGrpSpPr>
              <p:grpSpPr>
                <a:xfrm>
                  <a:off x="103517" y="3934531"/>
                  <a:ext cx="5689599" cy="3732048"/>
                  <a:chOff x="103517" y="3934531"/>
                  <a:chExt cx="5689599" cy="3732048"/>
                </a:xfrm>
              </p:grpSpPr>
              <p:pic>
                <p:nvPicPr>
                  <p:cNvPr id="1027" name="Picture 3"/>
                  <p:cNvPicPr>
                    <a:picLocks noChangeAspect="1" noChangeArrowheads="1"/>
                  </p:cNvPicPr>
                  <p:nvPr/>
                </p:nvPicPr>
                <p:blipFill>
                  <a:blip r:embed="rId2" cstate="print"/>
                  <a:srcRect/>
                  <a:stretch>
                    <a:fillRect/>
                  </a:stretch>
                </p:blipFill>
                <p:spPr bwMode="auto">
                  <a:xfrm>
                    <a:off x="103517" y="4641374"/>
                    <a:ext cx="2775548" cy="202615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2745117" y="4592691"/>
                    <a:ext cx="3047999" cy="2110513"/>
                  </a:xfrm>
                  <a:prstGeom prst="rect">
                    <a:avLst/>
                  </a:prstGeom>
                  <a:noFill/>
                  <a:ln w="9525">
                    <a:noFill/>
                    <a:miter lim="800000"/>
                    <a:headEnd/>
                    <a:tailEnd/>
                  </a:ln>
                  <a:effectLst/>
                </p:spPr>
              </p:pic>
              <p:sp>
                <p:nvSpPr>
                  <p:cNvPr id="11" name="TextBox 10"/>
                  <p:cNvSpPr txBox="1"/>
                  <p:nvPr/>
                </p:nvSpPr>
                <p:spPr>
                  <a:xfrm>
                    <a:off x="268578" y="3934531"/>
                    <a:ext cx="2571768" cy="410364"/>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itchFamily="34" charset="-122"/>
                        <a:ea typeface="思源黑体 CN Regular" pitchFamily="34" charset="-122"/>
                        <a:cs typeface="Poppins" pitchFamily="2" charset="0"/>
                      </a:rPr>
                      <a:t>活性比较数据</a:t>
                    </a:r>
                    <a:endParaRPr lang="en-US" altLang="zh-CN" sz="1200" b="1" dirty="0" smtClean="0">
                      <a:solidFill>
                        <a:srgbClr val="000000"/>
                      </a:solidFill>
                      <a:latin typeface="思源黑体 CN Regular" pitchFamily="34" charset="-122"/>
                      <a:ea typeface="思源黑体 CN Regular" pitchFamily="34" charset="-122"/>
                      <a:cs typeface="Poppins" pitchFamily="2" charset="0"/>
                    </a:endParaRPr>
                  </a:p>
                </p:txBody>
              </p:sp>
              <p:sp>
                <p:nvSpPr>
                  <p:cNvPr id="12" name="TextBox 11"/>
                  <p:cNvSpPr txBox="1"/>
                  <p:nvPr/>
                </p:nvSpPr>
                <p:spPr>
                  <a:xfrm>
                    <a:off x="3030847" y="3934531"/>
                    <a:ext cx="2762269" cy="410364"/>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itchFamily="34" charset="-122"/>
                        <a:ea typeface="思源黑体 CN Regular" pitchFamily="34" charset="-122"/>
                        <a:cs typeface="Poppins" pitchFamily="2" charset="0"/>
                      </a:rPr>
                      <a:t>批间一致性数据</a:t>
                    </a:r>
                    <a:endParaRPr lang="en-US" altLang="zh-CN" sz="1200" b="1" dirty="0" smtClean="0">
                      <a:solidFill>
                        <a:srgbClr val="000000"/>
                      </a:solidFill>
                      <a:latin typeface="思源黑体 CN Regular" pitchFamily="34" charset="-122"/>
                      <a:ea typeface="思源黑体 CN Regular" pitchFamily="34" charset="-122"/>
                      <a:cs typeface="Poppins" pitchFamily="2" charset="0"/>
                    </a:endParaRPr>
                  </a:p>
                </p:txBody>
              </p:sp>
              <p:sp>
                <p:nvSpPr>
                  <p:cNvPr id="13" name="矩形 12"/>
                  <p:cNvSpPr/>
                  <p:nvPr/>
                </p:nvSpPr>
                <p:spPr>
                  <a:xfrm>
                    <a:off x="103517" y="6804804"/>
                    <a:ext cx="3352800" cy="861775"/>
                  </a:xfrm>
                  <a:prstGeom prst="rect">
                    <a:avLst/>
                  </a:prstGeom>
                </p:spPr>
                <p:txBody>
                  <a:bodyPr wrap="square">
                    <a:spAutoFit/>
                  </a:bodyPr>
                  <a:lstStyle/>
                  <a:p>
                    <a:r>
                      <a:rPr lang="en-US" sz="900" dirty="0" smtClean="0">
                        <a:latin typeface="Poppins" pitchFamily="2" charset="0"/>
                        <a:cs typeface="Poppins" pitchFamily="2" charset="0"/>
                      </a:rPr>
                      <a:t>Measured by its ability to induce activation of </a:t>
                    </a:r>
                    <a:r>
                      <a:rPr lang="en-US" sz="900" dirty="0" err="1" smtClean="0">
                        <a:latin typeface="Poppins" pitchFamily="2" charset="0"/>
                        <a:cs typeface="Poppins" pitchFamily="2" charset="0"/>
                      </a:rPr>
                      <a:t>ßcatenin</a:t>
                    </a:r>
                    <a:r>
                      <a:rPr lang="en-US" sz="900" dirty="0" smtClean="0">
                        <a:latin typeface="Poppins" pitchFamily="2" charset="0"/>
                        <a:cs typeface="Poppins" pitchFamily="2" charset="0"/>
                      </a:rPr>
                      <a:t> response in a </a:t>
                    </a:r>
                    <a:r>
                      <a:rPr lang="en-US" sz="900" dirty="0" err="1" smtClean="0">
                        <a:latin typeface="Poppins" pitchFamily="2" charset="0"/>
                        <a:cs typeface="Poppins" pitchFamily="2" charset="0"/>
                      </a:rPr>
                      <a:t>Topflash</a:t>
                    </a:r>
                    <a:r>
                      <a:rPr lang="en-US" sz="900" dirty="0" smtClean="0">
                        <a:latin typeface="Poppins" pitchFamily="2" charset="0"/>
                        <a:cs typeface="Poppins" pitchFamily="2" charset="0"/>
                      </a:rPr>
                      <a:t> </a:t>
                    </a:r>
                    <a:r>
                      <a:rPr lang="en-US" sz="900" dirty="0" err="1" smtClean="0">
                        <a:latin typeface="Poppins" pitchFamily="2" charset="0"/>
                        <a:cs typeface="Poppins" pitchFamily="2" charset="0"/>
                      </a:rPr>
                      <a:t>Luciferase</a:t>
                    </a:r>
                    <a:r>
                      <a:rPr lang="en-US" sz="900" dirty="0" smtClean="0">
                        <a:latin typeface="Poppins" pitchFamily="2" charset="0"/>
                        <a:cs typeface="Poppins" pitchFamily="2" charset="0"/>
                      </a:rPr>
                      <a:t> assay using HEK293T human embryonic kidney cells.</a:t>
                    </a:r>
                    <a:endParaRPr lang="zh-CN" altLang="en-US" sz="900" dirty="0">
                      <a:latin typeface="Poppins" pitchFamily="2" charset="0"/>
                      <a:cs typeface="Poppins" pitchFamily="2" charset="0"/>
                    </a:endParaRPr>
                  </a:p>
                </p:txBody>
              </p:sp>
            </p:grpSp>
            <p:sp>
              <p:nvSpPr>
                <p:cNvPr id="17" name="TextBox 16"/>
                <p:cNvSpPr txBox="1"/>
                <p:nvPr/>
              </p:nvSpPr>
              <p:spPr>
                <a:xfrm>
                  <a:off x="190458" y="3350404"/>
                  <a:ext cx="5715040" cy="492437"/>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600" b="1" dirty="0" smtClean="0">
                      <a:solidFill>
                        <a:srgbClr val="007E66"/>
                      </a:solidFill>
                      <a:latin typeface="Poppins" pitchFamily="2" charset="0"/>
                      <a:cs typeface="Poppins" pitchFamily="2" charset="0"/>
                    </a:rPr>
                    <a:t>RSPO1  11083-HNAS</a:t>
                  </a:r>
                  <a:endParaRPr lang="en-US" altLang="zh-CN" sz="1600" b="1" dirty="0" smtClean="0">
                    <a:solidFill>
                      <a:srgbClr val="007E66"/>
                    </a:solidFill>
                    <a:latin typeface="Poppins" pitchFamily="2" charset="0"/>
                    <a:cs typeface="Poppins" pitchFamily="2" charset="0"/>
                  </a:endParaRPr>
                </a:p>
              </p:txBody>
            </p:sp>
          </p:grpSp>
          <p:sp>
            <p:nvSpPr>
              <p:cNvPr id="34" name="TextBox 33"/>
              <p:cNvSpPr txBox="1"/>
              <p:nvPr/>
            </p:nvSpPr>
            <p:spPr>
              <a:xfrm>
                <a:off x="533400" y="2218551"/>
                <a:ext cx="762000" cy="276999"/>
              </a:xfrm>
              <a:prstGeom prst="rect">
                <a:avLst/>
              </a:prstGeom>
              <a:solidFill>
                <a:schemeClr val="bg1"/>
              </a:solidFill>
            </p:spPr>
            <p:txBody>
              <a:bodyPr wrap="square" rtlCol="0">
                <a:spAutoFit/>
              </a:bodyPr>
              <a:lstStyle/>
              <a:p>
                <a:r>
                  <a:rPr lang="zh-CN" altLang="en-US" sz="600" dirty="0" smtClean="0">
                    <a:solidFill>
                      <a:srgbClr val="000000"/>
                    </a:solidFill>
                    <a:latin typeface="思源黑体 CN Regular" pitchFamily="34" charset="-122"/>
                    <a:ea typeface="思源黑体 CN Regular" pitchFamily="34" charset="-122"/>
                    <a:cs typeface="Poppins" pitchFamily="2" charset="0"/>
                  </a:rPr>
                  <a:t>国外知名品牌</a:t>
                </a:r>
                <a:endParaRPr lang="en-US" altLang="zh-CN" sz="600" dirty="0" smtClean="0">
                  <a:solidFill>
                    <a:srgbClr val="000000"/>
                  </a:solidFill>
                  <a:latin typeface="思源黑体 CN Regular" pitchFamily="34" charset="-122"/>
                  <a:ea typeface="思源黑体 CN Regular" pitchFamily="34" charset="-122"/>
                  <a:cs typeface="Poppins" pitchFamily="2" charset="0"/>
                </a:endParaRPr>
              </a:p>
              <a:p>
                <a:r>
                  <a:rPr lang="zh-CN" altLang="en-US" sz="600" dirty="0" smtClean="0">
                    <a:solidFill>
                      <a:srgbClr val="000000"/>
                    </a:solidFill>
                    <a:latin typeface="思源黑体 CN Regular" pitchFamily="34" charset="-122"/>
                    <a:ea typeface="思源黑体 CN Regular" pitchFamily="34" charset="-122"/>
                    <a:cs typeface="Poppins" pitchFamily="2" charset="0"/>
                  </a:rPr>
                  <a:t>义翘</a:t>
                </a:r>
                <a:r>
                  <a:rPr lang="zh-CN" altLang="en-US" sz="600" dirty="0" smtClean="0">
                    <a:solidFill>
                      <a:srgbClr val="000000"/>
                    </a:solidFill>
                    <a:latin typeface="Poppins" pitchFamily="2" charset="0"/>
                    <a:ea typeface="思源黑体 CN Regular" pitchFamily="34" charset="-122"/>
                    <a:cs typeface="Poppins" pitchFamily="2" charset="0"/>
                  </a:rPr>
                  <a:t>神州</a:t>
                </a:r>
                <a:endParaRPr lang="zh-CN" altLang="en-US" sz="600" dirty="0" smtClean="0">
                  <a:solidFill>
                    <a:srgbClr val="000000"/>
                  </a:solidFill>
                  <a:latin typeface="思源黑体 CN Regular" pitchFamily="34" charset="-122"/>
                  <a:ea typeface="思源黑体 CN Regular" pitchFamily="34" charset="-122"/>
                  <a:cs typeface="Poppins" pitchFamily="2" charset="0"/>
                </a:endParaRPr>
              </a:p>
            </p:txBody>
          </p:sp>
        </p:grpSp>
        <p:sp>
          <p:nvSpPr>
            <p:cNvPr id="47" name="TextBox 46"/>
            <p:cNvSpPr txBox="1"/>
            <p:nvPr/>
          </p:nvSpPr>
          <p:spPr>
            <a:xfrm>
              <a:off x="2566947" y="2190750"/>
              <a:ext cx="762000" cy="369332"/>
            </a:xfrm>
            <a:prstGeom prst="rect">
              <a:avLst/>
            </a:prstGeom>
            <a:solidFill>
              <a:schemeClr val="bg1"/>
            </a:solidFill>
          </p:spPr>
          <p:txBody>
            <a:bodyPr wrap="square" rtlCol="0">
              <a:spAutoFit/>
            </a:bodyPr>
            <a:lstStyle/>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1</a:t>
              </a:r>
              <a:endParaRPr lang="en-US" altLang="zh-CN" sz="600" dirty="0" smtClean="0">
                <a:solidFill>
                  <a:srgbClr val="000000"/>
                </a:solidFill>
                <a:latin typeface="Poppins" pitchFamily="2" charset="0"/>
                <a:ea typeface="思源黑体 CN Regular" pitchFamily="34" charset="-122"/>
                <a:cs typeface="Poppins" pitchFamily="2" charset="0"/>
              </a:endParaRPr>
            </a:p>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2</a:t>
              </a:r>
              <a:endParaRPr lang="en-US" altLang="zh-CN" sz="600" dirty="0" smtClean="0">
                <a:solidFill>
                  <a:srgbClr val="000000"/>
                </a:solidFill>
                <a:latin typeface="Poppins" pitchFamily="2" charset="0"/>
                <a:ea typeface="思源黑体 CN Regular" pitchFamily="34" charset="-122"/>
                <a:cs typeface="Poppins" pitchFamily="2" charset="0"/>
              </a:endParaRPr>
            </a:p>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3</a:t>
              </a:r>
              <a:endParaRPr lang="zh-CN" altLang="en-US" sz="600" dirty="0" smtClean="0">
                <a:solidFill>
                  <a:srgbClr val="000000"/>
                </a:solidFill>
                <a:latin typeface="Poppins" pitchFamily="2" charset="0"/>
                <a:ea typeface="思源黑体 CN Regular" pitchFamily="34" charset="-122"/>
                <a:cs typeface="Poppins" pitchFamily="2" charset="0"/>
              </a:endParaRPr>
            </a:p>
          </p:txBody>
        </p:sp>
      </p:grpSp>
      <p:grpSp>
        <p:nvGrpSpPr>
          <p:cNvPr id="50" name="组合 49"/>
          <p:cNvGrpSpPr/>
          <p:nvPr/>
        </p:nvGrpSpPr>
        <p:grpSpPr>
          <a:xfrm>
            <a:off x="4572000" y="1285866"/>
            <a:ext cx="4429156" cy="3114684"/>
            <a:chOff x="4572000" y="1285866"/>
            <a:chExt cx="4429156" cy="3114684"/>
          </a:xfrm>
        </p:grpSpPr>
        <p:grpSp>
          <p:nvGrpSpPr>
            <p:cNvPr id="46" name="组合 45"/>
            <p:cNvGrpSpPr/>
            <p:nvPr/>
          </p:nvGrpSpPr>
          <p:grpSpPr>
            <a:xfrm>
              <a:off x="4572000" y="1285866"/>
              <a:ext cx="4429156" cy="3114684"/>
              <a:chOff x="4572000" y="1285866"/>
              <a:chExt cx="4429156" cy="3114684"/>
            </a:xfrm>
          </p:grpSpPr>
          <p:grpSp>
            <p:nvGrpSpPr>
              <p:cNvPr id="35" name="组合 34"/>
              <p:cNvGrpSpPr/>
              <p:nvPr/>
            </p:nvGrpSpPr>
            <p:grpSpPr>
              <a:xfrm>
                <a:off x="4572000" y="1285866"/>
                <a:ext cx="4429156" cy="3114684"/>
                <a:chOff x="4572000" y="1285866"/>
                <a:chExt cx="4429156" cy="3114684"/>
              </a:xfrm>
            </p:grpSpPr>
            <p:grpSp>
              <p:nvGrpSpPr>
                <p:cNvPr id="36" name="组合 22"/>
                <p:cNvGrpSpPr/>
                <p:nvPr/>
              </p:nvGrpSpPr>
              <p:grpSpPr>
                <a:xfrm>
                  <a:off x="4572000" y="1714494"/>
                  <a:ext cx="4429156" cy="2143140"/>
                  <a:chOff x="4786314" y="1714494"/>
                  <a:chExt cx="4429156" cy="2143140"/>
                </a:xfrm>
              </p:grpSpPr>
              <p:sp>
                <p:nvSpPr>
                  <p:cNvPr id="39" name="TextBox 38"/>
                  <p:cNvSpPr txBox="1"/>
                  <p:nvPr/>
                </p:nvSpPr>
                <p:spPr>
                  <a:xfrm>
                    <a:off x="5143536" y="1714494"/>
                    <a:ext cx="1857356" cy="307773"/>
                  </a:xfrm>
                  <a:prstGeom prst="rect">
                    <a:avLst/>
                  </a:prstGeom>
                  <a:noFill/>
                </p:spPr>
                <p:txBody>
                  <a:bodyPr wrap="square" lIns="121917" tIns="60958" rIns="121917" bIns="60958">
                    <a:spAutoFit/>
                  </a:bodyPr>
                  <a:lstStyle/>
                  <a:p>
                    <a:pPr marL="304800" indent="-304800" fontAlgn="base">
                      <a:spcBef>
                        <a:spcPct val="0"/>
                      </a:spcBef>
                      <a:spcAft>
                        <a:spcPct val="0"/>
                      </a:spcAft>
                    </a:pPr>
                    <a:r>
                      <a:rPr lang="zh-CN" altLang="en-US" sz="1200" b="1" dirty="0" smtClean="0">
                        <a:solidFill>
                          <a:srgbClr val="000000"/>
                        </a:solidFill>
                        <a:latin typeface="思源黑体 CN Regular" pitchFamily="34" charset="-122"/>
                        <a:ea typeface="思源黑体 CN Regular" pitchFamily="34" charset="-122"/>
                        <a:cs typeface="Poppins" pitchFamily="2" charset="0"/>
                      </a:rPr>
                      <a:t>活性比较数据</a:t>
                    </a:r>
                    <a:endParaRPr lang="en-US" altLang="zh-CN" sz="1200" b="1" dirty="0" smtClean="0">
                      <a:solidFill>
                        <a:srgbClr val="000000"/>
                      </a:solidFill>
                      <a:latin typeface="思源黑体 CN Regular" pitchFamily="34" charset="-122"/>
                      <a:ea typeface="思源黑体 CN Regular" pitchFamily="34" charset="-122"/>
                      <a:cs typeface="Poppins" pitchFamily="2" charset="0"/>
                    </a:endParaRPr>
                  </a:p>
                </p:txBody>
              </p:sp>
              <p:sp>
                <p:nvSpPr>
                  <p:cNvPr id="40" name="TextBox 39"/>
                  <p:cNvSpPr txBox="1"/>
                  <p:nvPr/>
                </p:nvSpPr>
                <p:spPr>
                  <a:xfrm>
                    <a:off x="7215206" y="1714494"/>
                    <a:ext cx="2000264" cy="307773"/>
                  </a:xfrm>
                  <a:prstGeom prst="rect">
                    <a:avLst/>
                  </a:prstGeom>
                  <a:noFill/>
                </p:spPr>
                <p:txBody>
                  <a:bodyPr wrap="square" lIns="121917" tIns="60958" rIns="121917" bIns="60958">
                    <a:spAutoFit/>
                  </a:bodyPr>
                  <a:lstStyle/>
                  <a:p>
                    <a:pPr marL="304800" indent="-304800" fontAlgn="base">
                      <a:spcBef>
                        <a:spcPct val="0"/>
                      </a:spcBef>
                      <a:spcAft>
                        <a:spcPct val="0"/>
                      </a:spcAft>
                    </a:pPr>
                    <a:r>
                      <a:rPr lang="zh-CN" altLang="en-US" sz="1200" b="1" dirty="0" smtClean="0">
                        <a:solidFill>
                          <a:srgbClr val="000000"/>
                        </a:solidFill>
                        <a:latin typeface="思源黑体 CN Regular" pitchFamily="34" charset="-122"/>
                        <a:ea typeface="思源黑体 CN Regular" pitchFamily="34" charset="-122"/>
                        <a:cs typeface="Poppins" pitchFamily="2" charset="0"/>
                      </a:rPr>
                      <a:t>批间一致性数据</a:t>
                    </a:r>
                    <a:endParaRPr lang="en-US" altLang="zh-CN" sz="1200" b="1" dirty="0" smtClean="0">
                      <a:solidFill>
                        <a:srgbClr val="000000"/>
                      </a:solidFill>
                      <a:latin typeface="思源黑体 CN Regular" pitchFamily="34" charset="-122"/>
                      <a:ea typeface="思源黑体 CN Regular" pitchFamily="34" charset="-122"/>
                      <a:cs typeface="Poppins" pitchFamily="2" charset="0"/>
                    </a:endParaRPr>
                  </a:p>
                </p:txBody>
              </p:sp>
              <p:pic>
                <p:nvPicPr>
                  <p:cNvPr id="41" name="Picture 2"/>
                  <p:cNvPicPr>
                    <a:picLocks noChangeAspect="1" noChangeArrowheads="1"/>
                  </p:cNvPicPr>
                  <p:nvPr/>
                </p:nvPicPr>
                <p:blipFill>
                  <a:blip r:embed="rId4" cstate="print"/>
                  <a:srcRect/>
                  <a:stretch>
                    <a:fillRect/>
                  </a:stretch>
                </p:blipFill>
                <p:spPr bwMode="auto">
                  <a:xfrm>
                    <a:off x="6858015" y="2071684"/>
                    <a:ext cx="2279085" cy="1785950"/>
                  </a:xfrm>
                  <a:prstGeom prst="rect">
                    <a:avLst/>
                  </a:prstGeom>
                  <a:noFill/>
                  <a:ln w="9525">
                    <a:noFill/>
                    <a:miter lim="800000"/>
                    <a:headEnd/>
                    <a:tailEnd/>
                  </a:ln>
                  <a:effectLst/>
                </p:spPr>
              </p:pic>
              <p:pic>
                <p:nvPicPr>
                  <p:cNvPr id="42" name="Picture 3"/>
                  <p:cNvPicPr>
                    <a:picLocks noChangeAspect="1" noChangeArrowheads="1"/>
                  </p:cNvPicPr>
                  <p:nvPr/>
                </p:nvPicPr>
                <p:blipFill>
                  <a:blip r:embed="rId5" cstate="print"/>
                  <a:srcRect/>
                  <a:stretch>
                    <a:fillRect/>
                  </a:stretch>
                </p:blipFill>
                <p:spPr bwMode="auto">
                  <a:xfrm>
                    <a:off x="4786314" y="2143122"/>
                    <a:ext cx="2187922" cy="1714512"/>
                  </a:xfrm>
                  <a:prstGeom prst="rect">
                    <a:avLst/>
                  </a:prstGeom>
                  <a:noFill/>
                  <a:ln w="9525">
                    <a:noFill/>
                    <a:miter lim="800000"/>
                    <a:headEnd/>
                    <a:tailEnd/>
                  </a:ln>
                  <a:effectLst/>
                </p:spPr>
              </p:pic>
            </p:grpSp>
            <p:sp>
              <p:nvSpPr>
                <p:cNvPr id="37" name="矩形 36"/>
                <p:cNvSpPr/>
                <p:nvPr/>
              </p:nvSpPr>
              <p:spPr>
                <a:xfrm>
                  <a:off x="4724400" y="3892719"/>
                  <a:ext cx="2286000" cy="507831"/>
                </a:xfrm>
                <a:prstGeom prst="rect">
                  <a:avLst/>
                </a:prstGeom>
              </p:spPr>
              <p:txBody>
                <a:bodyPr wrap="square">
                  <a:spAutoFit/>
                </a:bodyPr>
                <a:lstStyle/>
                <a:p>
                  <a:pPr fontAlgn="ctr"/>
                  <a:r>
                    <a:rPr lang="en-US" altLang="en-US" sz="900" dirty="0" smtClean="0">
                      <a:solidFill>
                        <a:srgbClr val="000000"/>
                      </a:solidFill>
                      <a:latin typeface="Poppins" pitchFamily="2" charset="0"/>
                      <a:ea typeface="思源黑体 CN Normal" panose="020B0400000000000000" pitchFamily="34" charset="-122"/>
                      <a:cs typeface="Poppins" pitchFamily="2" charset="0"/>
                    </a:rPr>
                    <a:t>Measured by its ability to neutralize TGF-beta mediated inhibition on Mv-1-Lu cell proliferation. </a:t>
                  </a:r>
                  <a:endParaRPr lang="en-US" altLang="en-US" sz="900" dirty="0" smtClean="0">
                    <a:solidFill>
                      <a:srgbClr val="000000"/>
                    </a:solidFill>
                    <a:latin typeface="Poppins" pitchFamily="2" charset="0"/>
                    <a:ea typeface="思源黑体 CN Normal" panose="020B0400000000000000" pitchFamily="34" charset="-122"/>
                    <a:cs typeface="Poppins" pitchFamily="2" charset="0"/>
                  </a:endParaRPr>
                </a:p>
              </p:txBody>
            </p:sp>
            <p:sp>
              <p:nvSpPr>
                <p:cNvPr id="38" name="矩形 37"/>
                <p:cNvSpPr/>
                <p:nvPr/>
              </p:nvSpPr>
              <p:spPr>
                <a:xfrm>
                  <a:off x="4786314" y="1285866"/>
                  <a:ext cx="4000528" cy="338554"/>
                </a:xfrm>
                <a:prstGeom prst="rect">
                  <a:avLst/>
                </a:prstGeom>
              </p:spPr>
              <p:txBody>
                <a:bodyPr wrap="square">
                  <a:spAutoFit/>
                </a:bodyPr>
                <a:lstStyle/>
                <a:p>
                  <a:pPr algn="ctr" fontAlgn="ctr"/>
                  <a:r>
                    <a:rPr lang="en-US" altLang="en-US" sz="1600" b="1" dirty="0" smtClean="0">
                      <a:solidFill>
                        <a:srgbClr val="007E66"/>
                      </a:solidFill>
                      <a:latin typeface="Poppins" pitchFamily="2" charset="0"/>
                      <a:ea typeface="微软雅黑" panose="020B0503020204020204" pitchFamily="34" charset="-122"/>
                      <a:cs typeface="Poppins" pitchFamily="2" charset="0"/>
                    </a:rPr>
                    <a:t>HGF  10463-HNAS</a:t>
                  </a:r>
                  <a:endParaRPr lang="en-US" altLang="en-US" sz="1600" b="1" dirty="0" smtClean="0">
                    <a:solidFill>
                      <a:srgbClr val="007E66"/>
                    </a:solidFill>
                    <a:latin typeface="Poppins" pitchFamily="2" charset="0"/>
                    <a:ea typeface="微软雅黑" panose="020B0503020204020204" pitchFamily="34" charset="-122"/>
                    <a:cs typeface="Poppins" pitchFamily="2" charset="0"/>
                  </a:endParaRPr>
                </a:p>
              </p:txBody>
            </p:sp>
          </p:grpSp>
          <p:sp>
            <p:nvSpPr>
              <p:cNvPr id="45" name="TextBox 44"/>
              <p:cNvSpPr txBox="1"/>
              <p:nvPr/>
            </p:nvSpPr>
            <p:spPr>
              <a:xfrm>
                <a:off x="5021249" y="2190750"/>
                <a:ext cx="762000" cy="276999"/>
              </a:xfrm>
              <a:prstGeom prst="rect">
                <a:avLst/>
              </a:prstGeom>
              <a:solidFill>
                <a:schemeClr val="bg1"/>
              </a:solidFill>
            </p:spPr>
            <p:txBody>
              <a:bodyPr wrap="square" rtlCol="0">
                <a:spAutoFit/>
              </a:bodyPr>
              <a:lstStyle/>
              <a:p>
                <a:r>
                  <a:rPr lang="zh-CN" altLang="en-US" sz="600" dirty="0" smtClean="0">
                    <a:solidFill>
                      <a:srgbClr val="000000"/>
                    </a:solidFill>
                    <a:latin typeface="思源黑体 CN Regular" pitchFamily="34" charset="-122"/>
                    <a:ea typeface="思源黑体 CN Regular" pitchFamily="34" charset="-122"/>
                    <a:cs typeface="Poppins" pitchFamily="2" charset="0"/>
                  </a:rPr>
                  <a:t>义翘</a:t>
                </a:r>
                <a:r>
                  <a:rPr lang="zh-CN" altLang="en-US" sz="600" dirty="0" smtClean="0">
                    <a:solidFill>
                      <a:srgbClr val="000000"/>
                    </a:solidFill>
                    <a:latin typeface="Poppins" pitchFamily="2" charset="0"/>
                    <a:ea typeface="思源黑体 CN Regular" pitchFamily="34" charset="-122"/>
                    <a:cs typeface="Poppins" pitchFamily="2" charset="0"/>
                  </a:rPr>
                  <a:t>神州</a:t>
                </a:r>
                <a:endParaRPr lang="en-US" altLang="zh-CN" sz="600" dirty="0" smtClean="0">
                  <a:solidFill>
                    <a:srgbClr val="000000"/>
                  </a:solidFill>
                  <a:latin typeface="思源黑体 CN Regular" pitchFamily="34" charset="-122"/>
                  <a:ea typeface="思源黑体 CN Regular" pitchFamily="34" charset="-122"/>
                  <a:cs typeface="Poppins" pitchFamily="2" charset="0"/>
                </a:endParaRPr>
              </a:p>
              <a:p>
                <a:r>
                  <a:rPr lang="zh-CN" altLang="en-US" sz="600" dirty="0" smtClean="0">
                    <a:solidFill>
                      <a:srgbClr val="000000"/>
                    </a:solidFill>
                    <a:latin typeface="思源黑体 CN Regular" pitchFamily="34" charset="-122"/>
                    <a:ea typeface="思源黑体 CN Regular" pitchFamily="34" charset="-122"/>
                    <a:cs typeface="Poppins" pitchFamily="2" charset="0"/>
                  </a:rPr>
                  <a:t>国外知名品牌</a:t>
                </a:r>
                <a:endParaRPr lang="zh-CN" altLang="en-US" sz="600" dirty="0" smtClean="0">
                  <a:solidFill>
                    <a:srgbClr val="000000"/>
                  </a:solidFill>
                  <a:latin typeface="思源黑体 CN Regular" pitchFamily="34" charset="-122"/>
                  <a:ea typeface="思源黑体 CN Regular" pitchFamily="34" charset="-122"/>
                  <a:cs typeface="Poppins" pitchFamily="2" charset="0"/>
                </a:endParaRPr>
              </a:p>
            </p:txBody>
          </p:sp>
        </p:grpSp>
        <p:sp>
          <p:nvSpPr>
            <p:cNvPr id="48" name="TextBox 47"/>
            <p:cNvSpPr txBox="1"/>
            <p:nvPr/>
          </p:nvSpPr>
          <p:spPr>
            <a:xfrm>
              <a:off x="7138947" y="2114550"/>
              <a:ext cx="762000" cy="369332"/>
            </a:xfrm>
            <a:prstGeom prst="rect">
              <a:avLst/>
            </a:prstGeom>
            <a:solidFill>
              <a:schemeClr val="bg1"/>
            </a:solidFill>
          </p:spPr>
          <p:txBody>
            <a:bodyPr wrap="square" rtlCol="0">
              <a:spAutoFit/>
            </a:bodyPr>
            <a:lstStyle/>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1</a:t>
              </a:r>
              <a:endParaRPr lang="en-US" altLang="zh-CN" sz="600" dirty="0" smtClean="0">
                <a:solidFill>
                  <a:srgbClr val="000000"/>
                </a:solidFill>
                <a:latin typeface="Poppins" pitchFamily="2" charset="0"/>
                <a:ea typeface="思源黑体 CN Regular" pitchFamily="34" charset="-122"/>
                <a:cs typeface="Poppins" pitchFamily="2" charset="0"/>
              </a:endParaRPr>
            </a:p>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2</a:t>
              </a:r>
              <a:endParaRPr lang="en-US" altLang="zh-CN" sz="600" dirty="0" smtClean="0">
                <a:solidFill>
                  <a:srgbClr val="000000"/>
                </a:solidFill>
                <a:latin typeface="Poppins" pitchFamily="2" charset="0"/>
                <a:ea typeface="思源黑体 CN Regular" pitchFamily="34" charset="-122"/>
                <a:cs typeface="Poppins" pitchFamily="2" charset="0"/>
              </a:endParaRPr>
            </a:p>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3</a:t>
              </a:r>
              <a:endParaRPr lang="zh-CN" altLang="en-US" sz="600" dirty="0" smtClean="0">
                <a:solidFill>
                  <a:srgbClr val="000000"/>
                </a:solidFill>
                <a:latin typeface="Poppins" pitchFamily="2" charset="0"/>
                <a:ea typeface="思源黑体 CN Regular" pitchFamily="34" charset="-122"/>
                <a:cs typeface="Poppins" pitchFamily="2" charset="0"/>
              </a:endParaRPr>
            </a:p>
          </p:txBody>
        </p:sp>
      </p:gr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6"/>
          <p:cNvGrpSpPr/>
          <p:nvPr/>
        </p:nvGrpSpPr>
        <p:grpSpPr>
          <a:xfrm>
            <a:off x="-76200" y="1769790"/>
            <a:ext cx="3886200" cy="2554560"/>
            <a:chOff x="-349780" y="1414294"/>
            <a:chExt cx="4459716" cy="2931557"/>
          </a:xfrm>
        </p:grpSpPr>
        <p:sp>
          <p:nvSpPr>
            <p:cNvPr id="11" name="矩形 10"/>
            <p:cNvSpPr/>
            <p:nvPr/>
          </p:nvSpPr>
          <p:spPr>
            <a:xfrm>
              <a:off x="1270813" y="4125103"/>
              <a:ext cx="1218531" cy="220748"/>
            </a:xfrm>
            <a:prstGeom prst="rect">
              <a:avLst/>
            </a:prstGeom>
          </p:spPr>
          <p:txBody>
            <a:bodyPr wrap="none" lIns="68580" tIns="34290" rIns="68580" bIns="34290">
              <a:spAutoFit/>
            </a:bodyPr>
            <a:lstStyle/>
            <a:p>
              <a:pPr algn="ctr"/>
              <a:r>
                <a:rPr lang="en-US" sz="800" i="1" dirty="0" smtClean="0">
                  <a:latin typeface="Poppins" pitchFamily="2" charset="0"/>
                  <a:cs typeface="Poppins" pitchFamily="2" charset="0"/>
                </a:rPr>
                <a:t>(Tang et al. 2022)</a:t>
              </a:r>
              <a:endParaRPr lang="zh-CN" altLang="en-US" sz="800" i="1" dirty="0">
                <a:latin typeface="Poppins" pitchFamily="2" charset="0"/>
                <a:cs typeface="Poppins" pitchFamily="2" charset="0"/>
              </a:endParaRPr>
            </a:p>
          </p:txBody>
        </p:sp>
        <p:pic>
          <p:nvPicPr>
            <p:cNvPr id="208898" name="Picture 2"/>
            <p:cNvPicPr>
              <a:picLocks noChangeAspect="1" noChangeArrowheads="1"/>
            </p:cNvPicPr>
            <p:nvPr/>
          </p:nvPicPr>
          <p:blipFill>
            <a:blip r:embed="rId1" cstate="print"/>
            <a:srcRect l="6910" t="4013"/>
            <a:stretch>
              <a:fillRect/>
            </a:stretch>
          </p:blipFill>
          <p:spPr bwMode="auto">
            <a:xfrm>
              <a:off x="35282" y="1414294"/>
              <a:ext cx="3689594" cy="2266290"/>
            </a:xfrm>
            <a:prstGeom prst="rect">
              <a:avLst/>
            </a:prstGeom>
            <a:noFill/>
            <a:ln w="9525">
              <a:noFill/>
              <a:miter lim="800000"/>
              <a:headEnd/>
              <a:tailEnd/>
            </a:ln>
            <a:effectLst/>
          </p:spPr>
        </p:pic>
        <p:sp>
          <p:nvSpPr>
            <p:cNvPr id="13" name="矩形 12"/>
            <p:cNvSpPr/>
            <p:nvPr/>
          </p:nvSpPr>
          <p:spPr>
            <a:xfrm>
              <a:off x="-349780" y="3786198"/>
              <a:ext cx="4459716" cy="264898"/>
            </a:xfrm>
            <a:prstGeom prst="rect">
              <a:avLst/>
            </a:prstGeom>
          </p:spPr>
          <p:txBody>
            <a:bodyPr wrap="square" lIns="68580" tIns="34290" rIns="68580" bIns="34290">
              <a:spAutoFit/>
            </a:bodyPr>
            <a:lstStyle/>
            <a:p>
              <a:pPr algn="ctr"/>
              <a:r>
                <a:rPr lang="zh-CN" altLang="en-US" sz="1000" dirty="0" smtClean="0">
                  <a:latin typeface="Poppins" pitchFamily="2" charset="0"/>
                  <a:ea typeface="思源黑体 CN Regular" pitchFamily="34" charset="-122"/>
                  <a:cs typeface="Poppins" pitchFamily="2" charset="0"/>
                </a:rPr>
                <a:t>不同时间点颅咽管瘤类器官的形态</a:t>
              </a:r>
              <a:r>
                <a:rPr lang="en-US" sz="1000" dirty="0" smtClean="0">
                  <a:latin typeface="Poppins" pitchFamily="2" charset="0"/>
                  <a:ea typeface="思源黑体 CN Regular" pitchFamily="34" charset="-122"/>
                  <a:cs typeface="Poppins" pitchFamily="2" charset="0"/>
                </a:rPr>
                <a:t> </a:t>
              </a:r>
              <a:endParaRPr lang="zh-CN" altLang="en-US" sz="1000" dirty="0">
                <a:latin typeface="Poppins" pitchFamily="2" charset="0"/>
                <a:ea typeface="思源黑体 CN Regular" pitchFamily="34" charset="-122"/>
                <a:cs typeface="Poppins" pitchFamily="2" charset="0"/>
              </a:endParaRPr>
            </a:p>
          </p:txBody>
        </p:sp>
      </p:grpSp>
      <p:sp>
        <p:nvSpPr>
          <p:cNvPr id="12" name="矩形 11"/>
          <p:cNvSpPr/>
          <p:nvPr/>
        </p:nvSpPr>
        <p:spPr>
          <a:xfrm>
            <a:off x="457200" y="1276350"/>
            <a:ext cx="35814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Normal" panose="020B0400000000000000" pitchFamily="34" charset="-122"/>
                <a:ea typeface="思源黑体 CN Normal" panose="020B0400000000000000" pitchFamily="34" charset="-122"/>
              </a:rPr>
              <a:t>脑肿瘤类器官</a:t>
            </a:r>
            <a:endParaRPr lang="zh-CN" altLang="en-US" sz="1600" b="1" dirty="0" smtClean="0">
              <a:solidFill>
                <a:srgbClr val="007E66"/>
              </a:solidFill>
              <a:latin typeface="思源黑体 CN Normal" panose="020B0400000000000000" pitchFamily="34" charset="-122"/>
              <a:ea typeface="思源黑体 CN Normal" panose="020B0400000000000000" pitchFamily="34" charset="-122"/>
            </a:endParaRPr>
          </a:p>
        </p:txBody>
      </p:sp>
      <p:grpSp>
        <p:nvGrpSpPr>
          <p:cNvPr id="3" name="组合 17"/>
          <p:cNvGrpSpPr/>
          <p:nvPr/>
        </p:nvGrpSpPr>
        <p:grpSpPr>
          <a:xfrm>
            <a:off x="285720" y="642924"/>
            <a:ext cx="5404253" cy="547702"/>
            <a:chOff x="5643570" y="1142990"/>
            <a:chExt cx="5404253" cy="547702"/>
          </a:xfrm>
        </p:grpSpPr>
        <p:sp>
          <p:nvSpPr>
            <p:cNvPr id="20" name="椭圆 1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1" name="TextBox 20"/>
            <p:cNvSpPr txBox="1"/>
            <p:nvPr/>
          </p:nvSpPr>
          <p:spPr>
            <a:xfrm>
              <a:off x="5786446" y="1142990"/>
              <a:ext cx="5261377"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脑类器官培养</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文献中产品应用案例 </a:t>
              </a:r>
              <a:r>
                <a:rPr lang="en-US" altLang="zh-CN" sz="2400" b="1" dirty="0" smtClean="0">
                  <a:solidFill>
                    <a:srgbClr val="007E66"/>
                  </a:solidFill>
                  <a:latin typeface="思源黑体 CN Medium" pitchFamily="34" charset="-122"/>
                  <a:ea typeface="思源黑体 CN Medium" pitchFamily="34" charset="-122"/>
                </a:rPr>
                <a:t>1</a:t>
              </a:r>
              <a:endParaRPr lang="zh-CN" altLang="en-US" sz="2400" b="1" dirty="0" smtClean="0">
                <a:solidFill>
                  <a:srgbClr val="007E66"/>
                </a:solidFill>
                <a:latin typeface="思源黑体 CN Medium" pitchFamily="34" charset="-122"/>
                <a:ea typeface="思源黑体 CN Medium" pitchFamily="34" charset="-122"/>
              </a:endParaRPr>
            </a:p>
          </p:txBody>
        </p:sp>
        <p:sp>
          <p:nvSpPr>
            <p:cNvPr id="22" name="椭圆 2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3" name="椭圆 22"/>
            <p:cNvSpPr/>
            <p:nvPr/>
          </p:nvSpPr>
          <p:spPr>
            <a:xfrm>
              <a:off x="10844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35" name="椭圆 34"/>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6" name="矩形 35"/>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30"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grpSp>
          <p:nvGrpSpPr>
            <p:cNvPr id="7" name="组合 226"/>
            <p:cNvGrpSpPr/>
            <p:nvPr/>
          </p:nvGrpSpPr>
          <p:grpSpPr>
            <a:xfrm>
              <a:off x="8316422" y="195486"/>
              <a:ext cx="711274" cy="209198"/>
              <a:chOff x="7812360" y="123478"/>
              <a:chExt cx="1224136" cy="360040"/>
            </a:xfrm>
          </p:grpSpPr>
          <p:sp>
            <p:nvSpPr>
              <p:cNvPr id="32" name="椭圆 31"/>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3" name="椭圆 32"/>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4" name="椭圆 33"/>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sp>
        <p:nvSpPr>
          <p:cNvPr id="28" name="TextBox 27"/>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grpSp>
        <p:nvGrpSpPr>
          <p:cNvPr id="26" name="组合 25"/>
          <p:cNvGrpSpPr/>
          <p:nvPr/>
        </p:nvGrpSpPr>
        <p:grpSpPr>
          <a:xfrm rot="16200000">
            <a:off x="4876800" y="2555848"/>
            <a:ext cx="457200" cy="304800"/>
            <a:chOff x="7076420" y="3409950"/>
            <a:chExt cx="457200" cy="304800"/>
          </a:xfrm>
        </p:grpSpPr>
        <p:cxnSp>
          <p:nvCxnSpPr>
            <p:cNvPr id="27" name="直接连接符 26"/>
            <p:cNvCxnSpPr/>
            <p:nvPr/>
          </p:nvCxnSpPr>
          <p:spPr>
            <a:xfrm rot="5400000" flipV="1">
              <a:off x="7305020" y="3333750"/>
              <a:ext cx="0" cy="4572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53362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38" name="矩形 37"/>
          <p:cNvSpPr/>
          <p:nvPr/>
        </p:nvSpPr>
        <p:spPr>
          <a:xfrm>
            <a:off x="5232982" y="2360771"/>
            <a:ext cx="3855543" cy="261610"/>
          </a:xfrm>
          <a:prstGeom prst="rect">
            <a:avLst/>
          </a:prstGeom>
        </p:spPr>
        <p:txBody>
          <a:bodyPr wrap="none">
            <a:spAutoFit/>
          </a:bodyPr>
          <a:lstStyle/>
          <a:p>
            <a:r>
              <a:rPr lang="en-US" altLang="zh-CN" sz="1100" dirty="0" smtClean="0">
                <a:latin typeface="Poppins" pitchFamily="2" charset="0"/>
                <a:cs typeface="Poppins" pitchFamily="2" charset="0"/>
              </a:rPr>
              <a:t>10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Human FGF10 (Sino Biological, </a:t>
            </a:r>
            <a:r>
              <a:rPr lang="en-US" altLang="zh-CN" sz="1100" dirty="0" smtClean="0">
                <a:solidFill>
                  <a:srgbClr val="007E66"/>
                </a:solidFill>
                <a:latin typeface="Poppins" pitchFamily="2" charset="0"/>
                <a:cs typeface="Poppins" pitchFamily="2" charset="0"/>
              </a:rPr>
              <a:t>10573-HNAE</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39" name="矩形 38"/>
          <p:cNvSpPr/>
          <p:nvPr/>
        </p:nvSpPr>
        <p:spPr>
          <a:xfrm>
            <a:off x="5257800" y="2790170"/>
            <a:ext cx="4343400" cy="261610"/>
          </a:xfrm>
          <a:prstGeom prst="rect">
            <a:avLst/>
          </a:prstGeom>
        </p:spPr>
        <p:txBody>
          <a:bodyPr wrap="square">
            <a:spAutoFit/>
          </a:bodyPr>
          <a:lstStyle/>
          <a:p>
            <a:r>
              <a:rPr lang="en-US" altLang="zh-CN" sz="1100" dirty="0" smtClean="0">
                <a:latin typeface="Poppins" pitchFamily="2" charset="0"/>
                <a:cs typeface="Poppins" pitchFamily="2" charset="0"/>
              </a:rPr>
              <a:t>10 </a:t>
            </a:r>
            <a:r>
              <a:rPr lang="en-US" altLang="zh-CN" sz="1100" dirty="0" err="1" smtClean="0">
                <a:latin typeface="Poppins" pitchFamily="2" charset="0"/>
                <a:cs typeface="Poppins" pitchFamily="2" charset="0"/>
              </a:rPr>
              <a:t>ng</a:t>
            </a:r>
            <a:r>
              <a:rPr lang="en-US" altLang="zh-CN" sz="1100" dirty="0" smtClean="0">
                <a:latin typeface="Poppins" pitchFamily="2" charset="0"/>
                <a:cs typeface="Poppins" pitchFamily="2" charset="0"/>
              </a:rPr>
              <a:t>/</a:t>
            </a:r>
            <a:r>
              <a:rPr lang="en-US" altLang="zh-CN" sz="1100" dirty="0" err="1" smtClean="0">
                <a:latin typeface="Poppins" pitchFamily="2" charset="0"/>
                <a:cs typeface="Poppins" pitchFamily="2" charset="0"/>
              </a:rPr>
              <a:t>mL</a:t>
            </a:r>
            <a:r>
              <a:rPr lang="en-US" altLang="zh-CN" sz="1100" dirty="0" smtClean="0">
                <a:latin typeface="Poppins" pitchFamily="2" charset="0"/>
                <a:cs typeface="Poppins" pitchFamily="2" charset="0"/>
              </a:rPr>
              <a:t> Human EGF (Sino Biological, </a:t>
            </a:r>
            <a:r>
              <a:rPr lang="en-US" altLang="zh-CN" sz="1100" dirty="0" smtClean="0">
                <a:solidFill>
                  <a:srgbClr val="007E66"/>
                </a:solidFill>
                <a:latin typeface="Poppins" pitchFamily="2" charset="0"/>
                <a:cs typeface="Poppins" pitchFamily="2" charset="0"/>
              </a:rPr>
              <a:t>10605-HNAE</a:t>
            </a:r>
            <a:r>
              <a:rPr lang="en-US" altLang="zh-CN" sz="1100" dirty="0" smtClean="0">
                <a:latin typeface="Poppins" pitchFamily="2" charset="0"/>
                <a:cs typeface="Poppins" pitchFamily="2" charset="0"/>
              </a:rPr>
              <a:t>)</a:t>
            </a:r>
            <a:endParaRPr lang="zh-CN" altLang="en-US" sz="1100" dirty="0">
              <a:latin typeface="Poppins" pitchFamily="2" charset="0"/>
              <a:cs typeface="Poppins" pitchFamily="2" charset="0"/>
            </a:endParaRPr>
          </a:p>
        </p:txBody>
      </p:sp>
      <p:sp>
        <p:nvSpPr>
          <p:cNvPr id="41" name="TextBox 40"/>
          <p:cNvSpPr txBox="1"/>
          <p:nvPr/>
        </p:nvSpPr>
        <p:spPr>
          <a:xfrm>
            <a:off x="3705306" y="2443203"/>
            <a:ext cx="1295400" cy="523220"/>
          </a:xfrm>
          <a:prstGeom prst="rect">
            <a:avLst/>
          </a:prstGeom>
          <a:noFill/>
        </p:spPr>
        <p:txBody>
          <a:bodyPr wrap="square" rtlCol="0">
            <a:spAutoFit/>
          </a:bodyPr>
          <a:lstStyle/>
          <a:p>
            <a:pPr algn="ctr"/>
            <a:r>
              <a:rPr lang="zh-CN" altLang="en-US" sz="1400" b="1" dirty="0" smtClean="0">
                <a:latin typeface="思源黑体 CN Regular" pitchFamily="34" charset="-122"/>
                <a:ea typeface="思源黑体 CN Regular" pitchFamily="34" charset="-122"/>
              </a:rPr>
              <a:t>培养中用到的细胞因子</a:t>
            </a:r>
            <a:endParaRPr lang="zh-CN" altLang="en-US" sz="1400" b="1" dirty="0">
              <a:latin typeface="思源黑体 CN Regular" pitchFamily="34" charset="-122"/>
              <a:ea typeface="思源黑体 CN Regular" pitchFamily="34" charset="-122"/>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2"/>
          <p:cNvPicPr>
            <a:picLocks noChangeAspect="1" noChangeArrowheads="1"/>
          </p:cNvPicPr>
          <p:nvPr/>
        </p:nvPicPr>
        <p:blipFill>
          <a:blip r:embed="rId1" cstate="print"/>
          <a:srcRect/>
          <a:stretch>
            <a:fillRect/>
          </a:stretch>
        </p:blipFill>
        <p:spPr bwMode="auto">
          <a:xfrm>
            <a:off x="2142587" y="2507406"/>
            <a:ext cx="2429413" cy="1512143"/>
          </a:xfrm>
          <a:prstGeom prst="rect">
            <a:avLst/>
          </a:prstGeom>
          <a:noFill/>
          <a:ln w="9525">
            <a:noFill/>
            <a:miter lim="800000"/>
            <a:headEnd/>
            <a:tailEnd/>
          </a:ln>
          <a:effectLst/>
        </p:spPr>
      </p:pic>
      <p:pic>
        <p:nvPicPr>
          <p:cNvPr id="46" name="Picture 3"/>
          <p:cNvPicPr>
            <a:picLocks noChangeAspect="1" noChangeArrowheads="1"/>
          </p:cNvPicPr>
          <p:nvPr/>
        </p:nvPicPr>
        <p:blipFill>
          <a:blip r:embed="rId2" cstate="print"/>
          <a:srcRect/>
          <a:stretch>
            <a:fillRect/>
          </a:stretch>
        </p:blipFill>
        <p:spPr bwMode="auto">
          <a:xfrm>
            <a:off x="6846784" y="2571750"/>
            <a:ext cx="2297216" cy="1447800"/>
          </a:xfrm>
          <a:prstGeom prst="rect">
            <a:avLst/>
          </a:prstGeom>
          <a:noFill/>
          <a:ln w="9525">
            <a:noFill/>
            <a:miter lim="800000"/>
            <a:headEnd/>
            <a:tailEnd/>
          </a:ln>
          <a:effectLst/>
        </p:spPr>
      </p:pic>
      <p:grpSp>
        <p:nvGrpSpPr>
          <p:cNvPr id="3" name="组合 20"/>
          <p:cNvGrpSpPr/>
          <p:nvPr/>
        </p:nvGrpSpPr>
        <p:grpSpPr>
          <a:xfrm>
            <a:off x="285720" y="642924"/>
            <a:ext cx="3865426" cy="514697"/>
            <a:chOff x="5643570" y="1142990"/>
            <a:chExt cx="3865426" cy="514697"/>
          </a:xfrm>
        </p:grpSpPr>
        <p:sp>
          <p:nvSpPr>
            <p:cNvPr id="24" name="椭圆 23"/>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5" name="TextBox 24"/>
            <p:cNvSpPr txBox="1"/>
            <p:nvPr/>
          </p:nvSpPr>
          <p:spPr>
            <a:xfrm>
              <a:off x="5786446" y="1142990"/>
              <a:ext cx="3658374"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类器官培养相关产品数据</a:t>
              </a:r>
              <a:endParaRPr lang="zh-CN" altLang="en-US" sz="2400" b="1" dirty="0" smtClean="0">
                <a:solidFill>
                  <a:srgbClr val="007E66"/>
                </a:solidFill>
                <a:latin typeface="思源黑体 CN Medium" pitchFamily="34" charset="-122"/>
                <a:ea typeface="思源黑体 CN Medium" pitchFamily="34" charset="-122"/>
              </a:endParaRPr>
            </a:p>
          </p:txBody>
        </p:sp>
        <p:sp>
          <p:nvSpPr>
            <p:cNvPr id="26" name="椭圆 25"/>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27" name="椭圆 26"/>
            <p:cNvSpPr/>
            <p:nvPr/>
          </p:nvSpPr>
          <p:spPr>
            <a:xfrm>
              <a:off x="9366120" y="1514811"/>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38" name="椭圆 37"/>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9" name="矩形 38"/>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33"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7" name="组合 226"/>
            <p:cNvGrpSpPr/>
            <p:nvPr/>
          </p:nvGrpSpPr>
          <p:grpSpPr>
            <a:xfrm>
              <a:off x="8316422" y="195486"/>
              <a:ext cx="711274" cy="209198"/>
              <a:chOff x="7812360" y="123478"/>
              <a:chExt cx="1224136" cy="360040"/>
            </a:xfrm>
          </p:grpSpPr>
          <p:sp>
            <p:nvSpPr>
              <p:cNvPr id="35" name="椭圆 34"/>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6" name="椭圆 35"/>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37" name="椭圆 36"/>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sp>
        <p:nvSpPr>
          <p:cNvPr id="32" name="TextBox 31"/>
          <p:cNvSpPr txBox="1"/>
          <p:nvPr/>
        </p:nvSpPr>
        <p:spPr>
          <a:xfrm>
            <a:off x="228600" y="2038350"/>
            <a:ext cx="1928826"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itchFamily="34" charset="-122"/>
                <a:ea typeface="思源黑体 CN Regular" pitchFamily="34" charset="-122"/>
                <a:cs typeface="Poppins" pitchFamily="2" charset="0"/>
              </a:rPr>
              <a:t>活性比较数据</a:t>
            </a:r>
            <a:endParaRPr lang="en-US" altLang="zh-CN" sz="1200" b="1" dirty="0" smtClean="0">
              <a:solidFill>
                <a:srgbClr val="000000"/>
              </a:solidFill>
              <a:latin typeface="思源黑体 CN Regular" pitchFamily="34" charset="-122"/>
              <a:ea typeface="思源黑体 CN Regular" pitchFamily="34" charset="-122"/>
              <a:cs typeface="Poppins" pitchFamily="2" charset="0"/>
            </a:endParaRPr>
          </a:p>
        </p:txBody>
      </p:sp>
      <p:sp>
        <p:nvSpPr>
          <p:cNvPr id="34" name="TextBox 33"/>
          <p:cNvSpPr txBox="1"/>
          <p:nvPr/>
        </p:nvSpPr>
        <p:spPr>
          <a:xfrm>
            <a:off x="4876800" y="2038350"/>
            <a:ext cx="1928826"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Normal" panose="020B0400000000000000" pitchFamily="34" charset="-122"/>
                <a:ea typeface="思源黑体 CN Normal" panose="020B0400000000000000" pitchFamily="34" charset="-122"/>
                <a:cs typeface="Poppins" pitchFamily="2" charset="0"/>
              </a:rPr>
              <a:t>活性比较数据</a:t>
            </a:r>
            <a:endParaRPr lang="en-US" altLang="zh-CN" sz="1200" b="1" dirty="0" smtClean="0">
              <a:solidFill>
                <a:srgbClr val="000000"/>
              </a:solidFill>
              <a:latin typeface="思源黑体 CN Normal" panose="020B0400000000000000" pitchFamily="34" charset="-122"/>
              <a:ea typeface="思源黑体 CN Normal" panose="020B0400000000000000" pitchFamily="34" charset="-122"/>
              <a:cs typeface="Poppins" pitchFamily="2" charset="0"/>
            </a:endParaRPr>
          </a:p>
        </p:txBody>
      </p:sp>
      <p:sp>
        <p:nvSpPr>
          <p:cNvPr id="40" name="矩形 39"/>
          <p:cNvSpPr/>
          <p:nvPr/>
        </p:nvSpPr>
        <p:spPr>
          <a:xfrm>
            <a:off x="228600" y="4229100"/>
            <a:ext cx="2133600" cy="507831"/>
          </a:xfrm>
          <a:prstGeom prst="rect">
            <a:avLst/>
          </a:prstGeom>
        </p:spPr>
        <p:txBody>
          <a:bodyPr wrap="square">
            <a:spAutoFit/>
          </a:bodyPr>
          <a:lstStyle/>
          <a:p>
            <a:r>
              <a:rPr lang="en-US" altLang="en-US" sz="900" dirty="0" smtClean="0">
                <a:solidFill>
                  <a:srgbClr val="000000"/>
                </a:solidFill>
                <a:latin typeface="Poppins" pitchFamily="2" charset="0"/>
                <a:ea typeface="微软雅黑" panose="020B0503020204020204" pitchFamily="34" charset="-122"/>
                <a:cs typeface="Poppins" pitchFamily="2" charset="0"/>
              </a:rPr>
              <a:t>Cell proliferation assay using BaF3 mouse pro-B cells </a:t>
            </a:r>
            <a:r>
              <a:rPr lang="en-US" altLang="en-US" sz="900" dirty="0" err="1" smtClean="0">
                <a:solidFill>
                  <a:srgbClr val="000000"/>
                </a:solidFill>
                <a:latin typeface="Poppins" pitchFamily="2" charset="0"/>
                <a:ea typeface="微软雅黑" panose="020B0503020204020204" pitchFamily="34" charset="-122"/>
                <a:cs typeface="Poppins" pitchFamily="2" charset="0"/>
              </a:rPr>
              <a:t>transfected</a:t>
            </a:r>
            <a:r>
              <a:rPr lang="en-US" altLang="en-US" sz="900" dirty="0" smtClean="0">
                <a:solidFill>
                  <a:srgbClr val="000000"/>
                </a:solidFill>
                <a:latin typeface="Poppins" pitchFamily="2" charset="0"/>
                <a:ea typeface="微软雅黑" panose="020B0503020204020204" pitchFamily="34" charset="-122"/>
                <a:cs typeface="Poppins" pitchFamily="2" charset="0"/>
              </a:rPr>
              <a:t> with human FGFR2b.</a:t>
            </a:r>
            <a:endParaRPr lang="zh-CN" altLang="en-US" sz="900" dirty="0" smtClean="0">
              <a:solidFill>
                <a:srgbClr val="000000"/>
              </a:solidFill>
              <a:latin typeface="Poppins" pitchFamily="2" charset="0"/>
              <a:ea typeface="微软雅黑" panose="020B0503020204020204" pitchFamily="34" charset="-122"/>
              <a:cs typeface="Poppins" pitchFamily="2" charset="0"/>
            </a:endParaRPr>
          </a:p>
        </p:txBody>
      </p:sp>
      <p:sp>
        <p:nvSpPr>
          <p:cNvPr id="41" name="矩形 40"/>
          <p:cNvSpPr/>
          <p:nvPr/>
        </p:nvSpPr>
        <p:spPr>
          <a:xfrm>
            <a:off x="4876800" y="4229100"/>
            <a:ext cx="2286000" cy="507831"/>
          </a:xfrm>
          <a:prstGeom prst="rect">
            <a:avLst/>
          </a:prstGeom>
        </p:spPr>
        <p:txBody>
          <a:bodyPr wrap="square">
            <a:spAutoFit/>
          </a:bodyPr>
          <a:lstStyle/>
          <a:p>
            <a:r>
              <a:rPr lang="en-US" altLang="en-US" sz="900" dirty="0" smtClean="0">
                <a:solidFill>
                  <a:srgbClr val="000000"/>
                </a:solidFill>
                <a:latin typeface="Poppins" pitchFamily="2" charset="0"/>
                <a:ea typeface="微软雅黑" panose="020B0503020204020204" pitchFamily="34" charset="-122"/>
                <a:cs typeface="Poppins" pitchFamily="2" charset="0"/>
              </a:rPr>
              <a:t>Cell proliferation assay using BaF3 mouse pro-B cells </a:t>
            </a:r>
            <a:r>
              <a:rPr lang="en-US" altLang="en-US" sz="900" dirty="0" err="1" smtClean="0">
                <a:solidFill>
                  <a:srgbClr val="000000"/>
                </a:solidFill>
                <a:latin typeface="Poppins" pitchFamily="2" charset="0"/>
                <a:ea typeface="微软雅黑" panose="020B0503020204020204" pitchFamily="34" charset="-122"/>
                <a:cs typeface="Poppins" pitchFamily="2" charset="0"/>
              </a:rPr>
              <a:t>transfected</a:t>
            </a:r>
            <a:r>
              <a:rPr lang="en-US" altLang="en-US" sz="900" dirty="0" smtClean="0">
                <a:solidFill>
                  <a:srgbClr val="000000"/>
                </a:solidFill>
                <a:latin typeface="Poppins" pitchFamily="2" charset="0"/>
                <a:ea typeface="微软雅黑" panose="020B0503020204020204" pitchFamily="34" charset="-122"/>
                <a:cs typeface="Poppins" pitchFamily="2" charset="0"/>
              </a:rPr>
              <a:t> with human FGFR2b.</a:t>
            </a:r>
            <a:endParaRPr lang="zh-CN" altLang="en-US" sz="900" dirty="0" smtClean="0">
              <a:solidFill>
                <a:srgbClr val="000000"/>
              </a:solidFill>
              <a:latin typeface="Poppins" pitchFamily="2" charset="0"/>
              <a:ea typeface="微软雅黑" panose="020B0503020204020204" pitchFamily="34" charset="-122"/>
              <a:cs typeface="Poppins" pitchFamily="2" charset="0"/>
            </a:endParaRPr>
          </a:p>
        </p:txBody>
      </p:sp>
      <p:sp>
        <p:nvSpPr>
          <p:cNvPr id="44" name="TextBox 4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grpSp>
        <p:nvGrpSpPr>
          <p:cNvPr id="47" name="组合 46"/>
          <p:cNvGrpSpPr/>
          <p:nvPr/>
        </p:nvGrpSpPr>
        <p:grpSpPr>
          <a:xfrm>
            <a:off x="219075" y="1276350"/>
            <a:ext cx="8924925" cy="2905125"/>
            <a:chOff x="219075" y="1276350"/>
            <a:chExt cx="8924925" cy="2905125"/>
          </a:xfrm>
        </p:grpSpPr>
        <p:grpSp>
          <p:nvGrpSpPr>
            <p:cNvPr id="43" name="组合 42"/>
            <p:cNvGrpSpPr/>
            <p:nvPr/>
          </p:nvGrpSpPr>
          <p:grpSpPr>
            <a:xfrm>
              <a:off x="219075" y="1276350"/>
              <a:ext cx="8924925" cy="2905125"/>
              <a:chOff x="219075" y="1276350"/>
              <a:chExt cx="8924925" cy="2905125"/>
            </a:xfrm>
          </p:grpSpPr>
          <p:grpSp>
            <p:nvGrpSpPr>
              <p:cNvPr id="2" name="组合 20"/>
              <p:cNvGrpSpPr/>
              <p:nvPr/>
            </p:nvGrpSpPr>
            <p:grpSpPr>
              <a:xfrm>
                <a:off x="219075" y="1276350"/>
                <a:ext cx="8924925" cy="2905125"/>
                <a:chOff x="196808" y="1600198"/>
                <a:chExt cx="11899901" cy="3873502"/>
              </a:xfrm>
            </p:grpSpPr>
            <p:pic>
              <p:nvPicPr>
                <p:cNvPr id="17" name="Picture 3"/>
                <p:cNvPicPr>
                  <a:picLocks noChangeAspect="1" noChangeArrowheads="1"/>
                </p:cNvPicPr>
                <p:nvPr/>
              </p:nvPicPr>
              <p:blipFill>
                <a:blip r:embed="rId4" cstate="print"/>
                <a:srcRect l="6250"/>
                <a:stretch>
                  <a:fillRect/>
                </a:stretch>
              </p:blipFill>
              <p:spPr bwMode="auto">
                <a:xfrm>
                  <a:off x="196808" y="3174999"/>
                  <a:ext cx="2755900" cy="2204720"/>
                </a:xfrm>
                <a:prstGeom prst="rect">
                  <a:avLst/>
                </a:prstGeom>
                <a:noFill/>
                <a:ln w="9525">
                  <a:noFill/>
                  <a:miter lim="800000"/>
                  <a:headEnd/>
                  <a:tailEnd/>
                </a:ln>
                <a:effectLst/>
              </p:spPr>
            </p:pic>
            <p:sp>
              <p:nvSpPr>
                <p:cNvPr id="18" name="矩形 17"/>
                <p:cNvSpPr/>
                <p:nvPr/>
              </p:nvSpPr>
              <p:spPr>
                <a:xfrm>
                  <a:off x="615908" y="1600198"/>
                  <a:ext cx="5334038" cy="451406"/>
                </a:xfrm>
                <a:prstGeom prst="rect">
                  <a:avLst/>
                </a:prstGeom>
              </p:spPr>
              <p:txBody>
                <a:bodyPr wrap="square">
                  <a:spAutoFit/>
                </a:bodyPr>
                <a:lstStyle/>
                <a:p>
                  <a:pPr algn="ctr" fontAlgn="ctr"/>
                  <a:r>
                    <a:rPr lang="en-US" altLang="en-US" sz="1600" b="1" dirty="0" smtClean="0">
                      <a:solidFill>
                        <a:srgbClr val="007E66"/>
                      </a:solidFill>
                      <a:latin typeface="Poppins" pitchFamily="2" charset="0"/>
                      <a:ea typeface="微软雅黑" panose="020B0503020204020204" pitchFamily="34" charset="-122"/>
                      <a:cs typeface="Poppins" pitchFamily="2" charset="0"/>
                    </a:rPr>
                    <a:t>FGF7/KGF  10210-H07E</a:t>
                  </a:r>
                  <a:endParaRPr lang="en-US" altLang="en-US" sz="1600" b="1" dirty="0" smtClean="0">
                    <a:solidFill>
                      <a:srgbClr val="007E66"/>
                    </a:solidFill>
                    <a:latin typeface="Poppins" pitchFamily="2" charset="0"/>
                    <a:ea typeface="微软雅黑" panose="020B0503020204020204" pitchFamily="34" charset="-122"/>
                    <a:cs typeface="Poppins" pitchFamily="2" charset="0"/>
                  </a:endParaRPr>
                </a:p>
              </p:txBody>
            </p:sp>
            <p:pic>
              <p:nvPicPr>
                <p:cNvPr id="19" name="Picture 3"/>
                <p:cNvPicPr>
                  <a:picLocks noChangeAspect="1" noChangeArrowheads="1"/>
                </p:cNvPicPr>
                <p:nvPr/>
              </p:nvPicPr>
              <p:blipFill>
                <a:blip r:embed="rId5" cstate="print"/>
                <a:srcRect/>
                <a:stretch>
                  <a:fillRect/>
                </a:stretch>
              </p:blipFill>
              <p:spPr bwMode="auto">
                <a:xfrm>
                  <a:off x="6000708" y="3022599"/>
                  <a:ext cx="3055583" cy="2451101"/>
                </a:xfrm>
                <a:prstGeom prst="rect">
                  <a:avLst/>
                </a:prstGeom>
                <a:noFill/>
                <a:ln w="9525">
                  <a:noFill/>
                  <a:miter lim="800000"/>
                  <a:headEnd/>
                  <a:tailEnd/>
                </a:ln>
                <a:effectLst/>
              </p:spPr>
            </p:pic>
            <p:sp>
              <p:nvSpPr>
                <p:cNvPr id="20" name="矩形 19"/>
                <p:cNvSpPr/>
                <p:nvPr/>
              </p:nvSpPr>
              <p:spPr>
                <a:xfrm>
                  <a:off x="6476963" y="1600198"/>
                  <a:ext cx="5619746" cy="451406"/>
                </a:xfrm>
                <a:prstGeom prst="rect">
                  <a:avLst/>
                </a:prstGeom>
              </p:spPr>
              <p:txBody>
                <a:bodyPr wrap="square">
                  <a:spAutoFit/>
                </a:bodyPr>
                <a:lstStyle/>
                <a:p>
                  <a:pPr algn="ctr" fontAlgn="ctr"/>
                  <a:r>
                    <a:rPr lang="en-US" altLang="en-US" sz="1600" b="1" dirty="0" smtClean="0">
                      <a:solidFill>
                        <a:srgbClr val="007E66"/>
                      </a:solidFill>
                      <a:latin typeface="Poppins" pitchFamily="2" charset="0"/>
                      <a:ea typeface="微软雅黑" panose="020B0503020204020204" pitchFamily="34" charset="-122"/>
                      <a:cs typeface="Poppins" pitchFamily="2" charset="0"/>
                    </a:rPr>
                    <a:t>FGF10  10573-HNAE</a:t>
                  </a:r>
                  <a:endParaRPr lang="en-US" altLang="en-US" sz="1600" b="1" dirty="0" smtClean="0">
                    <a:solidFill>
                      <a:srgbClr val="007E66"/>
                    </a:solidFill>
                    <a:latin typeface="Poppins" pitchFamily="2" charset="0"/>
                    <a:ea typeface="微软雅黑" panose="020B0503020204020204" pitchFamily="34" charset="-122"/>
                    <a:cs typeface="Poppins" pitchFamily="2" charset="0"/>
                  </a:endParaRPr>
                </a:p>
              </p:txBody>
            </p:sp>
            <p:sp>
              <p:nvSpPr>
                <p:cNvPr id="23" name="矩形 22"/>
                <p:cNvSpPr/>
                <p:nvPr/>
              </p:nvSpPr>
              <p:spPr>
                <a:xfrm>
                  <a:off x="9759909" y="3936999"/>
                  <a:ext cx="827577" cy="348814"/>
                </a:xfrm>
                <a:prstGeom prst="rect">
                  <a:avLst/>
                </a:prstGeom>
              </p:spPr>
              <p:txBody>
                <a:bodyPr wrap="none">
                  <a:spAutoFit/>
                </a:bodyPr>
                <a:lstStyle/>
                <a:p>
                  <a:pPr fontAlgn="ctr"/>
                  <a:r>
                    <a:rPr lang="zh-CN" altLang="en-US" sz="1100" dirty="0" smtClean="0">
                      <a:latin typeface="Poppins" pitchFamily="2" charset="0"/>
                      <a:cs typeface="Poppins" pitchFamily="2" charset="0"/>
                    </a:rPr>
                    <a:t>≥ </a:t>
                  </a:r>
                  <a:r>
                    <a:rPr lang="en-US" altLang="zh-CN" sz="1100" dirty="0" smtClean="0">
                      <a:latin typeface="Poppins" pitchFamily="2" charset="0"/>
                      <a:cs typeface="Poppins" pitchFamily="2" charset="0"/>
                    </a:rPr>
                    <a:t>95 %</a:t>
                  </a:r>
                  <a:endParaRPr lang="en-US" altLang="en-US" sz="1100" dirty="0" smtClean="0">
                    <a:solidFill>
                      <a:srgbClr val="000000"/>
                    </a:solidFill>
                    <a:latin typeface="Poppins" pitchFamily="2" charset="0"/>
                    <a:ea typeface="微软雅黑" panose="020B0503020204020204" pitchFamily="34" charset="-122"/>
                    <a:cs typeface="Poppins" pitchFamily="2" charset="0"/>
                  </a:endParaRPr>
                </a:p>
              </p:txBody>
            </p:sp>
            <p:sp>
              <p:nvSpPr>
                <p:cNvPr id="22" name="矩形 21"/>
                <p:cNvSpPr/>
                <p:nvPr/>
              </p:nvSpPr>
              <p:spPr>
                <a:xfrm>
                  <a:off x="3562308" y="3835399"/>
                  <a:ext cx="827577" cy="348814"/>
                </a:xfrm>
                <a:prstGeom prst="rect">
                  <a:avLst/>
                </a:prstGeom>
              </p:spPr>
              <p:txBody>
                <a:bodyPr wrap="none">
                  <a:spAutoFit/>
                </a:bodyPr>
                <a:lstStyle/>
                <a:p>
                  <a:pPr fontAlgn="ctr"/>
                  <a:r>
                    <a:rPr lang="zh-CN" altLang="en-US" sz="1100" dirty="0" smtClean="0">
                      <a:latin typeface="Poppins" pitchFamily="2" charset="0"/>
                      <a:ea typeface="思源黑体 CN Regular" pitchFamily="34" charset="-122"/>
                      <a:cs typeface="Poppins" pitchFamily="2" charset="0"/>
                    </a:rPr>
                    <a:t>≥ </a:t>
                  </a:r>
                  <a:r>
                    <a:rPr lang="en-US" altLang="zh-CN" sz="1100" dirty="0" smtClean="0">
                      <a:latin typeface="Poppins" pitchFamily="2" charset="0"/>
                      <a:ea typeface="思源黑体 CN Regular" pitchFamily="34" charset="-122"/>
                      <a:cs typeface="Poppins" pitchFamily="2" charset="0"/>
                    </a:rPr>
                    <a:t>95 %</a:t>
                  </a:r>
                  <a:endParaRPr lang="en-US" altLang="en-US" sz="1100" dirty="0" smtClean="0">
                    <a:latin typeface="Poppins" pitchFamily="2" charset="0"/>
                    <a:ea typeface="思源黑体 CN Regular" pitchFamily="34" charset="-122"/>
                    <a:cs typeface="Poppins" pitchFamily="2" charset="0"/>
                  </a:endParaRPr>
                </a:p>
              </p:txBody>
            </p:sp>
          </p:grpSp>
          <p:sp>
            <p:nvSpPr>
              <p:cNvPr id="31" name="TextBox 30"/>
              <p:cNvSpPr txBox="1"/>
              <p:nvPr/>
            </p:nvSpPr>
            <p:spPr>
              <a:xfrm>
                <a:off x="685800" y="2495550"/>
                <a:ext cx="762000" cy="276999"/>
              </a:xfrm>
              <a:prstGeom prst="rect">
                <a:avLst/>
              </a:prstGeom>
              <a:solidFill>
                <a:schemeClr val="bg1"/>
              </a:solidFill>
            </p:spPr>
            <p:txBody>
              <a:bodyPr wrap="square" rtlCol="0">
                <a:spAutoFit/>
              </a:bodyPr>
              <a:lstStyle/>
              <a:p>
                <a:r>
                  <a:rPr lang="zh-CN" altLang="en-US" sz="600" dirty="0" smtClean="0">
                    <a:solidFill>
                      <a:srgbClr val="000000"/>
                    </a:solidFill>
                    <a:latin typeface="思源黑体 CN Regular" pitchFamily="34" charset="-122"/>
                    <a:ea typeface="思源黑体 CN Regular" pitchFamily="34" charset="-122"/>
                    <a:cs typeface="Poppins" pitchFamily="2" charset="0"/>
                  </a:rPr>
                  <a:t>国外知名品牌</a:t>
                </a:r>
                <a:endParaRPr lang="en-US" altLang="zh-CN" sz="600" dirty="0" smtClean="0">
                  <a:solidFill>
                    <a:srgbClr val="000000"/>
                  </a:solidFill>
                  <a:latin typeface="思源黑体 CN Regular" pitchFamily="34" charset="-122"/>
                  <a:ea typeface="思源黑体 CN Regular" pitchFamily="34" charset="-122"/>
                  <a:cs typeface="Poppins" pitchFamily="2" charset="0"/>
                </a:endParaRPr>
              </a:p>
              <a:p>
                <a:r>
                  <a:rPr lang="zh-CN" altLang="en-US" sz="600" dirty="0" smtClean="0">
                    <a:solidFill>
                      <a:srgbClr val="000000"/>
                    </a:solidFill>
                    <a:latin typeface="思源黑体 CN Regular" pitchFamily="34" charset="-122"/>
                    <a:ea typeface="思源黑体 CN Regular" pitchFamily="34" charset="-122"/>
                    <a:cs typeface="Poppins" pitchFamily="2" charset="0"/>
                  </a:rPr>
                  <a:t>义翘神州</a:t>
                </a:r>
                <a:endParaRPr lang="zh-CN" altLang="en-US" sz="600" dirty="0" smtClean="0">
                  <a:solidFill>
                    <a:srgbClr val="000000"/>
                  </a:solidFill>
                  <a:latin typeface="思源黑体 CN Regular" pitchFamily="34" charset="-122"/>
                  <a:ea typeface="思源黑体 CN Regular" pitchFamily="34" charset="-122"/>
                  <a:cs typeface="Poppins" pitchFamily="2" charset="0"/>
                </a:endParaRPr>
              </a:p>
            </p:txBody>
          </p:sp>
        </p:grpSp>
        <p:sp>
          <p:nvSpPr>
            <p:cNvPr id="42" name="TextBox 41"/>
            <p:cNvSpPr txBox="1"/>
            <p:nvPr/>
          </p:nvSpPr>
          <p:spPr>
            <a:xfrm>
              <a:off x="5105400" y="2419350"/>
              <a:ext cx="838200" cy="276999"/>
            </a:xfrm>
            <a:prstGeom prst="rect">
              <a:avLst/>
            </a:prstGeom>
            <a:solidFill>
              <a:schemeClr val="bg1"/>
            </a:solidFill>
          </p:spPr>
          <p:txBody>
            <a:bodyPr wrap="square" rtlCol="0">
              <a:spAutoFit/>
            </a:bodyPr>
            <a:lstStyle/>
            <a:p>
              <a:r>
                <a:rPr lang="zh-CN" altLang="en-US" sz="600" dirty="0" smtClean="0">
                  <a:solidFill>
                    <a:srgbClr val="000000"/>
                  </a:solidFill>
                  <a:latin typeface="思源黑体 CN Regular" pitchFamily="34" charset="-122"/>
                  <a:ea typeface="思源黑体 CN Regular" pitchFamily="34" charset="-122"/>
                  <a:cs typeface="Poppins" pitchFamily="2" charset="0"/>
                </a:rPr>
                <a:t>国外知名品牌</a:t>
              </a:r>
              <a:endParaRPr lang="en-US" altLang="zh-CN" sz="600" dirty="0" smtClean="0">
                <a:solidFill>
                  <a:srgbClr val="000000"/>
                </a:solidFill>
                <a:latin typeface="思源黑体 CN Regular" pitchFamily="34" charset="-122"/>
                <a:ea typeface="思源黑体 CN Regular" pitchFamily="34" charset="-122"/>
                <a:cs typeface="Poppins" pitchFamily="2" charset="0"/>
              </a:endParaRPr>
            </a:p>
            <a:p>
              <a:r>
                <a:rPr lang="zh-CN" altLang="en-US" sz="600" dirty="0" smtClean="0">
                  <a:solidFill>
                    <a:srgbClr val="000000"/>
                  </a:solidFill>
                  <a:latin typeface="思源黑体 CN Regular" pitchFamily="34" charset="-122"/>
                  <a:ea typeface="思源黑体 CN Regular" pitchFamily="34" charset="-122"/>
                  <a:cs typeface="Poppins" pitchFamily="2" charset="0"/>
                </a:rPr>
                <a:t>义翘神州</a:t>
              </a:r>
              <a:endParaRPr lang="zh-CN" altLang="en-US" sz="600" dirty="0" smtClean="0">
                <a:solidFill>
                  <a:srgbClr val="000000"/>
                </a:solidFill>
                <a:latin typeface="思源黑体 CN Regular" pitchFamily="34" charset="-122"/>
                <a:ea typeface="思源黑体 CN Regular" pitchFamily="34" charset="-122"/>
                <a:cs typeface="Poppins" pitchFamily="2" charset="0"/>
              </a:endParaRPr>
            </a:p>
          </p:txBody>
        </p:sp>
      </p:gr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11"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grpSp>
        <p:nvGrpSpPr>
          <p:cNvPr id="6" name="组合 9"/>
          <p:cNvGrpSpPr/>
          <p:nvPr/>
        </p:nvGrpSpPr>
        <p:grpSpPr>
          <a:xfrm>
            <a:off x="285720" y="642924"/>
            <a:ext cx="3971956" cy="500066"/>
            <a:chOff x="5643570" y="1142990"/>
            <a:chExt cx="3971956" cy="500066"/>
          </a:xfrm>
        </p:grpSpPr>
        <p:sp>
          <p:nvSpPr>
            <p:cNvPr id="65" name="椭圆 64"/>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66" name="TextBox 65"/>
            <p:cNvSpPr txBox="1"/>
            <p:nvPr/>
          </p:nvSpPr>
          <p:spPr>
            <a:xfrm>
              <a:off x="5786446" y="1142990"/>
              <a:ext cx="3658374"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类器官培养相关产品数据</a:t>
              </a:r>
              <a:endParaRPr lang="zh-CN" altLang="en-US" sz="2400" b="1" dirty="0" smtClean="0">
                <a:solidFill>
                  <a:srgbClr val="007E66"/>
                </a:solidFill>
                <a:latin typeface="思源黑体 CN Medium" pitchFamily="34" charset="-122"/>
                <a:ea typeface="思源黑体 CN Medium" pitchFamily="34" charset="-122"/>
              </a:endParaRPr>
            </a:p>
          </p:txBody>
        </p:sp>
        <p:sp>
          <p:nvSpPr>
            <p:cNvPr id="67" name="椭圆 66"/>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68" name="椭圆 67"/>
            <p:cNvSpPr/>
            <p:nvPr/>
          </p:nvSpPr>
          <p:spPr>
            <a:xfrm>
              <a:off x="9472650" y="150018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sp>
        <p:nvSpPr>
          <p:cNvPr id="53" name="矩形 52"/>
          <p:cNvSpPr/>
          <p:nvPr/>
        </p:nvSpPr>
        <p:spPr>
          <a:xfrm>
            <a:off x="3640494" y="2387084"/>
            <a:ext cx="237566" cy="369332"/>
          </a:xfrm>
          <a:prstGeom prst="rect">
            <a:avLst/>
          </a:prstGeom>
        </p:spPr>
        <p:txBody>
          <a:bodyPr wrap="none">
            <a:spAutoFit/>
          </a:bodyPr>
          <a:lstStyle/>
          <a:p>
            <a:r>
              <a:rPr lang="en-US" dirty="0" smtClean="0"/>
              <a:t> </a:t>
            </a:r>
            <a:endParaRPr lang="zh-CN" altLang="en-US" sz="1100" dirty="0" smtClean="0">
              <a:latin typeface="Poppins" pitchFamily="2" charset="0"/>
              <a:cs typeface="Poppins" pitchFamily="2" charset="0"/>
            </a:endParaRPr>
          </a:p>
        </p:txBody>
      </p:sp>
      <p:sp>
        <p:nvSpPr>
          <p:cNvPr id="59" name="矩形 58"/>
          <p:cNvSpPr/>
          <p:nvPr/>
        </p:nvSpPr>
        <p:spPr>
          <a:xfrm>
            <a:off x="685800" y="1200150"/>
            <a:ext cx="2831224" cy="584775"/>
          </a:xfrm>
          <a:prstGeom prst="rect">
            <a:avLst/>
          </a:prstGeom>
        </p:spPr>
        <p:txBody>
          <a:bodyPr wrap="none">
            <a:spAutoFit/>
          </a:bodyPr>
          <a:lstStyle/>
          <a:p>
            <a:r>
              <a:rPr lang="en-US" altLang="zh-CN" sz="1600" dirty="0" smtClean="0">
                <a:solidFill>
                  <a:srgbClr val="007E66"/>
                </a:solidFill>
                <a:latin typeface="Poppins" pitchFamily="2" charset="0"/>
                <a:cs typeface="Poppins" pitchFamily="2" charset="0"/>
              </a:rPr>
              <a:t> </a:t>
            </a:r>
            <a:r>
              <a:rPr lang="en-US" altLang="zh-CN" sz="1600" b="1" dirty="0" smtClean="0">
                <a:solidFill>
                  <a:srgbClr val="007E66"/>
                </a:solidFill>
                <a:latin typeface="Poppins" pitchFamily="2" charset="0"/>
                <a:ea typeface="微软雅黑" panose="020B0503020204020204" pitchFamily="34" charset="-122"/>
                <a:cs typeface="Poppins" pitchFamily="2" charset="0"/>
              </a:rPr>
              <a:t>GMP</a:t>
            </a:r>
            <a:r>
              <a:rPr lang="zh-CN" altLang="en-US" sz="1600" b="1" dirty="0" smtClean="0">
                <a:solidFill>
                  <a:srgbClr val="007E66"/>
                </a:solidFill>
                <a:latin typeface="Poppins" pitchFamily="2" charset="0"/>
                <a:ea typeface="微软雅黑" panose="020B0503020204020204" pitchFamily="34" charset="-122"/>
                <a:cs typeface="Poppins" pitchFamily="2" charset="0"/>
              </a:rPr>
              <a:t>级 </a:t>
            </a:r>
            <a:r>
              <a:rPr lang="en-US" altLang="zh-CN" sz="1600" b="1" dirty="0" smtClean="0">
                <a:solidFill>
                  <a:srgbClr val="007E66"/>
                </a:solidFill>
                <a:latin typeface="Poppins" pitchFamily="2" charset="0"/>
                <a:ea typeface="微软雅黑" panose="020B0503020204020204" pitchFamily="34" charset="-122"/>
                <a:cs typeface="Poppins" pitchFamily="2" charset="0"/>
              </a:rPr>
              <a:t>Human </a:t>
            </a:r>
            <a:r>
              <a:rPr lang="en-US" altLang="zh-CN" sz="1600" b="1" dirty="0" err="1" smtClean="0">
                <a:solidFill>
                  <a:srgbClr val="007E66"/>
                </a:solidFill>
                <a:latin typeface="Poppins" pitchFamily="2" charset="0"/>
                <a:ea typeface="微软雅黑" panose="020B0503020204020204" pitchFamily="34" charset="-122"/>
                <a:cs typeface="Poppins" pitchFamily="2" charset="0"/>
              </a:rPr>
              <a:t>Activin</a:t>
            </a:r>
            <a:r>
              <a:rPr lang="en-US" altLang="zh-CN" sz="1600" b="1" dirty="0" smtClean="0">
                <a:solidFill>
                  <a:srgbClr val="007E66"/>
                </a:solidFill>
                <a:latin typeface="Poppins" pitchFamily="2" charset="0"/>
                <a:ea typeface="微软雅黑" panose="020B0503020204020204" pitchFamily="34" charset="-122"/>
                <a:cs typeface="Poppins" pitchFamily="2" charset="0"/>
              </a:rPr>
              <a:t> A</a:t>
            </a:r>
            <a:endParaRPr lang="en-US" altLang="zh-CN" sz="1600" b="1" dirty="0" smtClean="0">
              <a:solidFill>
                <a:srgbClr val="007E66"/>
              </a:solidFill>
              <a:latin typeface="Poppins" pitchFamily="2" charset="0"/>
              <a:ea typeface="微软雅黑" panose="020B0503020204020204" pitchFamily="34" charset="-122"/>
              <a:cs typeface="Poppins" pitchFamily="2" charset="0"/>
            </a:endParaRPr>
          </a:p>
          <a:p>
            <a:r>
              <a:rPr lang="en-US" altLang="zh-CN" sz="1600" b="1" dirty="0" smtClean="0">
                <a:solidFill>
                  <a:srgbClr val="007E66"/>
                </a:solidFill>
                <a:latin typeface="Poppins" pitchFamily="2" charset="0"/>
                <a:ea typeface="微软雅黑" panose="020B0503020204020204" pitchFamily="34" charset="-122"/>
                <a:cs typeface="Poppins" pitchFamily="2" charset="0"/>
              </a:rPr>
              <a:t>     GMP-10429-HNAH</a:t>
            </a:r>
            <a:endParaRPr lang="zh-CN" altLang="en-US" sz="1600" b="1" dirty="0" smtClean="0">
              <a:solidFill>
                <a:srgbClr val="007E66"/>
              </a:solidFill>
              <a:latin typeface="Poppins" pitchFamily="2" charset="0"/>
              <a:ea typeface="微软雅黑" panose="020B0503020204020204" pitchFamily="34" charset="-122"/>
              <a:cs typeface="Poppins" pitchFamily="2" charset="0"/>
            </a:endParaRPr>
          </a:p>
        </p:txBody>
      </p:sp>
      <p:sp>
        <p:nvSpPr>
          <p:cNvPr id="60" name="矩形 59"/>
          <p:cNvSpPr/>
          <p:nvPr/>
        </p:nvSpPr>
        <p:spPr>
          <a:xfrm>
            <a:off x="228600" y="4248150"/>
            <a:ext cx="2362200" cy="369332"/>
          </a:xfrm>
          <a:prstGeom prst="rect">
            <a:avLst/>
          </a:prstGeom>
        </p:spPr>
        <p:txBody>
          <a:bodyPr wrap="square">
            <a:spAutoFit/>
          </a:bodyPr>
          <a:lstStyle/>
          <a:p>
            <a:r>
              <a:rPr lang="en-US" sz="900" dirty="0" smtClean="0">
                <a:latin typeface="Poppins" pitchFamily="2" charset="0"/>
                <a:cs typeface="Poppins" pitchFamily="2" charset="0"/>
              </a:rPr>
              <a:t>Inhibit proliferation of MPC-11 cells. &gt;1000U/mg</a:t>
            </a:r>
            <a:endParaRPr lang="zh-CN" altLang="en-US" sz="900" dirty="0" smtClean="0">
              <a:latin typeface="Poppins" pitchFamily="2" charset="0"/>
              <a:cs typeface="Poppins" pitchFamily="2" charset="0"/>
            </a:endParaRPr>
          </a:p>
        </p:txBody>
      </p:sp>
      <p:sp>
        <p:nvSpPr>
          <p:cNvPr id="62" name="矩形 61"/>
          <p:cNvSpPr/>
          <p:nvPr/>
        </p:nvSpPr>
        <p:spPr>
          <a:xfrm>
            <a:off x="5410200" y="1276350"/>
            <a:ext cx="2380139" cy="584775"/>
          </a:xfrm>
          <a:prstGeom prst="rect">
            <a:avLst/>
          </a:prstGeom>
        </p:spPr>
        <p:txBody>
          <a:bodyPr wrap="none">
            <a:spAutoFit/>
          </a:bodyPr>
          <a:lstStyle/>
          <a:p>
            <a:r>
              <a:rPr lang="en-US" altLang="zh-CN" sz="1600" dirty="0" smtClean="0">
                <a:solidFill>
                  <a:srgbClr val="007E66"/>
                </a:solidFill>
                <a:latin typeface="Poppins" pitchFamily="2" charset="0"/>
                <a:cs typeface="Poppins" pitchFamily="2" charset="0"/>
              </a:rPr>
              <a:t> </a:t>
            </a:r>
            <a:r>
              <a:rPr lang="en-US" altLang="zh-CN" sz="1600" b="1" dirty="0" smtClean="0">
                <a:solidFill>
                  <a:srgbClr val="007E66"/>
                </a:solidFill>
                <a:latin typeface="Poppins" pitchFamily="2" charset="0"/>
                <a:ea typeface="微软雅黑" panose="020B0503020204020204" pitchFamily="34" charset="-122"/>
                <a:cs typeface="Poppins" pitchFamily="2" charset="0"/>
              </a:rPr>
              <a:t>GMP</a:t>
            </a:r>
            <a:r>
              <a:rPr lang="zh-CN" altLang="en-US" sz="1600" b="1" dirty="0" smtClean="0">
                <a:solidFill>
                  <a:srgbClr val="007E66"/>
                </a:solidFill>
                <a:latin typeface="Poppins" pitchFamily="2" charset="0"/>
                <a:ea typeface="微软雅黑" panose="020B0503020204020204" pitchFamily="34" charset="-122"/>
                <a:cs typeface="Poppins" pitchFamily="2" charset="0"/>
              </a:rPr>
              <a:t>级 </a:t>
            </a:r>
            <a:r>
              <a:rPr lang="en-US" altLang="zh-CN" sz="1600" b="1" dirty="0" smtClean="0">
                <a:solidFill>
                  <a:srgbClr val="007E66"/>
                </a:solidFill>
                <a:latin typeface="Poppins" pitchFamily="2" charset="0"/>
                <a:ea typeface="微软雅黑" panose="020B0503020204020204" pitchFamily="34" charset="-122"/>
                <a:cs typeface="Poppins" pitchFamily="2" charset="0"/>
              </a:rPr>
              <a:t>Human OSM</a:t>
            </a:r>
            <a:endParaRPr lang="en-US" altLang="zh-CN" sz="1600" b="1" dirty="0" smtClean="0">
              <a:solidFill>
                <a:srgbClr val="007E66"/>
              </a:solidFill>
              <a:latin typeface="Poppins" pitchFamily="2" charset="0"/>
              <a:ea typeface="微软雅黑" panose="020B0503020204020204" pitchFamily="34" charset="-122"/>
              <a:cs typeface="Poppins" pitchFamily="2" charset="0"/>
            </a:endParaRPr>
          </a:p>
          <a:p>
            <a:pPr algn="ctr"/>
            <a:r>
              <a:rPr lang="en-US" altLang="zh-CN" sz="1600" b="1" dirty="0" smtClean="0">
                <a:solidFill>
                  <a:srgbClr val="007E66"/>
                </a:solidFill>
                <a:latin typeface="Poppins" pitchFamily="2" charset="0"/>
                <a:ea typeface="微软雅黑" panose="020B0503020204020204" pitchFamily="34" charset="-122"/>
                <a:cs typeface="Poppins" pitchFamily="2" charset="0"/>
              </a:rPr>
              <a:t>GMP-10452-HNAH</a:t>
            </a:r>
            <a:endParaRPr lang="zh-CN" altLang="en-US" sz="1600" b="1" dirty="0" smtClean="0">
              <a:solidFill>
                <a:srgbClr val="007E66"/>
              </a:solidFill>
              <a:latin typeface="Poppins" pitchFamily="2" charset="0"/>
              <a:ea typeface="微软雅黑" panose="020B0503020204020204" pitchFamily="34" charset="-122"/>
              <a:cs typeface="Poppins" pitchFamily="2" charset="0"/>
            </a:endParaRPr>
          </a:p>
        </p:txBody>
      </p:sp>
      <p:sp>
        <p:nvSpPr>
          <p:cNvPr id="69" name="矩形 68"/>
          <p:cNvSpPr/>
          <p:nvPr/>
        </p:nvSpPr>
        <p:spPr>
          <a:xfrm>
            <a:off x="4800600" y="4171950"/>
            <a:ext cx="2819400" cy="646331"/>
          </a:xfrm>
          <a:prstGeom prst="rect">
            <a:avLst/>
          </a:prstGeom>
        </p:spPr>
        <p:txBody>
          <a:bodyPr wrap="square">
            <a:spAutoFit/>
          </a:bodyPr>
          <a:lstStyle/>
          <a:p>
            <a:r>
              <a:rPr lang="en-US" sz="900" dirty="0" smtClean="0">
                <a:latin typeface="Poppins" pitchFamily="2" charset="0"/>
                <a:cs typeface="Poppins" pitchFamily="2" charset="0"/>
              </a:rPr>
              <a:t>Cell proliferation assay using TF-1 human </a:t>
            </a:r>
            <a:r>
              <a:rPr lang="en-US" sz="900" dirty="0" err="1" smtClean="0">
                <a:latin typeface="Poppins" pitchFamily="2" charset="0"/>
                <a:cs typeface="Poppins" pitchFamily="2" charset="0"/>
              </a:rPr>
              <a:t>erythroleukemic</a:t>
            </a:r>
            <a:r>
              <a:rPr lang="en-US" sz="900" dirty="0" smtClean="0">
                <a:latin typeface="Poppins" pitchFamily="2" charset="0"/>
                <a:cs typeface="Poppins" pitchFamily="2" charset="0"/>
              </a:rPr>
              <a:t> cells. </a:t>
            </a:r>
            <a:endParaRPr lang="en-US" sz="900" dirty="0" smtClean="0">
              <a:latin typeface="Poppins" pitchFamily="2" charset="0"/>
              <a:cs typeface="Poppins" pitchFamily="2" charset="0"/>
            </a:endParaRPr>
          </a:p>
          <a:p>
            <a:r>
              <a:rPr lang="en-US" sz="900" dirty="0" smtClean="0">
                <a:latin typeface="Poppins" pitchFamily="2" charset="0"/>
                <a:cs typeface="Poppins" pitchFamily="2" charset="0"/>
              </a:rPr>
              <a:t>&gt;30,000 Units/</a:t>
            </a:r>
            <a:r>
              <a:rPr lang="en-US" altLang="zh-CN" sz="900" dirty="0" err="1" smtClean="0">
                <a:latin typeface="Poppins" pitchFamily="2" charset="0"/>
                <a:cs typeface="Poppins" pitchFamily="2" charset="0"/>
              </a:rPr>
              <a:t>μ</a:t>
            </a:r>
            <a:r>
              <a:rPr lang="en-US" sz="900" dirty="0" err="1" smtClean="0">
                <a:latin typeface="Poppins" pitchFamily="2" charset="0"/>
                <a:cs typeface="Poppins" pitchFamily="2" charset="0"/>
              </a:rPr>
              <a:t>g</a:t>
            </a:r>
            <a:endParaRPr lang="zh-CN" altLang="en-US" sz="900" dirty="0" smtClean="0">
              <a:latin typeface="Poppins" pitchFamily="2" charset="0"/>
              <a:cs typeface="Poppins" pitchFamily="2" charset="0"/>
            </a:endParaRPr>
          </a:p>
          <a:p>
            <a:endParaRPr lang="zh-CN" altLang="en-US" sz="900" dirty="0">
              <a:latin typeface="Poppins" pitchFamily="2" charset="0"/>
              <a:cs typeface="Poppins" pitchFamily="2" charset="0"/>
            </a:endParaRPr>
          </a:p>
        </p:txBody>
      </p:sp>
      <p:sp>
        <p:nvSpPr>
          <p:cNvPr id="70" name="矩形 69"/>
          <p:cNvSpPr/>
          <p:nvPr/>
        </p:nvSpPr>
        <p:spPr>
          <a:xfrm>
            <a:off x="3276600" y="4248150"/>
            <a:ext cx="583814" cy="246221"/>
          </a:xfrm>
          <a:prstGeom prst="rect">
            <a:avLst/>
          </a:prstGeom>
        </p:spPr>
        <p:txBody>
          <a:bodyPr wrap="none">
            <a:spAutoFit/>
          </a:bodyPr>
          <a:lstStyle/>
          <a:p>
            <a:r>
              <a:rPr lang="zh-CN" altLang="en-US" sz="1000" dirty="0" smtClean="0">
                <a:latin typeface="Poppins" pitchFamily="2" charset="0"/>
                <a:cs typeface="Poppins" pitchFamily="2" charset="0"/>
              </a:rPr>
              <a:t>≥ </a:t>
            </a:r>
            <a:r>
              <a:rPr lang="en-US" altLang="zh-CN" sz="1000" dirty="0" smtClean="0">
                <a:latin typeface="Poppins" pitchFamily="2" charset="0"/>
                <a:cs typeface="Poppins" pitchFamily="2" charset="0"/>
              </a:rPr>
              <a:t>95 %</a:t>
            </a:r>
            <a:endParaRPr lang="zh-CN" altLang="en-US" sz="1000" dirty="0">
              <a:latin typeface="Poppins" pitchFamily="2" charset="0"/>
              <a:cs typeface="Poppins" pitchFamily="2" charset="0"/>
            </a:endParaRPr>
          </a:p>
        </p:txBody>
      </p:sp>
      <p:sp>
        <p:nvSpPr>
          <p:cNvPr id="71" name="矩形 70"/>
          <p:cNvSpPr/>
          <p:nvPr/>
        </p:nvSpPr>
        <p:spPr>
          <a:xfrm>
            <a:off x="7924800" y="4171950"/>
            <a:ext cx="583814" cy="246221"/>
          </a:xfrm>
          <a:prstGeom prst="rect">
            <a:avLst/>
          </a:prstGeom>
        </p:spPr>
        <p:txBody>
          <a:bodyPr wrap="none">
            <a:spAutoFit/>
          </a:bodyPr>
          <a:lstStyle/>
          <a:p>
            <a:r>
              <a:rPr lang="zh-CN" altLang="en-US" sz="1000" dirty="0" smtClean="0">
                <a:latin typeface="Poppins" pitchFamily="2" charset="0"/>
                <a:cs typeface="Poppins" pitchFamily="2" charset="0"/>
              </a:rPr>
              <a:t>≥ </a:t>
            </a:r>
            <a:r>
              <a:rPr lang="en-US" altLang="zh-CN" sz="1000" dirty="0" smtClean="0">
                <a:latin typeface="Poppins" pitchFamily="2" charset="0"/>
                <a:cs typeface="Poppins" pitchFamily="2" charset="0"/>
              </a:rPr>
              <a:t>95 %</a:t>
            </a:r>
            <a:endParaRPr lang="zh-CN" altLang="en-US" sz="1000" dirty="0">
              <a:latin typeface="Poppins" pitchFamily="2" charset="0"/>
              <a:cs typeface="Poppins" pitchFamily="2" charset="0"/>
            </a:endParaRPr>
          </a:p>
        </p:txBody>
      </p:sp>
      <p:sp>
        <p:nvSpPr>
          <p:cNvPr id="32" name="TextBox 31"/>
          <p:cNvSpPr txBox="1"/>
          <p:nvPr/>
        </p:nvSpPr>
        <p:spPr>
          <a:xfrm>
            <a:off x="381000" y="2033709"/>
            <a:ext cx="1928826"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itchFamily="34" charset="-122"/>
                <a:ea typeface="思源黑体 CN Regular" pitchFamily="34" charset="-122"/>
                <a:cs typeface="Poppins" pitchFamily="2" charset="0"/>
              </a:rPr>
              <a:t>活性比较数据</a:t>
            </a:r>
            <a:endParaRPr lang="en-US" altLang="zh-CN" sz="1200" b="1" dirty="0" smtClean="0">
              <a:solidFill>
                <a:srgbClr val="000000"/>
              </a:solidFill>
              <a:latin typeface="思源黑体 CN Regular" pitchFamily="34" charset="-122"/>
              <a:ea typeface="思源黑体 CN Regular" pitchFamily="34" charset="-122"/>
              <a:cs typeface="Poppins" pitchFamily="2" charset="0"/>
            </a:endParaRPr>
          </a:p>
        </p:txBody>
      </p:sp>
      <p:sp>
        <p:nvSpPr>
          <p:cNvPr id="33" name="TextBox 32"/>
          <p:cNvSpPr txBox="1"/>
          <p:nvPr/>
        </p:nvSpPr>
        <p:spPr>
          <a:xfrm>
            <a:off x="4724400" y="2033709"/>
            <a:ext cx="2071702"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itchFamily="34" charset="-122"/>
                <a:ea typeface="思源黑体 CN Regular" pitchFamily="34" charset="-122"/>
                <a:cs typeface="Poppins" pitchFamily="2" charset="0"/>
              </a:rPr>
              <a:t>批间一致性数据</a:t>
            </a:r>
            <a:endParaRPr lang="en-US" altLang="zh-CN" sz="1200" b="1" dirty="0" smtClean="0">
              <a:solidFill>
                <a:srgbClr val="000000"/>
              </a:solidFill>
              <a:latin typeface="思源黑体 CN Regular" pitchFamily="34" charset="-122"/>
              <a:ea typeface="思源黑体 CN Regular" pitchFamily="34" charset="-122"/>
              <a:cs typeface="Poppins" pitchFamily="2" charset="0"/>
            </a:endParaRPr>
          </a:p>
        </p:txBody>
      </p:sp>
      <p:sp>
        <p:nvSpPr>
          <p:cNvPr id="36" name="TextBox 3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pic>
        <p:nvPicPr>
          <p:cNvPr id="37" name="Picture 3"/>
          <p:cNvPicPr>
            <a:picLocks noChangeAspect="1" noChangeArrowheads="1"/>
          </p:cNvPicPr>
          <p:nvPr/>
        </p:nvPicPr>
        <p:blipFill>
          <a:blip r:embed="rId2" cstate="print"/>
          <a:srcRect/>
          <a:stretch>
            <a:fillRect/>
          </a:stretch>
        </p:blipFill>
        <p:spPr bwMode="auto">
          <a:xfrm>
            <a:off x="6810153" y="2524125"/>
            <a:ext cx="2305272" cy="1524000"/>
          </a:xfrm>
          <a:prstGeom prst="rect">
            <a:avLst/>
          </a:prstGeom>
          <a:noFill/>
          <a:ln w="9525">
            <a:noFill/>
            <a:miter lim="800000"/>
            <a:headEnd/>
            <a:tailEnd/>
          </a:ln>
          <a:effectLst/>
        </p:spPr>
      </p:pic>
      <p:pic>
        <p:nvPicPr>
          <p:cNvPr id="38" name="Picture 2"/>
          <p:cNvPicPr>
            <a:picLocks noChangeAspect="1" noChangeArrowheads="1"/>
          </p:cNvPicPr>
          <p:nvPr/>
        </p:nvPicPr>
        <p:blipFill>
          <a:blip r:embed="rId3" cstate="print"/>
          <a:srcRect/>
          <a:stretch>
            <a:fillRect/>
          </a:stretch>
        </p:blipFill>
        <p:spPr bwMode="auto">
          <a:xfrm>
            <a:off x="2362200" y="2647950"/>
            <a:ext cx="2180665" cy="1416738"/>
          </a:xfrm>
          <a:prstGeom prst="rect">
            <a:avLst/>
          </a:prstGeom>
          <a:noFill/>
          <a:ln w="9525">
            <a:noFill/>
            <a:miter lim="800000"/>
            <a:headEnd/>
            <a:tailEnd/>
          </a:ln>
          <a:effectLst/>
        </p:spPr>
      </p:pic>
      <p:pic>
        <p:nvPicPr>
          <p:cNvPr id="2056" name="Picture 8" descr="https://cdn1.sinobiological.com/products-img/GMP-10429-HNAH.jpg"/>
          <p:cNvPicPr>
            <a:picLocks noChangeAspect="1" noChangeArrowheads="1"/>
          </p:cNvPicPr>
          <p:nvPr/>
        </p:nvPicPr>
        <p:blipFill>
          <a:blip r:embed="rId4" cstate="print"/>
          <a:srcRect l="19788" r="18021"/>
          <a:stretch>
            <a:fillRect/>
          </a:stretch>
        </p:blipFill>
        <p:spPr bwMode="auto">
          <a:xfrm>
            <a:off x="2738559" y="2814921"/>
            <a:ext cx="762000" cy="935182"/>
          </a:xfrm>
          <a:prstGeom prst="rect">
            <a:avLst/>
          </a:prstGeom>
          <a:noFill/>
        </p:spPr>
      </p:pic>
      <p:grpSp>
        <p:nvGrpSpPr>
          <p:cNvPr id="35" name="组合 34"/>
          <p:cNvGrpSpPr/>
          <p:nvPr/>
        </p:nvGrpSpPr>
        <p:grpSpPr>
          <a:xfrm>
            <a:off x="228600" y="2495550"/>
            <a:ext cx="2209800" cy="1676469"/>
            <a:chOff x="228600" y="2495550"/>
            <a:chExt cx="2209800" cy="1676469"/>
          </a:xfrm>
        </p:grpSpPr>
        <p:pic>
          <p:nvPicPr>
            <p:cNvPr id="58" name="Picture 3"/>
            <p:cNvPicPr>
              <a:picLocks noChangeAspect="1" noChangeArrowheads="1"/>
            </p:cNvPicPr>
            <p:nvPr/>
          </p:nvPicPr>
          <p:blipFill>
            <a:blip r:embed="rId5" cstate="print"/>
            <a:srcRect/>
            <a:stretch>
              <a:fillRect/>
            </a:stretch>
          </p:blipFill>
          <p:spPr bwMode="auto">
            <a:xfrm>
              <a:off x="228600" y="2495550"/>
              <a:ext cx="2209800" cy="1676469"/>
            </a:xfrm>
            <a:prstGeom prst="rect">
              <a:avLst/>
            </a:prstGeom>
            <a:noFill/>
            <a:ln w="9525">
              <a:noFill/>
              <a:miter lim="800000"/>
              <a:headEnd/>
              <a:tailEnd/>
            </a:ln>
            <a:effectLst/>
          </p:spPr>
        </p:pic>
        <p:sp>
          <p:nvSpPr>
            <p:cNvPr id="34" name="TextBox 33"/>
            <p:cNvSpPr txBox="1"/>
            <p:nvPr/>
          </p:nvSpPr>
          <p:spPr>
            <a:xfrm>
              <a:off x="609600" y="2571750"/>
              <a:ext cx="762000" cy="276999"/>
            </a:xfrm>
            <a:prstGeom prst="rect">
              <a:avLst/>
            </a:prstGeom>
            <a:solidFill>
              <a:schemeClr val="bg1"/>
            </a:solidFill>
          </p:spPr>
          <p:txBody>
            <a:bodyPr wrap="square" rtlCol="0">
              <a:spAutoFit/>
            </a:bodyPr>
            <a:lstStyle/>
            <a:p>
              <a:r>
                <a:rPr lang="zh-CN" altLang="en-US" sz="600" dirty="0" smtClean="0">
                  <a:solidFill>
                    <a:srgbClr val="000000"/>
                  </a:solidFill>
                  <a:latin typeface="思源黑体 CN Regular" pitchFamily="34" charset="-122"/>
                  <a:ea typeface="思源黑体 CN Regular" pitchFamily="34" charset="-122"/>
                  <a:cs typeface="Poppins" pitchFamily="2" charset="0"/>
                </a:rPr>
                <a:t>义翘</a:t>
              </a:r>
              <a:r>
                <a:rPr lang="zh-CN" altLang="en-US" sz="600" dirty="0" smtClean="0">
                  <a:solidFill>
                    <a:srgbClr val="000000"/>
                  </a:solidFill>
                  <a:latin typeface="Poppins" pitchFamily="2" charset="0"/>
                  <a:ea typeface="思源黑体 CN Regular" pitchFamily="34" charset="-122"/>
                  <a:cs typeface="Poppins" pitchFamily="2" charset="0"/>
                </a:rPr>
                <a:t>神州</a:t>
              </a:r>
              <a:endParaRPr lang="en-US" altLang="zh-CN" sz="600" dirty="0" smtClean="0">
                <a:solidFill>
                  <a:srgbClr val="000000"/>
                </a:solidFill>
                <a:latin typeface="思源黑体 CN Regular" pitchFamily="34" charset="-122"/>
                <a:ea typeface="思源黑体 CN Regular" pitchFamily="34" charset="-122"/>
                <a:cs typeface="Poppins" pitchFamily="2" charset="0"/>
              </a:endParaRPr>
            </a:p>
            <a:p>
              <a:r>
                <a:rPr lang="zh-CN" altLang="en-US" sz="600" dirty="0" smtClean="0">
                  <a:solidFill>
                    <a:srgbClr val="000000"/>
                  </a:solidFill>
                  <a:latin typeface="思源黑体 CN Regular" pitchFamily="34" charset="-122"/>
                  <a:ea typeface="思源黑体 CN Regular" pitchFamily="34" charset="-122"/>
                  <a:cs typeface="Poppins" pitchFamily="2" charset="0"/>
                </a:rPr>
                <a:t>国外知名品牌</a:t>
              </a:r>
              <a:endParaRPr lang="zh-CN" altLang="en-US" sz="600" dirty="0" smtClean="0">
                <a:solidFill>
                  <a:srgbClr val="000000"/>
                </a:solidFill>
                <a:latin typeface="思源黑体 CN Regular" pitchFamily="34" charset="-122"/>
                <a:ea typeface="思源黑体 CN Regular" pitchFamily="34" charset="-122"/>
                <a:cs typeface="Poppins" pitchFamily="2" charset="0"/>
              </a:endParaRPr>
            </a:p>
          </p:txBody>
        </p:sp>
      </p:grpSp>
      <p:grpSp>
        <p:nvGrpSpPr>
          <p:cNvPr id="40" name="组合 39"/>
          <p:cNvGrpSpPr/>
          <p:nvPr/>
        </p:nvGrpSpPr>
        <p:grpSpPr>
          <a:xfrm>
            <a:off x="4730748" y="2495550"/>
            <a:ext cx="2133600" cy="1600200"/>
            <a:chOff x="4730748" y="2495550"/>
            <a:chExt cx="2133600" cy="1600200"/>
          </a:xfrm>
        </p:grpSpPr>
        <p:pic>
          <p:nvPicPr>
            <p:cNvPr id="61" name="Picture 2"/>
            <p:cNvPicPr>
              <a:picLocks noChangeAspect="1" noChangeArrowheads="1"/>
            </p:cNvPicPr>
            <p:nvPr/>
          </p:nvPicPr>
          <p:blipFill>
            <a:blip r:embed="rId6" cstate="print"/>
            <a:srcRect/>
            <a:stretch>
              <a:fillRect/>
            </a:stretch>
          </p:blipFill>
          <p:spPr bwMode="auto">
            <a:xfrm>
              <a:off x="4730748" y="2495550"/>
              <a:ext cx="2133600" cy="1600200"/>
            </a:xfrm>
            <a:prstGeom prst="rect">
              <a:avLst/>
            </a:prstGeom>
            <a:noFill/>
            <a:ln w="9525">
              <a:noFill/>
              <a:miter lim="800000"/>
              <a:headEnd/>
              <a:tailEnd/>
            </a:ln>
            <a:effectLst/>
          </p:spPr>
        </p:pic>
        <p:sp>
          <p:nvSpPr>
            <p:cNvPr id="39" name="TextBox 38"/>
            <p:cNvSpPr txBox="1"/>
            <p:nvPr/>
          </p:nvSpPr>
          <p:spPr>
            <a:xfrm>
              <a:off x="5334000" y="2495550"/>
              <a:ext cx="762000" cy="276999"/>
            </a:xfrm>
            <a:prstGeom prst="rect">
              <a:avLst/>
            </a:prstGeom>
            <a:solidFill>
              <a:schemeClr val="bg1"/>
            </a:solidFill>
          </p:spPr>
          <p:txBody>
            <a:bodyPr wrap="square" rtlCol="0">
              <a:spAutoFit/>
            </a:bodyPr>
            <a:lstStyle/>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1</a:t>
              </a:r>
              <a:endParaRPr lang="en-US" altLang="zh-CN" sz="600" dirty="0" smtClean="0">
                <a:solidFill>
                  <a:srgbClr val="000000"/>
                </a:solidFill>
                <a:latin typeface="Poppins" pitchFamily="2" charset="0"/>
                <a:ea typeface="思源黑体 CN Regular" pitchFamily="34" charset="-122"/>
                <a:cs typeface="Poppins" pitchFamily="2" charset="0"/>
              </a:endParaRPr>
            </a:p>
            <a:p>
              <a:r>
                <a:rPr lang="zh-CN" altLang="en-US" sz="600" dirty="0" smtClean="0">
                  <a:solidFill>
                    <a:srgbClr val="000000"/>
                  </a:solidFill>
                  <a:latin typeface="Poppins" pitchFamily="2" charset="0"/>
                  <a:ea typeface="思源黑体 CN Regular" pitchFamily="34" charset="-122"/>
                  <a:cs typeface="Poppins" pitchFamily="2" charset="0"/>
                </a:rPr>
                <a:t>义翘神州批次</a:t>
              </a:r>
              <a:r>
                <a:rPr lang="en-US" altLang="zh-CN" sz="600" dirty="0" smtClean="0">
                  <a:solidFill>
                    <a:srgbClr val="000000"/>
                  </a:solidFill>
                  <a:latin typeface="Poppins" pitchFamily="2" charset="0"/>
                  <a:ea typeface="思源黑体 CN Regular" pitchFamily="34" charset="-122"/>
                  <a:cs typeface="Poppins" pitchFamily="2" charset="0"/>
                </a:rPr>
                <a:t>2</a:t>
              </a:r>
              <a:endParaRPr lang="en-US" altLang="zh-CN" sz="600" dirty="0" smtClean="0">
                <a:solidFill>
                  <a:srgbClr val="000000"/>
                </a:solidFill>
                <a:latin typeface="Poppins" pitchFamily="2" charset="0"/>
                <a:ea typeface="思源黑体 CN Regular" pitchFamily="34" charset="-122"/>
                <a:cs typeface="Poppins" pitchFamily="2" charset="0"/>
              </a:endParaRPr>
            </a:p>
          </p:txBody>
        </p:sp>
      </p:grpSp>
      <p:pic>
        <p:nvPicPr>
          <p:cNvPr id="8194" name="Picture 2" descr="https://cdn1.sinobiological.com/products-img/GMP-10452-HNAH.jpg"/>
          <p:cNvPicPr>
            <a:picLocks noChangeAspect="1" noChangeArrowheads="1"/>
          </p:cNvPicPr>
          <p:nvPr/>
        </p:nvPicPr>
        <p:blipFill>
          <a:blip r:embed="rId7" cstate="print"/>
          <a:srcRect l="27778" r="27778"/>
          <a:stretch>
            <a:fillRect/>
          </a:stretch>
        </p:blipFill>
        <p:spPr bwMode="auto">
          <a:xfrm>
            <a:off x="7291347" y="2669491"/>
            <a:ext cx="621237" cy="1066859"/>
          </a:xfrm>
          <a:prstGeom prst="rect">
            <a:avLst/>
          </a:prstGeom>
          <a:noFill/>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表格 22"/>
          <p:cNvGraphicFramePr>
            <a:graphicFrameLocks noGrp="1"/>
          </p:cNvGraphicFramePr>
          <p:nvPr/>
        </p:nvGraphicFramePr>
        <p:xfrm>
          <a:off x="381000" y="1352550"/>
          <a:ext cx="8153401" cy="3352805"/>
        </p:xfrm>
        <a:graphic>
          <a:graphicData uri="http://schemas.openxmlformats.org/drawingml/2006/table">
            <a:tbl>
              <a:tblPr>
                <a:tableStyleId>{616DA210-FB5B-4158-B5E0-FEB733F419BA}</a:tableStyleId>
              </a:tblPr>
              <a:tblGrid>
                <a:gridCol w="1039688"/>
                <a:gridCol w="547701"/>
                <a:gridCol w="694713"/>
                <a:gridCol w="759253"/>
                <a:gridCol w="759253"/>
                <a:gridCol w="690231"/>
                <a:gridCol w="759253"/>
                <a:gridCol w="759253"/>
                <a:gridCol w="573364"/>
                <a:gridCol w="858887"/>
                <a:gridCol w="711805"/>
              </a:tblGrid>
              <a:tr h="185275">
                <a:tc>
                  <a:txBody>
                    <a:bodyPr/>
                    <a:lstStyle/>
                    <a:p>
                      <a:pPr algn="ctr" fontAlgn="ctr"/>
                      <a:r>
                        <a:rPr lang="zh-CN" altLang="en-US" sz="1000" b="1" u="none" strike="noStrike" dirty="0">
                          <a:solidFill>
                            <a:schemeClr val="bg1"/>
                          </a:solidFill>
                          <a:latin typeface="Poppins" pitchFamily="2" charset="0"/>
                          <a:ea typeface="思源黑体 CN Regular" pitchFamily="34" charset="-122"/>
                          <a:cs typeface="Poppins" pitchFamily="2" charset="0"/>
                        </a:rPr>
                        <a:t>货号</a:t>
                      </a:r>
                      <a:endParaRPr lang="zh-CN" altLang="en-US" sz="1000" b="1" i="0" u="none" strike="noStrike" dirty="0">
                        <a:solidFill>
                          <a:schemeClr val="bg1"/>
                        </a:solidFill>
                        <a:latin typeface="Poppins" pitchFamily="2" charset="0"/>
                        <a:ea typeface="思源黑体 CN Regular" pitchFamily="34" charset="-122"/>
                        <a:cs typeface="Poppins" pitchFamily="2" charset="0"/>
                      </a:endParaRPr>
                    </a:p>
                  </a:txBody>
                  <a:tcPr marL="4763" marR="4763" marT="4763" marB="0" anchor="ctr">
                    <a:solidFill>
                      <a:srgbClr val="007E66"/>
                    </a:solidFill>
                  </a:tcPr>
                </a:tc>
                <a:tc>
                  <a:txBody>
                    <a:bodyPr/>
                    <a:lstStyle/>
                    <a:p>
                      <a:pPr algn="ctr" fontAlgn="ctr"/>
                      <a:r>
                        <a:rPr lang="zh-CN" altLang="en-US" sz="1000" b="1" u="none" strike="noStrike" dirty="0">
                          <a:solidFill>
                            <a:schemeClr val="bg1"/>
                          </a:solidFill>
                          <a:latin typeface="Poppins" pitchFamily="2" charset="0"/>
                          <a:ea typeface="思源黑体 CN Regular" pitchFamily="34" charset="-122"/>
                          <a:cs typeface="Poppins" pitchFamily="2" charset="0"/>
                        </a:rPr>
                        <a:t>分子</a:t>
                      </a:r>
                      <a:endParaRPr lang="zh-CN" altLang="en-US" sz="1000" b="1" i="0" u="none" strike="noStrike" dirty="0">
                        <a:solidFill>
                          <a:schemeClr val="bg1"/>
                        </a:solidFill>
                        <a:latin typeface="Poppins" pitchFamily="2" charset="0"/>
                        <a:ea typeface="思源黑体 CN Regular" pitchFamily="34" charset="-122"/>
                        <a:cs typeface="Poppins" pitchFamily="2" charset="0"/>
                      </a:endParaRP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itchFamily="2" charset="0"/>
                          <a:ea typeface="思源黑体 CN Regular" pitchFamily="34" charset="-122"/>
                          <a:cs typeface="Poppins" pitchFamily="2" charset="0"/>
                        </a:rPr>
                        <a:t>Intestinal</a:t>
                      </a:r>
                      <a:endParaRPr lang="en-US" sz="1000" b="1" u="none" strike="noStrike" kern="1200" dirty="0">
                        <a:solidFill>
                          <a:schemeClr val="bg1"/>
                        </a:solidFill>
                        <a:latin typeface="Poppins" pitchFamily="2" charset="0"/>
                        <a:ea typeface="思源黑体 CN Regular" pitchFamily="34" charset="-122"/>
                        <a:cs typeface="Poppins" pitchFamily="2" charset="0"/>
                      </a:endParaRP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itchFamily="2" charset="0"/>
                          <a:ea typeface="思源黑体 CN Regular" pitchFamily="34" charset="-122"/>
                          <a:cs typeface="Poppins" pitchFamily="2" charset="0"/>
                        </a:rPr>
                        <a:t>Gastric</a:t>
                      </a:r>
                      <a:endParaRPr lang="en-US" sz="1000" b="1" u="none" strike="noStrike" kern="1200" dirty="0">
                        <a:solidFill>
                          <a:schemeClr val="bg1"/>
                        </a:solidFill>
                        <a:latin typeface="Poppins" pitchFamily="2" charset="0"/>
                        <a:ea typeface="思源黑体 CN Regular" pitchFamily="34" charset="-122"/>
                        <a:cs typeface="Poppins" pitchFamily="2" charset="0"/>
                      </a:endParaRP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itchFamily="2" charset="0"/>
                          <a:ea typeface="思源黑体 CN Regular" pitchFamily="34" charset="-122"/>
                          <a:cs typeface="Poppins" pitchFamily="2" charset="0"/>
                        </a:rPr>
                        <a:t>Liver</a:t>
                      </a:r>
                      <a:endParaRPr lang="en-US" sz="1000" b="1" u="none" strike="noStrike" kern="1200" dirty="0">
                        <a:solidFill>
                          <a:schemeClr val="bg1"/>
                        </a:solidFill>
                        <a:latin typeface="Poppins" pitchFamily="2" charset="0"/>
                        <a:ea typeface="思源黑体 CN Regular" pitchFamily="34" charset="-122"/>
                        <a:cs typeface="Poppins" pitchFamily="2" charset="0"/>
                      </a:endParaRP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itchFamily="2" charset="0"/>
                          <a:ea typeface="思源黑体 CN Regular" pitchFamily="34" charset="-122"/>
                          <a:cs typeface="Poppins" pitchFamily="2" charset="0"/>
                        </a:rPr>
                        <a:t>Lung</a:t>
                      </a:r>
                      <a:endParaRPr lang="en-US" sz="1000" b="1" u="none" strike="noStrike" kern="1200" dirty="0">
                        <a:solidFill>
                          <a:schemeClr val="bg1"/>
                        </a:solidFill>
                        <a:latin typeface="Poppins" pitchFamily="2" charset="0"/>
                        <a:ea typeface="思源黑体 CN Regular" pitchFamily="34" charset="-122"/>
                        <a:cs typeface="Poppins" pitchFamily="2" charset="0"/>
                      </a:endParaRP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itchFamily="2" charset="0"/>
                          <a:ea typeface="思源黑体 CN Regular" pitchFamily="34" charset="-122"/>
                          <a:cs typeface="Poppins" pitchFamily="2" charset="0"/>
                        </a:rPr>
                        <a:t>Breast</a:t>
                      </a:r>
                      <a:endParaRPr lang="en-US" sz="1000" b="1" u="none" strike="noStrike" kern="1200" dirty="0">
                        <a:solidFill>
                          <a:schemeClr val="bg1"/>
                        </a:solidFill>
                        <a:latin typeface="Poppins" pitchFamily="2" charset="0"/>
                        <a:ea typeface="思源黑体 CN Regular" pitchFamily="34" charset="-122"/>
                        <a:cs typeface="Poppins" pitchFamily="2" charset="0"/>
                      </a:endParaRP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itchFamily="2" charset="0"/>
                          <a:ea typeface="思源黑体 CN Regular" pitchFamily="34" charset="-122"/>
                          <a:cs typeface="Poppins" pitchFamily="2" charset="0"/>
                        </a:rPr>
                        <a:t>Brain</a:t>
                      </a:r>
                      <a:endParaRPr lang="en-US" sz="1000" b="1" u="none" strike="noStrike" kern="1200" dirty="0">
                        <a:solidFill>
                          <a:schemeClr val="bg1"/>
                        </a:solidFill>
                        <a:latin typeface="Poppins" pitchFamily="2" charset="0"/>
                        <a:ea typeface="思源黑体 CN Regular" pitchFamily="34" charset="-122"/>
                        <a:cs typeface="Poppins" pitchFamily="2" charset="0"/>
                      </a:endParaRP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itchFamily="2" charset="0"/>
                          <a:ea typeface="思源黑体 CN Regular" pitchFamily="34" charset="-122"/>
                          <a:cs typeface="Poppins" pitchFamily="2" charset="0"/>
                        </a:rPr>
                        <a:t>Heart</a:t>
                      </a:r>
                      <a:endParaRPr lang="en-US" sz="1000" b="1" u="none" strike="noStrike" kern="1200" dirty="0">
                        <a:solidFill>
                          <a:schemeClr val="bg1"/>
                        </a:solidFill>
                        <a:latin typeface="Poppins" pitchFamily="2" charset="0"/>
                        <a:ea typeface="思源黑体 CN Regular" pitchFamily="34" charset="-122"/>
                        <a:cs typeface="Poppins" pitchFamily="2" charset="0"/>
                      </a:endParaRP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itchFamily="2" charset="0"/>
                          <a:ea typeface="思源黑体 CN Regular" pitchFamily="34" charset="-122"/>
                          <a:cs typeface="Poppins" pitchFamily="2" charset="0"/>
                        </a:rPr>
                        <a:t>Pancreatic</a:t>
                      </a:r>
                      <a:endParaRPr lang="en-US" sz="1000" b="1" u="none" strike="noStrike" kern="1200" dirty="0">
                        <a:solidFill>
                          <a:schemeClr val="bg1"/>
                        </a:solidFill>
                        <a:latin typeface="Poppins" pitchFamily="2" charset="0"/>
                        <a:ea typeface="思源黑体 CN Regular" pitchFamily="34" charset="-122"/>
                        <a:cs typeface="Poppins" pitchFamily="2" charset="0"/>
                      </a:endParaRP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itchFamily="2" charset="0"/>
                          <a:ea typeface="思源黑体 CN Regular" pitchFamily="34" charset="-122"/>
                          <a:cs typeface="Poppins" pitchFamily="2" charset="0"/>
                        </a:rPr>
                        <a:t>Prostate</a:t>
                      </a:r>
                      <a:endParaRPr lang="en-US" sz="1000" b="1" u="none" strike="noStrike" kern="1200" dirty="0">
                        <a:solidFill>
                          <a:schemeClr val="bg1"/>
                        </a:solidFill>
                        <a:latin typeface="Poppins" pitchFamily="2" charset="0"/>
                        <a:ea typeface="思源黑体 CN Regular" pitchFamily="34" charset="-122"/>
                        <a:cs typeface="Poppins" pitchFamily="2" charset="0"/>
                      </a:endParaRPr>
                    </a:p>
                  </a:txBody>
                  <a:tcPr marL="4763" marR="4763" marT="4763" marB="0" anchor="ctr">
                    <a:solidFill>
                      <a:srgbClr val="007E66"/>
                    </a:solidFill>
                  </a:tcPr>
                </a:tc>
              </a:tr>
              <a:tr h="20784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10605-HNAE</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EGF</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r>
              <a:tr h="20784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10014-HNAE</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FGF2</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r>
              <a:tr h="18527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10210-H07E</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FGF7</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r>
              <a:tr h="20784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10804-HNAC</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TGFB1</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da-DK"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r>
              <a:tr h="20784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10573-HNAE</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FGF10</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r>
              <a:tr h="20784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10267-HNAH</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NOG</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r>
              <a:tr h="20784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10429-HNAH</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INHBA</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r>
              <a:tr h="20784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10463-HNAS</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HGF</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r>
              <a:tr h="20784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11083-HNAS</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RSPO1</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r>
              <a:tr h="20784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10452-HNAH</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OSM</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da-DK"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r>
              <a:tr h="18527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10170-H08H</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DKK1</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r>
              <a:tr h="185275">
                <a:tc>
                  <a:txBody>
                    <a:bodyPr/>
                    <a:lstStyle/>
                    <a:p>
                      <a:pPr algn="ctr" fontAlgn="ctr"/>
                      <a:r>
                        <a:rPr lang="en-US" sz="1000" u="none" strike="noStrike" dirty="0" smtClean="0">
                          <a:solidFill>
                            <a:schemeClr val="tx1"/>
                          </a:solidFill>
                          <a:latin typeface="Poppins" pitchFamily="2" charset="0"/>
                          <a:ea typeface="思源黑体 CN Regular" pitchFamily="34" charset="-122"/>
                          <a:cs typeface="Poppins" pitchFamily="2" charset="0"/>
                        </a:rPr>
                        <a:t>10561-HNAE</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GDNF</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a:solidFill>
                            <a:schemeClr val="tx1"/>
                          </a:solidFill>
                          <a:latin typeface="Poppins" pitchFamily="2" charset="0"/>
                          <a:ea typeface="思源黑体 CN Regular" pitchFamily="34" charset="-122"/>
                          <a:cs typeface="Poppins" pitchFamily="2" charset="0"/>
                        </a:rPr>
                        <a:t>　</a:t>
                      </a:r>
                      <a:endParaRPr lang="zh-CN" altLang="en-US" sz="1000" b="0" i="0" u="none" strike="noStrike">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r>
              <a:tr h="185275">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14890-HNAH</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itchFamily="2" charset="0"/>
                          <a:ea typeface="思源黑体 CN Regular" pitchFamily="34" charset="-122"/>
                          <a:cs typeface="Poppins" pitchFamily="2" charset="0"/>
                        </a:rPr>
                        <a:t>LIF</a:t>
                      </a:r>
                      <a:endParaRPr 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itchFamily="2" charset="0"/>
                          <a:ea typeface="思源黑体 CN Regular" pitchFamily="34" charset="-122"/>
                          <a:cs typeface="Poppins" pitchFamily="2" charset="0"/>
                        </a:rPr>
                        <a:t>　</a:t>
                      </a: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r>
              <a:tr h="185275">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000" u="none" strike="noStrike" kern="1200" dirty="0" smtClean="0">
                          <a:solidFill>
                            <a:schemeClr val="tx1"/>
                          </a:solidFill>
                          <a:latin typeface="Poppins" pitchFamily="2" charset="0"/>
                          <a:ea typeface="思源黑体 CN Regular" pitchFamily="34" charset="-122"/>
                          <a:cs typeface="Poppins" pitchFamily="2" charset="0"/>
                        </a:rPr>
                        <a:t>16043-HNAE</a:t>
                      </a:r>
                      <a:endParaRPr lang="en-US" sz="1000" u="none" strike="noStrike" kern="1200" dirty="0" smtClean="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en-US" sz="1000" u="none" strike="noStrike" kern="1200" dirty="0" smtClean="0">
                          <a:solidFill>
                            <a:schemeClr val="tx1"/>
                          </a:solidFill>
                          <a:latin typeface="Poppins" pitchFamily="2" charset="0"/>
                          <a:ea typeface="思源黑体 CN Regular" pitchFamily="34" charset="-122"/>
                          <a:cs typeface="Poppins" pitchFamily="2" charset="0"/>
                        </a:rPr>
                        <a:t>FGF4</a:t>
                      </a:r>
                      <a:endParaRPr 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smtClean="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r>
              <a:tr h="185275">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000" u="none" strike="noStrike" kern="1200" dirty="0" smtClean="0">
                          <a:solidFill>
                            <a:schemeClr val="tx1"/>
                          </a:solidFill>
                          <a:latin typeface="Poppins" pitchFamily="2" charset="0"/>
                          <a:ea typeface="思源黑体 CN Regular" pitchFamily="34" charset="-122"/>
                          <a:cs typeface="Poppins" pitchFamily="2" charset="0"/>
                        </a:rPr>
                        <a:t>10609-HNAE2</a:t>
                      </a:r>
                      <a:endParaRPr lang="en-US" sz="1000" u="none" strike="noStrike" kern="1200" dirty="0" smtClean="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r>
                        <a:rPr lang="en-US" sz="1000" u="none" strike="noStrike" kern="1200" dirty="0" smtClean="0">
                          <a:solidFill>
                            <a:schemeClr val="tx1"/>
                          </a:solidFill>
                          <a:latin typeface="Poppins" pitchFamily="2" charset="0"/>
                          <a:ea typeface="思源黑体 CN Regular" pitchFamily="34" charset="-122"/>
                          <a:cs typeface="Poppins" pitchFamily="2" charset="0"/>
                        </a:rPr>
                        <a:t>BMP4</a:t>
                      </a:r>
                      <a:endParaRPr 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smtClean="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lumMod val="95000"/>
                      </a:schemeClr>
                    </a:solidFill>
                  </a:tcPr>
                </a:tc>
              </a:tr>
              <a:tr h="185275">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000" u="none" strike="noStrike" kern="1200" dirty="0" smtClean="0">
                          <a:solidFill>
                            <a:schemeClr val="tx1"/>
                          </a:solidFill>
                          <a:latin typeface="Poppins" pitchFamily="2" charset="0"/>
                          <a:ea typeface="思源黑体 CN Regular" pitchFamily="34" charset="-122"/>
                          <a:cs typeface="Poppins" pitchFamily="2" charset="0"/>
                        </a:rPr>
                        <a:t>12226-HNAE</a:t>
                      </a:r>
                      <a:endParaRPr lang="en-US" sz="1000" u="none" strike="noStrike" kern="1200" dirty="0" smtClean="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r>
                        <a:rPr lang="en-US" sz="1000" u="none" strike="noStrike" kern="1200" dirty="0" smtClean="0">
                          <a:solidFill>
                            <a:schemeClr val="tx1"/>
                          </a:solidFill>
                          <a:latin typeface="Poppins" pitchFamily="2" charset="0"/>
                          <a:ea typeface="思源黑体 CN Regular" pitchFamily="34" charset="-122"/>
                          <a:cs typeface="Poppins" pitchFamily="2" charset="0"/>
                        </a:rPr>
                        <a:t>FGF19</a:t>
                      </a:r>
                      <a:endParaRPr 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000" kern="1200" dirty="0" smtClean="0">
                          <a:solidFill>
                            <a:schemeClr val="tx1"/>
                          </a:solidFill>
                          <a:latin typeface="Poppins" pitchFamily="2" charset="0"/>
                          <a:ea typeface="思源黑体 CN Regular" pitchFamily="34" charset="-122"/>
                          <a:cs typeface="Poppins" pitchFamily="2" charset="0"/>
                        </a:rPr>
                        <a:t>✓</a:t>
                      </a:r>
                      <a:endParaRPr lang="zh-CN" altLang="en-US" sz="1000" b="0" i="0" u="none" strike="noStrike" dirty="0" smtClean="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itchFamily="2" charset="0"/>
                        <a:ea typeface="思源黑体 CN Regular" pitchFamily="34" charset="-122"/>
                        <a:cs typeface="Poppins" pitchFamily="2" charset="0"/>
                      </a:endParaRPr>
                    </a:p>
                  </a:txBody>
                  <a:tcPr marL="4763" marR="4763" marT="4763" marB="0" anchor="ctr">
                    <a:solidFill>
                      <a:schemeClr val="bg1"/>
                    </a:solidFill>
                  </a:tcPr>
                </a:tc>
              </a:tr>
            </a:tbl>
          </a:graphicData>
        </a:graphic>
      </p:graphicFrame>
      <p:grpSp>
        <p:nvGrpSpPr>
          <p:cNvPr id="2" name="组合 5"/>
          <p:cNvGrpSpPr/>
          <p:nvPr/>
        </p:nvGrpSpPr>
        <p:grpSpPr>
          <a:xfrm>
            <a:off x="285720" y="642924"/>
            <a:ext cx="5343556" cy="547702"/>
            <a:chOff x="5643570" y="1142990"/>
            <a:chExt cx="5343556" cy="547702"/>
          </a:xfrm>
        </p:grpSpPr>
        <p:sp>
          <p:nvSpPr>
            <p:cNvPr id="7" name="椭圆 6"/>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8" name="TextBox 7"/>
            <p:cNvSpPr txBox="1"/>
            <p:nvPr/>
          </p:nvSpPr>
          <p:spPr>
            <a:xfrm>
              <a:off x="5786446" y="1142990"/>
              <a:ext cx="5155579" cy="461665"/>
            </a:xfrm>
            <a:prstGeom prst="rect">
              <a:avLst/>
            </a:prstGeom>
            <a:noFill/>
          </p:spPr>
          <p:txBody>
            <a:bodyPr wrap="none" rtlCol="0">
              <a:spAutoFit/>
            </a:bodyPr>
            <a:lstStyle/>
            <a:p>
              <a:r>
                <a:rPr lang="zh-CN" altLang="en-US" sz="2400" b="1" dirty="0" smtClean="0">
                  <a:solidFill>
                    <a:srgbClr val="007E66"/>
                  </a:solidFill>
                  <a:latin typeface="思源黑体 CN Medium" pitchFamily="34" charset="-122"/>
                  <a:ea typeface="思源黑体 CN Medium" pitchFamily="34" charset="-122"/>
                </a:rPr>
                <a:t>类器官培养相关细胞因子产品</a:t>
              </a:r>
              <a:r>
                <a:rPr lang="en-US" altLang="zh-CN" sz="2400" b="1" dirty="0" smtClean="0">
                  <a:solidFill>
                    <a:srgbClr val="007E66"/>
                  </a:solidFill>
                  <a:latin typeface="思源黑体 CN Medium" pitchFamily="34" charset="-122"/>
                  <a:ea typeface="思源黑体 CN Medium" pitchFamily="34" charset="-122"/>
                </a:rPr>
                <a:t>(</a:t>
              </a:r>
              <a:r>
                <a:rPr lang="zh-CN" altLang="en-US" sz="2400" b="1" dirty="0" smtClean="0">
                  <a:solidFill>
                    <a:srgbClr val="007E66"/>
                  </a:solidFill>
                  <a:latin typeface="思源黑体 CN Medium" pitchFamily="34" charset="-122"/>
                  <a:ea typeface="思源黑体 CN Medium" pitchFamily="34" charset="-122"/>
                </a:rPr>
                <a:t>部分</a:t>
              </a:r>
              <a:r>
                <a:rPr lang="en-US" altLang="zh-CN" sz="2400" b="1" dirty="0" smtClean="0">
                  <a:solidFill>
                    <a:srgbClr val="007E66"/>
                  </a:solidFill>
                  <a:latin typeface="思源黑体 CN Medium" pitchFamily="34" charset="-122"/>
                  <a:ea typeface="思源黑体 CN Medium" pitchFamily="34" charset="-122"/>
                </a:rPr>
                <a:t>)</a:t>
              </a:r>
              <a:endParaRPr lang="zh-CN" altLang="en-US" sz="2400" b="1" dirty="0" smtClean="0">
                <a:solidFill>
                  <a:srgbClr val="007E66"/>
                </a:solidFill>
                <a:latin typeface="思源黑体 CN Medium" pitchFamily="34" charset="-122"/>
                <a:ea typeface="思源黑体 CN Medium" pitchFamily="34" charset="-122"/>
              </a:endParaRPr>
            </a:p>
          </p:txBody>
        </p:sp>
        <p:sp>
          <p:nvSpPr>
            <p:cNvPr id="9" name="椭圆 8"/>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sp>
          <p:nvSpPr>
            <p:cNvPr id="10" name="椭圆 9"/>
            <p:cNvSpPr/>
            <p:nvPr/>
          </p:nvSpPr>
          <p:spPr>
            <a:xfrm>
              <a:off x="10844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itchFamily="2" charset="0"/>
                <a:ea typeface="思源黑体 CN Heavy" pitchFamily="34" charset="-122"/>
                <a:cs typeface="Poppins" pitchFamily="2" charset="0"/>
              </a:endParaRPr>
            </a:p>
          </p:txBody>
        </p:sp>
      </p:grpSp>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21" name="椭圆 20"/>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2" name="矩形 21"/>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pic>
          <p:nvPicPr>
            <p:cNvPr id="1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11" name="组合 226"/>
            <p:cNvGrpSpPr/>
            <p:nvPr/>
          </p:nvGrpSpPr>
          <p:grpSpPr>
            <a:xfrm>
              <a:off x="8316422" y="195486"/>
              <a:ext cx="711274" cy="209198"/>
              <a:chOff x="7812360" y="123478"/>
              <a:chExt cx="1224136" cy="360040"/>
            </a:xfrm>
          </p:grpSpPr>
          <p:sp>
            <p:nvSpPr>
              <p:cNvPr id="18" name="椭圆 17"/>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19" name="椭圆 18"/>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sp>
            <p:nvSpPr>
              <p:cNvPr id="20" name="椭圆 19"/>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itchFamily="2" charset="0"/>
                  <a:ea typeface="思源黑体 CN Heavy" pitchFamily="34" charset="-122"/>
                  <a:cs typeface="Poppins" pitchFamily="2" charset="0"/>
                </a:endParaRPr>
              </a:p>
            </p:txBody>
          </p:sp>
        </p:grpSp>
      </p:grpSp>
      <p:sp>
        <p:nvSpPr>
          <p:cNvPr id="25" name="TextBox 24"/>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1" cstate="print"/>
          <a:srcRect/>
          <a:stretch>
            <a:fillRect/>
          </a:stretch>
        </p:blipFill>
        <p:spPr bwMode="auto">
          <a:xfrm>
            <a:off x="8243889" y="1662477"/>
            <a:ext cx="444500" cy="811213"/>
          </a:xfrm>
          <a:prstGeom prst="rect">
            <a:avLst/>
          </a:prstGeom>
          <a:noFill/>
          <a:ln w="9525">
            <a:noFill/>
            <a:miter lim="800000"/>
            <a:headEnd/>
            <a:tailEnd/>
          </a:ln>
        </p:spPr>
      </p:pic>
      <p:sp>
        <p:nvSpPr>
          <p:cNvPr id="40963" name="矩形 9"/>
          <p:cNvSpPr>
            <a:spLocks noChangeArrowheads="1"/>
          </p:cNvSpPr>
          <p:nvPr/>
        </p:nvSpPr>
        <p:spPr bwMode="auto">
          <a:xfrm>
            <a:off x="3176" y="123826"/>
            <a:ext cx="312890" cy="107714"/>
          </a:xfrm>
          <a:prstGeom prst="rect">
            <a:avLst/>
          </a:prstGeom>
          <a:noFill/>
          <a:ln w="9525">
            <a:noFill/>
            <a:miter lim="800000"/>
          </a:ln>
        </p:spPr>
        <p:txBody>
          <a:bodyPr wrap="none" lIns="91432" tIns="45716" rIns="91432" bIns="45716">
            <a:spAutoFit/>
          </a:bodyPr>
          <a:lstStyle/>
          <a:p>
            <a:pPr>
              <a:spcBef>
                <a:spcPts val="1015"/>
              </a:spcBef>
            </a:pPr>
            <a:r>
              <a:rPr lang="zh-CN" altLang="en-US" sz="100" dirty="0">
                <a:solidFill>
                  <a:schemeClr val="bg1"/>
                </a:solidFill>
                <a:latin typeface="Poppins" pitchFamily="2" charset="0"/>
                <a:ea typeface="思源黑体 CN Regular" pitchFamily="34" charset="-122"/>
                <a:cs typeface="Poppins" pitchFamily="2" charset="0"/>
              </a:rPr>
              <a:t>关于“北京义翘神州”</a:t>
            </a:r>
            <a:endParaRPr lang="zh-CN" altLang="en-US" sz="100" dirty="0">
              <a:solidFill>
                <a:schemeClr val="bg1"/>
              </a:solidFill>
              <a:latin typeface="Poppins" pitchFamily="2" charset="0"/>
              <a:ea typeface="思源黑体 CN Regular" pitchFamily="34" charset="-122"/>
              <a:cs typeface="Poppins" pitchFamily="2" charset="0"/>
            </a:endParaRPr>
          </a:p>
        </p:txBody>
      </p:sp>
      <p:sp>
        <p:nvSpPr>
          <p:cNvPr id="12" name="TextBox 24"/>
          <p:cNvSpPr txBox="1">
            <a:spLocks noChangeArrowheads="1"/>
          </p:cNvSpPr>
          <p:nvPr/>
        </p:nvSpPr>
        <p:spPr bwMode="auto">
          <a:xfrm>
            <a:off x="247651" y="700088"/>
            <a:ext cx="1685065"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itchFamily="2" charset="0"/>
                <a:ea typeface="思源黑体 CN Regular" pitchFamily="34" charset="-122"/>
                <a:cs typeface="Poppins" pitchFamily="2" charset="0"/>
              </a:rPr>
              <a:t>坚持自主研发生产</a:t>
            </a:r>
            <a:endParaRPr lang="zh-CN" altLang="en-US" sz="1400" b="1"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13" name="矩形 12"/>
          <p:cNvSpPr/>
          <p:nvPr/>
        </p:nvSpPr>
        <p:spPr>
          <a:xfrm>
            <a:off x="250826" y="987425"/>
            <a:ext cx="8137525" cy="276990"/>
          </a:xfrm>
          <a:prstGeom prst="rect">
            <a:avLst/>
          </a:prstGeom>
        </p:spPr>
        <p:txBody>
          <a:bodyPr lIns="91432" tIns="45716" rIns="91432" bIns="45716">
            <a:spAutoFit/>
          </a:bodyPr>
          <a:lstStyle/>
          <a:p>
            <a:pPr>
              <a:buFont typeface="Arial" panose="020B0604020202020204" pitchFamily="34" charset="0"/>
              <a:buChar char="•"/>
              <a:defRPr/>
            </a:pPr>
            <a:r>
              <a:rPr lang="zh-CN" altLang="en-US" sz="1200" dirty="0">
                <a:solidFill>
                  <a:schemeClr val="tx1">
                    <a:lumMod val="65000"/>
                    <a:lumOff val="35000"/>
                  </a:schemeClr>
                </a:solidFill>
                <a:latin typeface="Poppins" pitchFamily="2" charset="0"/>
                <a:ea typeface="思源黑体 CN Regular" pitchFamily="34" charset="-122"/>
                <a:cs typeface="Poppins" pitchFamily="2" charset="0"/>
              </a:rPr>
              <a:t> 打造中国生命科学研究“一站式”试剂与服务支撑平台</a:t>
            </a:r>
            <a:endParaRPr lang="en-US" altLang="zh-CN" sz="1200"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14" name="TextBox 24"/>
          <p:cNvSpPr txBox="1">
            <a:spLocks noChangeArrowheads="1"/>
          </p:cNvSpPr>
          <p:nvPr/>
        </p:nvSpPr>
        <p:spPr bwMode="auto">
          <a:xfrm>
            <a:off x="307975" y="2683187"/>
            <a:ext cx="1122411"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itchFamily="2" charset="0"/>
                <a:ea typeface="思源黑体 CN Regular" pitchFamily="34" charset="-122"/>
                <a:cs typeface="Poppins" pitchFamily="2" charset="0"/>
              </a:rPr>
              <a:t>人才与设施</a:t>
            </a:r>
            <a:endParaRPr lang="zh-CN" altLang="en-US" sz="1400" b="1"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15" name="TextBox 24"/>
          <p:cNvSpPr txBox="1">
            <a:spLocks noChangeArrowheads="1"/>
          </p:cNvSpPr>
          <p:nvPr/>
        </p:nvSpPr>
        <p:spPr bwMode="auto">
          <a:xfrm>
            <a:off x="2881314" y="2711762"/>
            <a:ext cx="934859"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itchFamily="2" charset="0"/>
                <a:ea typeface="思源黑体 CN Regular" pitchFamily="34" charset="-122"/>
                <a:cs typeface="Poppins" pitchFamily="2" charset="0"/>
              </a:rPr>
              <a:t>荣誉资质</a:t>
            </a:r>
            <a:endParaRPr lang="zh-CN" altLang="en-US" sz="1400" b="1"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16" name="矩形 15"/>
          <p:cNvSpPr/>
          <p:nvPr/>
        </p:nvSpPr>
        <p:spPr>
          <a:xfrm>
            <a:off x="395288" y="3162477"/>
            <a:ext cx="2376487" cy="1569652"/>
          </a:xfrm>
          <a:prstGeom prst="rect">
            <a:avLst/>
          </a:prstGeom>
        </p:spPr>
        <p:txBody>
          <a:bodyPr lIns="91432" tIns="45716" rIns="91432" bIns="45716">
            <a:spAutoFit/>
          </a:bodyPr>
          <a:lstStyle/>
          <a:p>
            <a:pPr>
              <a:buFont typeface="Arial" panose="020B0604020202020204" pitchFamily="34" charset="0"/>
              <a:buChar char="•"/>
              <a:defRPr/>
            </a:pPr>
            <a:r>
              <a:rPr lang="zh-CN" altLang="en-US" sz="1200" b="1" dirty="0">
                <a:solidFill>
                  <a:schemeClr val="tx1">
                    <a:lumMod val="65000"/>
                    <a:lumOff val="35000"/>
                  </a:schemeClr>
                </a:solidFill>
                <a:latin typeface="Poppins" pitchFamily="2" charset="0"/>
                <a:ea typeface="思源黑体 CN Regular" pitchFamily="34" charset="-122"/>
                <a:cs typeface="Poppins" pitchFamily="2" charset="0"/>
              </a:rPr>
              <a:t> 设施：</a:t>
            </a:r>
            <a:endParaRPr lang="en-US" altLang="zh-CN" sz="1200" b="1" dirty="0">
              <a:solidFill>
                <a:schemeClr val="tx1">
                  <a:lumMod val="65000"/>
                  <a:lumOff val="35000"/>
                </a:schemeClr>
              </a:solidFill>
              <a:latin typeface="Poppins" pitchFamily="2" charset="0"/>
              <a:ea typeface="思源黑体 CN Regular" pitchFamily="34" charset="-122"/>
              <a:cs typeface="Poppins" pitchFamily="2" charset="0"/>
            </a:endParaRPr>
          </a:p>
          <a:p>
            <a:pPr>
              <a:defRPr/>
            </a:pPr>
            <a:r>
              <a:rPr lang="en-US" altLang="zh-CN" sz="1400" dirty="0">
                <a:solidFill>
                  <a:schemeClr val="tx1">
                    <a:lumMod val="65000"/>
                    <a:lumOff val="35000"/>
                  </a:schemeClr>
                </a:solidFill>
                <a:latin typeface="Poppins" pitchFamily="2" charset="0"/>
                <a:ea typeface="思源黑体 CN Regular" pitchFamily="34" charset="-122"/>
                <a:cs typeface="Poppins" pitchFamily="2" charset="0"/>
              </a:rPr>
              <a:t>  ---</a:t>
            </a:r>
            <a:r>
              <a:rPr lang="en-US" altLang="zh-CN" sz="1200" dirty="0" smtClean="0">
                <a:solidFill>
                  <a:schemeClr val="tx1">
                    <a:lumMod val="65000"/>
                    <a:lumOff val="35000"/>
                  </a:schemeClr>
                </a:solidFill>
                <a:latin typeface="Poppins" pitchFamily="2" charset="0"/>
                <a:ea typeface="思源黑体 CN Regular" pitchFamily="34" charset="-122"/>
                <a:cs typeface="Poppins" pitchFamily="2" charset="0"/>
              </a:rPr>
              <a:t>25,000</a:t>
            </a:r>
            <a:r>
              <a:rPr lang="en-US" altLang="zh-CN" sz="1200" dirty="0">
                <a:solidFill>
                  <a:schemeClr val="tx1">
                    <a:lumMod val="65000"/>
                    <a:lumOff val="35000"/>
                  </a:schemeClr>
                </a:solidFill>
                <a:latin typeface="Poppins" pitchFamily="2" charset="0"/>
                <a:ea typeface="思源黑体 CN Regular" pitchFamily="34" charset="-122"/>
                <a:cs typeface="Poppins" pitchFamily="2" charset="0"/>
              </a:rPr>
              <a:t>+</a:t>
            </a:r>
            <a:r>
              <a:rPr lang="zh-CN" altLang="en-US" sz="1200" dirty="0">
                <a:solidFill>
                  <a:schemeClr val="tx1">
                    <a:lumMod val="65000"/>
                    <a:lumOff val="35000"/>
                  </a:schemeClr>
                </a:solidFill>
                <a:latin typeface="Poppins" pitchFamily="2" charset="0"/>
                <a:ea typeface="思源黑体 CN Regular" pitchFamily="34" charset="-122"/>
                <a:cs typeface="Poppins" pitchFamily="2" charset="0"/>
              </a:rPr>
              <a:t>平米研发中心</a:t>
            </a:r>
            <a:endParaRPr lang="en-US" altLang="zh-CN" sz="1200" dirty="0">
              <a:solidFill>
                <a:schemeClr val="tx1">
                  <a:lumMod val="65000"/>
                  <a:lumOff val="35000"/>
                </a:schemeClr>
              </a:solidFill>
              <a:latin typeface="Poppins" pitchFamily="2" charset="0"/>
              <a:ea typeface="思源黑体 CN Regular" pitchFamily="34" charset="-122"/>
              <a:cs typeface="Poppins" pitchFamily="2" charset="0"/>
            </a:endParaRPr>
          </a:p>
          <a:p>
            <a:pPr>
              <a:defRPr/>
            </a:pPr>
            <a:r>
              <a:rPr lang="en-US" altLang="zh-CN" sz="1200" dirty="0">
                <a:solidFill>
                  <a:schemeClr val="tx1">
                    <a:lumMod val="65000"/>
                    <a:lumOff val="35000"/>
                  </a:schemeClr>
                </a:solidFill>
                <a:latin typeface="Poppins" pitchFamily="2" charset="0"/>
                <a:ea typeface="思源黑体 CN Regular" pitchFamily="34" charset="-122"/>
                <a:cs typeface="Poppins" pitchFamily="2" charset="0"/>
              </a:rPr>
              <a:t> </a:t>
            </a:r>
            <a:r>
              <a:rPr lang="en-US" altLang="zh-CN" sz="1400" dirty="0">
                <a:solidFill>
                  <a:schemeClr val="tx1">
                    <a:lumMod val="65000"/>
                    <a:lumOff val="35000"/>
                  </a:schemeClr>
                </a:solidFill>
                <a:latin typeface="Poppins" pitchFamily="2" charset="0"/>
                <a:ea typeface="思源黑体 CN Regular" pitchFamily="34" charset="-122"/>
                <a:cs typeface="Poppins" pitchFamily="2" charset="0"/>
              </a:rPr>
              <a:t> --- </a:t>
            </a:r>
            <a:r>
              <a:rPr lang="en-US" altLang="zh-CN" sz="1200" dirty="0" smtClean="0">
                <a:solidFill>
                  <a:schemeClr val="tx1">
                    <a:lumMod val="65000"/>
                    <a:lumOff val="35000"/>
                  </a:schemeClr>
                </a:solidFill>
                <a:latin typeface="Poppins" pitchFamily="2" charset="0"/>
                <a:ea typeface="思源黑体 CN Regular" pitchFamily="34" charset="-122"/>
                <a:cs typeface="Poppins" pitchFamily="2" charset="0"/>
              </a:rPr>
              <a:t>7,000</a:t>
            </a:r>
            <a:r>
              <a:rPr lang="zh-CN" altLang="en-US" sz="1200" dirty="0">
                <a:solidFill>
                  <a:schemeClr val="tx1">
                    <a:lumMod val="65000"/>
                    <a:lumOff val="35000"/>
                  </a:schemeClr>
                </a:solidFill>
                <a:latin typeface="Poppins" pitchFamily="2" charset="0"/>
                <a:ea typeface="思源黑体 CN Regular" pitchFamily="34" charset="-122"/>
                <a:cs typeface="Poppins" pitchFamily="2" charset="0"/>
              </a:rPr>
              <a:t>平米洁净车间</a:t>
            </a:r>
            <a:endParaRPr lang="en-US" altLang="zh-CN" sz="1200" dirty="0">
              <a:solidFill>
                <a:schemeClr val="tx1">
                  <a:lumMod val="65000"/>
                  <a:lumOff val="35000"/>
                </a:schemeClr>
              </a:solidFill>
              <a:latin typeface="Poppins" pitchFamily="2" charset="0"/>
              <a:ea typeface="思源黑体 CN Regular" pitchFamily="34" charset="-122"/>
              <a:cs typeface="Poppins" pitchFamily="2" charset="0"/>
            </a:endParaRPr>
          </a:p>
          <a:p>
            <a:pPr>
              <a:defRPr/>
            </a:pPr>
            <a:endParaRPr lang="zh-CN" altLang="en-US" sz="1400" dirty="0">
              <a:solidFill>
                <a:schemeClr val="tx1">
                  <a:lumMod val="65000"/>
                  <a:lumOff val="35000"/>
                </a:schemeClr>
              </a:solidFill>
              <a:latin typeface="Poppins" pitchFamily="2" charset="0"/>
              <a:ea typeface="思源黑体 CN Regular" pitchFamily="34" charset="-122"/>
              <a:cs typeface="Poppins" pitchFamily="2" charset="0"/>
            </a:endParaRPr>
          </a:p>
          <a:p>
            <a:pPr>
              <a:buFont typeface="Arial" panose="020B0604020202020204" pitchFamily="34" charset="0"/>
              <a:buChar char="•"/>
              <a:defRPr/>
            </a:pPr>
            <a:r>
              <a:rPr lang="zh-CN" altLang="en-US" sz="1400" dirty="0">
                <a:solidFill>
                  <a:schemeClr val="tx1">
                    <a:lumMod val="65000"/>
                    <a:lumOff val="35000"/>
                  </a:schemeClr>
                </a:solidFill>
                <a:latin typeface="Poppins" pitchFamily="2" charset="0"/>
                <a:ea typeface="思源黑体 CN Regular" pitchFamily="34" charset="-122"/>
                <a:cs typeface="Poppins" pitchFamily="2" charset="0"/>
              </a:rPr>
              <a:t> </a:t>
            </a:r>
            <a:r>
              <a:rPr lang="zh-CN" altLang="en-US" sz="1200" b="1" dirty="0">
                <a:solidFill>
                  <a:schemeClr val="tx1">
                    <a:lumMod val="65000"/>
                    <a:lumOff val="35000"/>
                  </a:schemeClr>
                </a:solidFill>
                <a:latin typeface="Poppins" pitchFamily="2" charset="0"/>
                <a:ea typeface="思源黑体 CN Regular" pitchFamily="34" charset="-122"/>
                <a:cs typeface="Poppins" pitchFamily="2" charset="0"/>
              </a:rPr>
              <a:t>团队</a:t>
            </a:r>
            <a:r>
              <a:rPr lang="zh-CN" altLang="en-US" sz="1200" b="1" dirty="0" smtClean="0">
                <a:solidFill>
                  <a:schemeClr val="tx1">
                    <a:lumMod val="65000"/>
                    <a:lumOff val="35000"/>
                  </a:schemeClr>
                </a:solidFill>
                <a:latin typeface="Poppins" pitchFamily="2" charset="0"/>
                <a:ea typeface="思源黑体 CN Regular" pitchFamily="34" charset="-122"/>
                <a:cs typeface="Poppins" pitchFamily="2" charset="0"/>
              </a:rPr>
              <a:t>：</a:t>
            </a:r>
            <a:r>
              <a:rPr lang="en-US" altLang="zh-CN" sz="1200" b="1" dirty="0" smtClean="0">
                <a:solidFill>
                  <a:schemeClr val="tx1">
                    <a:lumMod val="65000"/>
                    <a:lumOff val="35000"/>
                  </a:schemeClr>
                </a:solidFill>
                <a:latin typeface="Poppins" pitchFamily="2" charset="0"/>
                <a:ea typeface="思源黑体 CN Regular" pitchFamily="34" charset="-122"/>
                <a:cs typeface="Poppins" pitchFamily="2" charset="0"/>
              </a:rPr>
              <a:t>900+</a:t>
            </a:r>
            <a:endParaRPr lang="en-US" altLang="zh-CN" sz="1400" b="1" dirty="0">
              <a:solidFill>
                <a:schemeClr val="tx1">
                  <a:lumMod val="65000"/>
                  <a:lumOff val="35000"/>
                </a:schemeClr>
              </a:solidFill>
              <a:latin typeface="Poppins" pitchFamily="2" charset="0"/>
              <a:ea typeface="思源黑体 CN Regular" pitchFamily="34" charset="-122"/>
              <a:cs typeface="Poppins" pitchFamily="2" charset="0"/>
            </a:endParaRPr>
          </a:p>
          <a:p>
            <a:pPr>
              <a:defRPr/>
            </a:pPr>
            <a:r>
              <a:rPr lang="en-US" altLang="zh-CN" sz="1400" dirty="0">
                <a:solidFill>
                  <a:schemeClr val="tx1">
                    <a:lumMod val="65000"/>
                    <a:lumOff val="35000"/>
                  </a:schemeClr>
                </a:solidFill>
                <a:latin typeface="Poppins" pitchFamily="2" charset="0"/>
                <a:ea typeface="思源黑体 CN Regular" pitchFamily="34" charset="-122"/>
                <a:cs typeface="Poppins" pitchFamily="2" charset="0"/>
              </a:rPr>
              <a:t>   --- </a:t>
            </a:r>
            <a:r>
              <a:rPr lang="zh-CN" altLang="en-US" sz="1200" dirty="0">
                <a:solidFill>
                  <a:schemeClr val="tx1">
                    <a:lumMod val="65000"/>
                    <a:lumOff val="35000"/>
                  </a:schemeClr>
                </a:solidFill>
                <a:latin typeface="Poppins" pitchFamily="2" charset="0"/>
                <a:ea typeface="思源黑体 CN Regular" pitchFamily="34" charset="-122"/>
                <a:cs typeface="Poppins" pitchFamily="2" charset="0"/>
              </a:rPr>
              <a:t>硕士以上学历占</a:t>
            </a:r>
            <a:r>
              <a:rPr lang="en-US" altLang="zh-CN" sz="1200" dirty="0">
                <a:solidFill>
                  <a:schemeClr val="tx1">
                    <a:lumMod val="65000"/>
                    <a:lumOff val="35000"/>
                  </a:schemeClr>
                </a:solidFill>
                <a:latin typeface="Poppins" pitchFamily="2" charset="0"/>
                <a:ea typeface="思源黑体 CN Regular" pitchFamily="34" charset="-122"/>
                <a:cs typeface="Poppins" pitchFamily="2" charset="0"/>
              </a:rPr>
              <a:t>1/3</a:t>
            </a:r>
            <a:endParaRPr lang="en-US" altLang="zh-CN" sz="1200" dirty="0">
              <a:solidFill>
                <a:schemeClr val="tx1">
                  <a:lumMod val="65000"/>
                  <a:lumOff val="35000"/>
                </a:schemeClr>
              </a:solidFill>
              <a:latin typeface="Poppins" pitchFamily="2" charset="0"/>
              <a:ea typeface="思源黑体 CN Regular" pitchFamily="34" charset="-122"/>
              <a:cs typeface="Poppins" pitchFamily="2" charset="0"/>
            </a:endParaRPr>
          </a:p>
          <a:p>
            <a:pPr>
              <a:defRPr/>
            </a:pPr>
            <a:r>
              <a:rPr lang="en-US" altLang="zh-CN" sz="1400" dirty="0">
                <a:solidFill>
                  <a:schemeClr val="tx1">
                    <a:lumMod val="65000"/>
                    <a:lumOff val="35000"/>
                  </a:schemeClr>
                </a:solidFill>
                <a:latin typeface="Poppins" pitchFamily="2" charset="0"/>
                <a:ea typeface="思源黑体 CN Regular" pitchFamily="34" charset="-122"/>
                <a:cs typeface="Poppins" pitchFamily="2" charset="0"/>
              </a:rPr>
              <a:t>   --- </a:t>
            </a:r>
            <a:r>
              <a:rPr lang="en-US" altLang="zh-CN" sz="1200" dirty="0">
                <a:solidFill>
                  <a:schemeClr val="tx1">
                    <a:lumMod val="65000"/>
                    <a:lumOff val="35000"/>
                  </a:schemeClr>
                </a:solidFill>
                <a:latin typeface="Poppins" pitchFamily="2" charset="0"/>
                <a:ea typeface="思源黑体 CN Regular" pitchFamily="34" charset="-122"/>
                <a:cs typeface="Poppins" pitchFamily="2" charset="0"/>
              </a:rPr>
              <a:t>10+ </a:t>
            </a:r>
            <a:r>
              <a:rPr lang="zh-CN" altLang="en-US" sz="1200" dirty="0">
                <a:solidFill>
                  <a:schemeClr val="tx1">
                    <a:lumMod val="65000"/>
                    <a:lumOff val="35000"/>
                  </a:schemeClr>
                </a:solidFill>
                <a:latin typeface="Poppins" pitchFamily="2" charset="0"/>
                <a:ea typeface="思源黑体 CN Regular" pitchFamily="34" charset="-122"/>
                <a:cs typeface="Poppins" pitchFamily="2" charset="0"/>
              </a:rPr>
              <a:t>欧美深造经历</a:t>
            </a:r>
            <a:endParaRPr lang="en-US" altLang="zh-CN" sz="1200"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20" name="矩形 19"/>
          <p:cNvSpPr/>
          <p:nvPr/>
        </p:nvSpPr>
        <p:spPr>
          <a:xfrm>
            <a:off x="395289" y="3035476"/>
            <a:ext cx="2160587"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a:defRPr/>
            </a:pPr>
            <a:endParaRPr lang="zh-CN" altLang="en-US" sz="100" dirty="0">
              <a:latin typeface="Poppins" pitchFamily="2" charset="0"/>
              <a:ea typeface="思源黑体 CN Regular" pitchFamily="34" charset="-122"/>
              <a:cs typeface="Poppins" pitchFamily="2" charset="0"/>
            </a:endParaRPr>
          </a:p>
        </p:txBody>
      </p:sp>
      <p:sp>
        <p:nvSpPr>
          <p:cNvPr id="21" name="矩形 20"/>
          <p:cNvSpPr/>
          <p:nvPr/>
        </p:nvSpPr>
        <p:spPr>
          <a:xfrm>
            <a:off x="2987675" y="3035476"/>
            <a:ext cx="6013450"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a:defRPr/>
            </a:pPr>
            <a:endParaRPr lang="zh-CN" altLang="en-US" sz="100" dirty="0">
              <a:latin typeface="Poppins" pitchFamily="2" charset="0"/>
              <a:ea typeface="思源黑体 CN Regular" pitchFamily="34" charset="-122"/>
              <a:cs typeface="Poppins" pitchFamily="2" charset="0"/>
            </a:endParaRPr>
          </a:p>
        </p:txBody>
      </p:sp>
      <p:sp>
        <p:nvSpPr>
          <p:cNvPr id="22" name="矩形 21"/>
          <p:cNvSpPr/>
          <p:nvPr/>
        </p:nvSpPr>
        <p:spPr>
          <a:xfrm>
            <a:off x="2268538" y="1603739"/>
            <a:ext cx="1871662"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a:solidFill>
                  <a:srgbClr val="377D6C"/>
                </a:solidFill>
                <a:latin typeface="Poppins" pitchFamily="2" charset="0"/>
                <a:ea typeface="思源黑体 CN Regular" pitchFamily="34" charset="-122"/>
                <a:cs typeface="Poppins" pitchFamily="2" charset="0"/>
              </a:rPr>
              <a:t>14,000 +</a:t>
            </a:r>
            <a:r>
              <a:rPr lang="en-US" altLang="zh-CN" sz="1200" dirty="0">
                <a:solidFill>
                  <a:srgbClr val="377D6C"/>
                </a:solidFill>
                <a:latin typeface="Poppins" pitchFamily="2" charset="0"/>
                <a:ea typeface="思源黑体 CN Regular" pitchFamily="34" charset="-122"/>
                <a:cs typeface="Poppins" pitchFamily="2" charset="0"/>
              </a:rPr>
              <a:t> </a:t>
            </a:r>
            <a:endParaRPr lang="en-US" altLang="zh-CN" sz="1200" dirty="0">
              <a:solidFill>
                <a:srgbClr val="377D6C"/>
              </a:solidFill>
              <a:latin typeface="Poppins" pitchFamily="2" charset="0"/>
              <a:ea typeface="思源黑体 CN Regular" pitchFamily="34" charset="-122"/>
              <a:cs typeface="Poppins" pitchFamily="2" charset="0"/>
            </a:endParaRPr>
          </a:p>
          <a:p>
            <a:pPr>
              <a:defRPr/>
            </a:pPr>
            <a:r>
              <a:rPr lang="zh-CN" altLang="en-US" sz="1200" dirty="0">
                <a:solidFill>
                  <a:schemeClr val="tx1"/>
                </a:solidFill>
                <a:latin typeface="Poppins" pitchFamily="2" charset="0"/>
                <a:ea typeface="思源黑体 CN Regular" pitchFamily="34" charset="-122"/>
                <a:cs typeface="Poppins" pitchFamily="2" charset="0"/>
              </a:rPr>
              <a:t>精品抗体</a:t>
            </a:r>
            <a:endParaRPr lang="zh-CN" altLang="en-US" sz="1200" dirty="0">
              <a:solidFill>
                <a:schemeClr val="tx1"/>
              </a:solidFill>
              <a:latin typeface="Poppins" pitchFamily="2" charset="0"/>
              <a:ea typeface="思源黑体 CN Regular" pitchFamily="34" charset="-122"/>
              <a:cs typeface="Poppins" pitchFamily="2" charset="0"/>
            </a:endParaRPr>
          </a:p>
        </p:txBody>
      </p:sp>
      <p:sp>
        <p:nvSpPr>
          <p:cNvPr id="23" name="矩形 22"/>
          <p:cNvSpPr/>
          <p:nvPr/>
        </p:nvSpPr>
        <p:spPr>
          <a:xfrm>
            <a:off x="323851" y="1603739"/>
            <a:ext cx="1873250"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a:solidFill>
                  <a:srgbClr val="377D6C"/>
                </a:solidFill>
                <a:latin typeface="Poppins" pitchFamily="2" charset="0"/>
                <a:ea typeface="思源黑体 CN Regular" pitchFamily="34" charset="-122"/>
                <a:cs typeface="Poppins" pitchFamily="2" charset="0"/>
              </a:rPr>
              <a:t>6,500 +</a:t>
            </a:r>
            <a:r>
              <a:rPr lang="en-US" altLang="zh-CN" sz="1200" dirty="0">
                <a:solidFill>
                  <a:schemeClr val="tx1"/>
                </a:solidFill>
                <a:latin typeface="Poppins" pitchFamily="2" charset="0"/>
                <a:ea typeface="思源黑体 CN Regular" pitchFamily="34" charset="-122"/>
                <a:cs typeface="Poppins" pitchFamily="2" charset="0"/>
              </a:rPr>
              <a:t> </a:t>
            </a:r>
            <a:endParaRPr lang="en-US" altLang="zh-CN" sz="1200" dirty="0">
              <a:solidFill>
                <a:schemeClr val="tx1"/>
              </a:solidFill>
              <a:latin typeface="Poppins" pitchFamily="2" charset="0"/>
              <a:ea typeface="思源黑体 CN Regular" pitchFamily="34" charset="-122"/>
              <a:cs typeface="Poppins" pitchFamily="2" charset="0"/>
            </a:endParaRPr>
          </a:p>
          <a:p>
            <a:pPr>
              <a:defRPr/>
            </a:pPr>
            <a:r>
              <a:rPr lang="zh-CN" altLang="en-US" sz="1200" dirty="0">
                <a:solidFill>
                  <a:schemeClr val="tx1"/>
                </a:solidFill>
                <a:latin typeface="Poppins" pitchFamily="2" charset="0"/>
                <a:ea typeface="思源黑体 CN Regular" pitchFamily="34" charset="-122"/>
                <a:cs typeface="Poppins" pitchFamily="2" charset="0"/>
              </a:rPr>
              <a:t>重组蛋白</a:t>
            </a:r>
            <a:endParaRPr lang="zh-CN" altLang="en-US" sz="1200" dirty="0">
              <a:solidFill>
                <a:schemeClr val="tx1"/>
              </a:solidFill>
              <a:latin typeface="Poppins" pitchFamily="2" charset="0"/>
              <a:ea typeface="思源黑体 CN Regular" pitchFamily="34" charset="-122"/>
              <a:cs typeface="Poppins" pitchFamily="2" charset="0"/>
            </a:endParaRPr>
          </a:p>
        </p:txBody>
      </p:sp>
      <p:sp>
        <p:nvSpPr>
          <p:cNvPr id="24" name="矩形 23"/>
          <p:cNvSpPr/>
          <p:nvPr/>
        </p:nvSpPr>
        <p:spPr>
          <a:xfrm>
            <a:off x="4213226" y="1603739"/>
            <a:ext cx="1871663"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smtClean="0">
                <a:solidFill>
                  <a:srgbClr val="007E66"/>
                </a:solidFill>
                <a:latin typeface="Poppins" pitchFamily="2" charset="0"/>
                <a:ea typeface="思源黑体 CN Regular" pitchFamily="34" charset="-122"/>
                <a:cs typeface="Poppins" pitchFamily="2" charset="0"/>
              </a:rPr>
              <a:t>47,000</a:t>
            </a:r>
            <a:r>
              <a:rPr lang="en-US" altLang="zh-CN" sz="1200" b="1" dirty="0">
                <a:solidFill>
                  <a:srgbClr val="007E66"/>
                </a:solidFill>
                <a:latin typeface="Poppins" pitchFamily="2" charset="0"/>
                <a:ea typeface="思源黑体 CN Regular" pitchFamily="34" charset="-122"/>
                <a:cs typeface="Poppins" pitchFamily="2" charset="0"/>
              </a:rPr>
              <a:t>+</a:t>
            </a:r>
            <a:endParaRPr lang="en-US" altLang="zh-CN" sz="1200" b="1" dirty="0">
              <a:solidFill>
                <a:srgbClr val="007E66"/>
              </a:solidFill>
              <a:latin typeface="Poppins" pitchFamily="2" charset="0"/>
              <a:ea typeface="思源黑体 CN Regular" pitchFamily="34" charset="-122"/>
              <a:cs typeface="Poppins" pitchFamily="2" charset="0"/>
            </a:endParaRPr>
          </a:p>
          <a:p>
            <a:pPr>
              <a:defRPr/>
            </a:pPr>
            <a:r>
              <a:rPr lang="zh-CN" altLang="en-US" sz="1200" dirty="0">
                <a:solidFill>
                  <a:schemeClr val="tx1"/>
                </a:solidFill>
                <a:latin typeface="Poppins" pitchFamily="2" charset="0"/>
                <a:ea typeface="思源黑体 CN Regular" pitchFamily="34" charset="-122"/>
                <a:cs typeface="Poppins" pitchFamily="2" charset="0"/>
              </a:rPr>
              <a:t>基因产品</a:t>
            </a:r>
            <a:endParaRPr lang="zh-CN" altLang="en-US" sz="1200" dirty="0">
              <a:solidFill>
                <a:schemeClr val="tx1"/>
              </a:solidFill>
              <a:latin typeface="Poppins" pitchFamily="2" charset="0"/>
              <a:ea typeface="思源黑体 CN Regular" pitchFamily="34" charset="-122"/>
              <a:cs typeface="Poppins" pitchFamily="2" charset="0"/>
            </a:endParaRPr>
          </a:p>
        </p:txBody>
      </p:sp>
      <p:pic>
        <p:nvPicPr>
          <p:cNvPr id="40978" name="Picture 3" descr="C:\Users\s\Documents\Tencent Files\2585936105\FileRecv\2(1).png"/>
          <p:cNvPicPr>
            <a:picLocks noChangeAspect="1" noChangeArrowheads="1"/>
          </p:cNvPicPr>
          <p:nvPr/>
        </p:nvPicPr>
        <p:blipFill>
          <a:blip r:embed="rId2" cstate="print"/>
          <a:srcRect/>
          <a:stretch>
            <a:fillRect/>
          </a:stretch>
        </p:blipFill>
        <p:spPr bwMode="auto">
          <a:xfrm>
            <a:off x="1403351" y="1735501"/>
            <a:ext cx="639763" cy="654050"/>
          </a:xfrm>
          <a:prstGeom prst="rect">
            <a:avLst/>
          </a:prstGeom>
          <a:noFill/>
          <a:ln w="9525">
            <a:noFill/>
            <a:miter lim="800000"/>
            <a:headEnd/>
            <a:tailEnd/>
          </a:ln>
        </p:spPr>
      </p:pic>
      <p:pic>
        <p:nvPicPr>
          <p:cNvPr id="40979" name="Picture 4" descr="C:\Users\s\Documents\Tencent Files\2585936105\FileRecv\3.png"/>
          <p:cNvPicPr>
            <a:picLocks noChangeAspect="1" noChangeArrowheads="1"/>
          </p:cNvPicPr>
          <p:nvPr/>
        </p:nvPicPr>
        <p:blipFill>
          <a:blip r:embed="rId3" cstate="print"/>
          <a:srcRect/>
          <a:stretch>
            <a:fillRect/>
          </a:stretch>
        </p:blipFill>
        <p:spPr bwMode="auto">
          <a:xfrm>
            <a:off x="3348039" y="1735501"/>
            <a:ext cx="746125" cy="762000"/>
          </a:xfrm>
          <a:prstGeom prst="rect">
            <a:avLst/>
          </a:prstGeom>
          <a:noFill/>
          <a:ln w="9525">
            <a:noFill/>
            <a:miter lim="800000"/>
            <a:headEnd/>
            <a:tailEnd/>
          </a:ln>
        </p:spPr>
      </p:pic>
      <p:pic>
        <p:nvPicPr>
          <p:cNvPr id="40980" name="Picture 5" descr="C:\Users\s\Documents\Tencent Files\2585936105\FileRecv\1(3).png"/>
          <p:cNvPicPr>
            <a:picLocks noChangeAspect="1" noChangeArrowheads="1"/>
          </p:cNvPicPr>
          <p:nvPr/>
        </p:nvPicPr>
        <p:blipFill>
          <a:blip r:embed="rId4" cstate="print"/>
          <a:srcRect/>
          <a:stretch>
            <a:fillRect/>
          </a:stretch>
        </p:blipFill>
        <p:spPr bwMode="auto">
          <a:xfrm rot="2290080">
            <a:off x="5407025" y="1722802"/>
            <a:ext cx="457200" cy="765175"/>
          </a:xfrm>
          <a:prstGeom prst="rect">
            <a:avLst/>
          </a:prstGeom>
          <a:noFill/>
          <a:ln w="9525">
            <a:noFill/>
            <a:miter lim="800000"/>
            <a:headEnd/>
            <a:tailEnd/>
          </a:ln>
        </p:spPr>
      </p:pic>
      <p:sp>
        <p:nvSpPr>
          <p:cNvPr id="28" name="矩形 27"/>
          <p:cNvSpPr/>
          <p:nvPr/>
        </p:nvSpPr>
        <p:spPr>
          <a:xfrm>
            <a:off x="6300788" y="1591039"/>
            <a:ext cx="2592387" cy="944562"/>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dirty="0">
                <a:solidFill>
                  <a:schemeClr val="tx1"/>
                </a:solidFill>
                <a:latin typeface="Poppins" pitchFamily="2" charset="0"/>
                <a:ea typeface="思源黑体 CN Regular" pitchFamily="34" charset="-122"/>
                <a:cs typeface="Poppins" pitchFamily="2" charset="0"/>
              </a:rPr>
              <a:t>ELISA </a:t>
            </a:r>
            <a:r>
              <a:rPr lang="zh-CN" altLang="en-US" sz="1200" dirty="0">
                <a:solidFill>
                  <a:schemeClr val="tx1"/>
                </a:solidFill>
                <a:latin typeface="Poppins" pitchFamily="2" charset="0"/>
                <a:ea typeface="思源黑体 CN Regular" pitchFamily="34" charset="-122"/>
                <a:cs typeface="Poppins" pitchFamily="2" charset="0"/>
              </a:rPr>
              <a:t>试剂盒、培养基、</a:t>
            </a:r>
            <a:endParaRPr lang="en-US" altLang="zh-CN" sz="1200" dirty="0">
              <a:solidFill>
                <a:schemeClr val="tx1"/>
              </a:solidFill>
              <a:latin typeface="Poppins" pitchFamily="2" charset="0"/>
              <a:ea typeface="思源黑体 CN Regular" pitchFamily="34" charset="-122"/>
              <a:cs typeface="Poppins" pitchFamily="2" charset="0"/>
            </a:endParaRPr>
          </a:p>
          <a:p>
            <a:pPr>
              <a:defRPr/>
            </a:pPr>
            <a:r>
              <a:rPr lang="en-US" altLang="zh-CN" sz="1200" dirty="0">
                <a:solidFill>
                  <a:schemeClr val="tx1"/>
                </a:solidFill>
                <a:latin typeface="Poppins" pitchFamily="2" charset="0"/>
                <a:ea typeface="思源黑体 CN Regular" pitchFamily="34" charset="-122"/>
                <a:cs typeface="Poppins" pitchFamily="2" charset="0"/>
              </a:rPr>
              <a:t>GMP</a:t>
            </a:r>
            <a:r>
              <a:rPr lang="zh-CN" altLang="en-US" sz="1200" dirty="0">
                <a:solidFill>
                  <a:schemeClr val="tx1"/>
                </a:solidFill>
                <a:latin typeface="Poppins" pitchFamily="2" charset="0"/>
                <a:ea typeface="思源黑体 CN Regular" pitchFamily="34" charset="-122"/>
                <a:cs typeface="Poppins" pitchFamily="2" charset="0"/>
              </a:rPr>
              <a:t>级核酸酶等特色产品</a:t>
            </a:r>
            <a:endParaRPr lang="zh-CN" altLang="en-US" sz="1200" dirty="0">
              <a:solidFill>
                <a:schemeClr val="tx1"/>
              </a:solidFill>
              <a:latin typeface="Poppins" pitchFamily="2" charset="0"/>
              <a:ea typeface="思源黑体 CN Regular" pitchFamily="34" charset="-122"/>
              <a:cs typeface="Poppins" pitchFamily="2" charset="0"/>
            </a:endParaRPr>
          </a:p>
        </p:txBody>
      </p:sp>
      <p:sp>
        <p:nvSpPr>
          <p:cNvPr id="32" name="TextBox 24"/>
          <p:cNvSpPr txBox="1">
            <a:spLocks noChangeArrowheads="1"/>
          </p:cNvSpPr>
          <p:nvPr/>
        </p:nvSpPr>
        <p:spPr bwMode="auto">
          <a:xfrm>
            <a:off x="307627" y="1275607"/>
            <a:ext cx="934859"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itchFamily="2" charset="0"/>
                <a:ea typeface="思源黑体 CN Regular" pitchFamily="34" charset="-122"/>
                <a:cs typeface="Poppins" pitchFamily="2" charset="0"/>
              </a:rPr>
              <a:t>现货供应</a:t>
            </a:r>
            <a:endParaRPr lang="zh-CN" altLang="en-US" sz="1400" b="1"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33" name="任意多边形 32"/>
          <p:cNvSpPr/>
          <p:nvPr/>
        </p:nvSpPr>
        <p:spPr>
          <a:xfrm>
            <a:off x="0" y="0"/>
            <a:ext cx="4214810" cy="42861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latin typeface="Poppins" pitchFamily="2" charset="0"/>
              <a:ea typeface="思源黑体 CN Regular" pitchFamily="34" charset="-122"/>
              <a:cs typeface="Poppins" pitchFamily="2" charset="0"/>
            </a:endParaRPr>
          </a:p>
        </p:txBody>
      </p:sp>
      <p:pic>
        <p:nvPicPr>
          <p:cNvPr id="34" name="Picture 2" descr="D:\桌面\新logo.png"/>
          <p:cNvPicPr>
            <a:picLocks noChangeAspect="1" noChangeArrowheads="1"/>
          </p:cNvPicPr>
          <p:nvPr/>
        </p:nvPicPr>
        <p:blipFill>
          <a:blip r:embed="rId5" cstate="print"/>
          <a:srcRect/>
          <a:stretch>
            <a:fillRect/>
          </a:stretch>
        </p:blipFill>
        <p:spPr bwMode="auto">
          <a:xfrm>
            <a:off x="125896" y="37456"/>
            <a:ext cx="1494000" cy="319716"/>
          </a:xfrm>
          <a:prstGeom prst="rect">
            <a:avLst/>
          </a:prstGeom>
          <a:noFill/>
        </p:spPr>
      </p:pic>
      <p:cxnSp>
        <p:nvCxnSpPr>
          <p:cNvPr id="35" name="直接连接符 34"/>
          <p:cNvCxnSpPr/>
          <p:nvPr/>
        </p:nvCxnSpPr>
        <p:spPr>
          <a:xfrm>
            <a:off x="4214811" y="214296"/>
            <a:ext cx="4929190" cy="1588"/>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flipH="1" flipV="1">
            <a:off x="4000496" y="214296"/>
            <a:ext cx="214314" cy="214314"/>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6" cstate="print"/>
          <a:srcRect/>
          <a:stretch>
            <a:fillRect/>
          </a:stretch>
        </p:blipFill>
        <p:spPr bwMode="auto">
          <a:xfrm>
            <a:off x="3059832" y="3096562"/>
            <a:ext cx="1452086" cy="950400"/>
          </a:xfrm>
          <a:prstGeom prst="rect">
            <a:avLst/>
          </a:prstGeom>
          <a:noFill/>
          <a:ln w="9525">
            <a:noFill/>
            <a:miter lim="800000"/>
            <a:headEnd/>
            <a:tailEnd/>
          </a:ln>
        </p:spPr>
      </p:pic>
      <p:pic>
        <p:nvPicPr>
          <p:cNvPr id="1028" name="Picture 4"/>
          <p:cNvPicPr>
            <a:picLocks noChangeAspect="1" noChangeArrowheads="1"/>
          </p:cNvPicPr>
          <p:nvPr/>
        </p:nvPicPr>
        <p:blipFill>
          <a:blip r:embed="rId7" cstate="print"/>
          <a:srcRect/>
          <a:stretch>
            <a:fillRect/>
          </a:stretch>
        </p:blipFill>
        <p:spPr bwMode="auto">
          <a:xfrm>
            <a:off x="3851910" y="3796030"/>
            <a:ext cx="1322705" cy="961390"/>
          </a:xfrm>
          <a:prstGeom prst="rect">
            <a:avLst/>
          </a:prstGeom>
          <a:noFill/>
          <a:ln w="9525">
            <a:noFill/>
            <a:miter lim="800000"/>
            <a:headEnd/>
            <a:tailEnd/>
          </a:ln>
        </p:spPr>
      </p:pic>
      <p:pic>
        <p:nvPicPr>
          <p:cNvPr id="40972" name="Picture 5"/>
          <p:cNvPicPr>
            <a:picLocks noChangeAspect="1" noChangeArrowheads="1"/>
          </p:cNvPicPr>
          <p:nvPr/>
        </p:nvPicPr>
        <p:blipFill>
          <a:blip r:embed="rId8" cstate="print"/>
          <a:srcRect/>
          <a:stretch>
            <a:fillRect/>
          </a:stretch>
        </p:blipFill>
        <p:spPr bwMode="auto">
          <a:xfrm>
            <a:off x="7453314" y="3073577"/>
            <a:ext cx="1270000" cy="1690687"/>
          </a:xfrm>
          <a:prstGeom prst="rect">
            <a:avLst/>
          </a:prstGeom>
          <a:noFill/>
          <a:ln w="9525">
            <a:noFill/>
            <a:miter lim="800000"/>
            <a:headEnd/>
            <a:tailEnd/>
          </a:ln>
        </p:spPr>
      </p:pic>
      <p:pic>
        <p:nvPicPr>
          <p:cNvPr id="2" name="图片 1" descr="2023年凯新9001质量管理体系换证新证书，增加二街地址_页面_1"/>
          <p:cNvPicPr>
            <a:picLocks noChangeAspect="1"/>
          </p:cNvPicPr>
          <p:nvPr/>
        </p:nvPicPr>
        <p:blipFill>
          <a:blip r:embed="rId9" cstate="print"/>
          <a:stretch>
            <a:fillRect/>
          </a:stretch>
        </p:blipFill>
        <p:spPr>
          <a:xfrm>
            <a:off x="5939790" y="3089275"/>
            <a:ext cx="1195808" cy="1692000"/>
          </a:xfrm>
          <a:prstGeom prst="rect">
            <a:avLst/>
          </a:prstGeom>
        </p:spPr>
      </p:pic>
      <p:sp>
        <p:nvSpPr>
          <p:cNvPr id="30" name="TextBox 2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D:\桌面\新logo-黑.png"/>
          <p:cNvPicPr>
            <a:picLocks noChangeAspect="1" noChangeArrowheads="1"/>
          </p:cNvPicPr>
          <p:nvPr/>
        </p:nvPicPr>
        <p:blipFill>
          <a:blip r:embed="rId1" cstate="print"/>
          <a:srcRect/>
          <a:stretch>
            <a:fillRect/>
          </a:stretch>
        </p:blipFill>
        <p:spPr bwMode="auto">
          <a:xfrm>
            <a:off x="125413" y="123825"/>
            <a:ext cx="1493837" cy="360363"/>
          </a:xfrm>
          <a:prstGeom prst="rect">
            <a:avLst/>
          </a:prstGeom>
          <a:noFill/>
          <a:ln w="9525">
            <a:noFill/>
            <a:miter lim="800000"/>
            <a:headEnd/>
            <a:tailEnd/>
          </a:ln>
        </p:spPr>
      </p:pic>
      <p:sp>
        <p:nvSpPr>
          <p:cNvPr id="4" name="副标题 2"/>
          <p:cNvSpPr txBox="1"/>
          <p:nvPr/>
        </p:nvSpPr>
        <p:spPr>
          <a:xfrm>
            <a:off x="539750" y="1290638"/>
            <a:ext cx="7920038" cy="1152525"/>
          </a:xfrm>
          <a:prstGeom prst="rect">
            <a:avLst/>
          </a:prstGeom>
        </p:spPr>
        <p:txBody>
          <a:bodyPr lIns="91434" tIns="45717" rIns="91434" bIns="45717">
            <a:normAutofit/>
          </a:bodyPr>
          <a:lstStyle/>
          <a:p>
            <a:pPr eaLnBrk="1" fontAlgn="auto" hangingPunct="1">
              <a:lnSpc>
                <a:spcPct val="90000"/>
              </a:lnSpc>
              <a:buFont typeface="Arial" panose="020B0604020202020204" pitchFamily="34" charset="0"/>
              <a:buNone/>
              <a:defRPr/>
            </a:pPr>
            <a:r>
              <a:rPr lang="zh-CN" altLang="en-US" sz="4365" b="1" noProof="1">
                <a:solidFill>
                  <a:srgbClr val="007E66"/>
                </a:solidFill>
                <a:latin typeface="Poppins" pitchFamily="2" charset="0"/>
                <a:ea typeface="思源黑体 CN Regular" pitchFamily="34" charset="-122"/>
                <a:cs typeface="Poppins" pitchFamily="2" charset="0"/>
              </a:rPr>
              <a:t>感谢观看！</a:t>
            </a:r>
            <a:endParaRPr lang="en-US" altLang="zh-CN" sz="4365" b="1" noProof="1">
              <a:solidFill>
                <a:srgbClr val="007E66"/>
              </a:solidFill>
              <a:latin typeface="Poppins" pitchFamily="2" charset="0"/>
              <a:ea typeface="思源黑体 CN Regular" pitchFamily="34" charset="-122"/>
              <a:cs typeface="Poppins" pitchFamily="2" charset="0"/>
            </a:endParaRPr>
          </a:p>
        </p:txBody>
      </p:sp>
      <p:sp>
        <p:nvSpPr>
          <p:cNvPr id="14" name="圆角矩形 13"/>
          <p:cNvSpPr/>
          <p:nvPr/>
        </p:nvSpPr>
        <p:spPr>
          <a:xfrm>
            <a:off x="684213" y="2212975"/>
            <a:ext cx="431800" cy="4445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eaLnBrk="1" fontAlgn="auto" hangingPunct="1">
              <a:defRPr/>
            </a:pPr>
            <a:endParaRPr lang="zh-CN" altLang="en-US" sz="1430" noProof="1"/>
          </a:p>
        </p:txBody>
      </p:sp>
      <p:sp>
        <p:nvSpPr>
          <p:cNvPr id="8" name="椭圆 7"/>
          <p:cNvSpPr/>
          <p:nvPr/>
        </p:nvSpPr>
        <p:spPr>
          <a:xfrm>
            <a:off x="4980806" y="-2755577"/>
            <a:ext cx="6071914" cy="60709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eaLnBrk="1" fontAlgn="auto" hangingPunct="1">
              <a:defRPr/>
            </a:pPr>
            <a:endParaRPr lang="zh-CN" altLang="en-US" sz="1430" noProof="1"/>
          </a:p>
        </p:txBody>
      </p:sp>
      <p:sp>
        <p:nvSpPr>
          <p:cNvPr id="6" name="TextBox 11"/>
          <p:cNvSpPr txBox="1"/>
          <p:nvPr/>
        </p:nvSpPr>
        <p:spPr>
          <a:xfrm>
            <a:off x="539750" y="3424238"/>
            <a:ext cx="4608513" cy="601345"/>
          </a:xfrm>
          <a:prstGeom prst="rect">
            <a:avLst/>
          </a:prstGeom>
          <a:noFill/>
        </p:spPr>
        <p:txBody>
          <a:bodyPr lIns="91434" tIns="45717" rIns="91434" bIns="45717">
            <a:spAutoFit/>
          </a:bodyPr>
          <a:lstStyle/>
          <a:p>
            <a:pPr eaLnBrk="1" fontAlgn="auto" hangingPunct="1">
              <a:lnSpc>
                <a:spcPct val="150000"/>
              </a:lnSpc>
              <a:defRPr/>
            </a:pPr>
            <a:r>
              <a:rPr lang="zh-CN" altLang="zh-CN" sz="1190" noProof="1">
                <a:solidFill>
                  <a:srgbClr val="007E66"/>
                </a:solidFill>
                <a:latin typeface="思源黑体 CN Regular" pitchFamily="34" charset="-122"/>
                <a:ea typeface="思源黑体 CN Regular" pitchFamily="34" charset="-122"/>
              </a:rPr>
              <a:t>北京义翘神州科技股份有限公司</a:t>
            </a:r>
            <a:r>
              <a:rPr lang="en-US" altLang="zh-CN" sz="1190" noProof="1">
                <a:solidFill>
                  <a:srgbClr val="007E66"/>
                </a:solidFill>
                <a:latin typeface="思源黑体 CN Regular" pitchFamily="34" charset="-122"/>
                <a:ea typeface="思源黑体 CN Regular" pitchFamily="34" charset="-122"/>
              </a:rPr>
              <a:t> </a:t>
            </a:r>
            <a:r>
              <a:rPr lang="en-US" altLang="zh-CN" sz="1030" noProof="1">
                <a:solidFill>
                  <a:srgbClr val="007E66"/>
                </a:solidFill>
                <a:latin typeface="思源黑体 CN Regular" pitchFamily="34" charset="-122"/>
                <a:ea typeface="思源黑体 CN Regular" pitchFamily="34" charset="-122"/>
              </a:rPr>
              <a:t> </a:t>
            </a:r>
            <a:endParaRPr lang="zh-CN" altLang="zh-CN" sz="1030" noProof="1">
              <a:solidFill>
                <a:srgbClr val="007E66"/>
              </a:solidFill>
              <a:latin typeface="思源黑体 CN Regular" pitchFamily="34" charset="-122"/>
              <a:ea typeface="思源黑体 CN Regular" pitchFamily="34" charset="-122"/>
            </a:endParaRPr>
          </a:p>
          <a:p>
            <a:pPr eaLnBrk="1" fontAlgn="auto" hangingPunct="1">
              <a:lnSpc>
                <a:spcPct val="150000"/>
              </a:lnSpc>
              <a:defRPr/>
            </a:pPr>
            <a:r>
              <a:rPr lang="zh-CN" altLang="zh-CN" sz="1030" noProof="1">
                <a:solidFill>
                  <a:srgbClr val="007E66"/>
                </a:solidFill>
                <a:latin typeface="思源黑体 CN Regular" pitchFamily="34" charset="-122"/>
                <a:ea typeface="思源黑体 CN Regular" pitchFamily="34" charset="-122"/>
              </a:rPr>
              <a:t>地址：北京市经济技术开发区科创十街</a:t>
            </a:r>
            <a:r>
              <a:rPr lang="en-US" altLang="zh-CN" sz="1030" noProof="1">
                <a:solidFill>
                  <a:srgbClr val="007E66"/>
                </a:solidFill>
                <a:latin typeface="思源黑体 CN Regular" pitchFamily="34" charset="-122"/>
                <a:ea typeface="思源黑体 CN Regular" pitchFamily="34" charset="-122"/>
              </a:rPr>
              <a:t>18</a:t>
            </a:r>
            <a:r>
              <a:rPr lang="zh-CN" altLang="zh-CN" sz="1030" noProof="1">
                <a:solidFill>
                  <a:srgbClr val="007E66"/>
                </a:solidFill>
                <a:latin typeface="思源黑体 CN Regular" pitchFamily="34" charset="-122"/>
                <a:ea typeface="思源黑体 CN Regular" pitchFamily="34" charset="-122"/>
              </a:rPr>
              <a:t>号院</a:t>
            </a:r>
            <a:r>
              <a:rPr lang="en-US" altLang="zh-CN" sz="1030" noProof="1">
                <a:solidFill>
                  <a:srgbClr val="007E66"/>
                </a:solidFill>
                <a:latin typeface="思源黑体 CN Regular" pitchFamily="34" charset="-122"/>
                <a:ea typeface="思源黑体 CN Regular" pitchFamily="34" charset="-122"/>
              </a:rPr>
              <a:t>9</a:t>
            </a:r>
            <a:r>
              <a:rPr lang="zh-CN" altLang="zh-CN" sz="1030" noProof="1">
                <a:solidFill>
                  <a:srgbClr val="007E66"/>
                </a:solidFill>
                <a:latin typeface="思源黑体 CN Regular" pitchFamily="34" charset="-122"/>
                <a:ea typeface="思源黑体 CN Regular" pitchFamily="34" charset="-122"/>
              </a:rPr>
              <a:t>号楼</a:t>
            </a:r>
            <a:r>
              <a:rPr lang="en-US" altLang="zh-CN" sz="1030" noProof="1">
                <a:solidFill>
                  <a:srgbClr val="007E66"/>
                </a:solidFill>
                <a:latin typeface="思源黑体 CN Regular" pitchFamily="34" charset="-122"/>
                <a:ea typeface="思源黑体 CN Regular" pitchFamily="34" charset="-122"/>
              </a:rPr>
              <a:t> </a:t>
            </a:r>
            <a:endParaRPr lang="en-US" altLang="zh-CN" sz="1030" noProof="1">
              <a:solidFill>
                <a:srgbClr val="007E66"/>
              </a:solidFill>
              <a:latin typeface="思源黑体 CN Regular" pitchFamily="34" charset="-122"/>
              <a:ea typeface="思源黑体 CN Regular" pitchFamily="34" charset="-122"/>
            </a:endParaRPr>
          </a:p>
        </p:txBody>
      </p:sp>
      <p:sp>
        <p:nvSpPr>
          <p:cNvPr id="9" name="TextBox 8"/>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advTm="9734"/>
  <p:timing>
    <p:tnLst>
      <p:par>
        <p:cTn id="1" dur="indefinite" restart="never" nodeType="tmRoot"/>
      </p:par>
    </p:tnLst>
  </p:timing>
</p:sld>
</file>

<file path=ppt/tags/tag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xml><?xml version="1.0" encoding="utf-8"?>
<p:tagLst xmlns:p="http://schemas.openxmlformats.org/presentationml/2006/main">
  <p:tag name="KSO_WPP_MARK_KEY" val="e0d47cb0-a862-43e5-8b3b-42d85aff1c40"/>
  <p:tag name="COMMONDATA" val="eyJoZGlkIjoiOGI2M2NjOGIyNzgyNWM0YTI0ZWU2MTI2NWZkMWMwNTcifQ=="/>
  <p:tag name="commondata" val="eyJoZGlkIjoiZTE1YTA5Y2Y5Y2I0NzU2ZDExMmM5ZWY5YTU1YWU0MjA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10703</Words>
  <Application>WPS 演示</Application>
  <PresentationFormat>全屏显示(16:9)</PresentationFormat>
  <Paragraphs>1528</Paragraphs>
  <Slides>43</Slides>
  <Notes>41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43</vt:i4>
      </vt:variant>
    </vt:vector>
  </HeadingPairs>
  <TitlesOfParts>
    <vt:vector size="62" baseType="lpstr">
      <vt:lpstr>Arial</vt:lpstr>
      <vt:lpstr>宋体</vt:lpstr>
      <vt:lpstr>Wingdings</vt:lpstr>
      <vt:lpstr>思源黑体 CN Heavy</vt:lpstr>
      <vt:lpstr>黑体</vt:lpstr>
      <vt:lpstr>Poppins</vt:lpstr>
      <vt:lpstr>思源黑体 CN Regular</vt:lpstr>
      <vt:lpstr>微软雅黑</vt:lpstr>
      <vt:lpstr>Segoe Print</vt:lpstr>
      <vt:lpstr>思源黑体 CN Medium</vt:lpstr>
      <vt:lpstr>Arial Unicode MS</vt:lpstr>
      <vt:lpstr>Calibri</vt:lpstr>
      <vt:lpstr>思源黑体 CN Normal</vt:lpstr>
      <vt:lpstr>Poppins</vt:lpstr>
      <vt:lpstr>Times New Roman</vt:lpstr>
      <vt:lpstr>思源黑体 CN Normal</vt:lpstr>
      <vt:lpstr>思源黑体 CN Bold</vt:lpstr>
      <vt:lpstr>楷体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sinobio</dc:creator>
  <cp:lastModifiedBy>忘了天空的颜色</cp:lastModifiedBy>
  <cp:revision>4676</cp:revision>
  <dcterms:created xsi:type="dcterms:W3CDTF">2020-10-08T03:19:00Z</dcterms:created>
  <dcterms:modified xsi:type="dcterms:W3CDTF">2024-09-04T03:24:36Z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2052-12.1.0.17827</vt:lpwstr>
  </property>
  <property fmtid="{D5CDD505-2E9C-101B-9397-08002B2CF9AE}" pid="3" name="ICV">
    <vt:lpwstr>E5E9B9977C754AEDB75C6D020B9D44D4</vt:lpwstr>
  </property>
</Properties>
</file>