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483" r:id="rId1"/>
    <p:sldMasterId id="2147496520" r:id="rId2"/>
  </p:sldMasterIdLst>
  <p:notesMasterIdLst>
    <p:notesMasterId r:id="rId3"/>
  </p:notesMasterIdLst>
  <p:sldIdLst>
    <p:sldId id="6231" r:id="rId4"/>
    <p:sldId id="6234" r:id="rId5"/>
    <p:sldId id="6237" r:id="rId6"/>
    <p:sldId id="6240" r:id="rId7"/>
    <p:sldId id="6243" r:id="rId8"/>
    <p:sldId id="6246" r:id="rId9"/>
    <p:sldId id="6249" r:id="rId10"/>
    <p:sldId id="6252" r:id="rId11"/>
    <p:sldId id="6255" r:id="rId12"/>
    <p:sldId id="6258" r:id="rId13"/>
    <p:sldId id="6261" r:id="rId14"/>
    <p:sldId id="6264" r:id="rId15"/>
    <p:sldId id="6267" r:id="rId16"/>
    <p:sldId id="6270" r:id="rId17"/>
    <p:sldId id="6273" r:id="rId18"/>
    <p:sldId id="6276" r:id="rId19"/>
    <p:sldId id="6279" r:id="rId20"/>
    <p:sldId id="6282" r:id="rId21"/>
    <p:sldId id="6285" r:id="rId22"/>
    <p:sldId id="6288" r:id="rId23"/>
    <p:sldId id="6291" r:id="rId24"/>
    <p:sldId id="6294" r:id="rId25"/>
    <p:sldId id="6297" r:id="rId26"/>
    <p:sldId id="6300" r:id="rId27"/>
    <p:sldId id="6303" r:id="rId28"/>
    <p:sldId id="6306" r:id="rId29"/>
    <p:sldId id="6309" r:id="rId30"/>
    <p:sldId id="6312" r:id="rId31"/>
    <p:sldId id="6315" r:id="rId32"/>
    <p:sldId id="6318" r:id="rId33"/>
    <p:sldId id="6321" r:id="rId34"/>
    <p:sldId id="6324" r:id="rId35"/>
    <p:sldId id="6327" r:id="rId36"/>
    <p:sldId id="6330" r:id="rId37"/>
    <p:sldId id="6333" r:id="rId38"/>
    <p:sldId id="6337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484" r:id="rId1"/>
    <p:sldLayoutId id="2147496485" r:id="rId2"/>
    <p:sldLayoutId id="2147496486" r:id="rId3"/>
    <p:sldLayoutId id="2147496487" r:id="rId4"/>
    <p:sldLayoutId id="2147496488" r:id="rId5"/>
    <p:sldLayoutId id="2147496489" r:id="rId6"/>
    <p:sldLayoutId id="2147496490" r:id="rId7"/>
    <p:sldLayoutId id="2147496491" r:id="rId8"/>
    <p:sldLayoutId id="2147496492" r:id="rId9"/>
    <p:sldLayoutId id="2147496493" r:id="rId10"/>
    <p:sldLayoutId id="214749649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521" r:id="rId1"/>
    <p:sldLayoutId id="2147496522" r:id="rId2"/>
    <p:sldLayoutId id="2147496523" r:id="rId3"/>
    <p:sldLayoutId id="2147496524" r:id="rId4"/>
    <p:sldLayoutId id="2147496525" r:id="rId5"/>
    <p:sldLayoutId id="2147496526" r:id="rId6"/>
    <p:sldLayoutId id="2147496527" r:id="rId7"/>
    <p:sldLayoutId id="2147496528" r:id="rId8"/>
    <p:sldLayoutId id="2147496529" r:id="rId9"/>
    <p:sldLayoutId id="2147496530" r:id="rId10"/>
    <p:sldLayoutId id="214749653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tags" Target="../tags/tag240.xml"/><Relationship Id="rId22" Type="http://schemas.openxmlformats.org/officeDocument/2006/relationships/tags" Target="../tags/tag241.xml"/><Relationship Id="rId23" Type="http://schemas.openxmlformats.org/officeDocument/2006/relationships/tags" Target="../tags/tag242.xml"/><Relationship Id="rId24" Type="http://schemas.openxmlformats.org/officeDocument/2006/relationships/tags" Target="../tags/tag243.xml"/><Relationship Id="rId25" Type="http://schemas.openxmlformats.org/officeDocument/2006/relationships/tags" Target="../tags/tag244.xml"/><Relationship Id="rId26" Type="http://schemas.openxmlformats.org/officeDocument/2006/relationships/tags" Target="../tags/tag245.xml"/><Relationship Id="rId27" Type="http://schemas.openxmlformats.org/officeDocument/2006/relationships/tags" Target="../tags/tag246.xml"/><Relationship Id="rId28" Type="http://schemas.openxmlformats.org/officeDocument/2006/relationships/tags" Target="../tags/tag247.xml"/><Relationship Id="rId29" Type="http://schemas.openxmlformats.org/officeDocument/2006/relationships/tags" Target="../tags/tag248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tags" Target="../tags/tag269.xml"/><Relationship Id="rId19" Type="http://schemas.openxmlformats.org/officeDocument/2006/relationships/tags" Target="../tags/tag270.xml"/><Relationship Id="rId20" Type="http://schemas.openxmlformats.org/officeDocument/2006/relationships/tags" Target="../tags/tag271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tags" Target="../tags/tag343.xml"/><Relationship Id="rId18" Type="http://schemas.openxmlformats.org/officeDocument/2006/relationships/tags" Target="../tags/tag344.xml"/><Relationship Id="rId19" Type="http://schemas.openxmlformats.org/officeDocument/2006/relationships/tags" Target="../tags/tag345.xml"/><Relationship Id="rId20" Type="http://schemas.openxmlformats.org/officeDocument/2006/relationships/tags" Target="../tags/tag346.xml"/><Relationship Id="rId21" Type="http://schemas.openxmlformats.org/officeDocument/2006/relationships/tags" Target="../tags/tag347.xml"/><Relationship Id="rId22" Type="http://schemas.openxmlformats.org/officeDocument/2006/relationships/tags" Target="../tags/tag348.xml"/><Relationship Id="rId23" Type="http://schemas.openxmlformats.org/officeDocument/2006/relationships/tags" Target="../tags/tag349.xml"/><Relationship Id="rId24" Type="http://schemas.openxmlformats.org/officeDocument/2006/relationships/tags" Target="../tags/tag350.xml"/><Relationship Id="rId25" Type="http://schemas.openxmlformats.org/officeDocument/2006/relationships/tags" Target="../tags/tag351.xml"/><Relationship Id="rId26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tags" Target="../tags/tag395.xml"/><Relationship Id="rId14" Type="http://schemas.openxmlformats.org/officeDocument/2006/relationships/tags" Target="../tags/tag396.xml"/><Relationship Id="rId1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tags" Target="../tags/tag405.xml"/><Relationship Id="rId10" Type="http://schemas.openxmlformats.org/officeDocument/2006/relationships/tags" Target="../tags/tag406.xml"/><Relationship Id="rId11" Type="http://schemas.openxmlformats.org/officeDocument/2006/relationships/tags" Target="../tags/tag407.xml"/><Relationship Id="rId12" Type="http://schemas.openxmlformats.org/officeDocument/2006/relationships/tags" Target="../tags/tag408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slideLayout" Target="../slideLayouts/slideLayout1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tags" Target="../tags/tag415.xml"/><Relationship Id="rId5" Type="http://schemas.openxmlformats.org/officeDocument/2006/relationships/tags" Target="../tags/tag416.xml"/><Relationship Id="rId6" Type="http://schemas.openxmlformats.org/officeDocument/2006/relationships/tags" Target="../tags/tag417.xml"/><Relationship Id="rId7" Type="http://schemas.openxmlformats.org/officeDocument/2006/relationships/tags" Target="../tags/tag418.xml"/><Relationship Id="rId8" Type="http://schemas.openxmlformats.org/officeDocument/2006/relationships/tags" Target="../tags/tag419.xml"/><Relationship Id="rId9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tags" Target="../tags/tag432.xml"/><Relationship Id="rId14" Type="http://schemas.openxmlformats.org/officeDocument/2006/relationships/tags" Target="../tags/tag433.xml"/><Relationship Id="rId15" Type="http://schemas.openxmlformats.org/officeDocument/2006/relationships/tags" Target="../tags/tag434.xml"/><Relationship Id="rId16" Type="http://schemas.openxmlformats.org/officeDocument/2006/relationships/tags" Target="../tags/tag435.xml"/><Relationship Id="rId17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36.xml"/><Relationship Id="rId2" Type="http://schemas.openxmlformats.org/officeDocument/2006/relationships/tags" Target="../tags/tag437.xml"/><Relationship Id="rId3" Type="http://schemas.openxmlformats.org/officeDocument/2006/relationships/tags" Target="../tags/tag438.xml"/><Relationship Id="rId4" Type="http://schemas.openxmlformats.org/officeDocument/2006/relationships/tags" Target="../tags/tag439.xml"/><Relationship Id="rId5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40.xml"/><Relationship Id="rId2" Type="http://schemas.openxmlformats.org/officeDocument/2006/relationships/tags" Target="../tags/tag441.xml"/><Relationship Id="rId3" Type="http://schemas.openxmlformats.org/officeDocument/2006/relationships/tags" Target="../tags/tag442.xml"/><Relationship Id="rId4" Type="http://schemas.openxmlformats.org/officeDocument/2006/relationships/tags" Target="../tags/tag443.xml"/><Relationship Id="rId5" Type="http://schemas.openxmlformats.org/officeDocument/2006/relationships/tags" Target="../tags/tag444.xml"/><Relationship Id="rId6" Type="http://schemas.openxmlformats.org/officeDocument/2006/relationships/tags" Target="../tags/tag445.xml"/><Relationship Id="rId7" Type="http://schemas.openxmlformats.org/officeDocument/2006/relationships/tags" Target="../tags/tag446.xml"/><Relationship Id="rId8" Type="http://schemas.openxmlformats.org/officeDocument/2006/relationships/tags" Target="../tags/tag447.xml"/><Relationship Id="rId9" Type="http://schemas.openxmlformats.org/officeDocument/2006/relationships/tags" Target="../tags/tag448.xml"/><Relationship Id="rId10" Type="http://schemas.openxmlformats.org/officeDocument/2006/relationships/tags" Target="../tags/tag449.xml"/><Relationship Id="rId11" Type="http://schemas.openxmlformats.org/officeDocument/2006/relationships/tags" Target="../tags/tag450.xml"/><Relationship Id="rId12" Type="http://schemas.openxmlformats.org/officeDocument/2006/relationships/tags" Target="../tags/tag451.xml"/><Relationship Id="rId13" Type="http://schemas.openxmlformats.org/officeDocument/2006/relationships/slideLayout" Target="../slideLayouts/slideLayout1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452.xml"/><Relationship Id="rId2" Type="http://schemas.openxmlformats.org/officeDocument/2006/relationships/tags" Target="../tags/tag453.xml"/><Relationship Id="rId3" Type="http://schemas.openxmlformats.org/officeDocument/2006/relationships/tags" Target="../tags/tag454.xml"/><Relationship Id="rId4" Type="http://schemas.openxmlformats.org/officeDocument/2006/relationships/tags" Target="../tags/tag455.xml"/><Relationship Id="rId5" Type="http://schemas.openxmlformats.org/officeDocument/2006/relationships/tags" Target="../tags/tag456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0000"/>
          </a:bodyPr>
          <a:p>
            <a:r>
              <a:rPr altLang="en-US" dirty="0" lang="zh-CN"/>
              <a:t>2024年国际贸易合作与拓展的战略合作方案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国际贸易合作背景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战略合作目标与原则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合作领域与项目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合作模式与机制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实施步骤与时间表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预期成果与影响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国际贸易合作背景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全球化趋势下的国际贸易</a:t>
            </a:r>
            <a:endParaRPr altLang="en-US" lang="zh-CN"/>
          </a:p>
        </p:txBody>
      </p:sp>
      <p:sp>
        <p:nvSpPr>
          <p:cNvPr id="10489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贸易保护主义抬头，国际合作面临挑战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世界经济一体化加速，各国经济相互依存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技术创新推动全球供应链的变革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绿色发展成为全球共识，环保产业迎来机遇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当前国际贸易环境分析</a:t>
            </a:r>
            <a:endParaRPr altLang="en-US" lang="zh-CN"/>
          </a:p>
        </p:txBody>
      </p:sp>
      <p:sp>
        <p:nvSpPr>
          <p:cNvPr id="10490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全球经济复苏，国际贸易需求增长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技术创新推动产业升级，增加国际贸易复杂性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贸易保护主义抬头，对全球贸易带来挑战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区域经济一体化加速，国际贸易格局发生变化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各国贸易政策与合作机遇</a:t>
            </a:r>
            <a:endParaRPr altLang="en-US" lang="zh-CN"/>
          </a:p>
        </p:txBody>
      </p:sp>
      <p:sp>
        <p:nvSpPr>
          <p:cNvPr id="10490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贸易保护主义：分析贸易保护主义的抬头趋势，以及各国应对贸易保护主义的策略和措施。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数字贸易与跨境电子商务：介绍数字贸易和跨境电子商务的发展趋势，以及这些新兴领域为国际贸易合作带来的机遇。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全球贸易增长趋势：分析全球贸易增长情况，以及主要经济体的贸易政策对全球贸易的影响。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区域贸易协定：介绍区域贸易协定的现状和发展趋势，以及这些协定为国际贸易合作带来的机遇。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战略合作目标与原则</a:t>
            </a:r>
            <a:endParaRPr altLang="en-US" dirty="0" lang="zh-CN"/>
          </a:p>
        </p:txBody>
      </p:sp>
      <p:sp>
        <p:nvSpPr>
          <p:cNvPr id="10491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合作目标设定</a:t>
            </a:r>
            <a:endParaRPr altLang="en-US" lang="zh-CN"/>
          </a:p>
        </p:txBody>
      </p:sp>
      <p:sp>
        <p:nvSpPr>
          <p:cNvPr id="10491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提高国际贸易合作与拓展的效率和效益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促进全球供应链的稳定和可持续发展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加强国际经济合作与交流，推动全球经济发展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实现互利共赢，促进国际经济合作的长远发展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合作原则与价值观</a:t>
            </a:r>
            <a:endParaRPr altLang="en-US" lang="zh-CN"/>
          </a:p>
        </p:txBody>
      </p:sp>
      <p:sp>
        <p:nvSpPr>
          <p:cNvPr id="10492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开放包容：合作各方保持开放的心态，接纳不同的观点和文化，共同成长。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互惠互利：合作各方都能从合作中获得利益，共同发展。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平等协商：合作各方在平等的基础上进行协商，尊重彼此的意见和利益。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长期稳定：合作追求长期稳定的发展，建立持久的合作关系，实现共同的目标。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合作优先级与策略</a:t>
            </a:r>
            <a:endParaRPr altLang="en-US" lang="zh-CN"/>
          </a:p>
        </p:txBody>
      </p:sp>
      <p:sp>
        <p:nvSpPr>
          <p:cNvPr id="1049300" name="矩形: 圆角 4"/>
          <p:cNvSpPr/>
          <p:nvPr>
            <p:custDataLst>
              <p:tags r:id="rId1"/>
            </p:custDataLst>
          </p:nvPr>
        </p:nvSpPr>
        <p:spPr>
          <a:xfrm>
            <a:off x="838200" y="3291911"/>
            <a:ext cx="4891939" cy="95756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2"/>
            </p:custDataLst>
          </p:nvPr>
        </p:nvSpPr>
        <p:spPr>
          <a:xfrm>
            <a:off x="1342248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/>
                </a:solidFill>
                <a:latin typeface="+mn-ea"/>
              </a:rPr>
              <a:t>合作优先级：根据双方需求和资源匹配度，确定合作项目的优先级</a:t>
            </a:r>
            <a:endParaRPr altLang="en-US" dirty="0" sz="11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04" name="矩形: 圆角 4"/>
          <p:cNvSpPr/>
          <p:nvPr>
            <p:custDataLst>
              <p:tags r:id="rId3"/>
            </p:custDataLst>
          </p:nvPr>
        </p:nvSpPr>
        <p:spPr>
          <a:xfrm>
            <a:off x="6461861" y="3291911"/>
            <a:ext cx="4891939" cy="95817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06" name="正文"/>
          <p:cNvSpPr txBox="1"/>
          <p:nvPr>
            <p:custDataLst>
              <p:tags r:id="rId4"/>
            </p:custDataLst>
          </p:nvPr>
        </p:nvSpPr>
        <p:spPr>
          <a:xfrm>
            <a:off x="6890423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合作策略：根据合作项目特点，制定针对性的合作策略，包括但不限于市场开拓、技术研发、品牌推广等方面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合作领域与项目</a:t>
            </a:r>
            <a:endParaRPr altLang="en-US" dirty="0" lang="zh-CN"/>
          </a:p>
        </p:txBody>
      </p:sp>
      <p:sp>
        <p:nvSpPr>
          <p:cNvPr id="10493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商品贸易合作</a:t>
            </a:r>
            <a:endParaRPr altLang="en-US" lang="zh-CN"/>
          </a:p>
        </p:txBody>
      </p:sp>
      <p:sp>
        <p:nvSpPr>
          <p:cNvPr id="10493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合作领域：农产品、工业制成品、高新技术产品等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合作项目：建立长期稳定的供应链，开展联合生产、研发和营销活动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合作方式：通过签订合同、协议等方式明确各方权利义务，确保合作顺利进行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合作目标：扩大市场份额，提高品牌影响力，实现互利共赢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服务贸易合作</a:t>
            </a:r>
            <a:endParaRPr altLang="en-US" lang="zh-CN"/>
          </a:p>
        </p:txBody>
      </p:sp>
      <p:sp>
        <p:nvSpPr>
          <p:cNvPr id="10494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合作领域：金融、教育、医疗、旅游等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合作项目：共同投资建设基础设施、开展教育培训、推动医疗旅游等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合作模式：互利共赢，共同发展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合作目标：提高服务贸易水平，促进经济增长和就业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技术贸易合作</a:t>
            </a:r>
            <a:endParaRPr altLang="en-US" lang="zh-CN"/>
          </a:p>
        </p:txBody>
      </p:sp>
      <p:sp>
        <p:nvSpPr>
          <p:cNvPr id="10494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技术合作项目：共同研发新技术，提高产品竞争力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技术转让：转让先进技术，提升受让方技术水平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技术交流：促进双方技术交流，提高技术创新能力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技术培训：提供技术培训服务，提高技术人员技能水平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投资合作与资本流动</a:t>
            </a:r>
            <a:endParaRPr altLang="en-US" lang="zh-CN"/>
          </a:p>
        </p:txBody>
      </p:sp>
      <p:sp>
        <p:nvSpPr>
          <p:cNvPr id="104953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合作领域：基础设施建设、能源、农业、制造业等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合作目标：实现互利共赢，促进共同发展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资本流动：推动人民币国际化，加强跨境资本流动监管与合作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投资项目：共同开发非洲矿产资源、建设跨境物流通道等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合作模式与机制</a:t>
            </a:r>
            <a:endParaRPr altLang="en-US" dirty="0" lang="zh-CN"/>
          </a:p>
        </p:txBody>
      </p:sp>
      <p:sp>
        <p:nvSpPr>
          <p:cNvPr id="10496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自由贸易协定（FTA）</a:t>
            </a:r>
            <a:endParaRPr altLang="en-US" lang="zh-CN"/>
          </a:p>
        </p:txBody>
      </p:sp>
      <p:sp>
        <p:nvSpPr>
          <p:cNvPr id="1049658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60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95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62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定义：自由贸易协定是两国或多国间具有法律约束力的协定，目的在于促进经济一体化，其目标之一是消除贸易壁垒，允许产品与服务在国家间自由流动。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6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66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68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97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70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主要特点：包括关税减免、开放市场、贸易便利化、促进投资等。通过自由贸易协定，缔约方可以共同创造更大的市场需求，提高经济效益。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7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74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76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99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78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 fontScale="9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战略意义：自由贸易协定是推动国际贸易合作与拓展的重要手段。通过与重要的贸易伙伴签订自由贸易协定，可以深化双方经贸关系，加强产业链合作，提升国际贸易的稳定性和可预见性。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8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82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84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01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86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实施路径：在实施自由贸易协定的过程中，需要建立有效的协商机制，解决可能出现的贸易争端；同时，也需要推动国内产业结构的调整，提升企业的国际竞争力。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8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贸易与投资框架协议（TIFA）</a:t>
            </a:r>
            <a:endParaRPr altLang="en-US" lang="zh-CN"/>
          </a:p>
        </p:txBody>
      </p:sp>
      <p:sp>
        <p:nvSpPr>
          <p:cNvPr id="104972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内容：包括市场准入、贸易便利化、知识产权保护、争端解决等方面的条款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优势：为合作双方提供法律保障和可预见性，降低交易成本和风险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定义：贸易与投资框架协议是一种双边或多边协议，旨在促进贸易和投资合作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目的：通过建立共同规则和标准，减少贸易和投资壁垒，促进双方经济发展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区域全面经济伙伴关系协定（RCEP）</a:t>
            </a:r>
            <a:endParaRPr altLang="en-US" lang="zh-CN"/>
          </a:p>
        </p:txBody>
      </p:sp>
      <p:sp>
        <p:nvSpPr>
          <p:cNvPr id="10497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定义：区域全面经济伙伴关系协定（RCEP）是一个自由贸易协定，旨在促进区域内的贸易和投资自由化。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成员国：包括中国、日本、韩国、澳大利亚、新西兰、印度、东盟10国等。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主要内容：涵盖货物贸易、服务贸易、投资、知识产权等领域的自由化措施，旨在降低关税和非关税壁垒，促进区域内的贸易和投资流动。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对国际贸易的影响：RCEP的生效将有助于加强区域内的经济合作，促进贸易和投资自由化，提高区域经济的竞争力和吸引力。同时，RCEP也为全球贸易自由化进程注入了新的动力。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其他多边或双边合作机制</a:t>
            </a:r>
            <a:endParaRPr altLang="en-US" lang="zh-CN"/>
          </a:p>
        </p:txBody>
      </p:sp>
      <p:sp>
        <p:nvSpPr>
          <p:cNvPr id="104984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自由贸易协定（FTA）：促进两国或多国间贸易自由化，减少或取消关税壁垒。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区域贸易安排（RTA）：促进区域内的贸易自由化，加强经济一体化。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贸易和投资框架协议（TIFA）：为双边或多边贸易和投资提供指导，促进经济合作。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合作发展协议（CDA）：促进发展中国家的经济发展和减贫，加强南北合作。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实施步骤与时间表</a:t>
            </a:r>
            <a:endParaRPr altLang="en-US" dirty="0" lang="zh-CN"/>
          </a:p>
        </p:txBody>
      </p:sp>
      <p:sp>
        <p:nvSpPr>
          <p:cNvPr id="1049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短期实施计划（1-2年）</a:t>
            </a:r>
            <a:endParaRPr altLang="en-US" lang="zh-CN"/>
          </a:p>
        </p:txBody>
      </p:sp>
      <p:sp>
        <p:nvSpPr>
          <p:cNvPr id="104993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3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确定合作目标与战略：与合作伙伴共同制定短期内的合作目标，明确合作方向和重点领域。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建立合作框架：与合作伙伴建立初步的合作框架，明确合作方式、机制和规则。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开展市场调研：对目标市场进行深入调研，了解市场需求、竞争态势和潜在机会。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制定具体实施方案：根据市场调研结果，制定具体的实施方案，包括产品开发、市场推广、销售渠道建设等方面的计划。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中期实施计划（3-5年）</a:t>
            </a:r>
            <a:endParaRPr altLang="en-US" lang="zh-CN"/>
          </a:p>
        </p:txBody>
      </p:sp>
      <p:sp>
        <p:nvSpPr>
          <p:cNvPr id="10499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目标：拓展国际贸易合作领域，提高出口额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合作对象：与多个国家和地区建立贸易关系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合作内容：共同开发市场、开展贸易活动、促进投资合作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实施方式：建立合作机制、加强沟通协调、推进项目落地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长期实施计划（5年以上）</a:t>
            </a:r>
            <a:endParaRPr altLang="en-US" lang="zh-CN"/>
          </a:p>
        </p:txBody>
      </p:sp>
      <p:sp>
        <p:nvSpPr>
          <p:cNvPr id="1050046" name="文本框 10"/>
          <p:cNvSpPr txBox="1"/>
          <p:nvPr>
            <p:custDataLst>
              <p:tags r:id="rId1"/>
            </p:custDataLst>
          </p:nvPr>
        </p:nvSpPr>
        <p:spPr>
          <a:xfrm>
            <a:off x="838200" y="4576850"/>
            <a:ext cx="2689964" cy="100359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建立长期合作伙伴关系：与关键贸易伙伴建立稳定、互利的合作关系，共同应对全球贸易挑战。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48" name="矩形 11"/>
          <p:cNvSpPr/>
          <p:nvPr>
            <p:custDataLst>
              <p:tags r:id="rId2"/>
            </p:custDataLst>
          </p:nvPr>
        </p:nvSpPr>
        <p:spPr>
          <a:xfrm>
            <a:off x="838200" y="4373726"/>
            <a:ext cx="2689964" cy="1409209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050" name="文本框 17"/>
          <p:cNvSpPr txBox="1"/>
          <p:nvPr>
            <p:custDataLst>
              <p:tags r:id="rId3"/>
            </p:custDataLst>
          </p:nvPr>
        </p:nvSpPr>
        <p:spPr>
          <a:xfrm>
            <a:off x="2805525" y="1962820"/>
            <a:ext cx="2689964" cy="100359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投资基础设施：在关键地区投资建设物流、交通和通信基础设施，降低贸易成本。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52" name="矩形 18"/>
          <p:cNvSpPr/>
          <p:nvPr>
            <p:custDataLst>
              <p:tags r:id="rId4"/>
            </p:custDataLst>
          </p:nvPr>
        </p:nvSpPr>
        <p:spPr>
          <a:xfrm>
            <a:off x="2805525" y="1759697"/>
            <a:ext cx="2689964" cy="1409209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054" name="燕尾形 3"/>
          <p:cNvSpPr/>
          <p:nvPr>
            <p:custDataLst>
              <p:tags r:id="rId5"/>
            </p:custDataLst>
          </p:nvPr>
        </p:nvSpPr>
        <p:spPr>
          <a:xfrm>
            <a:off x="1129281" y="3464416"/>
            <a:ext cx="2055914" cy="597981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50056" name="文本框 13"/>
          <p:cNvSpPr txBox="1"/>
          <p:nvPr>
            <p:custDataLst>
              <p:tags r:id="rId6"/>
            </p:custDataLst>
          </p:nvPr>
        </p:nvSpPr>
        <p:spPr>
          <a:xfrm>
            <a:off x="1345693" y="3564396"/>
            <a:ext cx="1683205" cy="397388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58" name="燕尾形 25"/>
          <p:cNvSpPr/>
          <p:nvPr>
            <p:custDataLst>
              <p:tags r:id="rId7"/>
            </p:custDataLst>
          </p:nvPr>
        </p:nvSpPr>
        <p:spPr>
          <a:xfrm>
            <a:off x="1183067" y="3501118"/>
            <a:ext cx="1962262" cy="524578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50060" name="燕尾形 29"/>
          <p:cNvSpPr/>
          <p:nvPr>
            <p:custDataLst>
              <p:tags r:id="rId8"/>
            </p:custDataLst>
          </p:nvPr>
        </p:nvSpPr>
        <p:spPr>
          <a:xfrm>
            <a:off x="3092176" y="3465682"/>
            <a:ext cx="2055914" cy="597981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50062" name="文本框 30"/>
          <p:cNvSpPr txBox="1"/>
          <p:nvPr>
            <p:custDataLst>
              <p:tags r:id="rId9"/>
            </p:custDataLst>
          </p:nvPr>
        </p:nvSpPr>
        <p:spPr>
          <a:xfrm>
            <a:off x="3308588" y="3565662"/>
            <a:ext cx="1683205" cy="397388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64" name="燕尾形 31"/>
          <p:cNvSpPr/>
          <p:nvPr>
            <p:custDataLst>
              <p:tags r:id="rId10"/>
            </p:custDataLst>
          </p:nvPr>
        </p:nvSpPr>
        <p:spPr>
          <a:xfrm>
            <a:off x="3145962" y="3502383"/>
            <a:ext cx="1962262" cy="524578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50066" name="燕尾形 33"/>
          <p:cNvSpPr/>
          <p:nvPr>
            <p:custDataLst>
              <p:tags r:id="rId11"/>
            </p:custDataLst>
          </p:nvPr>
        </p:nvSpPr>
        <p:spPr>
          <a:xfrm>
            <a:off x="5055071" y="3466947"/>
            <a:ext cx="2055914" cy="597981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50068" name="文本框 34"/>
          <p:cNvSpPr txBox="1"/>
          <p:nvPr>
            <p:custDataLst>
              <p:tags r:id="rId12"/>
            </p:custDataLst>
          </p:nvPr>
        </p:nvSpPr>
        <p:spPr>
          <a:xfrm>
            <a:off x="5271483" y="3566927"/>
            <a:ext cx="1683205" cy="397388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70" name="燕尾形 35"/>
          <p:cNvSpPr/>
          <p:nvPr>
            <p:custDataLst>
              <p:tags r:id="rId13"/>
            </p:custDataLst>
          </p:nvPr>
        </p:nvSpPr>
        <p:spPr>
          <a:xfrm>
            <a:off x="5108857" y="3503649"/>
            <a:ext cx="1962262" cy="524578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50072" name="燕尾形 37"/>
          <p:cNvSpPr/>
          <p:nvPr>
            <p:custDataLst>
              <p:tags r:id="rId14"/>
            </p:custDataLst>
          </p:nvPr>
        </p:nvSpPr>
        <p:spPr>
          <a:xfrm>
            <a:off x="7017966" y="3468213"/>
            <a:ext cx="2055914" cy="597981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50074" name="文本框 38"/>
          <p:cNvSpPr txBox="1"/>
          <p:nvPr>
            <p:custDataLst>
              <p:tags r:id="rId15"/>
            </p:custDataLst>
          </p:nvPr>
        </p:nvSpPr>
        <p:spPr>
          <a:xfrm>
            <a:off x="7234378" y="3558701"/>
            <a:ext cx="1683205" cy="397388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76" name="燕尾形 39"/>
          <p:cNvSpPr/>
          <p:nvPr>
            <p:custDataLst>
              <p:tags r:id="rId16"/>
            </p:custDataLst>
          </p:nvPr>
        </p:nvSpPr>
        <p:spPr>
          <a:xfrm>
            <a:off x="7071753" y="3504914"/>
            <a:ext cx="1962262" cy="524578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</a:endParaRPr>
          </a:p>
        </p:txBody>
      </p:sp>
      <p:sp>
        <p:nvSpPr>
          <p:cNvPr id="1050078" name="燕尾形 41"/>
          <p:cNvSpPr/>
          <p:nvPr>
            <p:custDataLst>
              <p:tags r:id="rId17"/>
            </p:custDataLst>
          </p:nvPr>
        </p:nvSpPr>
        <p:spPr>
          <a:xfrm>
            <a:off x="8980861" y="3469479"/>
            <a:ext cx="2055914" cy="597981"/>
          </a:xfrm>
          <a:prstGeom prst="chevron">
            <a:avLst>
              <a:gd name="adj" fmla="val 32014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50080" name="文本框 42"/>
          <p:cNvSpPr txBox="1"/>
          <p:nvPr>
            <p:custDataLst>
              <p:tags r:id="rId18"/>
            </p:custDataLst>
          </p:nvPr>
        </p:nvSpPr>
        <p:spPr>
          <a:xfrm>
            <a:off x="9197273" y="3569458"/>
            <a:ext cx="1683205" cy="397388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82" name="燕尾形 43"/>
          <p:cNvSpPr/>
          <p:nvPr>
            <p:custDataLst>
              <p:tags r:id="rId19"/>
            </p:custDataLst>
          </p:nvPr>
        </p:nvSpPr>
        <p:spPr>
          <a:xfrm>
            <a:off x="9034648" y="3506180"/>
            <a:ext cx="1962262" cy="524578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4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50084" name="文本框 53"/>
          <p:cNvSpPr txBox="1"/>
          <p:nvPr>
            <p:custDataLst>
              <p:tags r:id="rId20"/>
            </p:custDataLst>
          </p:nvPr>
        </p:nvSpPr>
        <p:spPr>
          <a:xfrm>
            <a:off x="6700941" y="1962820"/>
            <a:ext cx="2689964" cy="100359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深化市场研究与开发：深入了解目标市场和消费者需求，开发适应当地市场需求的产品和服务。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86" name="矩形 54"/>
          <p:cNvSpPr/>
          <p:nvPr>
            <p:custDataLst>
              <p:tags r:id="rId21"/>
            </p:custDataLst>
          </p:nvPr>
        </p:nvSpPr>
        <p:spPr>
          <a:xfrm>
            <a:off x="6700941" y="1759697"/>
            <a:ext cx="2689964" cy="1409209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088" name="文本框 63"/>
          <p:cNvSpPr txBox="1"/>
          <p:nvPr>
            <p:custDataLst>
              <p:tags r:id="rId22"/>
            </p:custDataLst>
          </p:nvPr>
        </p:nvSpPr>
        <p:spPr>
          <a:xfrm>
            <a:off x="4751335" y="4576850"/>
            <a:ext cx="2689964" cy="100359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促进技术交流与合作：加强与贸易伙伴在新技术领域的合作，共同研发、推广和应用先进技术。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90" name="矩形 64"/>
          <p:cNvSpPr/>
          <p:nvPr>
            <p:custDataLst>
              <p:tags r:id="rId23"/>
            </p:custDataLst>
          </p:nvPr>
        </p:nvSpPr>
        <p:spPr>
          <a:xfrm>
            <a:off x="4751335" y="4373726"/>
            <a:ext cx="2689964" cy="1409209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092" name="文本框 69"/>
          <p:cNvSpPr txBox="1"/>
          <p:nvPr>
            <p:custDataLst>
              <p:tags r:id="rId24"/>
            </p:custDataLst>
          </p:nvPr>
        </p:nvSpPr>
        <p:spPr>
          <a:xfrm>
            <a:off x="8664469" y="4576850"/>
            <a:ext cx="2689964" cy="100359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建立风险应对机制：制定应对各种贸易风险的策略和预案，确保贸易活动的稳定开展。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94" name="矩形 70"/>
          <p:cNvSpPr/>
          <p:nvPr>
            <p:custDataLst>
              <p:tags r:id="rId25"/>
            </p:custDataLst>
          </p:nvPr>
        </p:nvSpPr>
        <p:spPr>
          <a:xfrm>
            <a:off x="8664469" y="4373726"/>
            <a:ext cx="2689964" cy="1409209"/>
          </a:xfrm>
          <a:prstGeom prst="rect"/>
          <a:noFill/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时间表与里程碑事件</a:t>
            </a:r>
            <a:endParaRPr altLang="en-US" lang="zh-CN"/>
          </a:p>
        </p:txBody>
      </p:sp>
      <p:sp>
        <p:nvSpPr>
          <p:cNvPr id="10501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2024年第一季度：完成市场调研和目标客户分析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2024年第二季度：签署战略合作协议，启动合作项目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2024年第三季度：完成首批产品交付，启动市场推广活动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2024年第四季度：评估合作效果，制定下一阶段计划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预期成果与影响</a:t>
            </a:r>
            <a:endParaRPr altLang="en-US" dirty="0" lang="zh-CN"/>
          </a:p>
        </p:txBody>
      </p:sp>
      <p:sp>
        <p:nvSpPr>
          <p:cNvPr id="10501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对经济增长的贡献</a:t>
            </a:r>
            <a:endParaRPr altLang="en-US" lang="zh-CN"/>
          </a:p>
        </p:txBody>
      </p:sp>
      <p:sp>
        <p:nvSpPr>
          <p:cNvPr id="105023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提升国际贸易规模和水平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促进全球经济增长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增强各国经济联系与合作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优化全球资源配置与分工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对就业创造的影响</a:t>
            </a:r>
            <a:endParaRPr altLang="en-US" lang="zh-CN"/>
          </a:p>
        </p:txBody>
      </p:sp>
      <p:sp>
        <p:nvSpPr>
          <p:cNvPr id="10502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增加就业机会：通过国际贸易合作，企业将扩大生产规模，从而创造更多的就业机会。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提高就业质量：合作方案将促进产业升级和技术创新，从而提高就业质量。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培养高素质人才：国际贸易合作将促进人才交流和培养，培养更多高素质的人才。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缓解就业压力：通过创造更多的就业机会和提高就业质量，国际贸易合作将有效缓解就业压力。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对产业升级的推动作用</a:t>
            </a:r>
            <a:endParaRPr altLang="en-US" lang="zh-CN"/>
          </a:p>
        </p:txBody>
      </p:sp>
      <p:sp>
        <p:nvSpPr>
          <p:cNvPr id="105033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推动产业转型升级，提升整体经济实力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4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扩大市场份额，提高企业竞争力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优化资源配置，降低生产成本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5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促进技术交流与合作，提高产业技术水平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对国际地位与话语权的提升</a:t>
            </a:r>
            <a:endParaRPr altLang="en-US" lang="zh-CN"/>
          </a:p>
        </p:txBody>
      </p:sp>
      <p:sp>
        <p:nvSpPr>
          <p:cNvPr id="10503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提升中国在国际经济舞台上的地位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增强中国在全球贸易体系中的话语权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促进与其他国家的平等互利合作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推动国际经济秩序朝着更加公正合理的方向发展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风险评估与应对策略</a:t>
            </a:r>
            <a:endParaRPr altLang="en-US" dirty="0" lang="zh-CN"/>
          </a:p>
        </p:txBody>
      </p:sp>
      <p:sp>
        <p:nvSpPr>
          <p:cNvPr id="10504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政治风险及应对措施</a:t>
            </a:r>
            <a:endParaRPr altLang="en-US" lang="zh-CN"/>
          </a:p>
        </p:txBody>
      </p:sp>
      <p:sp>
        <p:nvSpPr>
          <p:cNvPr id="1050504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政治风险定义：指因国家间政治关系变化、战争、恐怖袭击等不可预测事件，导致企业遭受损失的风险。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508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政治风险评估方法：包括定性评估和定量评估，综合考虑风险发生的可能性、影响程度和可预测性等因素。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512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应对措施：包括与当地政府建立良好关系、投保政治风险保险、分散投资等，以降低风险对企业的影响。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516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案例分析：以某跨国企业为例，分析其在东道国遭遇政治风险的原因、影响及应对措施，为其他企业提供借鉴和参考。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经济风险及应对措施</a:t>
            </a:r>
            <a:endParaRPr altLang="en-US" lang="zh-CN"/>
          </a:p>
        </p:txBody>
      </p:sp>
      <p:sp>
        <p:nvSpPr>
          <p:cNvPr id="10505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供应链风险：建立多元化供应商体系，降低对单一供应商的依赖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汇率风险：采取多元化货币结算，减少单一货币依赖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贸易壁垒风险：加强国际市场调研，了解各国贸易政策及法规，提前做好应对措施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金融风险：合理规划现金流，保持充足的流动性，同时可考虑购买保险或利用金融衍生工具进行风险对冲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技术风险及应对措施</a:t>
            </a:r>
            <a:endParaRPr altLang="en-US" lang="zh-CN"/>
          </a:p>
        </p:txBody>
      </p:sp>
      <p:sp>
        <p:nvSpPr>
          <p:cNvPr id="10506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技术风险：国际贸易合作中存在的技术落后、技术壁垒和技术标准不统一等问题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应对措施：加强技术研发和创新，提高自身技术水平，积极参与国际技术交流与合作，推动技术标准互认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技术风险：国际贸易合作中存在的网络安全、数据保护和知识产权保护等问题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应对措施：加强网络安全防护，建立数据保护机制，提高知识产权保护意识，加强国际合作与协调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其他潜在风险及应对策略</a:t>
            </a:r>
            <a:endParaRPr altLang="en-US" lang="zh-CN"/>
          </a:p>
        </p:txBody>
      </p:sp>
      <p:sp>
        <p:nvSpPr>
          <p:cNvPr id="105066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政治风险：评估国家政治稳定性，提前了解可能影响贸易的因素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经济风险：关注全球经济形势，预测汇率波动和市场需求变化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法律风险：遵守国际贸易法规，确保合同条款合法有效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8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技术风险：加强技术交流与合作，提高产品质量和竞争力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8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72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72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72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6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9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5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0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5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4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5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5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5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5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5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5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5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5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5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5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5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5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5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5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5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87_5*l_h_i*1_5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8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1487_5*l_h_a*1_5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87_5*l_h_i*1_5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8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5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5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5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5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487_5*l_h_f*1_5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87_5*l_h_i*1_5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8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6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4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7"/>
</p:tagLst>
</file>

<file path=ppt/tags/tag41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56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2024-01-03T14:47:42Z</dcterms:created>
  <dcterms:modified xsi:type="dcterms:W3CDTF">2024-01-03T14:47:42Z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36479f65152941af9f7bb17d226b692e_21</vt:lpwstr>
  </property>
</Properties>
</file>