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486" r:id="rId1"/>
    <p:sldMasterId id="2147486523" r:id="rId2"/>
  </p:sldMasterIdLst>
  <p:notesMasterIdLst>
    <p:notesMasterId r:id="rId3"/>
  </p:notesMasterIdLst>
  <p:sldIdLst>
    <p:sldId id="1523" r:id="rId4"/>
    <p:sldId id="1528" r:id="rId5"/>
    <p:sldId id="1532" r:id="rId6"/>
    <p:sldId id="1535" r:id="rId7"/>
    <p:sldId id="1538" r:id="rId8"/>
    <p:sldId id="1541" r:id="rId9"/>
    <p:sldId id="1544" r:id="rId10"/>
    <p:sldId id="1547" r:id="rId11"/>
    <p:sldId id="1550" r:id="rId12"/>
    <p:sldId id="1553" r:id="rId13"/>
    <p:sldId id="1556" r:id="rId14"/>
    <p:sldId id="1559" r:id="rId15"/>
    <p:sldId id="1562" r:id="rId16"/>
    <p:sldId id="1565" r:id="rId17"/>
    <p:sldId id="1568" r:id="rId18"/>
    <p:sldId id="1571" r:id="rId19"/>
    <p:sldId id="1574" r:id="rId20"/>
    <p:sldId id="1577" r:id="rId21"/>
    <p:sldId id="1580" r:id="rId22"/>
    <p:sldId id="1583" r:id="rId23"/>
    <p:sldId id="1586" r:id="rId24"/>
    <p:sldId id="1589" r:id="rId25"/>
    <p:sldId id="1592" r:id="rId26"/>
    <p:sldId id="1595" r:id="rId27"/>
    <p:sldId id="1598" r:id="rId28"/>
    <p:sldId id="1601" r:id="rId29"/>
    <p:sldId id="1604" r:id="rId30"/>
    <p:sldId id="1607" r:id="rId31"/>
    <p:sldId id="1610" r:id="rId32"/>
    <p:sldId id="1613" r:id="rId33"/>
    <p:sldId id="1616" r:id="rId34"/>
    <p:sldId id="1619" r:id="rId35"/>
    <p:sldId id="1622"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487" r:id="rId1"/>
    <p:sldLayoutId id="2147486488" r:id="rId2"/>
    <p:sldLayoutId id="2147486489" r:id="rId3"/>
    <p:sldLayoutId id="2147486490" r:id="rId4"/>
    <p:sldLayoutId id="2147486491" r:id="rId5"/>
    <p:sldLayoutId id="2147486492" r:id="rId6"/>
    <p:sldLayoutId id="2147486493" r:id="rId7"/>
    <p:sldLayoutId id="2147486494" r:id="rId8"/>
    <p:sldLayoutId id="2147486495" r:id="rId9"/>
    <p:sldLayoutId id="2147486496" r:id="rId10"/>
    <p:sldLayoutId id="214748649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524" r:id="rId1"/>
    <p:sldLayoutId id="2147486525" r:id="rId2"/>
    <p:sldLayoutId id="2147486526" r:id="rId3"/>
    <p:sldLayoutId id="2147486527" r:id="rId4"/>
    <p:sldLayoutId id="2147486528" r:id="rId5"/>
    <p:sldLayoutId id="2147486529" r:id="rId6"/>
    <p:sldLayoutId id="2147486530" r:id="rId7"/>
    <p:sldLayoutId id="2147486531" r:id="rId8"/>
    <p:sldLayoutId id="2147486532" r:id="rId9"/>
    <p:sldLayoutId id="2147486533" r:id="rId10"/>
    <p:sldLayoutId id="2147486534"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tags" Target="../tags/tag265.xml"/><Relationship Id="rId18" Type="http://schemas.openxmlformats.org/officeDocument/2006/relationships/tags" Target="../tags/tag266.xml"/><Relationship Id="rId19" Type="http://schemas.openxmlformats.org/officeDocument/2006/relationships/tags" Target="../tags/tag267.xml"/><Relationship Id="rId20" Type="http://schemas.openxmlformats.org/officeDocument/2006/relationships/tags" Target="../tags/tag268.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tags" Target="../tags/tag394.xml"/><Relationship Id="rId14" Type="http://schemas.openxmlformats.org/officeDocument/2006/relationships/tags" Target="../tags/tag395.xml"/><Relationship Id="rId15" Type="http://schemas.openxmlformats.org/officeDocument/2006/relationships/tags" Target="../tags/tag396.xml"/><Relationship Id="rId16" Type="http://schemas.openxmlformats.org/officeDocument/2006/relationships/tags" Target="../tags/tag397.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tags" Target="../tags/tag422.xml"/><Relationship Id="rId7" Type="http://schemas.openxmlformats.org/officeDocument/2006/relationships/tags" Target="../tags/tag423.xml"/><Relationship Id="rId8" Type="http://schemas.openxmlformats.org/officeDocument/2006/relationships/tags" Target="../tags/tag424.xml"/><Relationship Id="rId9" Type="http://schemas.openxmlformats.org/officeDocument/2006/relationships/tags" Target="../tags/tag425.xml"/><Relationship Id="rId10" Type="http://schemas.openxmlformats.org/officeDocument/2006/relationships/tags" Target="../tags/tag426.xml"/><Relationship Id="rId11" Type="http://schemas.openxmlformats.org/officeDocument/2006/relationships/tags" Target="../tags/tag427.xml"/><Relationship Id="rId12" Type="http://schemas.openxmlformats.org/officeDocument/2006/relationships/tags" Target="../tags/tag428.xml"/><Relationship Id="rId13" Type="http://schemas.openxmlformats.org/officeDocument/2006/relationships/tags" Target="../tags/tag429.xml"/><Relationship Id="rId14" Type="http://schemas.openxmlformats.org/officeDocument/2006/relationships/tags" Target="../tags/tag430.xml"/><Relationship Id="rId1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tags" Target="../tags/tag434.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5.xml"/><Relationship Id="rId2" Type="http://schemas.openxmlformats.org/officeDocument/2006/relationships/tags" Target="../tags/tag436.xml"/><Relationship Id="rId3" Type="http://schemas.openxmlformats.org/officeDocument/2006/relationships/tags" Target="../tags/tag437.xml"/><Relationship Id="rId4" Type="http://schemas.openxmlformats.org/officeDocument/2006/relationships/tags" Target="../tags/tag438.xml"/><Relationship Id="rId5" Type="http://schemas.openxmlformats.org/officeDocument/2006/relationships/tags" Target="../tags/tag439.xml"/><Relationship Id="rId6" Type="http://schemas.openxmlformats.org/officeDocument/2006/relationships/tags" Target="../tags/tag440.xml"/><Relationship Id="rId7" Type="http://schemas.openxmlformats.org/officeDocument/2006/relationships/tags" Target="../tags/tag441.xml"/><Relationship Id="rId8" Type="http://schemas.openxmlformats.org/officeDocument/2006/relationships/tags" Target="../tags/tag442.xml"/><Relationship Id="rId9" Type="http://schemas.openxmlformats.org/officeDocument/2006/relationships/tags" Target="../tags/tag443.xml"/><Relationship Id="rId10" Type="http://schemas.openxmlformats.org/officeDocument/2006/relationships/tags" Target="../tags/tag444.xml"/><Relationship Id="rId11" Type="http://schemas.openxmlformats.org/officeDocument/2006/relationships/tags" Target="../tags/tag445.xml"/><Relationship Id="rId12" Type="http://schemas.openxmlformats.org/officeDocument/2006/relationships/tags" Target="../tags/tag446.xml"/><Relationship Id="rId13" Type="http://schemas.openxmlformats.org/officeDocument/2006/relationships/tags" Target="../tags/tag447.xml"/><Relationship Id="rId14" Type="http://schemas.openxmlformats.org/officeDocument/2006/relationships/tags" Target="../tags/tag448.xml"/><Relationship Id="rId15" Type="http://schemas.openxmlformats.org/officeDocument/2006/relationships/tags" Target="../tags/tag449.xml"/><Relationship Id="rId16" Type="http://schemas.openxmlformats.org/officeDocument/2006/relationships/tags" Target="../tags/tag450.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1.xml"/><Relationship Id="rId2" Type="http://schemas.openxmlformats.org/officeDocument/2006/relationships/tags" Target="../tags/tag452.xml"/><Relationship Id="rId3" Type="http://schemas.openxmlformats.org/officeDocument/2006/relationships/tags" Target="../tags/tag453.xml"/><Relationship Id="rId4" Type="http://schemas.openxmlformats.org/officeDocument/2006/relationships/tags" Target="../tags/tag454.xml"/><Relationship Id="rId5" Type="http://schemas.openxmlformats.org/officeDocument/2006/relationships/tags" Target="../tags/tag455.xml"/><Relationship Id="rId6" Type="http://schemas.openxmlformats.org/officeDocument/2006/relationships/tags" Target="../tags/tag456.xml"/><Relationship Id="rId7" Type="http://schemas.openxmlformats.org/officeDocument/2006/relationships/tags" Target="../tags/tag457.xml"/><Relationship Id="rId8" Type="http://schemas.openxmlformats.org/officeDocument/2006/relationships/tags" Target="../tags/tag458.xml"/><Relationship Id="rId9" Type="http://schemas.openxmlformats.org/officeDocument/2006/relationships/tags" Target="../tags/tag459.xml"/><Relationship Id="rId10" Type="http://schemas.openxmlformats.org/officeDocument/2006/relationships/tags" Target="../tags/tag460.xml"/><Relationship Id="rId11" Type="http://schemas.openxmlformats.org/officeDocument/2006/relationships/tags" Target="../tags/tag461.xml"/><Relationship Id="rId12" Type="http://schemas.openxmlformats.org/officeDocument/2006/relationships/tags" Target="../tags/tag462.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2024年电子行业市场分析与投资前景预测</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电子行业概述</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2024年电子行业市场分析</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投资前景预测</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电子行业政策环境分析</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电子行业技术创新与突破</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企业竞争格局与市场占有率分析</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电子行业概述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标题 1"/>
          <p:cNvSpPr>
            <a:spLocks noGrp="1"/>
          </p:cNvSpPr>
          <p:nvPr>
            <p:ph type="title" idx="3"/>
          </p:nvPr>
        </p:nvSpPr>
        <p:spPr/>
        <p:txBody>
          <a:bodyPr>
            <a:normAutofit fontScale="93750"/>
          </a:bodyPr>
          <a:p>
            <a:r>
              <a:rPr altLang="en-US" lang="zh-CN"/>
              <a:t>电子行业定义</a:t>
            </a:r>
            <a:endParaRPr altLang="en-US" lang="zh-CN"/>
          </a:p>
        </p:txBody>
      </p:sp>
      <p:sp>
        <p:nvSpPr>
          <p:cNvPr id="104908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电子行业的发展与信息技术、通信技术、人工智能等新兴科技产业密切相关，是推动经济社会发展的重要力量。</a:t>
            </a:r>
            <a:endParaRPr altLang="zh-CN" dirty="0" lang="en-US">
              <a:solidFill>
                <a:schemeClr val="dk1">
                  <a:lumMod val="80000"/>
                  <a:lumOff val="20000"/>
                </a:schemeClr>
              </a:solidFill>
              <a:latin typeface="+mn-ea"/>
              <a:sym typeface="+mn-ea"/>
            </a:endParaRPr>
          </a:p>
        </p:txBody>
      </p:sp>
      <p:sp>
        <p:nvSpPr>
          <p:cNvPr id="104909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电子行业是指从事电子元器件、电子设备及系统、电子整机等产品研发、制造、销售以及相关生产服务的行业。</a:t>
            </a:r>
            <a:endParaRPr altLang="en-US" dirty="0" lang="zh-CN">
              <a:solidFill>
                <a:schemeClr val="dk1">
                  <a:lumMod val="80000"/>
                  <a:lumOff val="20000"/>
                </a:schemeClr>
              </a:solidFill>
              <a:latin typeface="+mn-ea"/>
              <a:sym typeface="+mn-ea"/>
            </a:endParaRPr>
          </a:p>
        </p:txBody>
      </p:sp>
      <p:sp>
        <p:nvSpPr>
          <p:cNvPr id="104910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电子行业是信息技术产业的核心组成部分，主要包括半导体、集成电路、显示面板、消费电子、汽车电子、通信设备等领域。</a:t>
            </a:r>
            <a:endParaRPr altLang="en-US" dirty="0" lang="zh-CN">
              <a:solidFill>
                <a:schemeClr val="dk1">
                  <a:lumMod val="80000"/>
                  <a:lumOff val="20000"/>
                </a:schemeClr>
              </a:solidFill>
              <a:latin typeface="+mn-ea"/>
              <a:sym typeface="+mn-ea"/>
            </a:endParaRPr>
          </a:p>
        </p:txBody>
      </p:sp>
      <p:sp>
        <p:nvSpPr>
          <p:cNvPr id="104911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电子行业的产品广泛应用于国民经济、社会发展和国家安全各个领域，对人们的生活和工作方式产生了深刻影响。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76" name="标题 1"/>
          <p:cNvSpPr>
            <a:spLocks noGrp="1"/>
          </p:cNvSpPr>
          <p:nvPr>
            <p:ph type="title" idx="3"/>
          </p:nvPr>
        </p:nvSpPr>
        <p:spPr/>
        <p:txBody>
          <a:bodyPr>
            <a:normAutofit fontScale="96875"/>
          </a:bodyPr>
          <a:p>
            <a:r>
              <a:rPr altLang="en-US" lang="zh-CN"/>
              <a:t>电子行业分类</a:t>
            </a:r>
            <a:endParaRPr altLang="en-US" lang="zh-CN"/>
          </a:p>
        </p:txBody>
      </p:sp>
      <p:sp>
        <p:nvSpPr>
          <p:cNvPr id="104917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消费电子：手机、电视、电脑等个人和家庭使用的电子产品</a:t>
            </a:r>
            <a:endParaRPr altLang="en-US" dirty="0" sz="2000" lang="zh-CN" spc="150">
              <a:solidFill>
                <a:schemeClr val="tx1">
                  <a:lumMod val="75000"/>
                  <a:lumOff val="25000"/>
                </a:schemeClr>
              </a:solidFill>
              <a:latin typeface="+mn-ea"/>
              <a:sym typeface="+mn-ea"/>
            </a:endParaRPr>
          </a:p>
        </p:txBody>
      </p:sp>
      <p:sp>
        <p:nvSpPr>
          <p:cNvPr id="104918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工业电子：自动化设备、仪器仪表、控制系统等工业领域使用的电子产品</a:t>
            </a:r>
            <a:endParaRPr altLang="en-US" dirty="0" sz="2000" lang="zh-CN" spc="150">
              <a:solidFill>
                <a:schemeClr val="tx1">
                  <a:lumMod val="75000"/>
                  <a:lumOff val="25000"/>
                </a:schemeClr>
              </a:solidFill>
              <a:latin typeface="+mn-ea"/>
              <a:sym typeface="+mn-ea"/>
            </a:endParaRPr>
          </a:p>
        </p:txBody>
      </p:sp>
      <p:sp>
        <p:nvSpPr>
          <p:cNvPr id="104918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汽车电子：汽车安全、导航、娱乐等系统所需的电子产品</a:t>
            </a:r>
            <a:endParaRPr altLang="en-US" dirty="0" sz="2000" lang="zh-CN" spc="150">
              <a:solidFill>
                <a:schemeClr val="tx1">
                  <a:lumMod val="75000"/>
                  <a:lumOff val="25000"/>
                </a:schemeClr>
              </a:solidFill>
              <a:latin typeface="+mn-ea"/>
              <a:sym typeface="+mn-ea"/>
            </a:endParaRPr>
          </a:p>
        </p:txBody>
      </p:sp>
      <p:sp>
        <p:nvSpPr>
          <p:cNvPr id="104919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医疗电子：医疗设备、健康监测等医疗领域使用的电子产品</a:t>
            </a:r>
            <a:endParaRPr altLang="en-US" dirty="0" sz="2000" lang="zh-CN" spc="150">
              <a:solidFill>
                <a:schemeClr val="tx1">
                  <a:lumMod val="75000"/>
                  <a:lumOff val="25000"/>
                </a:schemeClr>
              </a:solidFill>
              <a:latin typeface="+mn-ea"/>
              <a:sym typeface="+mn-ea"/>
            </a:endParaRPr>
          </a:p>
        </p:txBody>
      </p:sp>
      <p:sp>
        <p:nvSpPr>
          <p:cNvPr id="104920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58" name="标题 1"/>
          <p:cNvSpPr>
            <a:spLocks noGrp="1"/>
          </p:cNvSpPr>
          <p:nvPr>
            <p:ph type="title" idx="3"/>
          </p:nvPr>
        </p:nvSpPr>
        <p:spPr/>
        <p:txBody>
          <a:bodyPr>
            <a:normAutofit fontScale="96875"/>
          </a:bodyPr>
          <a:p>
            <a:r>
              <a:rPr altLang="en-US" lang="zh-CN"/>
              <a:t>电子行业市场规模</a:t>
            </a:r>
            <a:endParaRPr altLang="en-US" lang="zh-CN"/>
          </a:p>
        </p:txBody>
      </p:sp>
      <p:sp>
        <p:nvSpPr>
          <p:cNvPr id="104926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中国电子行业市场规模持续增长，成为全球最大的电子市场之一</a:t>
            </a:r>
            <a:endParaRPr altLang="en-US" sz="1400" lang="zh-CN" spc="150">
              <a:solidFill>
                <a:schemeClr val="tx1"/>
              </a:solidFill>
              <a:effectLst/>
              <a:latin typeface="+mn-ea"/>
              <a:sym typeface="+mn-ea"/>
            </a:endParaRPr>
          </a:p>
        </p:txBody>
      </p:sp>
      <p:sp>
        <p:nvSpPr>
          <p:cNvPr id="104927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2024年全球电子行业市场规模预计达到10万亿美元</a:t>
            </a:r>
            <a:endParaRPr altLang="en-US" dirty="0" sz="1400" lang="zh-CN" spc="150">
              <a:solidFill>
                <a:schemeClr val="tx1"/>
              </a:solidFill>
              <a:effectLst/>
              <a:latin typeface="+mn-ea"/>
              <a:sym typeface="+mn-ea"/>
            </a:endParaRPr>
          </a:p>
        </p:txBody>
      </p:sp>
      <p:sp>
        <p:nvSpPr>
          <p:cNvPr id="104927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5G、物联网、人工智能等新兴技术推动电子行业市场规模不断扩大</a:t>
            </a:r>
            <a:endParaRPr altLang="en-US" sz="1400" lang="zh-CN" spc="150">
              <a:solidFill>
                <a:schemeClr val="tx1"/>
              </a:solidFill>
              <a:effectLst/>
              <a:latin typeface="+mn-ea"/>
              <a:sym typeface="+mn-ea"/>
            </a:endParaRPr>
          </a:p>
        </p:txBody>
      </p:sp>
      <p:sp>
        <p:nvSpPr>
          <p:cNvPr id="104927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智能手机、平板电脑、智能家居等消费电子产品市场规模持续增长</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32" name="标题 1"/>
          <p:cNvSpPr>
            <a:spLocks noGrp="1"/>
          </p:cNvSpPr>
          <p:nvPr>
            <p:ph type="title" idx="3"/>
          </p:nvPr>
        </p:nvSpPr>
        <p:spPr/>
        <p:txBody>
          <a:bodyPr>
            <a:normAutofit fontScale="96875"/>
          </a:bodyPr>
          <a:p>
            <a:r>
              <a:rPr altLang="en-US" lang="zh-CN"/>
              <a:t>电子行业发展趋势</a:t>
            </a:r>
            <a:endParaRPr altLang="en-US" lang="zh-CN"/>
          </a:p>
        </p:txBody>
      </p:sp>
      <p:sp>
        <p:nvSpPr>
          <p:cNvPr id="104933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新能源汽车及智能驾驶技术的快速发展将促进电子行业的产品创新和升级</a:t>
            </a:r>
            <a:endParaRPr altLang="zh-CN" dirty="0" lang="en-US">
              <a:solidFill>
                <a:schemeClr val="dk1">
                  <a:lumMod val="80000"/>
                  <a:lumOff val="20000"/>
                </a:schemeClr>
              </a:solidFill>
              <a:latin typeface="+mn-ea"/>
              <a:sym typeface="+mn-ea"/>
            </a:endParaRPr>
          </a:p>
        </p:txBody>
      </p:sp>
      <p:sp>
        <p:nvSpPr>
          <p:cNvPr id="104934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5G技术的普及将进一步推动电子行业的发展</a:t>
            </a:r>
            <a:endParaRPr altLang="en-US" dirty="0" lang="zh-CN">
              <a:solidFill>
                <a:schemeClr val="dk1">
                  <a:lumMod val="80000"/>
                  <a:lumOff val="20000"/>
                </a:schemeClr>
              </a:solidFill>
              <a:latin typeface="+mn-ea"/>
              <a:sym typeface="+mn-ea"/>
            </a:endParaRPr>
          </a:p>
        </p:txBody>
      </p:sp>
      <p:sp>
        <p:nvSpPr>
          <p:cNvPr id="104935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人工智能和物联网技术的广泛应用将为电子行业带来新的增长点</a:t>
            </a:r>
            <a:endParaRPr altLang="en-US" dirty="0" lang="zh-CN">
              <a:solidFill>
                <a:schemeClr val="dk1">
                  <a:lumMod val="80000"/>
                  <a:lumOff val="20000"/>
                </a:schemeClr>
              </a:solidFill>
              <a:latin typeface="+mn-ea"/>
              <a:sym typeface="+mn-ea"/>
            </a:endParaRPr>
          </a:p>
        </p:txBody>
      </p:sp>
      <p:sp>
        <p:nvSpPr>
          <p:cNvPr id="104935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电子行业将进一步向智能化、绿色化、服务化方向发展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22"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24" name="标题 14"/>
          <p:cNvSpPr>
            <a:spLocks noGrp="1"/>
          </p:cNvSpPr>
          <p:nvPr>
            <p:ph type="title" idx="4"/>
            <p:custDataLst>
              <p:tags r:id="rId2"/>
            </p:custDataLst>
          </p:nvPr>
        </p:nvSpPr>
        <p:spPr/>
        <p:txBody>
          <a:bodyPr>
            <a:normAutofit fontScale="90000"/>
          </a:bodyPr>
          <a:p>
            <a:r>
              <a:rPr altLang="en-US" dirty="0" lang="zh-CN"/>
              <a:t>2024年电子行业市场分析</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98" name="标题 1"/>
          <p:cNvSpPr>
            <a:spLocks noGrp="1"/>
          </p:cNvSpPr>
          <p:nvPr>
            <p:ph type="title" idx="3"/>
          </p:nvPr>
        </p:nvSpPr>
        <p:spPr/>
        <p:txBody>
          <a:bodyPr>
            <a:normAutofit fontScale="96875"/>
          </a:bodyPr>
          <a:p>
            <a:r>
              <a:rPr altLang="en-US" lang="zh-CN"/>
              <a:t>消费电子市场分析</a:t>
            </a:r>
            <a:endParaRPr altLang="en-US" lang="zh-CN"/>
          </a:p>
        </p:txBody>
      </p:sp>
      <p:sp>
        <p:nvSpPr>
          <p:cNvPr id="1049500"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2"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04"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市场规模：2024年消费电子市场规模预计达到XX元，年复合增长率为XX%。</a:t>
            </a:r>
            <a:endParaRPr altLang="en-US" dirty="0" sz="2000" lang="zh-CN" spc="200">
              <a:solidFill>
                <a:schemeClr val="tx1">
                  <a:lumMod val="85000"/>
                  <a:lumOff val="15000"/>
                </a:schemeClr>
              </a:solidFill>
              <a:latin typeface="+mn-ea"/>
              <a:sym typeface="+mn-ea"/>
            </a:endParaRPr>
          </a:p>
        </p:txBody>
      </p:sp>
      <p:sp>
        <p:nvSpPr>
          <p:cNvPr id="1049506"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8"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10"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市场竞争格局：消费电子市场竞争激烈，主要品牌包括苹果、三星、华为等。</a:t>
            </a:r>
            <a:endParaRPr altLang="en-US" dirty="0" sz="2000" lang="zh-CN" spc="200">
              <a:solidFill>
                <a:schemeClr val="tx1">
                  <a:lumMod val="85000"/>
                  <a:lumOff val="15000"/>
                </a:schemeClr>
              </a:solidFill>
              <a:latin typeface="+mn-ea"/>
              <a:sym typeface="+mn-ea"/>
            </a:endParaRPr>
          </a:p>
        </p:txBody>
      </p:sp>
      <p:sp>
        <p:nvSpPr>
          <p:cNvPr id="1049512"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4"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16"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产品创新：随着技术的不断发展，消费电子产品不断推陈出新，如智能家居、可穿戴设备等。</a:t>
            </a:r>
            <a:endParaRPr altLang="en-US" dirty="0" sz="2000" lang="zh-CN" spc="200">
              <a:solidFill>
                <a:schemeClr val="tx1">
                  <a:lumMod val="85000"/>
                  <a:lumOff val="15000"/>
                </a:schemeClr>
              </a:solidFill>
              <a:latin typeface="+mn-ea"/>
              <a:sym typeface="+mn-ea"/>
            </a:endParaRPr>
          </a:p>
        </p:txBody>
      </p:sp>
      <p:sp>
        <p:nvSpPr>
          <p:cNvPr id="1049518"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0"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22"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消费者需求：消费者对消费电子产品的需求日益多样化，追求个性化、高品质的产品体验。</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80" name="标题 1"/>
          <p:cNvSpPr>
            <a:spLocks noGrp="1"/>
          </p:cNvSpPr>
          <p:nvPr>
            <p:ph type="title" idx="3"/>
          </p:nvPr>
        </p:nvSpPr>
        <p:spPr/>
        <p:txBody>
          <a:bodyPr>
            <a:normAutofit fontScale="96875"/>
          </a:bodyPr>
          <a:p>
            <a:r>
              <a:rPr altLang="en-US" lang="zh-CN"/>
              <a:t>汽车电子市场分析</a:t>
            </a:r>
            <a:endParaRPr altLang="en-US" lang="zh-CN"/>
          </a:p>
        </p:txBody>
      </p:sp>
      <p:sp>
        <p:nvSpPr>
          <p:cNvPr id="104958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汽车电子市场概述：介绍汽车电子市场的定义、分类和规模。</a:t>
            </a:r>
            <a:endParaRPr altLang="en-US" dirty="0" sz="2000" lang="zh-CN" spc="150">
              <a:solidFill>
                <a:schemeClr val="tx1">
                  <a:lumMod val="85000"/>
                  <a:lumOff val="15000"/>
                </a:schemeClr>
              </a:solidFill>
              <a:latin typeface="+mn-ea"/>
              <a:sym typeface="+mn-ea"/>
            </a:endParaRPr>
          </a:p>
        </p:txBody>
      </p:sp>
      <p:sp>
        <p:nvSpPr>
          <p:cNvPr id="104958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汽车电子市场发展历程：分析汽车电子市场的发展阶段和趋势。</a:t>
            </a:r>
            <a:endParaRPr altLang="en-US" dirty="0" sz="2000" lang="zh-CN" spc="150">
              <a:solidFill>
                <a:schemeClr val="tx1">
                  <a:lumMod val="85000"/>
                  <a:lumOff val="15000"/>
                </a:schemeClr>
              </a:solidFill>
              <a:latin typeface="+mn-ea"/>
              <a:sym typeface="+mn-ea"/>
            </a:endParaRPr>
          </a:p>
        </p:txBody>
      </p:sp>
      <p:sp>
        <p:nvSpPr>
          <p:cNvPr id="104959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汽车电子市场竞争格局：分析汽车电子市场的竞争格局和主要参与者。</a:t>
            </a:r>
            <a:endParaRPr altLang="en-US" dirty="0" sz="2000" lang="zh-CN" spc="150">
              <a:solidFill>
                <a:schemeClr val="tx1">
                  <a:lumMod val="85000"/>
                  <a:lumOff val="15000"/>
                </a:schemeClr>
              </a:solidFill>
              <a:latin typeface="+mn-ea"/>
              <a:sym typeface="+mn-ea"/>
            </a:endParaRPr>
          </a:p>
        </p:txBody>
      </p:sp>
      <p:sp>
        <p:nvSpPr>
          <p:cNvPr id="104960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汽车电子市场未来展望：预测汽车电子市场的未来发展趋势和投资前景。</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62" name="标题 1"/>
          <p:cNvSpPr>
            <a:spLocks noGrp="1"/>
          </p:cNvSpPr>
          <p:nvPr>
            <p:ph type="title" idx="3"/>
          </p:nvPr>
        </p:nvSpPr>
        <p:spPr/>
        <p:txBody>
          <a:bodyPr>
            <a:normAutofit fontScale="93750"/>
          </a:bodyPr>
          <a:p>
            <a:r>
              <a:rPr altLang="en-US" lang="zh-CN"/>
              <a:t>工业电子市场分析</a:t>
            </a:r>
            <a:endParaRPr altLang="en-US" lang="zh-CN"/>
          </a:p>
        </p:txBody>
      </p:sp>
      <p:sp>
        <p:nvSpPr>
          <p:cNvPr id="104966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2" name="文本框 3"/>
          <p:cNvSpPr txBox="1"/>
          <p:nvPr>
            <p:custDataLst>
              <p:tags r:id="rId5"/>
            </p:custDataLst>
          </p:nvPr>
        </p:nvSpPr>
        <p:spPr>
          <a:xfrm>
            <a:off x="3159565"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工业电子行业市场结构：分析工业电子行业的市场结构，包括市场竞争格局、市场份额等方面的内容，以便了解行业的竞争状况。</a:t>
            </a:r>
            <a:endParaRPr altLang="en-US" sz="1400" lang="zh-CN" spc="150">
              <a:solidFill>
                <a:schemeClr val="tx1"/>
              </a:solidFill>
              <a:effectLst/>
              <a:latin typeface="+mn-ea"/>
              <a:sym typeface="+mn-ea"/>
            </a:endParaRPr>
          </a:p>
        </p:txBody>
      </p:sp>
      <p:sp>
        <p:nvSpPr>
          <p:cNvPr id="1049674" name="文本框 6"/>
          <p:cNvSpPr txBox="1"/>
          <p:nvPr>
            <p:custDataLst>
              <p:tags r:id="rId6"/>
            </p:custDataLst>
          </p:nvPr>
        </p:nvSpPr>
        <p:spPr>
          <a:xfrm>
            <a:off x="608330"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工业电子行业概述：介绍工业电子行业的发展历程、现状和未来趋势，包括行业规模、产值、技术进步等方面的内容。</a:t>
            </a:r>
            <a:endParaRPr altLang="en-US" dirty="0" sz="1400" lang="zh-CN" spc="150">
              <a:solidFill>
                <a:schemeClr val="tx1"/>
              </a:solidFill>
              <a:effectLst/>
              <a:latin typeface="+mn-ea"/>
              <a:sym typeface="+mn-ea"/>
            </a:endParaRPr>
          </a:p>
        </p:txBody>
      </p:sp>
      <p:sp>
        <p:nvSpPr>
          <p:cNvPr id="1049676"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工业电子行业的产品和技术：介绍工业电子行业的产品和技术，包括各类电子元器件、传感器、集成电路等，以及相关的新技术、新应用。</a:t>
            </a:r>
            <a:endParaRPr altLang="en-US" sz="1400" lang="zh-CN" spc="150">
              <a:solidFill>
                <a:schemeClr val="tx1"/>
              </a:solidFill>
              <a:effectLst/>
              <a:latin typeface="+mn-ea"/>
              <a:sym typeface="+mn-ea"/>
            </a:endParaRPr>
          </a:p>
        </p:txBody>
      </p:sp>
      <p:sp>
        <p:nvSpPr>
          <p:cNvPr id="1049678" name="文本框 8"/>
          <p:cNvSpPr txBox="1"/>
          <p:nvPr>
            <p:custDataLst>
              <p:tags r:id="rId8"/>
            </p:custDataLst>
          </p:nvPr>
        </p:nvSpPr>
        <p:spPr>
          <a:xfrm>
            <a:off x="8441812"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工业电子行业的市场需求：分析工业电子行业的市场需求，包括各类电子产品、智能制造、物联网等领域的需求，以便了解行业的发展动力。</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36" name="标题 1"/>
          <p:cNvSpPr>
            <a:spLocks noGrp="1"/>
          </p:cNvSpPr>
          <p:nvPr>
            <p:ph type="title" idx="3"/>
          </p:nvPr>
        </p:nvSpPr>
        <p:spPr/>
        <p:txBody>
          <a:bodyPr>
            <a:normAutofit fontScale="96875"/>
          </a:bodyPr>
          <a:p>
            <a:r>
              <a:rPr altLang="en-US" lang="zh-CN"/>
              <a:t>医疗电子市场分析</a:t>
            </a:r>
            <a:endParaRPr altLang="en-US" lang="zh-CN"/>
          </a:p>
        </p:txBody>
      </p:sp>
      <p:sp>
        <p:nvSpPr>
          <p:cNvPr id="104973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医疗电子行业概述：介绍医疗电子行业的发展历程、现状及未来趋势。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医疗电子市场发展趋势：探讨医疗电子市场未来的发展方向和趋势，如智能化、远程医疗等。</a:t>
            </a:r>
            <a:endParaRPr dirty="0" sz="2000" err="1">
              <a:solidFill>
                <a:schemeClr val="tx1">
                  <a:lumMod val="75000"/>
                  <a:lumOff val="25000"/>
                </a:schemeClr>
              </a:solidFill>
              <a:latin typeface="+mn-ea"/>
              <a:ea typeface="+mn-ea"/>
              <a:cs typeface="+mn-ea"/>
              <a:sym typeface="+mn-lt"/>
            </a:endParaRPr>
          </a:p>
        </p:txBody>
      </p:sp>
      <p:sp>
        <p:nvSpPr>
          <p:cNvPr id="104975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6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医疗电子市场投资前景：分析医疗电子市场的投资机会和风险，为投资者提供参考和建议。</a:t>
            </a:r>
            <a:endParaRPr dirty="0" sz="2000" err="1">
              <a:solidFill>
                <a:schemeClr val="tx1">
                  <a:lumMod val="75000"/>
                  <a:lumOff val="25000"/>
                </a:schemeClr>
              </a:solidFill>
              <a:latin typeface="+mn-ea"/>
              <a:ea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医疗电子市场现状：分析当前医疗电子市场的规模、竞争格局和主要参与者。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34"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36" name="标题 14"/>
          <p:cNvSpPr>
            <a:spLocks noGrp="1"/>
          </p:cNvSpPr>
          <p:nvPr>
            <p:ph type="title" idx="4"/>
            <p:custDataLst>
              <p:tags r:id="rId2"/>
            </p:custDataLst>
          </p:nvPr>
        </p:nvSpPr>
        <p:spPr/>
        <p:txBody>
          <a:bodyPr/>
          <a:p>
            <a:r>
              <a:rPr altLang="en-US" dirty="0" lang="zh-CN"/>
              <a:t>投资前景预测</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10" name="标题 1"/>
          <p:cNvSpPr>
            <a:spLocks noGrp="1"/>
          </p:cNvSpPr>
          <p:nvPr>
            <p:ph type="title" idx="3"/>
          </p:nvPr>
        </p:nvSpPr>
        <p:spPr/>
        <p:txBody>
          <a:bodyPr>
            <a:normAutofit fontScale="96875"/>
          </a:bodyPr>
          <a:p>
            <a:r>
              <a:rPr altLang="en-US" lang="zh-CN"/>
              <a:t>投资机会分析</a:t>
            </a:r>
            <a:endParaRPr altLang="en-US" lang="zh-CN"/>
          </a:p>
        </p:txBody>
      </p:sp>
      <p:sp>
        <p:nvSpPr>
          <p:cNvPr id="104991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人工智能、物联网等新兴技术快速发展，为电子行业带来新的增长点。</a:t>
            </a:r>
            <a:endParaRPr altLang="en-US" sz="1400" lang="zh-CN" spc="150">
              <a:solidFill>
                <a:schemeClr val="tx1"/>
              </a:solidFill>
              <a:effectLst/>
              <a:latin typeface="+mn-ea"/>
              <a:sym typeface="+mn-ea"/>
            </a:endParaRPr>
          </a:p>
        </p:txBody>
      </p:sp>
      <p:sp>
        <p:nvSpPr>
          <p:cNvPr id="104992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5G技术推动下，电子行业将迎来新一轮增长，投资机会将更加丰富。</a:t>
            </a:r>
            <a:endParaRPr altLang="en-US" dirty="0" sz="1400" lang="zh-CN" spc="150">
              <a:solidFill>
                <a:schemeClr val="tx1"/>
              </a:solidFill>
              <a:effectLst/>
              <a:latin typeface="+mn-ea"/>
              <a:sym typeface="+mn-ea"/>
            </a:endParaRPr>
          </a:p>
        </p:txBody>
      </p:sp>
      <p:sp>
        <p:nvSpPr>
          <p:cNvPr id="104992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新能源汽车及智能驾驶领域将成为电子行业的重要增长点，投资机会将不断涌现。</a:t>
            </a:r>
            <a:endParaRPr altLang="en-US" sz="1400" lang="zh-CN" spc="150">
              <a:solidFill>
                <a:schemeClr val="tx1"/>
              </a:solidFill>
              <a:effectLst/>
              <a:latin typeface="+mn-ea"/>
              <a:sym typeface="+mn-ea"/>
            </a:endParaRPr>
          </a:p>
        </p:txBody>
      </p:sp>
      <p:sp>
        <p:nvSpPr>
          <p:cNvPr id="104992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云计算、大数据等技术的普及将推动电子行业的技术创新和产业升级，为投资者带来更多机会。</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84" name="标题 1"/>
          <p:cNvSpPr>
            <a:spLocks noGrp="1"/>
          </p:cNvSpPr>
          <p:nvPr>
            <p:ph type="title" idx="3"/>
          </p:nvPr>
        </p:nvSpPr>
        <p:spPr/>
        <p:txBody>
          <a:bodyPr>
            <a:normAutofit fontScale="96875"/>
          </a:bodyPr>
          <a:p>
            <a:r>
              <a:rPr altLang="en-US" lang="zh-CN"/>
              <a:t>投资风险评估</a:t>
            </a:r>
            <a:endParaRPr altLang="en-US" lang="zh-CN"/>
          </a:p>
        </p:txBody>
      </p:sp>
      <p:sp>
        <p:nvSpPr>
          <p:cNvPr id="104998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技术风险：电子行业技术更新迅速，投资者需关注技术发展趋势，避免投资落后技术。</a:t>
            </a:r>
            <a:endParaRPr altLang="en-US" dirty="0" sz="2000" lang="zh-CN" spc="150">
              <a:solidFill>
                <a:schemeClr val="tx1">
                  <a:lumMod val="85000"/>
                  <a:lumOff val="15000"/>
                </a:schemeClr>
              </a:solidFill>
              <a:latin typeface="+mn-ea"/>
              <a:sym typeface="+mn-ea"/>
            </a:endParaRPr>
          </a:p>
        </p:txBody>
      </p:sp>
      <p:sp>
        <p:nvSpPr>
          <p:cNvPr id="104999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市场风险：电子行业市场竞争激烈，投资者需关注市场动态，了解行业趋势。</a:t>
            </a:r>
            <a:endParaRPr altLang="en-US" dirty="0" sz="2000" lang="zh-CN" spc="150">
              <a:solidFill>
                <a:schemeClr val="tx1">
                  <a:lumMod val="85000"/>
                  <a:lumOff val="15000"/>
                </a:schemeClr>
              </a:solidFill>
              <a:latin typeface="+mn-ea"/>
              <a:sym typeface="+mn-ea"/>
            </a:endParaRPr>
          </a:p>
        </p:txBody>
      </p:sp>
      <p:sp>
        <p:nvSpPr>
          <p:cNvPr id="104999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政策风险：政府政策对电子行业影响较大，投资者需关注政策变化，及时调整投资策略。</a:t>
            </a:r>
            <a:endParaRPr altLang="en-US" dirty="0" sz="2000" lang="zh-CN" spc="150">
              <a:solidFill>
                <a:schemeClr val="tx1">
                  <a:lumMod val="85000"/>
                  <a:lumOff val="15000"/>
                </a:schemeClr>
              </a:solidFill>
              <a:latin typeface="+mn-ea"/>
              <a:sym typeface="+mn-ea"/>
            </a:endParaRPr>
          </a:p>
        </p:txBody>
      </p:sp>
      <p:sp>
        <p:nvSpPr>
          <p:cNvPr id="105000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汇率风险：对于涉及海外市场的电子企业，汇率波动可能对投资收益产生影响，投资者需关注汇率走势。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66" name="标题 1"/>
          <p:cNvSpPr>
            <a:spLocks noGrp="1"/>
          </p:cNvSpPr>
          <p:nvPr>
            <p:ph type="title" idx="3"/>
          </p:nvPr>
        </p:nvSpPr>
        <p:spPr/>
        <p:txBody>
          <a:bodyPr>
            <a:normAutofit fontScale="96875"/>
          </a:bodyPr>
          <a:p>
            <a:r>
              <a:rPr altLang="en-US" lang="zh-CN"/>
              <a:t>投资策略建议</a:t>
            </a:r>
            <a:endParaRPr altLang="en-US" lang="zh-CN"/>
          </a:p>
        </p:txBody>
      </p:sp>
      <p:sp>
        <p:nvSpPr>
          <p:cNvPr id="105006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7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关注技术创新和产品升级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7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7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深入研究行业趋势和政策变化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8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寻找具有竞争优势和成长潜力的企业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8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8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保持谨慎和风险意识，避免盲目跟风和过度投资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48" name="标题 1"/>
          <p:cNvSpPr>
            <a:spLocks noGrp="1"/>
          </p:cNvSpPr>
          <p:nvPr>
            <p:ph type="title" idx="3"/>
          </p:nvPr>
        </p:nvSpPr>
        <p:spPr/>
        <p:txBody>
          <a:bodyPr>
            <a:normAutofit fontScale="96875"/>
          </a:bodyPr>
          <a:p>
            <a:r>
              <a:rPr altLang="en-US" lang="zh-CN"/>
              <a:t>未来市场预测</a:t>
            </a:r>
            <a:endParaRPr altLang="en-US" lang="zh-CN"/>
          </a:p>
        </p:txBody>
      </p:sp>
      <p:sp>
        <p:nvSpPr>
          <p:cNvPr id="105015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5G技术的普及将推动电子行业的发展，投资前景广阔。</a:t>
            </a:r>
            <a:endParaRPr altLang="en-US" dirty="0" sz="2000" lang="zh-CN" spc="150">
              <a:solidFill>
                <a:schemeClr val="tx1">
                  <a:lumMod val="85000"/>
                  <a:lumOff val="15000"/>
                </a:schemeClr>
              </a:solidFill>
              <a:latin typeface="+mn-ea"/>
              <a:sym typeface="+mn-ea"/>
            </a:endParaRPr>
          </a:p>
        </p:txBody>
      </p:sp>
      <p:sp>
        <p:nvSpPr>
          <p:cNvPr id="105015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人工智能和物联网技术的快速发展，将为电子行业带来新的增长点。</a:t>
            </a:r>
            <a:endParaRPr altLang="en-US" dirty="0" sz="2000" lang="zh-CN" spc="150">
              <a:solidFill>
                <a:schemeClr val="tx1">
                  <a:lumMod val="85000"/>
                  <a:lumOff val="15000"/>
                </a:schemeClr>
              </a:solidFill>
              <a:latin typeface="+mn-ea"/>
              <a:sym typeface="+mn-ea"/>
            </a:endParaRPr>
          </a:p>
        </p:txBody>
      </p:sp>
      <p:sp>
        <p:nvSpPr>
          <p:cNvPr id="105016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新能源汽车市场的不断扩大，将为电子行业提供新的发展机遇。</a:t>
            </a:r>
            <a:endParaRPr altLang="en-US" dirty="0" sz="2000" lang="zh-CN" spc="150">
              <a:solidFill>
                <a:schemeClr val="tx1">
                  <a:lumMod val="85000"/>
                  <a:lumOff val="15000"/>
                </a:schemeClr>
              </a:solidFill>
              <a:latin typeface="+mn-ea"/>
              <a:sym typeface="+mn-ea"/>
            </a:endParaRPr>
          </a:p>
        </p:txBody>
      </p:sp>
      <p:sp>
        <p:nvSpPr>
          <p:cNvPr id="105016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云计算和大数据技术的应用，将促进电子行业的技术创新和市场拓展。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30"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32" name="标题 14"/>
          <p:cNvSpPr>
            <a:spLocks noGrp="1"/>
          </p:cNvSpPr>
          <p:nvPr>
            <p:ph type="title" idx="4"/>
            <p:custDataLst>
              <p:tags r:id="rId2"/>
            </p:custDataLst>
          </p:nvPr>
        </p:nvSpPr>
        <p:spPr/>
        <p:txBody>
          <a:bodyPr>
            <a:normAutofit fontScale="90000"/>
          </a:bodyPr>
          <a:p>
            <a:r>
              <a:rPr altLang="en-US" dirty="0" lang="zh-CN"/>
              <a:t>电子行业政策环境分析</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06" name="标题 1"/>
          <p:cNvSpPr>
            <a:spLocks noGrp="1"/>
          </p:cNvSpPr>
          <p:nvPr>
            <p:ph type="title" idx="3"/>
          </p:nvPr>
        </p:nvSpPr>
        <p:spPr/>
        <p:txBody>
          <a:bodyPr>
            <a:normAutofit fontScale="96875"/>
          </a:bodyPr>
          <a:p>
            <a:r>
              <a:rPr altLang="en-US" lang="zh-CN"/>
              <a:t>国家政策对电子行业的影响</a:t>
            </a:r>
            <a:endParaRPr altLang="en-US" lang="zh-CN"/>
          </a:p>
        </p:txBody>
      </p:sp>
      <p:sp>
        <p:nvSpPr>
          <p:cNvPr id="1050308" name="圆角矩形 30"/>
          <p:cNvSpPr/>
          <p:nvPr>
            <p:custDataLst>
              <p:tags r:id="rId1"/>
            </p:custDataLst>
          </p:nvPr>
        </p:nvSpPr>
        <p:spPr>
          <a:xfrm>
            <a:off x="2265490" y="1319530"/>
            <a:ext cx="8058956" cy="113108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310" name="圆角矩形 65"/>
          <p:cNvSpPr/>
          <p:nvPr>
            <p:custDataLst>
              <p:tags r:id="rId2"/>
            </p:custDataLst>
          </p:nvPr>
        </p:nvSpPr>
        <p:spPr>
          <a:xfrm>
            <a:off x="2265490" y="2585883"/>
            <a:ext cx="8058956" cy="113108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312" name="圆角矩形 72"/>
          <p:cNvSpPr/>
          <p:nvPr>
            <p:custDataLst>
              <p:tags r:id="rId3"/>
            </p:custDataLst>
          </p:nvPr>
        </p:nvSpPr>
        <p:spPr>
          <a:xfrm>
            <a:off x="2265490" y="3852236"/>
            <a:ext cx="8058956" cy="113108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314" name="圆角矩形 78"/>
          <p:cNvSpPr/>
          <p:nvPr>
            <p:custDataLst>
              <p:tags r:id="rId4"/>
            </p:custDataLst>
          </p:nvPr>
        </p:nvSpPr>
        <p:spPr>
          <a:xfrm>
            <a:off x="2265490" y="5118589"/>
            <a:ext cx="8058956" cy="113108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316" name="圆角矩形 35"/>
          <p:cNvSpPr/>
          <p:nvPr>
            <p:custDataLst>
              <p:tags r:id="rId5"/>
            </p:custDataLst>
          </p:nvPr>
        </p:nvSpPr>
        <p:spPr>
          <a:xfrm>
            <a:off x="1861969" y="1532754"/>
            <a:ext cx="1943473" cy="704633"/>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318" name="圆角矩形 35"/>
          <p:cNvSpPr/>
          <p:nvPr>
            <p:custDataLst>
              <p:tags r:id="rId6"/>
            </p:custDataLst>
          </p:nvPr>
        </p:nvSpPr>
        <p:spPr>
          <a:xfrm>
            <a:off x="1861969" y="5331813"/>
            <a:ext cx="1943473" cy="704633"/>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320" name="圆角矩形 35"/>
          <p:cNvSpPr/>
          <p:nvPr>
            <p:custDataLst>
              <p:tags r:id="rId7"/>
            </p:custDataLst>
          </p:nvPr>
        </p:nvSpPr>
        <p:spPr>
          <a:xfrm>
            <a:off x="1861969" y="4065460"/>
            <a:ext cx="1943473" cy="704633"/>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322" name="圆角矩形 35"/>
          <p:cNvSpPr/>
          <p:nvPr>
            <p:custDataLst>
              <p:tags r:id="rId8"/>
            </p:custDataLst>
          </p:nvPr>
        </p:nvSpPr>
        <p:spPr>
          <a:xfrm>
            <a:off x="1861969" y="2799107"/>
            <a:ext cx="1943473" cy="704633"/>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324" name="文本框 4"/>
          <p:cNvSpPr txBox="1"/>
          <p:nvPr>
            <p:custDataLst>
              <p:tags r:id="rId9"/>
            </p:custDataLst>
          </p:nvPr>
        </p:nvSpPr>
        <p:spPr>
          <a:xfrm>
            <a:off x="4260931" y="1376084"/>
            <a:ext cx="6006960" cy="1017973"/>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政策支持：国家出台了一系列政策，鼓励电子行业的发展和创新，为电子行业提供了良好的政策环境。</a:t>
            </a:r>
            <a:endParaRPr altLang="en-US" dirty="0" sz="1400" lang="zh-CN">
              <a:solidFill>
                <a:schemeClr val="tx1">
                  <a:lumMod val="65000"/>
                  <a:lumOff val="35000"/>
                </a:schemeClr>
              </a:solidFill>
              <a:effectLst/>
              <a:latin typeface="+mn-ea"/>
              <a:cs typeface="mn-cs"/>
              <a:sym typeface="+mn-ea"/>
            </a:endParaRPr>
          </a:p>
        </p:txBody>
      </p:sp>
      <p:sp>
        <p:nvSpPr>
          <p:cNvPr id="1050326" name="文本框 5"/>
          <p:cNvSpPr txBox="1"/>
          <p:nvPr>
            <p:custDataLst>
              <p:tags r:id="rId10"/>
            </p:custDataLst>
          </p:nvPr>
        </p:nvSpPr>
        <p:spPr>
          <a:xfrm>
            <a:off x="4260931" y="2642437"/>
            <a:ext cx="6006960" cy="1017973"/>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税收优惠：国家对电子行业实行税收优惠政策，减轻了企业的负担，提高了企业的竞争力。</a:t>
            </a:r>
            <a:endParaRPr altLang="en-US" dirty="0" sz="1400" lang="zh-CN">
              <a:solidFill>
                <a:schemeClr val="tx1">
                  <a:lumMod val="65000"/>
                  <a:lumOff val="35000"/>
                </a:schemeClr>
              </a:solidFill>
              <a:effectLst/>
              <a:latin typeface="+mn-ea"/>
              <a:cs typeface="mn-cs"/>
              <a:sym typeface="+mn-ea"/>
            </a:endParaRPr>
          </a:p>
        </p:txBody>
      </p:sp>
      <p:sp>
        <p:nvSpPr>
          <p:cNvPr id="1050328" name="文本框 6"/>
          <p:cNvSpPr txBox="1"/>
          <p:nvPr>
            <p:custDataLst>
              <p:tags r:id="rId11"/>
            </p:custDataLst>
          </p:nvPr>
        </p:nvSpPr>
        <p:spPr>
          <a:xfrm>
            <a:off x="4260931" y="3908790"/>
            <a:ext cx="6006960" cy="1017973"/>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资金扶持：国家加大对电子行业的资金扶持力度，通过各种渠道为电子企业提供融资支持，缓解了企业的资金压力。</a:t>
            </a:r>
            <a:endParaRPr altLang="en-US" dirty="0" sz="1400" lang="zh-CN">
              <a:solidFill>
                <a:schemeClr val="tx1">
                  <a:lumMod val="65000"/>
                  <a:lumOff val="35000"/>
                </a:schemeClr>
              </a:solidFill>
              <a:effectLst/>
              <a:latin typeface="+mn-ea"/>
              <a:cs typeface="mn-cs"/>
              <a:sym typeface="+mn-ea"/>
            </a:endParaRPr>
          </a:p>
        </p:txBody>
      </p:sp>
      <p:sp>
        <p:nvSpPr>
          <p:cNvPr id="1050330" name="文本框 8"/>
          <p:cNvSpPr txBox="1"/>
          <p:nvPr>
            <p:custDataLst>
              <p:tags r:id="rId12"/>
            </p:custDataLst>
          </p:nvPr>
        </p:nvSpPr>
        <p:spPr>
          <a:xfrm>
            <a:off x="4260931" y="5175143"/>
            <a:ext cx="6006960" cy="1017973"/>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技术创新：国家鼓励电子企业进行技术创新，对符合条件的企业给予资金支持和税收优惠，推动了电子行业的科技进步。</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88" name="标题 1"/>
          <p:cNvSpPr>
            <a:spLocks noGrp="1"/>
          </p:cNvSpPr>
          <p:nvPr>
            <p:ph type="title" idx="3"/>
          </p:nvPr>
        </p:nvSpPr>
        <p:spPr/>
        <p:txBody>
          <a:bodyPr>
            <a:normAutofit fontScale="96875"/>
          </a:bodyPr>
          <a:p>
            <a:r>
              <a:rPr altLang="en-US" lang="zh-CN"/>
              <a:t>国际政治经济环境对电子行业的影响</a:t>
            </a:r>
            <a:endParaRPr altLang="en-US" lang="zh-CN"/>
          </a:p>
        </p:txBody>
      </p:sp>
      <p:sp>
        <p:nvSpPr>
          <p:cNvPr id="105039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政治稳定和地缘政治风险对电子行业的影响</a:t>
            </a:r>
            <a:endParaRPr altLang="zh-CN" dirty="0" lang="en-US">
              <a:solidFill>
                <a:schemeClr val="dk1">
                  <a:lumMod val="80000"/>
                  <a:lumOff val="20000"/>
                </a:schemeClr>
              </a:solidFill>
              <a:latin typeface="+mn-ea"/>
              <a:sym typeface="+mn-ea"/>
            </a:endParaRPr>
          </a:p>
        </p:txBody>
      </p:sp>
      <p:sp>
        <p:nvSpPr>
          <p:cNvPr id="105039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贸易战和关税政策对电子行业的影响</a:t>
            </a:r>
            <a:endParaRPr altLang="en-US" dirty="0" lang="zh-CN">
              <a:solidFill>
                <a:schemeClr val="dk1">
                  <a:lumMod val="80000"/>
                  <a:lumOff val="20000"/>
                </a:schemeClr>
              </a:solidFill>
              <a:latin typeface="+mn-ea"/>
              <a:sym typeface="+mn-ea"/>
            </a:endParaRPr>
          </a:p>
        </p:txBody>
      </p:sp>
      <p:sp>
        <p:nvSpPr>
          <p:cNvPr id="105040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全球化和区域化对电子行业的影响</a:t>
            </a:r>
            <a:endParaRPr altLang="en-US" dirty="0" lang="zh-CN">
              <a:solidFill>
                <a:schemeClr val="dk1">
                  <a:lumMod val="80000"/>
                  <a:lumOff val="20000"/>
                </a:schemeClr>
              </a:solidFill>
              <a:latin typeface="+mn-ea"/>
              <a:sym typeface="+mn-ea"/>
            </a:endParaRPr>
          </a:p>
        </p:txBody>
      </p:sp>
      <p:sp>
        <p:nvSpPr>
          <p:cNvPr id="105041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经济发展和市场需求对电子行业的影响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78" name="标题 1"/>
          <p:cNvSpPr>
            <a:spLocks noGrp="1"/>
          </p:cNvSpPr>
          <p:nvPr>
            <p:ph type="title" idx="3"/>
          </p:nvPr>
        </p:nvSpPr>
        <p:spPr/>
        <p:txBody>
          <a:bodyPr>
            <a:normAutofit fontScale="96875"/>
          </a:bodyPr>
          <a:p>
            <a:r>
              <a:rPr altLang="en-US" lang="zh-CN"/>
              <a:t>电子行业标准与法规</a:t>
            </a:r>
            <a:endParaRPr altLang="en-US" lang="zh-CN"/>
          </a:p>
        </p:txBody>
      </p:sp>
      <p:sp>
        <p:nvSpPr>
          <p:cNvPr id="105048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4" name="TextBox 2"/>
          <p:cNvSpPr txBox="1"/>
          <p:nvPr>
            <p:custDataLst>
              <p:tags r:id="rId3"/>
            </p:custDataLst>
          </p:nvPr>
        </p:nvSpPr>
        <p:spPr>
          <a:xfrm>
            <a:off x="763308"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电子行业标准：制定和实施统一的电子行业标准，促进产业升级和规范化发展。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0" name="TextBox 2"/>
          <p:cNvSpPr txBox="1"/>
          <p:nvPr>
            <p:custDataLst>
              <p:tags r:id="rId6"/>
            </p:custDataLst>
          </p:nvPr>
        </p:nvSpPr>
        <p:spPr>
          <a:xfrm>
            <a:off x="3561201"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法规环境：国家出台了一系列电子行业相关法规，规范市场秩序，保障消费者权益。</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9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6" name="TextBox 2"/>
          <p:cNvSpPr txBox="1"/>
          <p:nvPr>
            <p:custDataLst>
              <p:tags r:id="rId9"/>
            </p:custDataLst>
          </p:nvPr>
        </p:nvSpPr>
        <p:spPr>
          <a:xfrm>
            <a:off x="6355905"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标准化组织：积极参与国际和国内标准化组织，推动电子行业标准的制定和更新。</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9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0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2" name="TextBox 2"/>
          <p:cNvSpPr txBox="1"/>
          <p:nvPr>
            <p:custDataLst>
              <p:tags r:id="rId12"/>
            </p:custDataLst>
          </p:nvPr>
        </p:nvSpPr>
        <p:spPr>
          <a:xfrm>
            <a:off x="9144231"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标准化成果：在电子行业标准制定方面取得了一系列成果，为行业发展提供了有力支撑。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60" name="标题 1"/>
          <p:cNvSpPr>
            <a:spLocks noGrp="1"/>
          </p:cNvSpPr>
          <p:nvPr>
            <p:ph type="title" idx="3"/>
          </p:nvPr>
        </p:nvSpPr>
        <p:spPr/>
        <p:txBody>
          <a:bodyPr>
            <a:normAutofit fontScale="96875"/>
          </a:bodyPr>
          <a:p>
            <a:r>
              <a:rPr altLang="en-US" lang="zh-CN"/>
              <a:t>电子行业环保政策分析</a:t>
            </a:r>
            <a:endParaRPr altLang="en-US" lang="zh-CN"/>
          </a:p>
        </p:txBody>
      </p:sp>
      <p:sp>
        <p:nvSpPr>
          <p:cNvPr id="105056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7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环保标准与监管措施</a:t>
            </a:r>
            <a:endParaRPr altLang="en-US" dirty="0" sz="2400" lang="zh-CN">
              <a:latin typeface="+mn-ea"/>
              <a:ea typeface="+mn-ea"/>
            </a:endParaRPr>
          </a:p>
        </p:txBody>
      </p:sp>
      <p:sp>
        <p:nvSpPr>
          <p:cNvPr id="105058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环保政策对电子行业的影响</a:t>
            </a:r>
            <a:endParaRPr altLang="en-US" dirty="0" sz="2400" lang="zh-CN">
              <a:latin typeface="+mn-ea"/>
              <a:ea typeface="+mn-ea"/>
            </a:endParaRPr>
          </a:p>
        </p:txBody>
      </p:sp>
      <p:sp>
        <p:nvSpPr>
          <p:cNvPr id="105058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电子行业环保政策背景</a:t>
            </a:r>
            <a:endParaRPr altLang="en-US" dirty="0" sz="2400" lang="zh-CN">
              <a:latin typeface="+mn-ea"/>
              <a:ea typeface="+mn-ea"/>
            </a:endParaRPr>
          </a:p>
        </p:txBody>
      </p:sp>
      <p:sp>
        <p:nvSpPr>
          <p:cNvPr id="105058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电子废弃物回收处理规定</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42"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44" name="标题 14"/>
          <p:cNvSpPr>
            <a:spLocks noGrp="1"/>
          </p:cNvSpPr>
          <p:nvPr>
            <p:ph type="title" idx="4"/>
            <p:custDataLst>
              <p:tags r:id="rId2"/>
            </p:custDataLst>
          </p:nvPr>
        </p:nvSpPr>
        <p:spPr/>
        <p:txBody>
          <a:bodyPr>
            <a:normAutofit fontScale="90000"/>
          </a:bodyPr>
          <a:p>
            <a:r>
              <a:rPr altLang="en-US" dirty="0" lang="zh-CN"/>
              <a:t>电子行业技术创新与突破</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18" name="标题 1"/>
          <p:cNvSpPr>
            <a:spLocks noGrp="1"/>
          </p:cNvSpPr>
          <p:nvPr>
            <p:ph type="title" idx="3"/>
          </p:nvPr>
        </p:nvSpPr>
        <p:spPr/>
        <p:txBody>
          <a:bodyPr>
            <a:normAutofit fontScale="96875"/>
          </a:bodyPr>
          <a:p>
            <a:r>
              <a:rPr altLang="en-US" lang="zh-CN"/>
              <a:t>新型显示技术发展现状与趋势</a:t>
            </a:r>
            <a:endParaRPr altLang="en-US" lang="zh-CN"/>
          </a:p>
        </p:txBody>
      </p:sp>
      <p:sp>
        <p:nvSpPr>
          <p:cNvPr id="105072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透明显示技术：透明度高，可实现橱窗展示、家庭影院等应用场景。</a:t>
            </a:r>
            <a:endParaRPr altLang="en-US" sz="1400" lang="zh-CN" spc="150">
              <a:solidFill>
                <a:schemeClr val="tx1"/>
              </a:solidFill>
              <a:effectLst/>
              <a:latin typeface="+mn-ea"/>
              <a:sym typeface="+mn-ea"/>
            </a:endParaRPr>
          </a:p>
        </p:txBody>
      </p:sp>
      <p:sp>
        <p:nvSpPr>
          <p:cNvPr id="105073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柔性显示技术：具有弯曲、可折叠的特点，广泛应用于智能手机、智能手表等领域。</a:t>
            </a:r>
            <a:endParaRPr altLang="en-US" dirty="0" sz="1400" lang="zh-CN" spc="150">
              <a:solidFill>
                <a:schemeClr val="tx1"/>
              </a:solidFill>
              <a:effectLst/>
              <a:latin typeface="+mn-ea"/>
              <a:sym typeface="+mn-ea"/>
            </a:endParaRPr>
          </a:p>
        </p:txBody>
      </p:sp>
      <p:sp>
        <p:nvSpPr>
          <p:cNvPr id="105073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3D显示技术：立体感强，沉浸感好，适用于游戏、电影、教育等领域。</a:t>
            </a:r>
            <a:endParaRPr altLang="en-US" sz="1400" lang="zh-CN" spc="150">
              <a:solidFill>
                <a:schemeClr val="tx1"/>
              </a:solidFill>
              <a:effectLst/>
              <a:latin typeface="+mn-ea"/>
              <a:sym typeface="+mn-ea"/>
            </a:endParaRPr>
          </a:p>
        </p:txBody>
      </p:sp>
      <p:sp>
        <p:nvSpPr>
          <p:cNvPr id="105073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激光显示技术：色彩鲜艳、亮度高，具有高清晰度、大屏幕的特点，是未来显示技术的发展方向之一。</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92" name="标题 1"/>
          <p:cNvSpPr>
            <a:spLocks noGrp="1"/>
          </p:cNvSpPr>
          <p:nvPr>
            <p:ph type="title" idx="3"/>
          </p:nvPr>
        </p:nvSpPr>
        <p:spPr/>
        <p:txBody>
          <a:bodyPr>
            <a:normAutofit fontScale="96875"/>
          </a:bodyPr>
          <a:p>
            <a:r>
              <a:rPr altLang="en-US" lang="zh-CN"/>
              <a:t>集成电路技术发展现状与趋势</a:t>
            </a:r>
            <a:endParaRPr altLang="en-US" lang="zh-CN"/>
          </a:p>
        </p:txBody>
      </p:sp>
      <p:sp>
        <p:nvSpPr>
          <p:cNvPr id="105079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0"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当前，集成电路技术面临材料、制程、设计等方面的挑战，需要不断进行技术创新和突破。</a:t>
            </a:r>
            <a:endParaRPr altLang="zh-CN" dirty="0" lang="en-US">
              <a:solidFill>
                <a:schemeClr val="dk1">
                  <a:lumMod val="80000"/>
                  <a:lumOff val="20000"/>
                </a:schemeClr>
              </a:solidFill>
              <a:latin typeface="+mn-ea"/>
              <a:sym typeface="+mn-ea"/>
            </a:endParaRPr>
          </a:p>
        </p:txBody>
      </p:sp>
      <p:sp>
        <p:nvSpPr>
          <p:cNvPr id="105080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8"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集成电路技术是电子行业的核心技术之一，其发展水平直接关系到电子产品的性能和成本。</a:t>
            </a:r>
            <a:endParaRPr altLang="en-US" dirty="0" lang="zh-CN">
              <a:solidFill>
                <a:schemeClr val="dk1">
                  <a:lumMod val="80000"/>
                  <a:lumOff val="20000"/>
                </a:schemeClr>
              </a:solidFill>
              <a:latin typeface="+mn-ea"/>
              <a:sym typeface="+mn-ea"/>
            </a:endParaRPr>
          </a:p>
        </p:txBody>
      </p:sp>
      <p:sp>
        <p:nvSpPr>
          <p:cNvPr id="105081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6"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2024年，集成电路技术将继续向更小尺寸、更高性能、更低功耗方向发展，同时将加速与人工智能、物联网等新兴技术的融合。</a:t>
            </a:r>
            <a:endParaRPr altLang="en-US" dirty="0" lang="zh-CN">
              <a:solidFill>
                <a:schemeClr val="dk1">
                  <a:lumMod val="80000"/>
                  <a:lumOff val="20000"/>
                </a:schemeClr>
              </a:solidFill>
              <a:latin typeface="+mn-ea"/>
              <a:sym typeface="+mn-ea"/>
            </a:endParaRPr>
          </a:p>
        </p:txBody>
      </p:sp>
      <p:sp>
        <p:nvSpPr>
          <p:cNvPr id="105081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未来，集成电路技术的发展将更加注重环保和可持续发展，推动电子行业实现绿色制造。</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82" name="标题 1"/>
          <p:cNvSpPr>
            <a:spLocks noGrp="1"/>
          </p:cNvSpPr>
          <p:nvPr>
            <p:ph type="title" idx="3"/>
          </p:nvPr>
        </p:nvSpPr>
        <p:spPr/>
        <p:txBody>
          <a:bodyPr>
            <a:normAutofit fontScale="93750"/>
          </a:bodyPr>
          <a:p>
            <a:r>
              <a:rPr altLang="en-US" lang="zh-CN"/>
              <a:t>人工智能技术在电子行业的应用与前景</a:t>
            </a:r>
            <a:endParaRPr altLang="en-US" lang="zh-CN"/>
          </a:p>
        </p:txBody>
      </p:sp>
      <p:sp>
        <p:nvSpPr>
          <p:cNvPr id="105088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8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人工智能技术为电子行业带来创新与突破</a:t>
            </a:r>
            <a:endParaRPr altLang="en-US" dirty="0" sz="2000" lang="zh-CN" spc="150">
              <a:solidFill>
                <a:schemeClr val="tx1">
                  <a:lumMod val="85000"/>
                  <a:lumOff val="15000"/>
                </a:schemeClr>
              </a:solidFill>
              <a:latin typeface="+mn-ea"/>
              <a:sym typeface="+mn-ea"/>
            </a:endParaRPr>
          </a:p>
        </p:txBody>
      </p:sp>
      <p:sp>
        <p:nvSpPr>
          <p:cNvPr id="105089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人工智能技术在电子行业的应用场景</a:t>
            </a:r>
            <a:endParaRPr altLang="en-US" dirty="0" sz="2000" lang="zh-CN" spc="150">
              <a:solidFill>
                <a:schemeClr val="tx1">
                  <a:lumMod val="85000"/>
                  <a:lumOff val="15000"/>
                </a:schemeClr>
              </a:solidFill>
              <a:latin typeface="+mn-ea"/>
              <a:sym typeface="+mn-ea"/>
            </a:endParaRPr>
          </a:p>
        </p:txBody>
      </p:sp>
      <p:sp>
        <p:nvSpPr>
          <p:cNvPr id="105089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人工智能技术在电子行业的未来发展趋势</a:t>
            </a:r>
            <a:endParaRPr altLang="en-US" dirty="0" sz="2000" lang="zh-CN" spc="150">
              <a:solidFill>
                <a:schemeClr val="tx1">
                  <a:lumMod val="85000"/>
                  <a:lumOff val="15000"/>
                </a:schemeClr>
              </a:solidFill>
              <a:latin typeface="+mn-ea"/>
              <a:sym typeface="+mn-ea"/>
            </a:endParaRPr>
          </a:p>
        </p:txBody>
      </p:sp>
      <p:sp>
        <p:nvSpPr>
          <p:cNvPr id="105090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人工智能技术在电子行业对投资的影响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64" name="标题 1"/>
          <p:cNvSpPr>
            <a:spLocks noGrp="1"/>
          </p:cNvSpPr>
          <p:nvPr>
            <p:ph type="title" idx="3"/>
          </p:nvPr>
        </p:nvSpPr>
        <p:spPr/>
        <p:txBody>
          <a:bodyPr>
            <a:normAutofit fontScale="93750"/>
          </a:bodyPr>
          <a:p>
            <a:r>
              <a:rPr altLang="en-US" lang="zh-CN"/>
              <a:t>物联网技术在电子行业的应用与前景</a:t>
            </a:r>
            <a:endParaRPr altLang="en-US" lang="zh-CN"/>
          </a:p>
        </p:txBody>
      </p:sp>
      <p:sp>
        <p:nvSpPr>
          <p:cNvPr id="1050966"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物联网技术定义：物联网技术是一种基于互联网、通过信息传感设备采集各种物品信息，实现智能化识别、定位、跟踪、监控和管理等功能的网络技术。</a:t>
            </a:r>
            <a:endParaRPr altLang="en-US" dirty="0" sz="1200" lang="zh-CN" spc="150">
              <a:solidFill>
                <a:schemeClr val="tx1">
                  <a:lumMod val="65000"/>
                  <a:lumOff val="35000"/>
                </a:schemeClr>
              </a:solidFill>
              <a:latin typeface="+mn-ea"/>
              <a:sym typeface="+mn-ea"/>
            </a:endParaRPr>
          </a:p>
        </p:txBody>
      </p:sp>
      <p:sp>
        <p:nvSpPr>
          <p:cNvPr id="1050968"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电子行业应用：物联网技术在电子行业中广泛应用于智能家居、智能制造、智能物流等领域，提高了生产效率、降低了运营成本，提升了用户体验。</a:t>
            </a:r>
            <a:endParaRPr altLang="en-US" dirty="0" sz="1200" lang="zh-CN" spc="150">
              <a:solidFill>
                <a:schemeClr val="tx1">
                  <a:lumMod val="65000"/>
                  <a:lumOff val="35000"/>
                </a:schemeClr>
              </a:solidFill>
              <a:latin typeface="+mn-ea"/>
              <a:sym typeface="+mn-ea"/>
            </a:endParaRPr>
          </a:p>
        </p:txBody>
      </p:sp>
      <p:sp>
        <p:nvSpPr>
          <p:cNvPr id="1050970"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未来前景：随着5G、人工智能等技术的不断发展，物联网技术的应用场景将更加广泛，将进一步推动电子行业的智能化、网络化、数字化发展。</a:t>
            </a:r>
            <a:endParaRPr altLang="en-US" dirty="0" sz="1200" lang="zh-CN" spc="150">
              <a:solidFill>
                <a:schemeClr val="tx1">
                  <a:lumMod val="65000"/>
                  <a:lumOff val="35000"/>
                </a:schemeClr>
              </a:solidFill>
              <a:latin typeface="+mn-ea"/>
              <a:sym typeface="+mn-ea"/>
            </a:endParaRPr>
          </a:p>
        </p:txBody>
      </p:sp>
      <p:sp>
        <p:nvSpPr>
          <p:cNvPr id="1050972"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投资机会：投资者可以关注物联网技术在电子行业的应用和突破，挖掘相关领域的投资机会，如智能家居、智能制造等领域的创新企业和项目。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3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1032" name="标题 14"/>
          <p:cNvSpPr>
            <a:spLocks noGrp="1"/>
          </p:cNvSpPr>
          <p:nvPr>
            <p:ph type="title" idx="4"/>
            <p:custDataLst>
              <p:tags r:id="rId2"/>
            </p:custDataLst>
          </p:nvPr>
        </p:nvSpPr>
        <p:spPr/>
        <p:txBody>
          <a:bodyPr>
            <a:normAutofit fontScale="90000"/>
          </a:bodyPr>
          <a:p>
            <a:r>
              <a:rPr altLang="en-US" dirty="0" lang="zh-CN"/>
              <a:t>企业竞争格局与市场占有率分析</a:t>
            </a:r>
            <a:endParaRPr altLang="en-US" dirty="0"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106" name="标题 1"/>
          <p:cNvSpPr>
            <a:spLocks noGrp="1"/>
          </p:cNvSpPr>
          <p:nvPr>
            <p:ph type="title" idx="3"/>
          </p:nvPr>
        </p:nvSpPr>
        <p:spPr/>
        <p:txBody>
          <a:bodyPr>
            <a:normAutofit fontScale="93750"/>
          </a:bodyPr>
          <a:p>
            <a:r>
              <a:rPr altLang="en-US" lang="zh-CN"/>
              <a:t>主要企业市场份额占比分析</a:t>
            </a:r>
            <a:endParaRPr altLang="en-US" lang="zh-CN"/>
          </a:p>
        </p:txBody>
      </p:sp>
      <p:sp>
        <p:nvSpPr>
          <p:cNvPr id="1051108"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10"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12"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4"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6"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小米：13.2%</a:t>
            </a:r>
            <a:endParaRPr altLang="en-US" dirty="0" sz="1200" lang="zh-CN" spc="150">
              <a:solidFill>
                <a:srgbClr val="FFFFFF"/>
              </a:solidFill>
              <a:latin typeface="+mn-ea"/>
              <a:sym typeface="+mn-ea"/>
            </a:endParaRPr>
          </a:p>
        </p:txBody>
      </p:sp>
      <p:sp>
        <p:nvSpPr>
          <p:cNvPr id="1051118"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0"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2"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华为：14.9%</a:t>
            </a:r>
            <a:endParaRPr altLang="en-US" dirty="0" sz="1200" lang="zh-CN" spc="150">
              <a:solidFill>
                <a:schemeClr val="tx1">
                  <a:lumMod val="65000"/>
                  <a:lumOff val="35000"/>
                </a:schemeClr>
              </a:solidFill>
              <a:latin typeface="+mn-ea"/>
              <a:sym typeface="+mn-ea"/>
            </a:endParaRPr>
          </a:p>
        </p:txBody>
      </p:sp>
      <p:sp>
        <p:nvSpPr>
          <p:cNvPr id="1051124"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6"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8"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苹果：17.4%</a:t>
            </a:r>
            <a:endParaRPr altLang="en-US" dirty="0" sz="1200" lang="zh-CN" spc="150">
              <a:solidFill>
                <a:srgbClr val="FFFFFF"/>
              </a:solidFill>
              <a:latin typeface="+mn-ea"/>
              <a:sym typeface="+mn-ea"/>
            </a:endParaRPr>
          </a:p>
        </p:txBody>
      </p:sp>
      <p:sp>
        <p:nvSpPr>
          <p:cNvPr id="1051130"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2"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4"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三星：21.5%</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192" name="标题 1"/>
          <p:cNvSpPr>
            <a:spLocks noGrp="1"/>
          </p:cNvSpPr>
          <p:nvPr>
            <p:ph type="title" idx="3"/>
          </p:nvPr>
        </p:nvSpPr>
        <p:spPr/>
        <p:txBody>
          <a:bodyPr>
            <a:normAutofit fontScale="93750"/>
          </a:bodyPr>
          <a:p>
            <a:r>
              <a:rPr altLang="en-US" lang="zh-CN"/>
              <a:t>企业竞争策略分析</a:t>
            </a:r>
            <a:endParaRPr altLang="en-US" lang="zh-CN"/>
          </a:p>
        </p:txBody>
      </p:sp>
      <p:sp>
        <p:nvSpPr>
          <p:cNvPr id="105119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差异化竞争：企业通过提供独特的产品或服务，以区别于竞争对手。</a:t>
            </a:r>
            <a:endParaRPr altLang="en-US" dirty="0" sz="1200" lang="zh-CN" spc="150">
              <a:solidFill>
                <a:schemeClr val="tx1">
                  <a:lumMod val="65000"/>
                  <a:lumOff val="35000"/>
                </a:schemeClr>
              </a:solidFill>
              <a:latin typeface="+mn-ea"/>
              <a:sym typeface="+mn-ea"/>
            </a:endParaRPr>
          </a:p>
        </p:txBody>
      </p:sp>
      <p:sp>
        <p:nvSpPr>
          <p:cNvPr id="105119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成本领先：企业通过降低成本、提高效率等方式，以更低的价格提供产品或服务。</a:t>
            </a:r>
            <a:endParaRPr altLang="en-US" dirty="0" sz="1200" lang="zh-CN" spc="150">
              <a:solidFill>
                <a:schemeClr val="tx1">
                  <a:lumMod val="65000"/>
                  <a:lumOff val="35000"/>
                </a:schemeClr>
              </a:solidFill>
              <a:latin typeface="+mn-ea"/>
              <a:sym typeface="+mn-ea"/>
            </a:endParaRPr>
          </a:p>
        </p:txBody>
      </p:sp>
      <p:sp>
        <p:nvSpPr>
          <p:cNvPr id="105119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集中化策略：企业专注于某一特定市场或客户群体，以满足其特定需求。</a:t>
            </a:r>
            <a:endParaRPr altLang="en-US" dirty="0" sz="1200" lang="zh-CN" spc="150">
              <a:solidFill>
                <a:schemeClr val="tx1">
                  <a:lumMod val="65000"/>
                  <a:lumOff val="35000"/>
                </a:schemeClr>
              </a:solidFill>
              <a:latin typeface="+mn-ea"/>
              <a:sym typeface="+mn-ea"/>
            </a:endParaRPr>
          </a:p>
        </p:txBody>
      </p:sp>
      <p:sp>
        <p:nvSpPr>
          <p:cNvPr id="105120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合作共赢：企业通过与其他企业合作，共同开发新产品或服务，以扩大市场份额。</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258" name="标题 1"/>
          <p:cNvSpPr>
            <a:spLocks noGrp="1"/>
          </p:cNvSpPr>
          <p:nvPr>
            <p:ph type="title" idx="3"/>
          </p:nvPr>
        </p:nvSpPr>
        <p:spPr/>
        <p:txBody>
          <a:bodyPr>
            <a:normAutofit fontScale="93750"/>
          </a:bodyPr>
          <a:p>
            <a:r>
              <a:rPr altLang="en-US" lang="zh-CN"/>
              <a:t>企业并购与重组趋势分析</a:t>
            </a:r>
            <a:endParaRPr altLang="en-US" lang="zh-CN"/>
          </a:p>
        </p:txBody>
      </p:sp>
      <p:sp>
        <p:nvSpPr>
          <p:cNvPr id="105126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并购与重组对行业格局的影响：提高产业集中度，优化资源配置，提升企业竞争力</a:t>
            </a:r>
            <a:endParaRPr altLang="zh-CN" dirty="0" sz="1600" lang="en-US">
              <a:solidFill>
                <a:schemeClr val="dk1">
                  <a:lumMod val="80000"/>
                  <a:lumOff val="20000"/>
                </a:schemeClr>
              </a:solidFill>
              <a:latin typeface="+mn-ea"/>
              <a:sym typeface="+mn-ea"/>
            </a:endParaRPr>
          </a:p>
        </p:txBody>
      </p:sp>
      <p:sp>
        <p:nvSpPr>
          <p:cNvPr id="105126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2024年电子行业企业并购与重组数量及规模</a:t>
            </a:r>
            <a:endParaRPr altLang="en-US" dirty="0" sz="1600" lang="zh-CN">
              <a:solidFill>
                <a:schemeClr val="dk1">
                  <a:lumMod val="80000"/>
                  <a:lumOff val="20000"/>
                </a:schemeClr>
              </a:solidFill>
              <a:latin typeface="+mn-ea"/>
              <a:sym typeface="+mn-ea"/>
            </a:endParaRPr>
          </a:p>
        </p:txBody>
      </p:sp>
      <p:sp>
        <p:nvSpPr>
          <p:cNvPr id="105127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并购与重组的主要驱动因素：市场集中度提升、技术升级、产业链整合等</a:t>
            </a:r>
            <a:endParaRPr altLang="en-US" dirty="0" sz="1600" lang="zh-CN">
              <a:solidFill>
                <a:schemeClr val="dk1">
                  <a:lumMod val="80000"/>
                  <a:lumOff val="20000"/>
                </a:schemeClr>
              </a:solidFill>
              <a:latin typeface="+mn-ea"/>
              <a:sym typeface="+mn-ea"/>
            </a:endParaRPr>
          </a:p>
        </p:txBody>
      </p:sp>
      <p:sp>
        <p:nvSpPr>
          <p:cNvPr id="105128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9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未来企业并购与重组的趋势预测：行业整合加速，跨界合作增多，国际合作与竞争加剧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348" name="标题 1"/>
          <p:cNvSpPr>
            <a:spLocks noGrp="1"/>
          </p:cNvSpPr>
          <p:nvPr>
            <p:ph type="title" idx="3"/>
          </p:nvPr>
        </p:nvSpPr>
        <p:spPr/>
        <p:txBody>
          <a:bodyPr>
            <a:normAutofit fontScale="93750"/>
          </a:bodyPr>
          <a:p>
            <a:r>
              <a:rPr altLang="en-US" lang="zh-CN"/>
              <a:t>企业国际化战略分析</a:t>
            </a:r>
            <a:endParaRPr altLang="en-US" lang="zh-CN"/>
          </a:p>
        </p:txBody>
      </p:sp>
      <p:sp>
        <p:nvSpPr>
          <p:cNvPr id="105135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5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国际化战略定义：企业为实现全球扩张和增强竞争力而采取的策略，包括跨国经营、品牌推广和市场拓展等方面。</a:t>
            </a:r>
            <a:endParaRPr altLang="en-US" dirty="0" lang="zh-CN" spc="150">
              <a:solidFill>
                <a:schemeClr val="tx1">
                  <a:lumMod val="75000"/>
                  <a:lumOff val="25000"/>
                </a:schemeClr>
              </a:solidFill>
              <a:latin typeface="+mn-ea"/>
              <a:sym typeface="+mn-ea"/>
            </a:endParaRPr>
          </a:p>
        </p:txBody>
      </p:sp>
      <p:sp>
        <p:nvSpPr>
          <p:cNvPr id="105135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5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5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国际化战略类型：包括出口战略、对外直接投资战略、跨国战略联盟等。</a:t>
            </a:r>
            <a:endParaRPr altLang="en-US" dirty="0" lang="zh-CN" spc="150">
              <a:solidFill>
                <a:schemeClr val="tx1">
                  <a:lumMod val="75000"/>
                  <a:lumOff val="25000"/>
                </a:schemeClr>
              </a:solidFill>
              <a:latin typeface="+mn-ea"/>
              <a:sym typeface="+mn-ea"/>
            </a:endParaRPr>
          </a:p>
        </p:txBody>
      </p:sp>
      <p:sp>
        <p:nvSpPr>
          <p:cNvPr id="105136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6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6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国际化战略动因：企业寻求更广阔的市场、更丰富的资源、更高的利润回报，以及提升品牌知名度和竞争力等。</a:t>
            </a:r>
            <a:endParaRPr altLang="en-US" dirty="0" lang="zh-CN" spc="150">
              <a:solidFill>
                <a:schemeClr val="tx1">
                  <a:lumMod val="75000"/>
                  <a:lumOff val="25000"/>
                </a:schemeClr>
              </a:solidFill>
              <a:latin typeface="+mn-ea"/>
              <a:sym typeface="+mn-ea"/>
            </a:endParaRPr>
          </a:p>
        </p:txBody>
      </p:sp>
      <p:sp>
        <p:nvSpPr>
          <p:cNvPr id="105136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6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7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国际化战略实施：企业需要制定合理的国际化战略规划，建立全球化的组织架构和运营体系，以及应对各种风险和挑战。</a:t>
            </a:r>
            <a:endParaRPr altLang="en-US" dirty="0" sz="2000" lang="zh-CN" spc="150">
              <a:solidFill>
                <a:schemeClr val="tx1">
                  <a:lumMod val="75000"/>
                  <a:lumOff val="25000"/>
                </a:schemeClr>
              </a:solidFill>
              <a:latin typeface="+mn-ea"/>
              <a:sym typeface="+mn-ea"/>
            </a:endParaRPr>
          </a:p>
        </p:txBody>
      </p:sp>
      <p:sp>
        <p:nvSpPr>
          <p:cNvPr id="105137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430"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432"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7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7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4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1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6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6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2024-01-06T08:47:16Z</dcterms:created>
  <dcterms:modified xsi:type="dcterms:W3CDTF">2024-01-06T08:47:16Z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1655e33f6aa346d2a87bc00ee9beec30_21</vt:lpwstr>
  </property>
</Properties>
</file>