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264" r:id="rId1"/>
    <p:sldMasterId id="2147507301" r:id="rId2"/>
  </p:sldMasterIdLst>
  <p:notesMasterIdLst>
    <p:notesMasterId r:id="rId3"/>
  </p:notesMasterIdLst>
  <p:sldIdLst>
    <p:sldId id="11254" r:id="rId4"/>
    <p:sldId id="11258" r:id="rId5"/>
    <p:sldId id="11261" r:id="rId6"/>
    <p:sldId id="11264" r:id="rId7"/>
    <p:sldId id="11267" r:id="rId8"/>
    <p:sldId id="11270" r:id="rId9"/>
    <p:sldId id="11273" r:id="rId10"/>
    <p:sldId id="11276" r:id="rId11"/>
    <p:sldId id="11279" r:id="rId12"/>
    <p:sldId id="11282" r:id="rId13"/>
    <p:sldId id="11285" r:id="rId14"/>
    <p:sldId id="11288" r:id="rId15"/>
    <p:sldId id="11291" r:id="rId16"/>
    <p:sldId id="11294" r:id="rId17"/>
    <p:sldId id="11297" r:id="rId18"/>
    <p:sldId id="11300" r:id="rId19"/>
    <p:sldId id="11303" r:id="rId20"/>
    <p:sldId id="11306" r:id="rId21"/>
    <p:sldId id="11309" r:id="rId22"/>
    <p:sldId id="11312" r:id="rId23"/>
    <p:sldId id="11315" r:id="rId24"/>
    <p:sldId id="11318" r:id="rId25"/>
    <p:sldId id="11321" r:id="rId26"/>
    <p:sldId id="11324" r:id="rId27"/>
    <p:sldId id="11327" r:id="rId28"/>
    <p:sldId id="11330" r:id="rId29"/>
    <p:sldId id="11333" r:id="rId30"/>
    <p:sldId id="11336" r:id="rId31"/>
    <p:sldId id="11339" r:id="rId32"/>
    <p:sldId id="11342" r:id="rId33"/>
    <p:sldId id="11345" r:id="rId34"/>
    <p:sldId id="1134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265" r:id="rId1"/>
    <p:sldLayoutId id="2147507266" r:id="rId2"/>
    <p:sldLayoutId id="2147507267" r:id="rId3"/>
    <p:sldLayoutId id="2147507268" r:id="rId4"/>
    <p:sldLayoutId id="2147507269" r:id="rId5"/>
    <p:sldLayoutId id="2147507270" r:id="rId6"/>
    <p:sldLayoutId id="2147507271" r:id="rId7"/>
    <p:sldLayoutId id="2147507272" r:id="rId8"/>
    <p:sldLayoutId id="2147507273" r:id="rId9"/>
    <p:sldLayoutId id="2147507274" r:id="rId10"/>
    <p:sldLayoutId id="21475072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302" r:id="rId1"/>
    <p:sldLayoutId id="2147507303" r:id="rId2"/>
    <p:sldLayoutId id="2147507304" r:id="rId3"/>
    <p:sldLayoutId id="2147507305" r:id="rId4"/>
    <p:sldLayoutId id="2147507306" r:id="rId5"/>
    <p:sldLayoutId id="2147507307" r:id="rId6"/>
    <p:sldLayoutId id="2147507308" r:id="rId7"/>
    <p:sldLayoutId id="2147507309" r:id="rId8"/>
    <p:sldLayoutId id="2147507310" r:id="rId9"/>
    <p:sldLayoutId id="2147507311" r:id="rId10"/>
    <p:sldLayoutId id="214750731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tags" Target="../tags/tag413.xml"/><Relationship Id="rId20" Type="http://schemas.openxmlformats.org/officeDocument/2006/relationships/tags" Target="../tags/tag41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tags" Target="../tags/tag457.xml"/><Relationship Id="rId16" Type="http://schemas.openxmlformats.org/officeDocument/2006/relationships/tags" Target="../tags/tag458.xml"/><Relationship Id="rId17" Type="http://schemas.openxmlformats.org/officeDocument/2006/relationships/tags" Target="../tags/tag459.xml"/><Relationship Id="rId18" Type="http://schemas.openxmlformats.org/officeDocument/2006/relationships/tags" Target="../tags/tag460.xml"/><Relationship Id="rId19" Type="http://schemas.openxmlformats.org/officeDocument/2006/relationships/tags" Target="../tags/tag461.xml"/><Relationship Id="rId20" Type="http://schemas.openxmlformats.org/officeDocument/2006/relationships/tags" Target="../tags/tag46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2024年体育赛事扩展方案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赛事背景和目标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赛事策划和组织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赛事运营和管理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赛事市场和营销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赛事财务和预算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赛事效果和评估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赛事背景和目标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赛事历史和发展</a:t>
            </a:r>
            <a:endParaRPr altLang="en-US" lang="zh-CN"/>
          </a:p>
        </p:txBody>
      </p:sp>
      <p:sp>
        <p:nvSpPr>
          <p:cNvPr id="1048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赛事起源：简述赛事的起源和早期发展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赛事现状：目前赛事的规模和影响力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未来展望：赛事未来的发展方向和潜力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赛事发展：赛事如何随着时间的推移而发展和壮大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赛事目标和意义</a:t>
            </a:r>
            <a:endParaRPr altLang="en-US" lang="zh-CN"/>
          </a:p>
        </p:txBody>
      </p:sp>
      <p:sp>
        <p:nvSpPr>
          <p:cNvPr id="10490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满足观众的观赏需求，增强体育文化氛围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提升运动员的竞技水平和体育精神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促进体育产业的发展和经济增长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提高体育赛事的知名度和影响力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赛事规模和影响</a:t>
            </a:r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赛事规模：预计参赛国家和地区数量、参赛运动员数量、比赛项目数量等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赛事影响：对国际体育事业发展的推动作用、对举办城市和国家的经济和社会影响等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赛事价值和意义：提高国际体育水平、促进文化交流、增强国际友谊等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赛事品牌建设：提升国际知名度和影响力、打造国际一流赛事品牌等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赛事策划和组织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赛事主题和口号</a:t>
            </a:r>
            <a:endParaRPr altLang="en-US" lang="zh-CN"/>
          </a:p>
        </p:txBody>
      </p:sp>
      <p:sp>
        <p:nvSpPr>
          <p:cNvPr id="1049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主题：全民健身，共享快乐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口号：健康生活，从运动开始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主题：传承体育精神，共创美好未来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口号：激情燃烧，梦想起航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赛事时间和地点</a:t>
            </a:r>
            <a:endParaRPr altLang="en-US" lang="zh-CN"/>
          </a:p>
        </p:txBody>
      </p:sp>
      <p:sp>
        <p:nvSpPr>
          <p:cNvPr id="1049258" name="弧形 57"/>
          <p:cNvSpPr/>
          <p:nvPr>
            <p:custDataLst>
              <p:tags r:id="rId1"/>
            </p:custDataLst>
          </p:nvPr>
        </p:nvSpPr>
        <p:spPr>
          <a:xfrm>
            <a:off x="1823667" y="1364400"/>
            <a:ext cx="4814314" cy="48143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7"/>
          <p:cNvSpPr/>
          <p:nvPr>
            <p:custDataLst>
              <p:tags r:id="rId2"/>
            </p:custDataLst>
          </p:nvPr>
        </p:nvSpPr>
        <p:spPr>
          <a:xfrm>
            <a:off x="5950382" y="1746648"/>
            <a:ext cx="4048705" cy="4048705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9"/>
          <p:cNvSpPr/>
          <p:nvPr>
            <p:custDataLst>
              <p:tags r:id="rId3"/>
            </p:custDataLst>
          </p:nvPr>
        </p:nvSpPr>
        <p:spPr>
          <a:xfrm>
            <a:off x="6486049" y="1827258"/>
            <a:ext cx="546566" cy="54656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4"/>
            </p:custDataLst>
          </p:nvPr>
        </p:nvSpPr>
        <p:spPr>
          <a:xfrm>
            <a:off x="6578360" y="2915493"/>
            <a:ext cx="2792504" cy="192083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赛事地点：全球范围内多个城市和地区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6" name="椭圆 5"/>
          <p:cNvSpPr/>
          <p:nvPr>
            <p:custDataLst>
              <p:tags r:id="rId5"/>
            </p:custDataLst>
          </p:nvPr>
        </p:nvSpPr>
        <p:spPr>
          <a:xfrm>
            <a:off x="2192913" y="1746648"/>
            <a:ext cx="4048705" cy="4048705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4"/>
          <p:cNvSpPr/>
          <p:nvPr>
            <p:custDataLst>
              <p:tags r:id="rId6"/>
            </p:custDataLst>
          </p:nvPr>
        </p:nvSpPr>
        <p:spPr>
          <a:xfrm>
            <a:off x="2728580" y="1827258"/>
            <a:ext cx="546566" cy="54656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正文"/>
          <p:cNvSpPr txBox="1"/>
          <p:nvPr>
            <p:custDataLst>
              <p:tags r:id="rId7"/>
            </p:custDataLst>
          </p:nvPr>
        </p:nvSpPr>
        <p:spPr>
          <a:xfrm>
            <a:off x="2820892" y="2915493"/>
            <a:ext cx="2792504" cy="192083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赛事时间：2024年全年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弧形 11"/>
          <p:cNvSpPr/>
          <p:nvPr>
            <p:custDataLst>
              <p:tags r:id="rId8"/>
            </p:custDataLst>
          </p:nvPr>
        </p:nvSpPr>
        <p:spPr>
          <a:xfrm>
            <a:off x="5555133" y="1364400"/>
            <a:ext cx="4814314" cy="48143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赛事项目和设置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赛事名称：2024年XXX体育赛事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赛事时间：XXXX年XX月XX日至XXXX年XX月XX日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赛事地点：XXX体育馆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参赛人数：XXX人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赛事宣传和推广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利用社交媒体平台进行赛事宣传和推广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组织明星参与赛事宣传和推广，提高赛事知名度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制定赛事宣传和推广计划，确保宣传和推广的顺利进行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与知名品牌合作，共同参与赛事宣传和推广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赛事运营和管理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5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赛事运营模式和策略</a:t>
            </a:r>
            <a:endParaRPr altLang="en-US" lang="zh-CN"/>
          </a:p>
        </p:txBody>
      </p:sp>
      <p:sp>
        <p:nvSpPr>
          <p:cNvPr id="10495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赛事运营模式：专业分工，统一管理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赛事管理策略：标准化、规范化、精细化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赛事运营目标：提高赛事品质、增加赛事收益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赛事运营团队：专业、高效、协作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赛事管理和协调</a:t>
            </a:r>
            <a:endParaRPr altLang="en-US" lang="zh-CN"/>
          </a:p>
        </p:txBody>
      </p:sp>
      <p:sp>
        <p:nvSpPr>
          <p:cNvPr id="10495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赛事协调和调度：及时解决赛事中出现的问题，确保赛事顺利进行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赛事风险管理：制定应对突发事件的预案，确保赛事安全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赛事组织架构：明确各部门职责，确保赛事顺利进行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赛事规则制定：确保比赛公平、公正、有序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赛事安全和保障</a:t>
            </a:r>
            <a:endParaRPr altLang="en-US" lang="zh-CN"/>
          </a:p>
        </p:txBody>
      </p:sp>
      <p:sp>
        <p:nvSpPr>
          <p:cNvPr id="10496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赛事安全措施：包括安保人员、安全检查、紧急救援等方面的安排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赛事保障措施：提供充足的场地设施、物资保障、医疗保障等方面的支持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风险评估与管理：对赛事中可能出现的风险进行评估，并制定相应的管理措施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应急预案：针对可能出现的突发事件制定应急预案，确保赛事的顺利进行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赛事服务和设施</a:t>
            </a:r>
            <a:endParaRPr altLang="en-US" lang="zh-CN"/>
          </a:p>
        </p:txBody>
      </p:sp>
      <p:sp>
        <p:nvSpPr>
          <p:cNvPr id="10496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提供优质的赛事服务，包括场地租赁、设备租赁、安保服务等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完善赛事设施，包括体育场馆、赛道、训练设施等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提升赛事服务质量，加强赛事设施维护和管理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建立赛事服务标准和流程，提高赛事运营效率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赛事市场和营销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5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赛事市场分析和定位</a:t>
            </a:r>
            <a:endParaRPr altLang="en-US" lang="zh-CN"/>
          </a:p>
        </p:txBody>
      </p:sp>
      <p:sp>
        <p:nvSpPr>
          <p:cNvPr id="10498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目标受众：分析不同年龄、性别、地域的受众需求和特点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市场规模：研究赛事市场的发展趋势和潜在规模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竞争格局：分析竞争对手的市场份额和竞争优势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市场定位：根据目标受众和市场特点，明确赛事的市场定位和品牌形象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赛事品牌和形象</a:t>
            </a:r>
            <a:endParaRPr altLang="en-US" lang="zh-CN"/>
          </a:p>
        </p:txBody>
      </p:sp>
      <p:sp>
        <p:nvSpPr>
          <p:cNvPr id="10498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赛事名称和标志设计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赛事视觉识别系统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赛事文化和价值观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赛事主题和口号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赛事营销和推广</a:t>
            </a:r>
            <a:endParaRPr altLang="en-US" lang="zh-CN"/>
          </a:p>
        </p:txBody>
      </p:sp>
      <p:sp>
        <p:nvSpPr>
          <p:cNvPr id="10499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赛事品牌建设：提升赛事知名度和美誉度，吸引更多赞助商和观众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赛事活动策划：通过组织各种赛事活动，吸引更多观众参与，提高赛事曝光度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合作伙伴关系：与相关企业或机构建立合作关系，共同推广赛事，扩大影响力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社交媒体营销：利用社交媒体平台进行赛事宣传和推广，吸引更多关注和参与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赛事赞助和合作</a:t>
            </a:r>
            <a:endParaRPr altLang="en-US" lang="zh-CN"/>
          </a:p>
        </p:txBody>
      </p:sp>
      <p:sp>
        <p:nvSpPr>
          <p:cNvPr id="1050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赛事赞助商的选择标准：品牌形象、市场影响力等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赛事合作模式：赛事与企业的战略合作，实现资源共享和互利共赢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赛事赞助和合作的案例分析：成功合作案例的介绍和经验总结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赛事赞助的形式：现金赞助、实物赞助等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赛事财务和预算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11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1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赛事经费来源和筹措</a:t>
            </a:r>
            <a:endParaRPr altLang="en-US" lang="zh-CN"/>
          </a:p>
        </p:txBody>
      </p:sp>
      <p:sp>
        <p:nvSpPr>
          <p:cNvPr id="10501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政府拨款：政府提供一定的经费支持，作为赛事的基础经费。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赞助商：通过与企业、品牌合作，获得经费支持。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门票收入：赛事门票销售是赛事经费的重要来源之一。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转播权销售：将赛事转播权出售给电视台或网络平台，获得经费支持。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赛事预算和成本控制</a:t>
            </a:r>
            <a:endParaRPr altLang="en-US" lang="zh-CN"/>
          </a:p>
        </p:txBody>
      </p:sp>
      <p:sp>
        <p:nvSpPr>
          <p:cNvPr id="10502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赛事预算：根据赛事规模、参赛队伍数量、场地租赁等费用进行预算编制，确保赛事顺利进行。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成本控制：对赛事各项费用进行严格监控，避免超支情况发生，确保赛事经济效益。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预算调整：根据实际情况对赛事预算进行调整，以满足赛事需求。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财务审计：对赛事财务进行审计，确保财务数据的真实性和准确性。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赛事收入和利润分配</a:t>
            </a:r>
            <a:endParaRPr altLang="en-US" lang="zh-CN"/>
          </a:p>
        </p:txBody>
      </p:sp>
      <p:sp>
        <p:nvSpPr>
          <p:cNvPr id="105029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30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赛事门票收入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赞助商赞助收入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转播权收入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利润分配：赛事组织者、赞助商、政府部门等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赛事财务报告和分析</a:t>
            </a:r>
            <a:endParaRPr altLang="en-US" lang="zh-CN"/>
          </a:p>
        </p:txBody>
      </p:sp>
      <p:sp>
        <p:nvSpPr>
          <p:cNvPr id="1050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收入来源：赞助商、门票销售、转播权等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盈利情况：赛事收入与支出的差额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财务分析：赛事成本效益分析、投资回报率等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支出项目：场地租赁、安保费用、奖金等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赛事效果和评估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4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4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赛事观众反馈和评价</a:t>
            </a:r>
            <a:endParaRPr altLang="en-US" lang="zh-CN"/>
          </a:p>
        </p:txBody>
      </p:sp>
      <p:sp>
        <p:nvSpPr>
          <p:cNvPr id="10505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赛事观众数量增长情况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观众满意度调查结果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赛事直播收视率及在线观看人数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社交媒体上的赛事话题讨论热度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赛事媒体报道和分析</a:t>
            </a:r>
            <a:endParaRPr altLang="en-US" lang="zh-CN"/>
          </a:p>
        </p:txBody>
      </p:sp>
      <p:sp>
        <p:nvSpPr>
          <p:cNvPr id="105056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赛事报道数量和覆盖面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7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赛事报道的质量和深度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7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赛事报道的时效性和准确性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58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赛事报道的媒体渠道和影响力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赛事社会效益和影响</a:t>
            </a:r>
            <a:endParaRPr altLang="en-US" lang="zh-CN"/>
          </a:p>
        </p:txBody>
      </p:sp>
      <p:sp>
        <p:nvSpPr>
          <p:cNvPr id="10506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提高城市知名度：通过举办大型体育赛事，城市知名度将得到提升，吸引更多游客和投资。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提升公民健康意识：大型体育赛事的举办将激发公民参与体育运动的热情，提高健康意识。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创造就业机会：赛事的举办将创造相关领域的就业机会，包括安保、志愿者、旅游从业人员等。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促进体育产业发展：赛事的举办将促进体育产业的发展，包括体育器材、体育旅游等。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赛事总结和未来规划</a:t>
            </a:r>
            <a:endParaRPr altLang="en-US" lang="zh-CN"/>
          </a:p>
        </p:txBody>
      </p:sp>
      <p:sp>
        <p:nvSpPr>
          <p:cNvPr id="10507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赛事效果评估：根据观众反馈、媒体报道和社交媒体互动等数据，对赛事效果进行全面评估。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赛事亮点：总结赛事中的精彩瞬间、优秀表现和感人故事，展示体育精神和运动魅力。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赛事不足：分析赛事中存在的问题和不足，提出改进措施和建议，为未来赛事提供参考。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未来规划：根据赛事效果评估和市场需求，制定未来赛事的规划，包括赛事规模、参赛队伍、比赛项目和时间安排等。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766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7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1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1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1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1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1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1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1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1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7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5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4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41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77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2024-01-05T16:46:40Z</dcterms:created>
  <dcterms:modified xsi:type="dcterms:W3CDTF">2024-01-05T16:46:40Z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de44e17f34cf418f9d9f0052c2f2b3a3_21</vt:lpwstr>
  </property>
</Properties>
</file>