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png" ContentType="image/png"/>
  <Default Extension="emf" ContentType="image/x-emf"/>
  <Default Extension="wav" ContentType="audio/x-wav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72" r:id="rId4"/>
    <p:sldId id="275" r:id="rId5"/>
    <p:sldId id="278" r:id="rId6"/>
    <p:sldId id="281" r:id="rId7"/>
    <p:sldId id="284" r:id="rId8"/>
    <p:sldId id="287" r:id="rId9"/>
    <p:sldId id="290" r:id="rId10"/>
    <p:sldId id="293" r:id="rId11"/>
    <p:sldId id="296" r:id="rId12"/>
    <p:sldId id="299" r:id="rId13"/>
    <p:sldId id="302" r:id="rId14"/>
    <p:sldId id="305" r:id="rId15"/>
    <p:sldId id="308" r:id="rId16"/>
    <p:sldId id="311" r:id="rId17"/>
    <p:sldId id="314" r:id="rId18"/>
    <p:sldId id="317" r:id="rId19"/>
    <p:sldId id="320" r:id="rId20"/>
  </p:sldIdLst>
  <p:sldSz cx="9144000" cy="5143500" type="screen16x9"/>
  <p:notesSz cx="6858000" cy="9144000"/>
  <p:custDataLst>
    <p:tags r:id="rId2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D18E"/>
    <a:srgbClr val="117F50"/>
    <a:srgbClr val="4FA068"/>
    <a:srgbClr val="92D050"/>
    <a:srgbClr val="7CB349"/>
    <a:srgbClr val="6EC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235" autoAdjust="0"/>
    <p:restoredTop sz="94660"/>
  </p:normalViewPr>
  <p:slideViewPr>
    <p:cSldViewPr snapToGrid="0">
      <p:cViewPr>
        <p:scale>
          <a:sx n="73" d="100"/>
          <a:sy n="73" d="100"/>
        </p:scale>
        <p:origin x="1338" y="13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wmf" /><Relationship Id="rId2" Type="http://schemas.openxmlformats.org/officeDocument/2006/relationships/image" Target="../media/image2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wmf" /><Relationship Id="rId2" Type="http://schemas.openxmlformats.org/officeDocument/2006/relationships/image" Target="../media/image4.wmf" /><Relationship Id="rId3" Type="http://schemas.openxmlformats.org/officeDocument/2006/relationships/image" Target="../media/image5.w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.wmf" /><Relationship Id="rId2" Type="http://schemas.openxmlformats.org/officeDocument/2006/relationships/image" Target="../media/image8.wmf" /><Relationship Id="rId3" Type="http://schemas.openxmlformats.org/officeDocument/2006/relationships/image" Target="../media/image11.wmf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3.wmf" /></Relationships>
</file>

<file path=ppt/drawings/_rels/vmlDrawing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4.wmf" /></Relationships>
</file>

<file path=ppt/drawings/_rels/vmlDrawing6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5.wmf" /><Relationship Id="rId2" Type="http://schemas.openxmlformats.org/officeDocument/2006/relationships/image" Target="../media/image16.wmf" /><Relationship Id="rId3" Type="http://schemas.openxmlformats.org/officeDocument/2006/relationships/image" Target="../media/image17.emf" /></Relationships>
</file>

<file path=ppt/drawings/_rels/vmlDrawing7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9.wmf" /><Relationship Id="rId2" Type="http://schemas.openxmlformats.org/officeDocument/2006/relationships/image" Target="../media/image21.wmf" /></Relationships>
</file>

<file path=ppt/drawings/_rels/vmlDrawing8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2.wmf" /><Relationship Id="rId2" Type="http://schemas.openxmlformats.org/officeDocument/2006/relationships/image" Target="../media/image23.wmf" /><Relationship Id="rId3" Type="http://schemas.openxmlformats.org/officeDocument/2006/relationships/image" Target="../media/image24.wmf" /><Relationship Id="rId4" Type="http://schemas.openxmlformats.org/officeDocument/2006/relationships/image" Target="../media/image25.wmf" /></Relationships>
</file>

<file path=ppt/drawings/_rels/vmlDrawing9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6.wmf" /><Relationship Id="rId2" Type="http://schemas.openxmlformats.org/officeDocument/2006/relationships/image" Target="../media/image27.wmf" /><Relationship Id="rId3" Type="http://schemas.openxmlformats.org/officeDocument/2006/relationships/image" Target="../media/image28.wmf" /></Relationships>
</file>

<file path=ppt/drawings/_rels/vmlDrawing10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9.wmf" /><Relationship Id="rId2" Type="http://schemas.openxmlformats.org/officeDocument/2006/relationships/image" Target="../media/image30.wmf" /><Relationship Id="rId3" Type="http://schemas.openxmlformats.org/officeDocument/2006/relationships/image" Target="../media/image31.wmf" /></Relationships>
</file>

<file path=ppt/drawings/_rels/vmlDrawing1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3.wmf" /><Relationship Id="rId2" Type="http://schemas.openxmlformats.org/officeDocument/2006/relationships/image" Target="../media/image14.wmf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234B0F-7CD4-492F-895E-BDD52D4CDAA8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BF5F7C-7244-4FBF-B05E-595A0372F0B4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900">
                <a:latin typeface="字魂59号-创粗黑"/>
              </a:rPr>
              <a:t>1</a:t>
            </a:fld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1">
            <a:lumMod val="20000"/>
            <a:lumOff val="80000"/>
            <a:alpha val="1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0"/>
            <a:ext cx="9144000" cy="5143500"/>
            <a:chOff x="0" y="-32089"/>
            <a:chExt cx="12192000" cy="6890089"/>
          </a:xfrm>
        </p:grpSpPr>
        <p:sp>
          <p:nvSpPr>
            <p:cNvPr id="8" name="矩形 7"/>
            <p:cNvSpPr/>
            <p:nvPr/>
          </p:nvSpPr>
          <p:spPr>
            <a:xfrm>
              <a:off x="0" y="-32089"/>
              <a:ext cx="12192000" cy="6890089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88229" y="219402"/>
              <a:ext cx="11797145" cy="6401365"/>
            </a:xfrm>
            <a:prstGeom prst="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oleObject" Target="../embeddings/oleObject1.bin" TargetMode="Internal" /><Relationship Id="rId3" Type="http://schemas.openxmlformats.org/officeDocument/2006/relationships/image" Target="../media/image1.wmf" /><Relationship Id="rId4" Type="http://schemas.openxmlformats.org/officeDocument/2006/relationships/oleObject" Target="../embeddings/oleObject2.bin" TargetMode="Internal" /><Relationship Id="rId5" Type="http://schemas.openxmlformats.org/officeDocument/2006/relationships/image" Target="../media/image2.wmf" /><Relationship Id="rId6" Type="http://schemas.openxmlformats.org/officeDocument/2006/relationships/vmlDrawing" Target="../drawings/vmlDrawing1.v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oleObject" Target="../embeddings/oleObject3.bin" TargetMode="Internal" /><Relationship Id="rId3" Type="http://schemas.openxmlformats.org/officeDocument/2006/relationships/image" Target="../media/image3.wmf" /><Relationship Id="rId4" Type="http://schemas.openxmlformats.org/officeDocument/2006/relationships/oleObject" Target="../embeddings/oleObject4.bin" TargetMode="Internal" /><Relationship Id="rId5" Type="http://schemas.openxmlformats.org/officeDocument/2006/relationships/image" Target="../media/image4.wmf" /><Relationship Id="rId6" Type="http://schemas.openxmlformats.org/officeDocument/2006/relationships/oleObject" Target="../embeddings/oleObject5.bin" TargetMode="Internal" /><Relationship Id="rId7" Type="http://schemas.openxmlformats.org/officeDocument/2006/relationships/image" Target="../media/image5.wmf" /><Relationship Id="rId8" Type="http://schemas.openxmlformats.org/officeDocument/2006/relationships/vmlDrawing" Target="../drawings/vmlDrawing2.v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oleObject" Target="../embeddings/oleObject9.bin" TargetMode="Internal" /><Relationship Id="rId11" Type="http://schemas.openxmlformats.org/officeDocument/2006/relationships/vmlDrawing" Target="../drawings/vmlDrawing3.vml" /><Relationship Id="rId2" Type="http://schemas.openxmlformats.org/officeDocument/2006/relationships/oleObject" Target="../embeddings/oleObject6.bin" TargetMode="Internal" /><Relationship Id="rId3" Type="http://schemas.openxmlformats.org/officeDocument/2006/relationships/image" Target="../media/image7.wmf" /><Relationship Id="rId4" Type="http://schemas.openxmlformats.org/officeDocument/2006/relationships/oleObject" Target="../embeddings/oleObject7.bin" TargetMode="Internal" /><Relationship Id="rId5" Type="http://schemas.openxmlformats.org/officeDocument/2006/relationships/image" Target="../media/image8.wmf" /><Relationship Id="rId6" Type="http://schemas.openxmlformats.org/officeDocument/2006/relationships/image" Target="../media/image9.emf" /><Relationship Id="rId7" Type="http://schemas.openxmlformats.org/officeDocument/2006/relationships/image" Target="../media/image10.png" /><Relationship Id="rId8" Type="http://schemas.openxmlformats.org/officeDocument/2006/relationships/oleObject" Target="../embeddings/oleObject8.bin" TargetMode="Internal" /><Relationship Id="rId9" Type="http://schemas.openxmlformats.org/officeDocument/2006/relationships/image" Target="../media/image11.wmf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9.emf" /><Relationship Id="rId3" Type="http://schemas.openxmlformats.org/officeDocument/2006/relationships/image" Target="../media/image10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2.png" /><Relationship Id="rId3" Type="http://schemas.openxmlformats.org/officeDocument/2006/relationships/oleObject" Target="../embeddings/oleObject10.bin" TargetMode="Internal" /><Relationship Id="rId4" Type="http://schemas.openxmlformats.org/officeDocument/2006/relationships/image" Target="../media/image13.wmf" /><Relationship Id="rId5" Type="http://schemas.openxmlformats.org/officeDocument/2006/relationships/vmlDrawing" Target="../drawings/vmlDrawing4.v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oleObject" Target="../embeddings/oleObject11.bin" TargetMode="Internal" /><Relationship Id="rId3" Type="http://schemas.openxmlformats.org/officeDocument/2006/relationships/image" Target="../media/image14.wmf" /><Relationship Id="rId4" Type="http://schemas.openxmlformats.org/officeDocument/2006/relationships/image" Target="../media/image12.png" /><Relationship Id="rId5" Type="http://schemas.openxmlformats.org/officeDocument/2006/relationships/vmlDrawing" Target="../drawings/vmlDrawing5.v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2.png" /><Relationship Id="rId3" Type="http://schemas.openxmlformats.org/officeDocument/2006/relationships/oleObject" Target="../embeddings/oleObject12.bin" TargetMode="Internal" /><Relationship Id="rId4" Type="http://schemas.openxmlformats.org/officeDocument/2006/relationships/image" Target="../media/image15.wmf" /><Relationship Id="rId5" Type="http://schemas.openxmlformats.org/officeDocument/2006/relationships/oleObject" Target="../embeddings/oleObject13.bin" TargetMode="Internal" /><Relationship Id="rId6" Type="http://schemas.openxmlformats.org/officeDocument/2006/relationships/image" Target="../media/image16.wmf" /><Relationship Id="rId7" Type="http://schemas.openxmlformats.org/officeDocument/2006/relationships/oleObject" Target="../embeddings/oleObject14.bin" TargetMode="Internal" /><Relationship Id="rId8" Type="http://schemas.openxmlformats.org/officeDocument/2006/relationships/image" Target="../media/image17.emf" /><Relationship Id="rId9" Type="http://schemas.openxmlformats.org/officeDocument/2006/relationships/vmlDrawing" Target="../drawings/vmlDrawing6.v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8.jpeg" /><Relationship Id="rId3" Type="http://schemas.openxmlformats.org/officeDocument/2006/relationships/image" Target="../media/image10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audio" Target="../media/media1.wav" /><Relationship Id="rId3" Type="http://schemas.openxmlformats.org/officeDocument/2006/relationships/oleObject" Target="../embeddings/oleObject15.bin" TargetMode="Internal" /><Relationship Id="rId4" Type="http://schemas.openxmlformats.org/officeDocument/2006/relationships/image" Target="../media/image19.wmf" /><Relationship Id="rId5" Type="http://schemas.openxmlformats.org/officeDocument/2006/relationships/image" Target="../media/image20.png" /><Relationship Id="rId6" Type="http://schemas.openxmlformats.org/officeDocument/2006/relationships/oleObject" Target="../embeddings/oleObject16.bin" TargetMode="Internal" /><Relationship Id="rId7" Type="http://schemas.openxmlformats.org/officeDocument/2006/relationships/image" Target="../media/image21.wmf" /><Relationship Id="rId8" Type="http://schemas.openxmlformats.org/officeDocument/2006/relationships/vmlDrawing" Target="../drawings/vmlDrawing7.v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vmlDrawing" Target="../drawings/vmlDrawing8.vml" /><Relationship Id="rId2" Type="http://schemas.openxmlformats.org/officeDocument/2006/relationships/oleObject" Target="../embeddings/oleObject17.bin" TargetMode="Internal" /><Relationship Id="rId3" Type="http://schemas.openxmlformats.org/officeDocument/2006/relationships/image" Target="../media/image22.wmf" /><Relationship Id="rId4" Type="http://schemas.openxmlformats.org/officeDocument/2006/relationships/oleObject" Target="../embeddings/oleObject18.bin" TargetMode="Internal" /><Relationship Id="rId5" Type="http://schemas.openxmlformats.org/officeDocument/2006/relationships/image" Target="../media/image23.wmf" /><Relationship Id="rId6" Type="http://schemas.openxmlformats.org/officeDocument/2006/relationships/oleObject" Target="../embeddings/oleObject19.bin" TargetMode="Internal" /><Relationship Id="rId7" Type="http://schemas.openxmlformats.org/officeDocument/2006/relationships/image" Target="../media/image24.wmf" /><Relationship Id="rId8" Type="http://schemas.openxmlformats.org/officeDocument/2006/relationships/oleObject" Target="../embeddings/oleObject20.bin" TargetMode="Internal" /><Relationship Id="rId9" Type="http://schemas.openxmlformats.org/officeDocument/2006/relationships/image" Target="../media/image25.wmf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oleObject" Target="../embeddings/oleObject21.bin" TargetMode="Internal" /><Relationship Id="rId3" Type="http://schemas.openxmlformats.org/officeDocument/2006/relationships/image" Target="../media/image26.wmf" /><Relationship Id="rId4" Type="http://schemas.openxmlformats.org/officeDocument/2006/relationships/oleObject" Target="../embeddings/oleObject22.bin" TargetMode="Internal" /><Relationship Id="rId5" Type="http://schemas.openxmlformats.org/officeDocument/2006/relationships/image" Target="../media/image27.wmf" /><Relationship Id="rId6" Type="http://schemas.openxmlformats.org/officeDocument/2006/relationships/oleObject" Target="../embeddings/oleObject23.bin" TargetMode="Internal" /><Relationship Id="rId7" Type="http://schemas.openxmlformats.org/officeDocument/2006/relationships/image" Target="../media/image28.wmf" /><Relationship Id="rId8" Type="http://schemas.openxmlformats.org/officeDocument/2006/relationships/vmlDrawing" Target="../drawings/vmlDrawing9.v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oleObject" Target="../embeddings/oleObject24.bin" TargetMode="Internal" /><Relationship Id="rId3" Type="http://schemas.openxmlformats.org/officeDocument/2006/relationships/image" Target="../media/image29.wmf" /><Relationship Id="rId4" Type="http://schemas.openxmlformats.org/officeDocument/2006/relationships/oleObject" Target="../embeddings/oleObject25.bin" TargetMode="Internal" /><Relationship Id="rId5" Type="http://schemas.openxmlformats.org/officeDocument/2006/relationships/image" Target="../media/image30.wmf" /><Relationship Id="rId6" Type="http://schemas.openxmlformats.org/officeDocument/2006/relationships/oleObject" Target="../embeddings/oleObject26.bin" TargetMode="Internal" /><Relationship Id="rId7" Type="http://schemas.openxmlformats.org/officeDocument/2006/relationships/image" Target="../media/image31.wmf" /><Relationship Id="rId8" Type="http://schemas.openxmlformats.org/officeDocument/2006/relationships/vmlDrawing" Target="../drawings/vmlDrawing10.v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oleObject" Target="../embeddings/oleObject27.bin" TargetMode="Internal" /><Relationship Id="rId3" Type="http://schemas.openxmlformats.org/officeDocument/2006/relationships/image" Target="../media/image13.wmf" /><Relationship Id="rId4" Type="http://schemas.openxmlformats.org/officeDocument/2006/relationships/oleObject" Target="../embeddings/oleObject28.bin" TargetMode="Internal" /><Relationship Id="rId5" Type="http://schemas.openxmlformats.org/officeDocument/2006/relationships/image" Target="../media/image14.wmf" /><Relationship Id="rId6" Type="http://schemas.openxmlformats.org/officeDocument/2006/relationships/vmlDrawing" Target="../drawings/vmlDrawing11.v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文本框 2"/>
          <p:cNvSpPr txBox="1"/>
          <p:nvPr/>
        </p:nvSpPr>
        <p:spPr>
          <a:xfrm>
            <a:off x="1354931" y="2206229"/>
            <a:ext cx="4572000" cy="57745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buNone/>
            </a:pPr>
            <a:r>
              <a:rPr lang="zh-CN" altLang="en-US" sz="3300" b="1">
                <a:solidFill>
                  <a:srgbClr val="495DA3"/>
                </a:solidFill>
                <a:latin typeface="黑体"/>
                <a:ea typeface="黑体"/>
                <a:sym typeface="字魂59号-创粗黑"/>
              </a:rPr>
              <a:t>第</a:t>
            </a:r>
            <a:r>
              <a:rPr lang="en-US" altLang="zh-CN" sz="3300" b="1">
                <a:solidFill>
                  <a:srgbClr val="495DA3"/>
                </a:solidFill>
                <a:latin typeface="黑体"/>
                <a:ea typeface="黑体"/>
                <a:sym typeface="字魂59号-创粗黑"/>
              </a:rPr>
              <a:t>2</a:t>
            </a:r>
            <a:r>
              <a:rPr lang="zh-CN" altLang="en-US" sz="3300" b="1">
                <a:solidFill>
                  <a:srgbClr val="495DA3"/>
                </a:solidFill>
                <a:latin typeface="黑体"/>
                <a:ea typeface="黑体"/>
                <a:sym typeface="字魂59号-创粗黑"/>
              </a:rPr>
              <a:t>课时   正弦 余弦</a:t>
            </a:r>
          </a:p>
        </p:txBody>
      </p:sp>
    </p:spTree>
  </p:cSld>
  <p:clrMapOvr>
    <a:masterClrMapping/>
  </p:clrMapOvr>
  <p:transition spd="slow" advTm="3000"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6" name="文本框 1"/>
          <p:cNvSpPr txBox="1"/>
          <p:nvPr/>
        </p:nvSpPr>
        <p:spPr>
          <a:xfrm>
            <a:off x="920354" y="305991"/>
            <a:ext cx="2002631" cy="53101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buNone/>
            </a:pPr>
            <a:r>
              <a:rPr lang="zh-CN" altLang="en-US" sz="3000" b="1">
                <a:solidFill>
                  <a:srgbClr val="495DA3"/>
                </a:solidFill>
                <a:latin typeface="黑体"/>
                <a:ea typeface="黑体"/>
                <a:sym typeface="字魂59号-创粗黑"/>
              </a:rPr>
              <a:t>复习导入</a:t>
            </a:r>
          </a:p>
        </p:txBody>
      </p:sp>
      <p:sp>
        <p:nvSpPr>
          <p:cNvPr id="3" name="Rectangle 11"/>
          <p:cNvSpPr/>
          <p:nvPr/>
        </p:nvSpPr>
        <p:spPr>
          <a:xfrm>
            <a:off x="764381" y="1148953"/>
            <a:ext cx="7504510" cy="48577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latin typeface="Times New Roman" pitchFamily="18" charset="0"/>
                <a:ea typeface="黑体"/>
              </a:rPr>
              <a:t>1. </a:t>
            </a:r>
            <a:r>
              <a:rPr lang="zh-CN" altLang="en-US" sz="2400" b="1">
                <a:latin typeface="Times New Roman" pitchFamily="18" charset="0"/>
                <a:ea typeface="黑体"/>
              </a:rPr>
              <a:t>如图，</a:t>
            </a:r>
            <a:r>
              <a:rPr lang="en-US" altLang="zh-CN" sz="2400" b="1">
                <a:latin typeface="Times New Roman" pitchFamily="18" charset="0"/>
                <a:ea typeface="黑体"/>
              </a:rPr>
              <a:t>Rt△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ABC</a:t>
            </a:r>
            <a:r>
              <a:rPr lang="zh-CN" altLang="en-US" sz="2400" b="1">
                <a:latin typeface="Times New Roman" pitchFamily="18" charset="0"/>
                <a:ea typeface="黑体"/>
              </a:rPr>
              <a:t>中，</a:t>
            </a:r>
            <a:r>
              <a:rPr lang="en-US" altLang="zh-CN" sz="2400" b="1">
                <a:latin typeface="Times New Roman" pitchFamily="18" charset="0"/>
                <a:ea typeface="黑体"/>
              </a:rPr>
              <a:t>tan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A</a:t>
            </a:r>
            <a:r>
              <a:rPr lang="en-US" altLang="zh-CN" sz="2400" b="1">
                <a:latin typeface="Times New Roman" pitchFamily="18" charset="0"/>
                <a:ea typeface="黑体"/>
              </a:rPr>
              <a:t> =</a:t>
            </a:r>
            <a:r>
              <a:rPr lang="en-US" altLang="zh-CN" sz="2400" b="1" u="sng">
                <a:latin typeface="Times New Roman" pitchFamily="18" charset="0"/>
                <a:ea typeface="黑体"/>
              </a:rPr>
              <a:t>        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，</a:t>
            </a:r>
            <a:r>
              <a:rPr lang="en-US" altLang="zh-CN" sz="2400" b="1">
                <a:latin typeface="Times New Roman" pitchFamily="18" charset="0"/>
                <a:ea typeface="黑体"/>
              </a:rPr>
              <a:t>tan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B</a:t>
            </a:r>
            <a:r>
              <a:rPr lang="en-US" altLang="zh-CN" sz="2400" b="1">
                <a:latin typeface="Times New Roman" pitchFamily="18" charset="0"/>
                <a:ea typeface="黑体"/>
              </a:rPr>
              <a:t>=</a:t>
            </a:r>
            <a:r>
              <a:rPr lang="en-US" altLang="zh-CN" sz="2400" b="1" u="sng">
                <a:latin typeface="Times New Roman" pitchFamily="18" charset="0"/>
                <a:ea typeface="黑体"/>
              </a:rPr>
              <a:t>        </a:t>
            </a:r>
            <a:r>
              <a:rPr lang="en-US" altLang="zh-CN" sz="2400" b="1">
                <a:latin typeface="Times New Roman" pitchFamily="18" charset="0"/>
                <a:ea typeface="黑体"/>
              </a:rPr>
              <a:t>.</a:t>
            </a:r>
            <a:endParaRPr lang="zh-CN" altLang="en-US" sz="2400" b="1">
              <a:latin typeface="Times New Roman" pitchFamily="18" charset="0"/>
              <a:ea typeface="黑体"/>
            </a:endParaRPr>
          </a:p>
        </p:txBody>
      </p:sp>
      <p:grpSp>
        <p:nvGrpSpPr>
          <p:cNvPr id="11268" name="组合 3"/>
          <p:cNvGrpSpPr/>
          <p:nvPr/>
        </p:nvGrpSpPr>
        <p:grpSpPr>
          <a:xfrm>
            <a:off x="2830114" y="1937147"/>
            <a:ext cx="2817020" cy="1571625"/>
            <a:chOff x="2431759" y="2145175"/>
            <a:chExt cx="2816840" cy="1572210"/>
          </a:xfrm>
        </p:grpSpPr>
        <p:grpSp>
          <p:nvGrpSpPr>
            <p:cNvPr id="11271" name="组合 6"/>
            <p:cNvGrpSpPr/>
            <p:nvPr/>
          </p:nvGrpSpPr>
          <p:grpSpPr>
            <a:xfrm>
              <a:off x="2431759" y="2145175"/>
              <a:ext cx="2816840" cy="1572210"/>
              <a:chOff x="3361641" y="-449833"/>
              <a:chExt cx="2816840" cy="1572210"/>
            </a:xfrm>
          </p:grpSpPr>
          <p:sp>
            <p:nvSpPr>
              <p:cNvPr id="9" name="直角三角形 8"/>
              <p:cNvSpPr/>
              <p:nvPr/>
            </p:nvSpPr>
            <p:spPr>
              <a:xfrm rot="16200000">
                <a:off x="4255896" y="-700000"/>
                <a:ext cx="1094014" cy="2269673"/>
              </a:xfrm>
              <a:prstGeom prst="rtTriangl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1274" name="文本框 9"/>
              <p:cNvSpPr txBox="1"/>
              <p:nvPr/>
            </p:nvSpPr>
            <p:spPr>
              <a:xfrm>
                <a:off x="3361641" y="647921"/>
                <a:ext cx="244078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A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  <p:sp>
            <p:nvSpPr>
              <p:cNvPr id="11275" name="文本框 10"/>
              <p:cNvSpPr txBox="1"/>
              <p:nvPr/>
            </p:nvSpPr>
            <p:spPr>
              <a:xfrm>
                <a:off x="5934404" y="-449833"/>
                <a:ext cx="244078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B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  <p:sp>
            <p:nvSpPr>
              <p:cNvPr id="11276" name="文本框 11"/>
              <p:cNvSpPr txBox="1"/>
              <p:nvPr/>
            </p:nvSpPr>
            <p:spPr>
              <a:xfrm>
                <a:off x="5934404" y="647921"/>
                <a:ext cx="244078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C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  <p:sp>
            <p:nvSpPr>
              <p:cNvPr id="11277" name="Arc 9"/>
              <p:cNvSpPr/>
              <p:nvPr/>
            </p:nvSpPr>
            <p:spPr>
              <a:xfrm rot="540000">
                <a:off x="4123674" y="778227"/>
                <a:ext cx="112152" cy="197463"/>
              </a:xfrm>
              <a:custGeom>
                <a:gdLst>
                  <a:gd name="txL" fmla="*/ 0 w 21600"/>
                  <a:gd name="txT" fmla="*/ 0 h 21600"/>
                  <a:gd name="txR" fmla="*/ 21600 w 21600"/>
                  <a:gd name="txB" fmla="*/ 21600 h 21600"/>
                </a:gdLst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>
                    <a:alpha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</a:lstStyle>
              <a:p>
                <a:endParaRPr lang="zh-CN" altLang="en-US" sz="1800"/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4879830" y="3452176"/>
              <a:ext cx="124691" cy="124691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aphicFrame>
        <p:nvGraphicFramePr>
          <p:cNvPr id="16" name="对象 15"/>
          <p:cNvGraphicFramePr>
            <a:graphicFrameLocks noChangeAspect="1"/>
          </p:cNvGraphicFramePr>
          <p:nvPr/>
        </p:nvGraphicFramePr>
        <p:xfrm>
          <a:off x="4824412" y="898922"/>
          <a:ext cx="551260" cy="6536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824412" y="898922"/>
                        <a:ext cx="551260" cy="65365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6519862" y="898922"/>
          <a:ext cx="551260" cy="6536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r:id="rId4" progId="Equation.DSMT4">
                  <p:embed/>
                </p:oleObj>
              </mc:Choice>
              <mc:Fallback>
                <p:oleObj r:id="rId4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519862" y="898922"/>
                        <a:ext cx="551260" cy="65365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  <p:cond evt="onBegin" delay="0">
                          <p:tn val="13"/>
                        </p:cond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" name="Group 4"/>
          <p:cNvGrpSpPr/>
          <p:nvPr/>
        </p:nvGrpSpPr>
        <p:grpSpPr>
          <a:xfrm>
            <a:off x="6179345" y="1634728"/>
            <a:ext cx="2634853" cy="1834753"/>
            <a:chOff x="2134" y="1573"/>
            <a:chExt cx="1660" cy="1156"/>
          </a:xfrm>
        </p:grpSpPr>
        <p:sp>
          <p:nvSpPr>
            <p:cNvPr id="12297" name="AutoShape 5"/>
            <p:cNvSpPr/>
            <p:nvPr/>
          </p:nvSpPr>
          <p:spPr>
            <a:xfrm rot="5400000" flipH="1">
              <a:off x="2595" y="1450"/>
              <a:ext cx="808" cy="1299"/>
            </a:xfrm>
            <a:prstGeom prst="rtTriangle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350" b="1">
                <a:latin typeface="Arial" panose="020b0604020202020204" pitchFamily="34" charset="0"/>
              </a:endParaRPr>
            </a:p>
          </p:txBody>
        </p:sp>
        <p:sp>
          <p:nvSpPr>
            <p:cNvPr id="12298" name="Text Box 6"/>
            <p:cNvSpPr txBox="1"/>
            <p:nvPr/>
          </p:nvSpPr>
          <p:spPr>
            <a:xfrm>
              <a:off x="2721" y="2512"/>
              <a:ext cx="252" cy="21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1800" b="1">
                  <a:latin typeface="Times New Roman" pitchFamily="18" charset="0"/>
                  <a:cs typeface="Times New Roman" panose="02020603050405020304" pitchFamily="18" charset="0"/>
                </a:rPr>
                <a:t>10</a:t>
              </a:r>
              <a:endParaRPr lang="en-US" altLang="zh-CN" sz="1800" b="1">
                <a:latin typeface="Times New Roman" pitchFamily="18" charset="0"/>
                <a:ea typeface="Times New Roman" pitchFamily="18" charset="0"/>
              </a:endParaRPr>
            </a:p>
          </p:txBody>
        </p:sp>
        <p:sp>
          <p:nvSpPr>
            <p:cNvPr id="12299" name="Text Box 7"/>
            <p:cNvSpPr txBox="1"/>
            <p:nvPr/>
          </p:nvSpPr>
          <p:spPr>
            <a:xfrm>
              <a:off x="2314" y="2292"/>
              <a:ext cx="288" cy="21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1800">
                  <a:latin typeface="Tahoma" panose="020b0604030504040204" pitchFamily="34" charset="0"/>
                </a:rPr>
                <a:t>┐</a:t>
              </a:r>
            </a:p>
          </p:txBody>
        </p:sp>
        <p:sp>
          <p:nvSpPr>
            <p:cNvPr id="12300" name="Text Box 8"/>
            <p:cNvSpPr txBox="1"/>
            <p:nvPr/>
          </p:nvSpPr>
          <p:spPr>
            <a:xfrm>
              <a:off x="3577" y="2490"/>
              <a:ext cx="216" cy="21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1800" b="1" i="1">
                  <a:latin typeface="Times New Roman" pitchFamily="18" charset="0"/>
                  <a:cs typeface="Times New Roman" panose="02020603050405020304" pitchFamily="18" charset="0"/>
                </a:rPr>
                <a:t>A</a:t>
              </a:r>
              <a:endParaRPr lang="en-US" altLang="zh-CN" sz="1800" b="1" i="1">
                <a:latin typeface="Times New Roman" pitchFamily="18" charset="0"/>
                <a:ea typeface="Times New Roman" pitchFamily="18" charset="0"/>
              </a:endParaRPr>
            </a:p>
          </p:txBody>
        </p:sp>
        <p:sp>
          <p:nvSpPr>
            <p:cNvPr id="12301" name="Text Box 9"/>
            <p:cNvSpPr txBox="1"/>
            <p:nvPr/>
          </p:nvSpPr>
          <p:spPr>
            <a:xfrm>
              <a:off x="2134" y="1573"/>
              <a:ext cx="216" cy="21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1800" b="1" i="1">
                  <a:latin typeface="Times New Roman" pitchFamily="18" charset="0"/>
                  <a:cs typeface="Times New Roman" panose="02020603050405020304" pitchFamily="18" charset="0"/>
                </a:rPr>
                <a:t>B</a:t>
              </a:r>
              <a:endParaRPr lang="en-US" altLang="zh-CN" sz="1800" b="1" i="1">
                <a:latin typeface="Times New Roman" pitchFamily="18" charset="0"/>
                <a:ea typeface="Times New Roman" pitchFamily="18" charset="0"/>
              </a:endParaRPr>
            </a:p>
          </p:txBody>
        </p:sp>
        <p:sp>
          <p:nvSpPr>
            <p:cNvPr id="12302" name="Text Box 10"/>
            <p:cNvSpPr txBox="1"/>
            <p:nvPr/>
          </p:nvSpPr>
          <p:spPr>
            <a:xfrm>
              <a:off x="2134" y="2473"/>
              <a:ext cx="216" cy="21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1800" b="1" i="1">
                  <a:latin typeface="Times New Roman" pitchFamily="18" charset="0"/>
                  <a:cs typeface="Times New Roman" panose="02020603050405020304" pitchFamily="18" charset="0"/>
                </a:rPr>
                <a:t>C</a:t>
              </a:r>
              <a:endParaRPr lang="en-US" altLang="zh-CN" sz="1800" b="1" i="1">
                <a:latin typeface="Times New Roman" pitchFamily="18" charset="0"/>
                <a:ea typeface="Times New Roman" pitchFamily="18" charset="0"/>
              </a:endParaRPr>
            </a:p>
          </p:txBody>
        </p:sp>
      </p:grpSp>
      <p:grpSp>
        <p:nvGrpSpPr>
          <p:cNvPr id="12291" name="组合 10"/>
          <p:cNvGrpSpPr/>
          <p:nvPr/>
        </p:nvGrpSpPr>
        <p:grpSpPr>
          <a:xfrm>
            <a:off x="708422" y="694135"/>
            <a:ext cx="7449739" cy="1109662"/>
            <a:chOff x="695489" y="1020766"/>
            <a:chExt cx="7450469" cy="1110025"/>
          </a:xfrm>
        </p:grpSpPr>
        <p:sp>
          <p:nvSpPr>
            <p:cNvPr id="12295" name="Rectangle 3"/>
            <p:cNvSpPr txBox="1"/>
            <p:nvPr/>
          </p:nvSpPr>
          <p:spPr>
            <a:xfrm>
              <a:off x="695489" y="1246156"/>
              <a:ext cx="7450470" cy="88463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b" anchorCtr="0"/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337185" lvl="0" indent="-337185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>
                  <a:latin typeface="Times New Roman" pitchFamily="18" charset="0"/>
                  <a:ea typeface="黑体"/>
                </a:rPr>
                <a:t> 2</a:t>
              </a:r>
              <a:r>
                <a:rPr lang="en-US" altLang="en-US" sz="2400" b="1">
                  <a:latin typeface="Times New Roman" pitchFamily="18" charset="0"/>
                  <a:ea typeface="黑体"/>
                </a:rPr>
                <a:t>. </a:t>
              </a:r>
              <a:r>
                <a:rPr lang="zh-CN" altLang="en-US" sz="2400" b="1">
                  <a:latin typeface="Times New Roman" pitchFamily="18" charset="0"/>
                  <a:ea typeface="黑体"/>
                </a:rPr>
                <a:t>在</a:t>
              </a:r>
              <a:r>
                <a:rPr lang="en-US" altLang="zh-CN" sz="2400" b="1">
                  <a:latin typeface="Times New Roman" pitchFamily="18" charset="0"/>
                  <a:ea typeface="黑体"/>
                </a:rPr>
                <a:t>Rt△</a:t>
              </a:r>
              <a:r>
                <a:rPr lang="en-US" altLang="zh-CN" sz="2400" b="1" i="1">
                  <a:latin typeface="Times New Roman" pitchFamily="18" charset="0"/>
                  <a:ea typeface="黑体"/>
                </a:rPr>
                <a:t>ABC</a:t>
              </a:r>
              <a:r>
                <a:rPr lang="zh-CN" altLang="en-US" sz="2400" b="1">
                  <a:latin typeface="Times New Roman" pitchFamily="18" charset="0"/>
                  <a:ea typeface="黑体"/>
                </a:rPr>
                <a:t>中，∠</a:t>
              </a:r>
              <a:r>
                <a:rPr lang="en-US" altLang="zh-CN" sz="2400" b="1" i="1">
                  <a:latin typeface="Times New Roman" pitchFamily="18" charset="0"/>
                  <a:ea typeface="黑体"/>
                </a:rPr>
                <a:t>C</a:t>
              </a:r>
              <a:r>
                <a:rPr lang="en-US" altLang="en-US" sz="2400" b="1">
                  <a:latin typeface="Times New Roman" pitchFamily="18" charset="0"/>
                  <a:ea typeface="黑体"/>
                </a:rPr>
                <a:t>＝</a:t>
              </a:r>
              <a:r>
                <a:rPr lang="en-US" altLang="zh-CN" sz="2400" b="1">
                  <a:latin typeface="Times New Roman" pitchFamily="18" charset="0"/>
                  <a:ea typeface="黑体"/>
                </a:rPr>
                <a:t>90°</a:t>
              </a:r>
              <a:r>
                <a:rPr lang="zh-CN" altLang="en-US" sz="2400" b="1">
                  <a:latin typeface="Times New Roman" pitchFamily="18" charset="0"/>
                  <a:ea typeface="黑体"/>
                </a:rPr>
                <a:t>，               ，</a:t>
              </a:r>
              <a:r>
                <a:rPr lang="en-US" altLang="zh-CN" sz="2400" b="1" i="1">
                  <a:latin typeface="Times New Roman" pitchFamily="18" charset="0"/>
                  <a:ea typeface="黑体"/>
                </a:rPr>
                <a:t>AC</a:t>
              </a:r>
              <a:r>
                <a:rPr lang="en-US" altLang="en-US" sz="2400" b="1">
                  <a:latin typeface="Times New Roman" pitchFamily="18" charset="0"/>
                  <a:ea typeface="黑体"/>
                </a:rPr>
                <a:t>＝</a:t>
              </a:r>
              <a:r>
                <a:rPr lang="en-US" altLang="zh-CN" sz="2400" b="1">
                  <a:latin typeface="Times New Roman" pitchFamily="18" charset="0"/>
                  <a:ea typeface="黑体"/>
                </a:rPr>
                <a:t>10</a:t>
              </a:r>
              <a:r>
                <a:rPr lang="zh-CN" altLang="en-US" sz="2400" b="1">
                  <a:latin typeface="Times New Roman" pitchFamily="18" charset="0"/>
                  <a:ea typeface="黑体"/>
                </a:rPr>
                <a:t>，求</a:t>
              </a:r>
              <a:r>
                <a:rPr lang="en-US" altLang="zh-CN" sz="2400" b="1" i="1">
                  <a:latin typeface="Times New Roman" pitchFamily="18" charset="0"/>
                  <a:ea typeface="黑体"/>
                </a:rPr>
                <a:t>BC</a:t>
              </a:r>
              <a:r>
                <a:rPr lang="zh-CN" altLang="en-US" sz="2400" b="1">
                  <a:latin typeface="Times New Roman" pitchFamily="18" charset="0"/>
                  <a:ea typeface="黑体"/>
                </a:rPr>
                <a:t>的长</a:t>
              </a:r>
              <a:r>
                <a:rPr lang="en-US" altLang="zh-CN" sz="2400" b="1">
                  <a:latin typeface="Times New Roman" pitchFamily="18" charset="0"/>
                  <a:ea typeface="黑体"/>
                </a:rPr>
                <a:t>.</a:t>
              </a:r>
              <a:endParaRPr lang="zh-CN" altLang="en-US" sz="2400" b="1">
                <a:latin typeface="Times New Roman" pitchFamily="18" charset="0"/>
                <a:ea typeface="黑体"/>
              </a:endParaRPr>
            </a:p>
          </p:txBody>
        </p:sp>
        <p:graphicFrame>
          <p:nvGraphicFramePr>
            <p:cNvPr id="12296" name="对象 9"/>
            <p:cNvGraphicFramePr>
              <a:graphicFrameLocks noChangeAspect="1"/>
            </p:cNvGraphicFramePr>
            <p:nvPr/>
          </p:nvGraphicFramePr>
          <p:xfrm>
            <a:off x="4938312" y="1020766"/>
            <a:ext cx="1145433" cy="7187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0" r:id="rId2" progId="Equation.DSMT4">
                    <p:embed/>
                  </p:oleObj>
                </mc:Choice>
                <mc:Fallback>
                  <p:oleObj r:id="rId2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938312" y="1020766"/>
                          <a:ext cx="1145433" cy="71870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" name="Rectangle 4"/>
          <p:cNvSpPr>
            <a:spLocks noGrp="1"/>
          </p:cNvSpPr>
          <p:nvPr/>
        </p:nvSpPr>
        <p:spPr>
          <a:xfrm>
            <a:off x="1143000" y="2170510"/>
            <a:ext cx="959644" cy="457200"/>
          </a:xfrm>
          <a:prstGeom prst="rect">
            <a:avLst/>
          </a:prstGeom>
          <a:noFill/>
          <a:ln w="12700">
            <a:noFill/>
          </a:ln>
        </p:spPr>
        <p:txBody>
          <a:bodyPr/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 eaLnBrk="0" hangingPunct="0">
              <a:lnSpc>
                <a:spcPct val="100000"/>
              </a:lnSpc>
              <a:spcBef>
                <a:spcPct val="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zh-CN" altLang="en-US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解：</a:t>
            </a:r>
            <a:endParaRPr lang="en-US" altLang="zh-CN" sz="2250" b="1" i="1">
              <a:solidFill>
                <a:srgbClr val="FF0000"/>
              </a:solidFill>
              <a:latin typeface="Times New Roman" pitchFamily="18" charset="0"/>
              <a:ea typeface="黑体"/>
            </a:endParaRPr>
          </a:p>
        </p:txBody>
      </p:sp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1885950" y="2028825"/>
          <a:ext cx="3082529" cy="7405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r:id="rId4" progId="Equation.DSMT4">
                  <p:embed/>
                </p:oleObj>
              </mc:Choice>
              <mc:Fallback>
                <p:oleObj r:id="rId4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85950" y="2028825"/>
                        <a:ext cx="3082529" cy="74056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/>
        </p:nvGraphicFramePr>
        <p:xfrm>
          <a:off x="1885950" y="3001566"/>
          <a:ext cx="1504950" cy="382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r:id="rId6" progId="Equation.DSMT4">
                  <p:embed/>
                </p:oleObj>
              </mc:Choice>
              <mc:Fallback>
                <p:oleObj r:id="rId6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85950" y="3001566"/>
                        <a:ext cx="1504950" cy="3821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3314" name="组合 14"/>
          <p:cNvGrpSpPr/>
          <p:nvPr/>
        </p:nvGrpSpPr>
        <p:grpSpPr>
          <a:xfrm>
            <a:off x="5020865" y="1373981"/>
            <a:ext cx="4123136" cy="1839517"/>
            <a:chOff x="4807325" y="1297024"/>
            <a:chExt cx="4123148" cy="1839584"/>
          </a:xfrm>
        </p:grpSpPr>
        <p:grpSp>
          <p:nvGrpSpPr>
            <p:cNvPr id="13318" name="组合 1"/>
            <p:cNvGrpSpPr/>
            <p:nvPr/>
          </p:nvGrpSpPr>
          <p:grpSpPr>
            <a:xfrm>
              <a:off x="4807325" y="1297024"/>
              <a:ext cx="4123148" cy="1839584"/>
              <a:chOff x="2583269" y="-230452"/>
              <a:chExt cx="4123148" cy="1839584"/>
            </a:xfrm>
          </p:grpSpPr>
          <p:sp>
            <p:nvSpPr>
              <p:cNvPr id="3" name="直角三角形 2"/>
              <p:cNvSpPr/>
              <p:nvPr/>
            </p:nvSpPr>
            <p:spPr>
              <a:xfrm rot="16200000">
                <a:off x="3513567" y="-504195"/>
                <a:ext cx="1094014" cy="2269673"/>
              </a:xfrm>
              <a:prstGeom prst="rtTriangl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321" name="文本框 3"/>
              <p:cNvSpPr txBox="1"/>
              <p:nvPr/>
            </p:nvSpPr>
            <p:spPr>
              <a:xfrm>
                <a:off x="2583269" y="938468"/>
                <a:ext cx="244078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A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  <p:sp>
            <p:nvSpPr>
              <p:cNvPr id="13322" name="文本框 4"/>
              <p:cNvSpPr txBox="1"/>
              <p:nvPr/>
            </p:nvSpPr>
            <p:spPr>
              <a:xfrm>
                <a:off x="5192075" y="-230452"/>
                <a:ext cx="244078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B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  <p:sp>
            <p:nvSpPr>
              <p:cNvPr id="13323" name="文本框 5"/>
              <p:cNvSpPr txBox="1"/>
              <p:nvPr/>
            </p:nvSpPr>
            <p:spPr>
              <a:xfrm>
                <a:off x="5192076" y="938468"/>
                <a:ext cx="244078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C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  <p:sp>
            <p:nvSpPr>
              <p:cNvPr id="13324" name="Arc 9"/>
              <p:cNvSpPr/>
              <p:nvPr/>
            </p:nvSpPr>
            <p:spPr>
              <a:xfrm rot="1559121">
                <a:off x="3222950" y="1048806"/>
                <a:ext cx="145129" cy="102215"/>
              </a:xfrm>
              <a:custGeom>
                <a:gdLst>
                  <a:gd name="txL" fmla="*/ 0 w 21600"/>
                  <a:gd name="txT" fmla="*/ 0 h 21600"/>
                  <a:gd name="txR" fmla="*/ 21600 w 21600"/>
                  <a:gd name="txB" fmla="*/ 21600 h 21600"/>
                </a:gdLst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>
                    <a:alpha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</a:lstStyle>
              <a:p>
                <a:endParaRPr lang="zh-CN" altLang="en-US" sz="1800"/>
              </a:p>
            </p:txBody>
          </p:sp>
          <p:sp>
            <p:nvSpPr>
              <p:cNvPr id="13325" name="Text Box 13"/>
              <p:cNvSpPr txBox="1"/>
              <p:nvPr/>
            </p:nvSpPr>
            <p:spPr>
              <a:xfrm>
                <a:off x="5155983" y="472237"/>
                <a:ext cx="1550435" cy="3924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100" b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∠</a:t>
                </a:r>
                <a:r>
                  <a:rPr lang="en-US" altLang="zh-CN" sz="2100" b="1" i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A</a:t>
                </a:r>
                <a:r>
                  <a:rPr lang="zh-CN" altLang="en-US" sz="2100" b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的对边</a:t>
                </a:r>
              </a:p>
            </p:txBody>
          </p:sp>
          <p:sp>
            <p:nvSpPr>
              <p:cNvPr id="13326" name="Text Box 13"/>
              <p:cNvSpPr txBox="1"/>
              <p:nvPr/>
            </p:nvSpPr>
            <p:spPr>
              <a:xfrm>
                <a:off x="3543250" y="1216717"/>
                <a:ext cx="1550435" cy="3924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100" b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∠</a:t>
                </a:r>
                <a:r>
                  <a:rPr lang="en-US" altLang="zh-CN" sz="2100" b="1" i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A</a:t>
                </a:r>
                <a:r>
                  <a:rPr lang="zh-CN" altLang="en-US" sz="2100" b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的邻边</a:t>
                </a:r>
              </a:p>
            </p:txBody>
          </p:sp>
          <p:sp>
            <p:nvSpPr>
              <p:cNvPr id="13327" name="Text Box 13"/>
              <p:cNvSpPr txBox="1"/>
              <p:nvPr/>
            </p:nvSpPr>
            <p:spPr>
              <a:xfrm>
                <a:off x="3489849" y="192241"/>
                <a:ext cx="1102021" cy="3924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zh-CN" altLang="en-US" sz="2100" b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斜边</a:t>
                </a:r>
              </a:p>
            </p:txBody>
          </p:sp>
        </p:grpSp>
        <p:sp>
          <p:nvSpPr>
            <p:cNvPr id="13319" name="Text Box 9"/>
            <p:cNvSpPr txBox="1"/>
            <p:nvPr/>
          </p:nvSpPr>
          <p:spPr>
            <a:xfrm>
              <a:off x="7188520" y="2366595"/>
              <a:ext cx="390525" cy="34290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1800">
                  <a:latin typeface="Tahoma" panose="020b0604030504040204" pitchFamily="34" charset="0"/>
                </a:rPr>
                <a:t>┌</a:t>
              </a:r>
              <a:endParaRPr lang="en-US" altLang="zh-CN" sz="1800" baseline="-25000">
                <a:latin typeface="Tahoma" panose="020b0604030504040204" pitchFamily="34" charset="0"/>
              </a:endParaRPr>
            </a:p>
          </p:txBody>
        </p:sp>
      </p:grpSp>
      <p:sp>
        <p:nvSpPr>
          <p:cNvPr id="13" name="对话气泡: 圆角矩形 12"/>
          <p:cNvSpPr/>
          <p:nvPr/>
        </p:nvSpPr>
        <p:spPr>
          <a:xfrm>
            <a:off x="1254919" y="1060847"/>
            <a:ext cx="3717131" cy="2818210"/>
          </a:xfrm>
          <a:prstGeom prst="wedgeRoundRectCallout">
            <a:avLst>
              <a:gd name="adj1" fmla="val -57678"/>
              <a:gd name="adj2" fmla="val 33500"/>
              <a:gd name="adj3" fmla="val 16667"/>
            </a:avLst>
          </a:prstGeom>
          <a:solidFill>
            <a:schemeClr val="bg1"/>
          </a:solidFill>
          <a:ln>
            <a:solidFill>
              <a:srgbClr val="0079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342900" marR="0" lvl="1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685800" marR="0" lvl="2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028700" marR="0" lvl="3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1371600" marR="0" lvl="4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1714500" marR="0" lvl="5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2057400" marR="0" lvl="6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2400300" marR="0" lvl="7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2743200" marR="0" lvl="8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        如图，当</a:t>
            </a:r>
            <a:r>
              <a:rPr kumimoji="0" lang="en-US" altLang="zh-CN" sz="2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Rt△</a:t>
            </a:r>
            <a:r>
              <a:rPr kumimoji="0" lang="en-US" altLang="zh-CN" sz="2400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ABC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中的一个锐角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A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确定时，它的对边与邻边的比便随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之确定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.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此时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，其它边之间的比值也确定吗？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3316" name="文本框 13"/>
          <p:cNvSpPr txBox="1"/>
          <p:nvPr/>
        </p:nvSpPr>
        <p:spPr>
          <a:xfrm>
            <a:off x="920354" y="305991"/>
            <a:ext cx="2002631" cy="53101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buNone/>
            </a:pPr>
            <a:r>
              <a:rPr lang="zh-CN" altLang="en-US" sz="3000" b="1">
                <a:solidFill>
                  <a:srgbClr val="495DA3"/>
                </a:solidFill>
                <a:latin typeface="黑体"/>
                <a:ea typeface="黑体"/>
                <a:sym typeface="字魂59号-创粗黑"/>
              </a:rPr>
              <a:t>探究新知</a:t>
            </a:r>
          </a:p>
        </p:txBody>
      </p:sp>
      <p:pic>
        <p:nvPicPr>
          <p:cNvPr id="13317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9556" y="2541985"/>
            <a:ext cx="2234804" cy="2399109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4338" name="组合 15"/>
          <p:cNvGrpSpPr/>
          <p:nvPr/>
        </p:nvGrpSpPr>
        <p:grpSpPr>
          <a:xfrm>
            <a:off x="283369" y="1599010"/>
            <a:ext cx="8860631" cy="2864643"/>
            <a:chOff x="121204" y="1116146"/>
            <a:chExt cx="8860654" cy="2863973"/>
          </a:xfrm>
        </p:grpSpPr>
        <p:sp>
          <p:nvSpPr>
            <p:cNvPr id="12" name="Rectangle 17"/>
            <p:cNvSpPr>
              <a:spLocks noChangeArrowheads="1"/>
            </p:cNvSpPr>
            <p:nvPr/>
          </p:nvSpPr>
          <p:spPr bwMode="auto">
            <a:xfrm>
              <a:off x="121204" y="1116146"/>
              <a:ext cx="8860654" cy="2594678"/>
            </a:xfrm>
            <a:prstGeom prst="rect">
              <a:avLst/>
            </a:prstGeom>
          </p:spPr>
          <p:txBody>
            <a:bodyPr anchor="b"/>
            <a:lstStyle>
              <a:defPPr>
                <a:defRPr lang="zh-CN"/>
              </a:def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（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1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）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Rt△</a:t>
              </a:r>
              <a:r>
                <a:rPr kumimoji="0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AB</a:t>
              </a:r>
              <a:r>
                <a:rPr kumimoji="0" lang="en-US" altLang="zh-CN" sz="2400" b="1" i="0" u="none" strike="noStrike" kern="1200" cap="none" spc="0" normalizeH="0" baseline="-2500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1</a:t>
              </a:r>
              <a:r>
                <a:rPr kumimoji="0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C</a:t>
              </a:r>
              <a:r>
                <a:rPr kumimoji="0" lang="en-US" altLang="zh-CN" sz="2400" b="1" i="0" u="none" strike="noStrike" kern="1200" cap="none" spc="0" normalizeH="0" baseline="-2500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1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和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Rt△</a:t>
              </a:r>
              <a:r>
                <a:rPr kumimoji="0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AB</a:t>
              </a:r>
              <a:r>
                <a:rPr kumimoji="0" lang="en-US" altLang="zh-CN" sz="2400" b="1" i="0" u="none" strike="noStrike" kern="1200" cap="none" spc="0" normalizeH="0" baseline="-2500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2</a:t>
              </a:r>
              <a:r>
                <a:rPr kumimoji="0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C</a:t>
              </a:r>
              <a:r>
                <a:rPr kumimoji="0" lang="en-US" altLang="zh-CN" sz="2400" b="1" i="0" u="none" strike="noStrike" kern="1200" cap="none" spc="0" normalizeH="0" baseline="-2500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2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的关系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是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_________________.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 </a:t>
              </a:r>
              <a:b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</a:br>
              <a:endPara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endParaRP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（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2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）                                     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________.</a:t>
              </a:r>
              <a:b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</a:br>
              <a:b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</a:b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（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3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）如果改变</a:t>
              </a:r>
              <a:r>
                <a:rPr kumimoji="0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B</a:t>
              </a:r>
              <a:r>
                <a:rPr kumimoji="0" lang="en-US" altLang="zh-CN" sz="2400" b="1" i="0" u="none" strike="noStrike" kern="1200" cap="none" spc="0" normalizeH="0" baseline="-2500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2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在斜边上的位置，</a:t>
              </a:r>
              <a:b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</a:br>
              <a:endPara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endParaRPr>
            </a:p>
            <a:p>
              <a:pPr marL="0" marR="0" lvl="0" indent="737235" algn="l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则                                        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__________.</a:t>
              </a: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4356" name="对象 12"/>
            <p:cNvGraphicFramePr>
              <a:graphicFrameLocks noChangeAspect="1"/>
            </p:cNvGraphicFramePr>
            <p:nvPr/>
          </p:nvGraphicFramePr>
          <p:xfrm>
            <a:off x="836460" y="1632133"/>
            <a:ext cx="2964648" cy="8646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3" r:id="rId2" progId="Equation.DSMT4">
                    <p:embed/>
                  </p:oleObj>
                </mc:Choice>
                <mc:Fallback>
                  <p:oleObj r:id="rId2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836460" y="1632133"/>
                          <a:ext cx="2964648" cy="86469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57" name="对象 13"/>
            <p:cNvGraphicFramePr>
              <a:graphicFrameLocks noChangeAspect="1"/>
            </p:cNvGraphicFramePr>
            <p:nvPr/>
          </p:nvGraphicFramePr>
          <p:xfrm>
            <a:off x="1224284" y="3114685"/>
            <a:ext cx="2965205" cy="8654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4" r:id="rId4" progId="Equation.DSMT4">
                    <p:embed/>
                  </p:oleObj>
                </mc:Choice>
                <mc:Fallback>
                  <p:oleObj r:id="rId4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224284" y="3114685"/>
                          <a:ext cx="2965205" cy="86543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339" name="Group 31"/>
          <p:cNvGrpSpPr/>
          <p:nvPr/>
        </p:nvGrpSpPr>
        <p:grpSpPr>
          <a:xfrm>
            <a:off x="6715125" y="2115741"/>
            <a:ext cx="2245519" cy="2431256"/>
            <a:chOff x="2496" y="986"/>
            <a:chExt cx="1415" cy="1531"/>
          </a:xfrm>
        </p:grpSpPr>
        <p:pic>
          <p:nvPicPr>
            <p:cNvPr id="14349" name="Picture 19"/>
            <p:cNvPicPr>
              <a:picLocks noChangeAspect="1"/>
            </p:cNvPicPr>
            <p:nvPr/>
          </p:nvPicPr>
          <p:blipFill>
            <a:blip r:embed="rId6">
              <a:biLevel thresh="50000"/>
              <a:grayscl/>
            </a:blip>
            <a:stretch>
              <a:fillRect/>
            </a:stretch>
          </p:blipFill>
          <p:spPr>
            <a:xfrm>
              <a:off x="2626" y="1137"/>
              <a:ext cx="1189" cy="119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350" name="Text Box 20"/>
            <p:cNvSpPr txBox="1"/>
            <p:nvPr/>
          </p:nvSpPr>
          <p:spPr>
            <a:xfrm>
              <a:off x="2627" y="986"/>
              <a:ext cx="504" cy="299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 algn="just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100" b="1" i="1">
                  <a:latin typeface="Times New Roman" pitchFamily="18" charset="0"/>
                  <a:ea typeface="黑体"/>
                </a:rPr>
                <a:t>B</a:t>
              </a:r>
              <a:r>
                <a:rPr lang="en-US" altLang="zh-CN" sz="2100" b="1" baseline="-25000">
                  <a:latin typeface="Times New Roman" pitchFamily="18" charset="0"/>
                  <a:ea typeface="黑体"/>
                </a:rPr>
                <a:t>1</a:t>
              </a:r>
              <a:endParaRPr lang="en-US" altLang="zh-CN" sz="2100" b="1">
                <a:latin typeface="Times New Roman" pitchFamily="18" charset="0"/>
                <a:ea typeface="黑体"/>
              </a:endParaRPr>
            </a:p>
          </p:txBody>
        </p:sp>
        <p:sp>
          <p:nvSpPr>
            <p:cNvPr id="14351" name="Text Box 21"/>
            <p:cNvSpPr txBox="1"/>
            <p:nvPr/>
          </p:nvSpPr>
          <p:spPr>
            <a:xfrm>
              <a:off x="3130" y="1433"/>
              <a:ext cx="504" cy="299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 algn="just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100" b="1" i="1">
                  <a:latin typeface="Times New Roman" pitchFamily="18" charset="0"/>
                  <a:ea typeface="黑体"/>
                </a:rPr>
                <a:t>B</a:t>
              </a:r>
              <a:r>
                <a:rPr lang="en-US" altLang="zh-CN" sz="2100" b="1" baseline="-25000">
                  <a:latin typeface="Times New Roman" pitchFamily="18" charset="0"/>
                  <a:ea typeface="黑体"/>
                </a:rPr>
                <a:t>2</a:t>
              </a:r>
              <a:endParaRPr lang="en-US" altLang="zh-CN" sz="2100" b="1">
                <a:latin typeface="Times New Roman" pitchFamily="18" charset="0"/>
                <a:ea typeface="黑体"/>
              </a:endParaRPr>
            </a:p>
          </p:txBody>
        </p:sp>
        <p:sp>
          <p:nvSpPr>
            <p:cNvPr id="14352" name="Text Box 22"/>
            <p:cNvSpPr txBox="1"/>
            <p:nvPr/>
          </p:nvSpPr>
          <p:spPr>
            <a:xfrm>
              <a:off x="3664" y="2184"/>
              <a:ext cx="246" cy="299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 algn="just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100" b="1" i="1">
                  <a:latin typeface="Times New Roman" pitchFamily="18" charset="0"/>
                  <a:ea typeface="黑体"/>
                </a:rPr>
                <a:t>A</a:t>
              </a:r>
            </a:p>
          </p:txBody>
        </p:sp>
        <p:sp>
          <p:nvSpPr>
            <p:cNvPr id="14353" name="Text Box 23"/>
            <p:cNvSpPr txBox="1"/>
            <p:nvPr/>
          </p:nvSpPr>
          <p:spPr>
            <a:xfrm>
              <a:off x="2496" y="2181"/>
              <a:ext cx="504" cy="299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 algn="just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100" b="1" i="1">
                  <a:latin typeface="Times New Roman" pitchFamily="18" charset="0"/>
                  <a:ea typeface="黑体"/>
                </a:rPr>
                <a:t>C</a:t>
              </a:r>
              <a:r>
                <a:rPr lang="en-US" altLang="zh-CN" sz="2100" b="1" baseline="-25000">
                  <a:latin typeface="Times New Roman" pitchFamily="18" charset="0"/>
                  <a:ea typeface="黑体"/>
                </a:rPr>
                <a:t>1</a:t>
              </a:r>
              <a:endParaRPr lang="en-US" altLang="zh-CN" sz="2100" b="1">
                <a:latin typeface="Times New Roman" pitchFamily="18" charset="0"/>
                <a:ea typeface="黑体"/>
              </a:endParaRPr>
            </a:p>
          </p:txBody>
        </p:sp>
        <p:sp>
          <p:nvSpPr>
            <p:cNvPr id="14354" name="Text Box 24"/>
            <p:cNvSpPr txBox="1"/>
            <p:nvPr/>
          </p:nvSpPr>
          <p:spPr>
            <a:xfrm>
              <a:off x="3044" y="2218"/>
              <a:ext cx="289" cy="299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 algn="just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100" b="1" i="1">
                  <a:latin typeface="Times New Roman" pitchFamily="18" charset="0"/>
                  <a:ea typeface="黑体"/>
                </a:rPr>
                <a:t>C</a:t>
              </a:r>
              <a:r>
                <a:rPr lang="en-US" altLang="zh-CN" sz="2100" b="1" baseline="-25000">
                  <a:latin typeface="Times New Roman" pitchFamily="18" charset="0"/>
                  <a:ea typeface="黑体"/>
                </a:rPr>
                <a:t>2</a:t>
              </a:r>
              <a:endParaRPr lang="en-US" altLang="zh-CN" sz="2100" b="1">
                <a:latin typeface="Times New Roman" pitchFamily="18" charset="0"/>
                <a:ea typeface="黑体"/>
              </a:endParaRPr>
            </a:p>
          </p:txBody>
        </p:sp>
      </p:grpSp>
      <p:grpSp>
        <p:nvGrpSpPr>
          <p:cNvPr id="14340" name="组合 14"/>
          <p:cNvGrpSpPr/>
          <p:nvPr/>
        </p:nvGrpSpPr>
        <p:grpSpPr>
          <a:xfrm>
            <a:off x="2897981" y="175022"/>
            <a:ext cx="3151585" cy="1040606"/>
            <a:chOff x="2864376" y="203265"/>
            <a:chExt cx="3150798" cy="1040566"/>
          </a:xfrm>
        </p:grpSpPr>
        <p:pic>
          <p:nvPicPr>
            <p:cNvPr id="14347" name="图片 9"/>
            <p:cNvPicPr>
              <a:picLocks noChangeAspect="1"/>
            </p:cNvPicPr>
            <p:nvPr/>
          </p:nvPicPr>
          <p:blipFill>
            <a:blip r:embed="rId7"/>
            <a:srcRect l="15378" t="77242" r="15707"/>
            <a:stretch>
              <a:fillRect/>
            </a:stretch>
          </p:blipFill>
          <p:spPr>
            <a:xfrm>
              <a:off x="2864376" y="203265"/>
              <a:ext cx="3150798" cy="104056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348" name="文本框 10"/>
            <p:cNvSpPr txBox="1"/>
            <p:nvPr/>
          </p:nvSpPr>
          <p:spPr>
            <a:xfrm>
              <a:off x="3438337" y="422806"/>
              <a:ext cx="2002877" cy="48474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algn="ctr" eaLnBrk="1" hangingPunct="1">
                <a:buNone/>
              </a:pPr>
              <a:r>
                <a:rPr lang="zh-CN" altLang="en-US" sz="2700" b="1">
                  <a:solidFill>
                    <a:schemeClr val="bg1"/>
                  </a:solidFill>
                  <a:latin typeface="黑体"/>
                  <a:ea typeface="黑体"/>
                  <a:sym typeface="字魂59号-创粗黑"/>
                </a:rPr>
                <a:t>探究活动</a:t>
              </a:r>
              <a:r>
                <a:rPr lang="en-US" altLang="zh-CN" sz="2700" b="1">
                  <a:solidFill>
                    <a:schemeClr val="bg1"/>
                  </a:solidFill>
                  <a:latin typeface="黑体"/>
                  <a:ea typeface="黑体"/>
                  <a:sym typeface="字魂59号-创粗黑"/>
                </a:rPr>
                <a:t>1</a:t>
              </a:r>
              <a:endParaRPr lang="zh-CN" altLang="en-US" sz="2700" b="1">
                <a:solidFill>
                  <a:schemeClr val="bg1"/>
                </a:solidFill>
                <a:latin typeface="黑体"/>
                <a:ea typeface="黑体"/>
                <a:sym typeface="字魂59号-创粗黑"/>
              </a:endParaRPr>
            </a:p>
          </p:txBody>
        </p:sp>
      </p:grpSp>
      <p:sp>
        <p:nvSpPr>
          <p:cNvPr id="14341" name="Rectangle 3"/>
          <p:cNvSpPr txBox="1"/>
          <p:nvPr/>
        </p:nvSpPr>
        <p:spPr>
          <a:xfrm>
            <a:off x="469106" y="1001316"/>
            <a:ext cx="1226344" cy="475059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337185" lvl="0" indent="-337185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Times New Roman" pitchFamily="18" charset="0"/>
                <a:ea typeface="黑体"/>
              </a:rPr>
              <a:t>如图：</a:t>
            </a:r>
          </a:p>
        </p:txBody>
      </p:sp>
      <p:sp>
        <p:nvSpPr>
          <p:cNvPr id="18" name="等腰三角形 17"/>
          <p:cNvSpPr/>
          <p:nvPr/>
        </p:nvSpPr>
        <p:spPr>
          <a:xfrm>
            <a:off x="7041356" y="2482454"/>
            <a:ext cx="1634729" cy="1626394"/>
          </a:xfrm>
          <a:prstGeom prst="triangle">
            <a:avLst>
              <a:gd name="adj" fmla="val 0"/>
            </a:avLst>
          </a:prstGeom>
          <a:solidFill>
            <a:srgbClr val="FFFF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342900" marR="0" lvl="1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685800" marR="0" lvl="2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028700" marR="0" lvl="3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1371600" marR="0" lvl="4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1714500" marR="0" lvl="5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2057400" marR="0" lvl="6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2400300" marR="0" lvl="7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2743200" marR="0" lvl="8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等腰三角形 18"/>
          <p:cNvSpPr/>
          <p:nvPr/>
        </p:nvSpPr>
        <p:spPr>
          <a:xfrm>
            <a:off x="7737873" y="3171825"/>
            <a:ext cx="951310" cy="937022"/>
          </a:xfrm>
          <a:prstGeom prst="triangle">
            <a:avLst>
              <a:gd name="adj" fmla="val 0"/>
            </a:avLst>
          </a:prstGeom>
          <a:solidFill>
            <a:srgbClr val="EF757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342900" marR="0" lvl="1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685800" marR="0" lvl="2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028700" marR="0" lvl="3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1371600" marR="0" lvl="4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1714500" marR="0" lvl="5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2057400" marR="0" lvl="6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2400300" marR="0" lvl="7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2743200" marR="0" lvl="8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Rectangle 4"/>
          <p:cNvSpPr>
            <a:spLocks noGrp="1"/>
          </p:cNvSpPr>
          <p:nvPr/>
        </p:nvSpPr>
        <p:spPr>
          <a:xfrm>
            <a:off x="5594748" y="1582341"/>
            <a:ext cx="2661046" cy="400050"/>
          </a:xfrm>
          <a:prstGeom prst="rect">
            <a:avLst/>
          </a:prstGeom>
          <a:noFill/>
          <a:ln w="12700">
            <a:noFill/>
          </a:ln>
        </p:spPr>
        <p:txBody>
          <a:bodyPr/>
          <a:lstStyle>
            <a:defPPr>
              <a:defRPr lang="zh-CN"/>
            </a:defPPr>
          </a:lstStyle>
          <a:p>
            <a:pPr eaLnBrk="1" hangingPunct="1">
              <a:spcBef>
                <a:spcPct val="5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en-US" altLang="zh-CN" sz="180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Rt△</a:t>
            </a:r>
            <a:r>
              <a:rPr lang="en-US" altLang="zh-CN" sz="180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AB</a:t>
            </a:r>
            <a:r>
              <a:rPr lang="en-US" altLang="zh-CN" sz="1800" b="1" baseline="-25000">
                <a:solidFill>
                  <a:srgbClr val="FF0000"/>
                </a:solidFill>
                <a:latin typeface="Times New Roman" pitchFamily="18" charset="0"/>
                <a:ea typeface="黑体"/>
              </a:rPr>
              <a:t>1</a:t>
            </a:r>
            <a:r>
              <a:rPr lang="en-US" altLang="zh-CN" sz="180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C</a:t>
            </a:r>
            <a:r>
              <a:rPr lang="en-US" altLang="zh-CN" sz="1800" b="1" baseline="-25000">
                <a:solidFill>
                  <a:srgbClr val="FF0000"/>
                </a:solidFill>
                <a:latin typeface="Times New Roman" pitchFamily="18" charset="0"/>
                <a:ea typeface="黑体"/>
              </a:rPr>
              <a:t>1</a:t>
            </a:r>
            <a:r>
              <a:rPr lang="zh-CN" altLang="en-US" sz="180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∽</a:t>
            </a:r>
            <a:r>
              <a:rPr lang="en-US" altLang="zh-CN" sz="180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Rt△</a:t>
            </a:r>
            <a:r>
              <a:rPr lang="en-US" altLang="zh-CN" sz="180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AB</a:t>
            </a:r>
            <a:r>
              <a:rPr lang="en-US" altLang="zh-CN" sz="1800" b="1" baseline="-25000">
                <a:solidFill>
                  <a:srgbClr val="FF0000"/>
                </a:solidFill>
                <a:latin typeface="Times New Roman" pitchFamily="18" charset="0"/>
                <a:ea typeface="黑体"/>
              </a:rPr>
              <a:t>2</a:t>
            </a:r>
            <a:r>
              <a:rPr lang="en-US" altLang="zh-CN" sz="180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C</a:t>
            </a:r>
            <a:r>
              <a:rPr lang="en-US" altLang="zh-CN" sz="1800" b="1" baseline="-25000">
                <a:solidFill>
                  <a:srgbClr val="FF0000"/>
                </a:solidFill>
                <a:latin typeface="Times New Roman" pitchFamily="18" charset="0"/>
                <a:ea typeface="黑体"/>
              </a:rPr>
              <a:t>2</a:t>
            </a:r>
            <a:endParaRPr lang="en-US" altLang="zh-CN" sz="1800" b="1">
              <a:solidFill>
                <a:srgbClr val="FF0000"/>
              </a:solidFill>
              <a:latin typeface="Times New Roman" pitchFamily="18" charset="0"/>
              <a:ea typeface="黑体"/>
            </a:endParaRPr>
          </a:p>
        </p:txBody>
      </p:sp>
      <p:graphicFrame>
        <p:nvGraphicFramePr>
          <p:cNvPr id="24" name="对象 23"/>
          <p:cNvGraphicFramePr>
            <a:graphicFrameLocks noChangeAspect="1"/>
          </p:cNvGraphicFramePr>
          <p:nvPr/>
        </p:nvGraphicFramePr>
        <p:xfrm>
          <a:off x="3967162" y="2115741"/>
          <a:ext cx="1165622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r:id="rId8" progId="Equation.DSMT4">
                  <p:embed/>
                </p:oleObj>
              </mc:Choice>
              <mc:Fallback>
                <p:oleObj r:id="rId8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967162" y="2115741"/>
                        <a:ext cx="1165622" cy="5667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/>
          <p:cNvGraphicFramePr>
            <a:graphicFrameLocks noChangeAspect="1"/>
          </p:cNvGraphicFramePr>
          <p:nvPr/>
        </p:nvGraphicFramePr>
        <p:xfrm>
          <a:off x="4601766" y="3574256"/>
          <a:ext cx="1165621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r:id="rId10" progId="Equation.DSMT4">
                  <p:embed/>
                </p:oleObj>
              </mc:Choice>
              <mc:Fallback>
                <p:oleObj r:id="rId1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601766" y="3574256"/>
                        <a:ext cx="1165621" cy="5667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repeatCount="3000" fill="hold" grpId="1" nodeType="afterEffect"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xit" presetSubtype="0" fill="hold" grpId="2" nodeType="afterEffect"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3" nodeType="afterEffect"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6" presetClass="emph" presetSubtype="0" repeatCount="3000" fill="hold" grpId="4" nodeType="afterEffect"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xit" presetSubtype="0" fill="hold" grpId="5" nodeType="afterEffect"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18" grpId="2"/>
      <p:bldP spid="19" grpId="3"/>
      <p:bldP spid="19" grpId="4"/>
      <p:bldP spid="19" grpId="5"/>
      <p:bldP spid="20" grpId="6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5362" name="Group 31"/>
          <p:cNvGrpSpPr/>
          <p:nvPr/>
        </p:nvGrpSpPr>
        <p:grpSpPr>
          <a:xfrm>
            <a:off x="6715125" y="2115741"/>
            <a:ext cx="2245519" cy="2431256"/>
            <a:chOff x="2496" y="986"/>
            <a:chExt cx="1415" cy="1531"/>
          </a:xfrm>
        </p:grpSpPr>
        <p:pic>
          <p:nvPicPr>
            <p:cNvPr id="15370" name="Picture 19"/>
            <p:cNvPicPr>
              <a:picLocks noChangeAspect="1"/>
            </p:cNvPicPr>
            <p:nvPr/>
          </p:nvPicPr>
          <p:blipFill>
            <a:blip r:embed="rId2">
              <a:biLevel thresh="50000"/>
              <a:grayscl/>
            </a:blip>
            <a:stretch>
              <a:fillRect/>
            </a:stretch>
          </p:blipFill>
          <p:spPr>
            <a:xfrm>
              <a:off x="2626" y="1137"/>
              <a:ext cx="1189" cy="119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1" name="Text Box 20"/>
            <p:cNvSpPr txBox="1"/>
            <p:nvPr/>
          </p:nvSpPr>
          <p:spPr>
            <a:xfrm>
              <a:off x="2627" y="986"/>
              <a:ext cx="504" cy="299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 algn="just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100" b="1" i="1">
                  <a:latin typeface="Times New Roman" pitchFamily="18" charset="0"/>
                  <a:ea typeface="黑体"/>
                </a:rPr>
                <a:t>B</a:t>
              </a:r>
              <a:r>
                <a:rPr lang="en-US" altLang="zh-CN" sz="2100" b="1" baseline="-25000">
                  <a:latin typeface="Times New Roman" pitchFamily="18" charset="0"/>
                  <a:ea typeface="黑体"/>
                </a:rPr>
                <a:t>1</a:t>
              </a:r>
              <a:endParaRPr lang="en-US" altLang="zh-CN" sz="2100" b="1">
                <a:latin typeface="Times New Roman" pitchFamily="18" charset="0"/>
                <a:ea typeface="黑体"/>
              </a:endParaRPr>
            </a:p>
          </p:txBody>
        </p:sp>
        <p:sp>
          <p:nvSpPr>
            <p:cNvPr id="15372" name="Text Box 21"/>
            <p:cNvSpPr txBox="1"/>
            <p:nvPr/>
          </p:nvSpPr>
          <p:spPr>
            <a:xfrm>
              <a:off x="3130" y="1433"/>
              <a:ext cx="504" cy="299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 algn="just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100" b="1" i="1">
                  <a:latin typeface="Times New Roman" pitchFamily="18" charset="0"/>
                  <a:ea typeface="黑体"/>
                </a:rPr>
                <a:t>B</a:t>
              </a:r>
              <a:r>
                <a:rPr lang="en-US" altLang="zh-CN" sz="2100" b="1" baseline="-25000">
                  <a:latin typeface="Times New Roman" pitchFamily="18" charset="0"/>
                  <a:ea typeface="黑体"/>
                </a:rPr>
                <a:t>2</a:t>
              </a:r>
              <a:endParaRPr lang="en-US" altLang="zh-CN" sz="2100" b="1">
                <a:latin typeface="Times New Roman" pitchFamily="18" charset="0"/>
                <a:ea typeface="黑体"/>
              </a:endParaRPr>
            </a:p>
          </p:txBody>
        </p:sp>
        <p:sp>
          <p:nvSpPr>
            <p:cNvPr id="15373" name="Text Box 22"/>
            <p:cNvSpPr txBox="1"/>
            <p:nvPr/>
          </p:nvSpPr>
          <p:spPr>
            <a:xfrm>
              <a:off x="3664" y="2184"/>
              <a:ext cx="246" cy="299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 algn="just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100" b="1" i="1">
                  <a:latin typeface="Times New Roman" pitchFamily="18" charset="0"/>
                  <a:ea typeface="黑体"/>
                </a:rPr>
                <a:t>A</a:t>
              </a:r>
            </a:p>
          </p:txBody>
        </p:sp>
        <p:sp>
          <p:nvSpPr>
            <p:cNvPr id="15374" name="Text Box 23"/>
            <p:cNvSpPr txBox="1"/>
            <p:nvPr/>
          </p:nvSpPr>
          <p:spPr>
            <a:xfrm>
              <a:off x="2496" y="2181"/>
              <a:ext cx="504" cy="299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 algn="just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100" b="1" i="1">
                  <a:latin typeface="Times New Roman" pitchFamily="18" charset="0"/>
                  <a:ea typeface="黑体"/>
                </a:rPr>
                <a:t>C</a:t>
              </a:r>
              <a:r>
                <a:rPr lang="en-US" altLang="zh-CN" sz="2100" b="1" baseline="-25000">
                  <a:latin typeface="Times New Roman" pitchFamily="18" charset="0"/>
                  <a:ea typeface="黑体"/>
                </a:rPr>
                <a:t>1</a:t>
              </a:r>
              <a:endParaRPr lang="en-US" altLang="zh-CN" sz="2100" b="1">
                <a:latin typeface="Times New Roman" pitchFamily="18" charset="0"/>
                <a:ea typeface="黑体"/>
              </a:endParaRPr>
            </a:p>
          </p:txBody>
        </p:sp>
        <p:sp>
          <p:nvSpPr>
            <p:cNvPr id="15375" name="Text Box 24"/>
            <p:cNvSpPr txBox="1"/>
            <p:nvPr/>
          </p:nvSpPr>
          <p:spPr>
            <a:xfrm>
              <a:off x="3044" y="2218"/>
              <a:ext cx="289" cy="299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 algn="just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100" b="1" i="1">
                  <a:latin typeface="Times New Roman" pitchFamily="18" charset="0"/>
                  <a:ea typeface="黑体"/>
                </a:rPr>
                <a:t>C</a:t>
              </a:r>
              <a:r>
                <a:rPr lang="en-US" altLang="zh-CN" sz="2100" b="1" baseline="-25000">
                  <a:latin typeface="Times New Roman" pitchFamily="18" charset="0"/>
                  <a:ea typeface="黑体"/>
                </a:rPr>
                <a:t>2</a:t>
              </a:r>
              <a:endParaRPr lang="en-US" altLang="zh-CN" sz="2100" b="1">
                <a:latin typeface="Times New Roman" pitchFamily="18" charset="0"/>
                <a:ea typeface="黑体"/>
              </a:endParaRPr>
            </a:p>
          </p:txBody>
        </p:sp>
      </p:grpSp>
      <p:grpSp>
        <p:nvGrpSpPr>
          <p:cNvPr id="15363" name="组合 8"/>
          <p:cNvGrpSpPr/>
          <p:nvPr/>
        </p:nvGrpSpPr>
        <p:grpSpPr>
          <a:xfrm>
            <a:off x="2897981" y="175022"/>
            <a:ext cx="3151585" cy="1040606"/>
            <a:chOff x="2864376" y="203265"/>
            <a:chExt cx="3150798" cy="1040566"/>
          </a:xfrm>
        </p:grpSpPr>
        <p:pic>
          <p:nvPicPr>
            <p:cNvPr id="15368" name="图片 9"/>
            <p:cNvPicPr>
              <a:picLocks noChangeAspect="1"/>
            </p:cNvPicPr>
            <p:nvPr/>
          </p:nvPicPr>
          <p:blipFill>
            <a:blip r:embed="rId3"/>
            <a:srcRect l="15378" t="77242" r="15707"/>
            <a:stretch>
              <a:fillRect/>
            </a:stretch>
          </p:blipFill>
          <p:spPr>
            <a:xfrm>
              <a:off x="2864376" y="203265"/>
              <a:ext cx="3150798" cy="104056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69" name="文本框 10"/>
            <p:cNvSpPr txBox="1"/>
            <p:nvPr/>
          </p:nvSpPr>
          <p:spPr>
            <a:xfrm>
              <a:off x="3438337" y="422806"/>
              <a:ext cx="2002877" cy="48474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algn="ctr" eaLnBrk="1" hangingPunct="1">
                <a:buNone/>
              </a:pPr>
              <a:r>
                <a:rPr lang="zh-CN" altLang="en-US" sz="2700" b="1">
                  <a:solidFill>
                    <a:schemeClr val="bg1"/>
                  </a:solidFill>
                  <a:latin typeface="黑体"/>
                  <a:ea typeface="黑体"/>
                  <a:sym typeface="字魂59号-创粗黑"/>
                </a:rPr>
                <a:t>探究活动</a:t>
              </a:r>
              <a:r>
                <a:rPr lang="en-US" altLang="zh-CN" sz="2700" b="1">
                  <a:solidFill>
                    <a:schemeClr val="bg1"/>
                  </a:solidFill>
                  <a:latin typeface="黑体"/>
                  <a:ea typeface="黑体"/>
                  <a:sym typeface="字魂59号-创粗黑"/>
                </a:rPr>
                <a:t>1</a:t>
              </a:r>
              <a:endParaRPr lang="zh-CN" altLang="en-US" sz="2700" b="1">
                <a:solidFill>
                  <a:schemeClr val="bg1"/>
                </a:solidFill>
                <a:latin typeface="黑体"/>
                <a:ea typeface="黑体"/>
                <a:sym typeface="字魂59号-创粗黑"/>
              </a:endParaRPr>
            </a:p>
          </p:txBody>
        </p:sp>
      </p:grpSp>
      <p:sp>
        <p:nvSpPr>
          <p:cNvPr id="15364" name="Rectangle 33"/>
          <p:cNvSpPr/>
          <p:nvPr/>
        </p:nvSpPr>
        <p:spPr>
          <a:xfrm>
            <a:off x="601266" y="1514475"/>
            <a:ext cx="5499496" cy="211455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  <a:buNone/>
            </a:pPr>
            <a:r>
              <a:rPr lang="zh-CN" altLang="en-US" sz="2400" b="1">
                <a:latin typeface="Times New Roman" pitchFamily="18" charset="0"/>
                <a:ea typeface="黑体"/>
              </a:rPr>
              <a:t>思考：从上面的问题可以看出：当直角三角形的一个锐角的大小已确定时，它的对边与斜边的比值</a:t>
            </a:r>
            <a:r>
              <a:rPr lang="en-US" altLang="zh-CN" sz="2400" b="1">
                <a:latin typeface="Times New Roman" pitchFamily="18" charset="0"/>
                <a:ea typeface="黑体"/>
              </a:rPr>
              <a:t>________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，根据是</a:t>
            </a:r>
            <a:r>
              <a:rPr lang="en-US" altLang="zh-CN" sz="2400" b="1">
                <a:latin typeface="Times New Roman" pitchFamily="18" charset="0"/>
                <a:ea typeface="黑体"/>
              </a:rPr>
              <a:t>___________________.</a:t>
            </a:r>
            <a:endParaRPr lang="zh-CN" altLang="en-US" sz="2400" b="1">
              <a:latin typeface="Times New Roman" pitchFamily="18" charset="0"/>
              <a:ea typeface="黑体"/>
            </a:endParaRPr>
          </a:p>
        </p:txBody>
      </p:sp>
      <p:sp>
        <p:nvSpPr>
          <p:cNvPr id="13" name="Rectangle 4"/>
          <p:cNvSpPr>
            <a:spLocks noGrp="1"/>
          </p:cNvSpPr>
          <p:nvPr/>
        </p:nvSpPr>
        <p:spPr>
          <a:xfrm>
            <a:off x="3457575" y="2626519"/>
            <a:ext cx="1276350" cy="400050"/>
          </a:xfrm>
          <a:prstGeom prst="rect">
            <a:avLst/>
          </a:prstGeom>
          <a:noFill/>
          <a:ln w="12700">
            <a:noFill/>
          </a:ln>
        </p:spPr>
        <p:txBody>
          <a:bodyPr/>
          <a:lstStyle>
            <a:defPPr>
              <a:defRPr lang="zh-CN"/>
            </a:defPPr>
          </a:lstStyle>
          <a:p>
            <a:pPr eaLnBrk="1" hangingPunct="1">
              <a:spcBef>
                <a:spcPct val="5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随之确定</a:t>
            </a:r>
            <a:endParaRPr lang="en-US" altLang="zh-CN" sz="2100" b="1">
              <a:solidFill>
                <a:srgbClr val="FF0000"/>
              </a:solidFill>
              <a:latin typeface="Times New Roman" pitchFamily="18" charset="0"/>
              <a:ea typeface="黑体"/>
            </a:endParaRPr>
          </a:p>
        </p:txBody>
      </p:sp>
      <p:sp>
        <p:nvSpPr>
          <p:cNvPr id="14" name="Rectangle 4"/>
          <p:cNvSpPr>
            <a:spLocks noGrp="1"/>
          </p:cNvSpPr>
          <p:nvPr/>
        </p:nvSpPr>
        <p:spPr>
          <a:xfrm>
            <a:off x="869156" y="3203972"/>
            <a:ext cx="2663429" cy="400050"/>
          </a:xfrm>
          <a:prstGeom prst="rect">
            <a:avLst/>
          </a:prstGeom>
          <a:noFill/>
          <a:ln w="12700">
            <a:noFill/>
          </a:ln>
        </p:spPr>
        <p:txBody>
          <a:bodyPr/>
          <a:lstStyle>
            <a:defPPr>
              <a:defRPr lang="zh-CN"/>
            </a:defPPr>
          </a:lstStyle>
          <a:p>
            <a:pPr eaLnBrk="1" hangingPunct="1">
              <a:spcBef>
                <a:spcPct val="5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三角形相似的性质</a:t>
            </a:r>
            <a:endParaRPr lang="en-US" altLang="zh-CN" sz="2100" b="1">
              <a:solidFill>
                <a:srgbClr val="FF0000"/>
              </a:solidFill>
              <a:latin typeface="Times New Roman" pitchFamily="18" charset="0"/>
              <a:ea typeface="黑体"/>
            </a:endParaRPr>
          </a:p>
        </p:txBody>
      </p:sp>
      <p:sp>
        <p:nvSpPr>
          <p:cNvPr id="16" name="Rectangle 33"/>
          <p:cNvSpPr/>
          <p:nvPr/>
        </p:nvSpPr>
        <p:spPr>
          <a:xfrm>
            <a:off x="601266" y="3780235"/>
            <a:ext cx="3901678" cy="45839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  <a:buNone/>
            </a:pPr>
            <a:r>
              <a:rPr lang="zh-CN" altLang="en-US" sz="2400" b="1">
                <a:latin typeface="Times New Roman" pitchFamily="18" charset="0"/>
                <a:ea typeface="黑体"/>
              </a:rPr>
              <a:t>它的</a:t>
            </a:r>
            <a:r>
              <a:rPr lang="zh-CN" altLang="en-US" sz="2400" b="1">
                <a:solidFill>
                  <a:srgbClr val="00B0F0"/>
                </a:solidFill>
                <a:latin typeface="Times New Roman" pitchFamily="18" charset="0"/>
                <a:ea typeface="黑体"/>
              </a:rPr>
              <a:t>邻边与斜边</a:t>
            </a:r>
            <a:r>
              <a:rPr lang="zh-CN" altLang="en-US" sz="2400" b="1">
                <a:latin typeface="Times New Roman" pitchFamily="18" charset="0"/>
                <a:ea typeface="黑体"/>
              </a:rPr>
              <a:t>的比值呢？</a:t>
            </a: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1"/>
      <p:bldP spid="16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6386" name="组合 1"/>
          <p:cNvGrpSpPr/>
          <p:nvPr/>
        </p:nvGrpSpPr>
        <p:grpSpPr>
          <a:xfrm>
            <a:off x="2755100" y="697706"/>
            <a:ext cx="4123147" cy="1840707"/>
            <a:chOff x="5562583" y="1522608"/>
            <a:chExt cx="4123147" cy="1839584"/>
          </a:xfrm>
        </p:grpSpPr>
        <p:grpSp>
          <p:nvGrpSpPr>
            <p:cNvPr id="16388" name="组合 2"/>
            <p:cNvGrpSpPr/>
            <p:nvPr/>
          </p:nvGrpSpPr>
          <p:grpSpPr>
            <a:xfrm>
              <a:off x="5562583" y="1522608"/>
              <a:ext cx="4123147" cy="1839584"/>
              <a:chOff x="3338526" y="-4868"/>
              <a:chExt cx="4123147" cy="1839584"/>
            </a:xfrm>
          </p:grpSpPr>
          <p:sp>
            <p:nvSpPr>
              <p:cNvPr id="5" name="直角三角形 4"/>
              <p:cNvSpPr/>
              <p:nvPr/>
            </p:nvSpPr>
            <p:spPr>
              <a:xfrm rot="16200000">
                <a:off x="4268822" y="-278612"/>
                <a:ext cx="1094015" cy="2269673"/>
              </a:xfrm>
              <a:prstGeom prst="rtTriangl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391" name="文本框 5"/>
              <p:cNvSpPr txBox="1"/>
              <p:nvPr/>
            </p:nvSpPr>
            <p:spPr>
              <a:xfrm>
                <a:off x="3338526" y="1164051"/>
                <a:ext cx="244078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A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  <p:sp>
            <p:nvSpPr>
              <p:cNvPr id="16392" name="文本框 6"/>
              <p:cNvSpPr txBox="1"/>
              <p:nvPr/>
            </p:nvSpPr>
            <p:spPr>
              <a:xfrm>
                <a:off x="5947329" y="-4868"/>
                <a:ext cx="244078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B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  <p:sp>
            <p:nvSpPr>
              <p:cNvPr id="16393" name="文本框 7"/>
              <p:cNvSpPr txBox="1"/>
              <p:nvPr/>
            </p:nvSpPr>
            <p:spPr>
              <a:xfrm>
                <a:off x="5947329" y="1164052"/>
                <a:ext cx="244078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C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  <p:sp>
            <p:nvSpPr>
              <p:cNvPr id="16394" name="Arc 9"/>
              <p:cNvSpPr/>
              <p:nvPr/>
            </p:nvSpPr>
            <p:spPr>
              <a:xfrm rot="1559121">
                <a:off x="3978208" y="1274390"/>
                <a:ext cx="145129" cy="102215"/>
              </a:xfrm>
              <a:custGeom>
                <a:gdLst>
                  <a:gd name="txL" fmla="*/ 0 w 21600"/>
                  <a:gd name="txT" fmla="*/ 0 h 21600"/>
                  <a:gd name="txR" fmla="*/ 21600 w 21600"/>
                  <a:gd name="txB" fmla="*/ 21600 h 21600"/>
                </a:gdLst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>
                    <a:alpha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</a:lstStyle>
              <a:p>
                <a:endParaRPr lang="zh-CN" altLang="en-US" sz="1800"/>
              </a:p>
            </p:txBody>
          </p:sp>
          <p:sp>
            <p:nvSpPr>
              <p:cNvPr id="16395" name="Text Box 13"/>
              <p:cNvSpPr txBox="1"/>
              <p:nvPr/>
            </p:nvSpPr>
            <p:spPr>
              <a:xfrm>
                <a:off x="5911238" y="697821"/>
                <a:ext cx="1550435" cy="3924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100" b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∠</a:t>
                </a:r>
                <a:r>
                  <a:rPr lang="en-US" altLang="zh-CN" sz="2100" b="1" i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A</a:t>
                </a:r>
                <a:r>
                  <a:rPr lang="zh-CN" altLang="en-US" sz="2100" b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的对边</a:t>
                </a:r>
              </a:p>
            </p:txBody>
          </p:sp>
          <p:sp>
            <p:nvSpPr>
              <p:cNvPr id="16396" name="Text Box 13"/>
              <p:cNvSpPr txBox="1"/>
              <p:nvPr/>
            </p:nvSpPr>
            <p:spPr>
              <a:xfrm>
                <a:off x="4298506" y="1442301"/>
                <a:ext cx="1550435" cy="3924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100" b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∠</a:t>
                </a:r>
                <a:r>
                  <a:rPr lang="en-US" altLang="zh-CN" sz="2100" b="1" i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A</a:t>
                </a:r>
                <a:r>
                  <a:rPr lang="zh-CN" altLang="en-US" sz="2100" b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的邻边</a:t>
                </a:r>
              </a:p>
            </p:txBody>
          </p:sp>
          <p:sp>
            <p:nvSpPr>
              <p:cNvPr id="16397" name="Text Box 13"/>
              <p:cNvSpPr txBox="1"/>
              <p:nvPr/>
            </p:nvSpPr>
            <p:spPr>
              <a:xfrm>
                <a:off x="4245104" y="417824"/>
                <a:ext cx="1102021" cy="3924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zh-CN" altLang="en-US" sz="2100" b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斜边</a:t>
                </a:r>
              </a:p>
            </p:txBody>
          </p:sp>
        </p:grpSp>
        <p:sp>
          <p:nvSpPr>
            <p:cNvPr id="16389" name="Text Box 9"/>
            <p:cNvSpPr txBox="1"/>
            <p:nvPr/>
          </p:nvSpPr>
          <p:spPr>
            <a:xfrm>
              <a:off x="7943776" y="2592179"/>
              <a:ext cx="390525" cy="34290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1800">
                  <a:latin typeface="Tahoma" panose="020b0604030504040204" pitchFamily="34" charset="0"/>
                </a:rPr>
                <a:t>┌</a:t>
              </a:r>
              <a:endParaRPr lang="en-US" altLang="zh-CN" sz="1800" baseline="-25000">
                <a:latin typeface="Tahoma" panose="020b0604030504040204" pitchFamily="34" charset="0"/>
              </a:endParaRPr>
            </a:p>
          </p:txBody>
        </p:sp>
      </p:grpSp>
      <p:sp>
        <p:nvSpPr>
          <p:cNvPr id="13" name="Rectangle 9"/>
          <p:cNvSpPr>
            <a:spLocks noGrp="1"/>
          </p:cNvSpPr>
          <p:nvPr/>
        </p:nvSpPr>
        <p:spPr>
          <a:xfrm>
            <a:off x="1212056" y="2977754"/>
            <a:ext cx="6940154" cy="1240631"/>
          </a:xfrm>
          <a:prstGeom prst="rect">
            <a:avLst/>
          </a:prstGeom>
          <a:noFill/>
          <a:ln w="12700">
            <a:noFill/>
          </a:ln>
        </p:spPr>
        <p:txBody>
          <a:bodyPr/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ct val="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zh-CN" altLang="en-US" sz="2250" b="1">
                <a:solidFill>
                  <a:srgbClr val="FF6699"/>
                </a:solidFill>
                <a:latin typeface="Times New Roman" pitchFamily="18" charset="0"/>
                <a:ea typeface="黑体"/>
              </a:rPr>
              <a:t>        在</a:t>
            </a:r>
            <a:r>
              <a:rPr lang="en-US" altLang="zh-CN" sz="2250" b="1">
                <a:solidFill>
                  <a:srgbClr val="FF6699"/>
                </a:solidFill>
                <a:latin typeface="Times New Roman" pitchFamily="18" charset="0"/>
                <a:ea typeface="黑体"/>
              </a:rPr>
              <a:t>Rt△</a:t>
            </a:r>
            <a:r>
              <a:rPr lang="en-US" altLang="zh-CN" sz="2250" b="1" i="1">
                <a:solidFill>
                  <a:srgbClr val="FF6699"/>
                </a:solidFill>
                <a:latin typeface="Times New Roman" pitchFamily="18" charset="0"/>
                <a:ea typeface="黑体"/>
              </a:rPr>
              <a:t>ABC</a:t>
            </a:r>
            <a:r>
              <a:rPr lang="zh-CN" altLang="en-US" sz="2250" b="1">
                <a:solidFill>
                  <a:srgbClr val="FF6699"/>
                </a:solidFill>
                <a:latin typeface="Times New Roman" pitchFamily="18" charset="0"/>
                <a:ea typeface="黑体"/>
              </a:rPr>
              <a:t>中，如果锐角</a:t>
            </a:r>
            <a:r>
              <a:rPr lang="en-US" altLang="zh-CN" sz="2250" b="1" i="1">
                <a:solidFill>
                  <a:srgbClr val="FF6699"/>
                </a:solidFill>
                <a:latin typeface="Times New Roman" pitchFamily="18" charset="0"/>
                <a:ea typeface="黑体"/>
              </a:rPr>
              <a:t>A</a:t>
            </a:r>
            <a:r>
              <a:rPr lang="zh-CN" altLang="en-US" sz="2250" b="1">
                <a:solidFill>
                  <a:srgbClr val="FF6699"/>
                </a:solidFill>
                <a:latin typeface="Times New Roman" pitchFamily="18" charset="0"/>
                <a:ea typeface="黑体"/>
              </a:rPr>
              <a:t>确定，那么∠</a:t>
            </a:r>
            <a:r>
              <a:rPr lang="en-US" altLang="zh-CN" sz="2250" b="1" i="1">
                <a:solidFill>
                  <a:srgbClr val="FF6699"/>
                </a:solidFill>
                <a:latin typeface="Times New Roman" pitchFamily="18" charset="0"/>
                <a:ea typeface="黑体"/>
              </a:rPr>
              <a:t>A</a:t>
            </a:r>
            <a:r>
              <a:rPr lang="zh-CN" altLang="en-US" sz="2250" b="1">
                <a:solidFill>
                  <a:srgbClr val="FF6699"/>
                </a:solidFill>
                <a:latin typeface="Times New Roman" pitchFamily="18" charset="0"/>
                <a:ea typeface="黑体"/>
              </a:rPr>
              <a:t>的对边与斜边的比、邻边与斜边的比也随之确定</a:t>
            </a:r>
            <a:r>
              <a:rPr lang="en-US" altLang="zh-CN" sz="2250" b="1">
                <a:solidFill>
                  <a:srgbClr val="FF6699"/>
                </a:solidFill>
                <a:latin typeface="Times New Roman" pitchFamily="18" charset="0"/>
                <a:ea typeface="黑体"/>
              </a:rPr>
              <a:t>.</a:t>
            </a: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7410" name="组合 12"/>
          <p:cNvGrpSpPr/>
          <p:nvPr/>
        </p:nvGrpSpPr>
        <p:grpSpPr>
          <a:xfrm>
            <a:off x="2755100" y="697706"/>
            <a:ext cx="4123147" cy="1840707"/>
            <a:chOff x="5562583" y="1522608"/>
            <a:chExt cx="4123147" cy="1839584"/>
          </a:xfrm>
        </p:grpSpPr>
        <p:grpSp>
          <p:nvGrpSpPr>
            <p:cNvPr id="17416" name="组合 13"/>
            <p:cNvGrpSpPr/>
            <p:nvPr/>
          </p:nvGrpSpPr>
          <p:grpSpPr>
            <a:xfrm>
              <a:off x="5562583" y="1522608"/>
              <a:ext cx="4123147" cy="1839584"/>
              <a:chOff x="3338526" y="-4868"/>
              <a:chExt cx="4123147" cy="1839584"/>
            </a:xfrm>
          </p:grpSpPr>
          <p:sp>
            <p:nvSpPr>
              <p:cNvPr id="16" name="直角三角形 15"/>
              <p:cNvSpPr/>
              <p:nvPr/>
            </p:nvSpPr>
            <p:spPr>
              <a:xfrm rot="16200000">
                <a:off x="4268822" y="-278612"/>
                <a:ext cx="1094015" cy="2269673"/>
              </a:xfrm>
              <a:prstGeom prst="rtTriangl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419" name="文本框 16"/>
              <p:cNvSpPr txBox="1"/>
              <p:nvPr/>
            </p:nvSpPr>
            <p:spPr>
              <a:xfrm>
                <a:off x="3338526" y="1164051"/>
                <a:ext cx="244078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A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  <p:sp>
            <p:nvSpPr>
              <p:cNvPr id="17420" name="文本框 17"/>
              <p:cNvSpPr txBox="1"/>
              <p:nvPr/>
            </p:nvSpPr>
            <p:spPr>
              <a:xfrm>
                <a:off x="5947329" y="-4868"/>
                <a:ext cx="244078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B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  <p:sp>
            <p:nvSpPr>
              <p:cNvPr id="17421" name="文本框 18"/>
              <p:cNvSpPr txBox="1"/>
              <p:nvPr/>
            </p:nvSpPr>
            <p:spPr>
              <a:xfrm>
                <a:off x="5947329" y="1164052"/>
                <a:ext cx="244078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C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  <p:sp>
            <p:nvSpPr>
              <p:cNvPr id="17422" name="Arc 9"/>
              <p:cNvSpPr/>
              <p:nvPr/>
            </p:nvSpPr>
            <p:spPr>
              <a:xfrm rot="1559121">
                <a:off x="3978208" y="1274390"/>
                <a:ext cx="145129" cy="102215"/>
              </a:xfrm>
              <a:custGeom>
                <a:gdLst>
                  <a:gd name="txL" fmla="*/ 0 w 21600"/>
                  <a:gd name="txT" fmla="*/ 0 h 21600"/>
                  <a:gd name="txR" fmla="*/ 21600 w 21600"/>
                  <a:gd name="txB" fmla="*/ 21600 h 21600"/>
                </a:gdLst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>
                    <a:alpha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</a:lstStyle>
              <a:p>
                <a:endParaRPr lang="zh-CN" altLang="en-US" sz="1800"/>
              </a:p>
            </p:txBody>
          </p:sp>
          <p:sp>
            <p:nvSpPr>
              <p:cNvPr id="17423" name="Text Box 13"/>
              <p:cNvSpPr txBox="1"/>
              <p:nvPr/>
            </p:nvSpPr>
            <p:spPr>
              <a:xfrm>
                <a:off x="5911238" y="697821"/>
                <a:ext cx="1550435" cy="3924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100" b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∠</a:t>
                </a:r>
                <a:r>
                  <a:rPr lang="en-US" altLang="zh-CN" sz="2100" b="1" i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A</a:t>
                </a:r>
                <a:r>
                  <a:rPr lang="zh-CN" altLang="en-US" sz="2100" b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的对边</a:t>
                </a:r>
              </a:p>
            </p:txBody>
          </p:sp>
          <p:sp>
            <p:nvSpPr>
              <p:cNvPr id="17424" name="Text Box 13"/>
              <p:cNvSpPr txBox="1"/>
              <p:nvPr/>
            </p:nvSpPr>
            <p:spPr>
              <a:xfrm>
                <a:off x="4298506" y="1442301"/>
                <a:ext cx="1550435" cy="3924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100" b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∠</a:t>
                </a:r>
                <a:r>
                  <a:rPr lang="en-US" altLang="zh-CN" sz="2100" b="1" i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A</a:t>
                </a:r>
                <a:r>
                  <a:rPr lang="zh-CN" altLang="en-US" sz="2100" b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的邻边</a:t>
                </a:r>
              </a:p>
            </p:txBody>
          </p:sp>
          <p:sp>
            <p:nvSpPr>
              <p:cNvPr id="17425" name="Text Box 13"/>
              <p:cNvSpPr txBox="1"/>
              <p:nvPr/>
            </p:nvSpPr>
            <p:spPr>
              <a:xfrm>
                <a:off x="4245104" y="417824"/>
                <a:ext cx="1102021" cy="3924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zh-CN" altLang="en-US" sz="2100" b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斜边</a:t>
                </a:r>
              </a:p>
            </p:txBody>
          </p:sp>
        </p:grpSp>
        <p:sp>
          <p:nvSpPr>
            <p:cNvPr id="17417" name="Text Box 9"/>
            <p:cNvSpPr txBox="1"/>
            <p:nvPr/>
          </p:nvSpPr>
          <p:spPr>
            <a:xfrm>
              <a:off x="7943776" y="2592179"/>
              <a:ext cx="390525" cy="34290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1800">
                  <a:latin typeface="Tahoma" panose="020b0604030504040204" pitchFamily="34" charset="0"/>
                </a:rPr>
                <a:t>┌</a:t>
              </a:r>
              <a:endParaRPr lang="en-US" altLang="zh-CN" sz="1800" baseline="-25000">
                <a:latin typeface="Tahoma" panose="020b0604030504040204" pitchFamily="34" charset="0"/>
              </a:endParaRPr>
            </a:p>
          </p:txBody>
        </p:sp>
      </p:grpSp>
      <p:grpSp>
        <p:nvGrpSpPr>
          <p:cNvPr id="17411" name="组合 23"/>
          <p:cNvGrpSpPr/>
          <p:nvPr/>
        </p:nvGrpSpPr>
        <p:grpSpPr>
          <a:xfrm>
            <a:off x="239316" y="-200025"/>
            <a:ext cx="1820465" cy="1321594"/>
            <a:chOff x="745952" y="279890"/>
            <a:chExt cx="1819814" cy="1321423"/>
          </a:xfrm>
        </p:grpSpPr>
        <p:pic>
          <p:nvPicPr>
            <p:cNvPr id="17414" name="图片 2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5952" y="279890"/>
              <a:ext cx="1819814" cy="132142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7415" name="Rectangle 33"/>
            <p:cNvSpPr/>
            <p:nvPr/>
          </p:nvSpPr>
          <p:spPr>
            <a:xfrm>
              <a:off x="952762" y="973894"/>
              <a:ext cx="1529275" cy="45772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b" anchorCtr="0"/>
            <a:lstStyle>
              <a:defPPr>
                <a:defRPr lang="zh-CN"/>
              </a:defPPr>
            </a:lstStyle>
            <a:p>
              <a:pPr eaLnBrk="1" hangingPunct="1">
                <a:lnSpc>
                  <a:spcPct val="150000"/>
                </a:lnSpc>
                <a:buNone/>
              </a:pPr>
              <a:r>
                <a:rPr lang="zh-CN" altLang="en-US" sz="2400" b="1">
                  <a:solidFill>
                    <a:srgbClr val="F9FFFE"/>
                  </a:solidFill>
                  <a:latin typeface="Times New Roman" pitchFamily="18" charset="0"/>
                  <a:ea typeface="黑体"/>
                </a:rPr>
                <a:t>概念归纳</a:t>
              </a:r>
            </a:p>
          </p:txBody>
        </p:sp>
      </p:grpSp>
      <p:sp>
        <p:nvSpPr>
          <p:cNvPr id="27" name="Rectangle 4"/>
          <p:cNvSpPr>
            <a:spLocks noGrp="1"/>
          </p:cNvSpPr>
          <p:nvPr/>
        </p:nvSpPr>
        <p:spPr>
          <a:xfrm>
            <a:off x="787004" y="2799160"/>
            <a:ext cx="7668815" cy="583406"/>
          </a:xfrm>
          <a:prstGeom prst="rect">
            <a:avLst/>
          </a:prstGeom>
          <a:noFill/>
          <a:ln w="12700">
            <a:noFill/>
          </a:ln>
        </p:spPr>
        <p:txBody>
          <a:bodyPr/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ct val="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zh-CN" altLang="en-US" sz="2250" b="1" i="1">
                <a:latin typeface="Times New Roman" pitchFamily="18" charset="0"/>
                <a:ea typeface="黑体"/>
              </a:rPr>
              <a:t>∠</a:t>
            </a:r>
            <a:r>
              <a:rPr lang="en-US" altLang="zh-CN" sz="2250" b="1" i="1">
                <a:latin typeface="Times New Roman" pitchFamily="18" charset="0"/>
                <a:ea typeface="黑体"/>
              </a:rPr>
              <a:t>A</a:t>
            </a:r>
            <a:r>
              <a:rPr lang="zh-CN" altLang="en-US" sz="2250" b="1">
                <a:latin typeface="Times New Roman" pitchFamily="18" charset="0"/>
                <a:ea typeface="黑体"/>
              </a:rPr>
              <a:t>的</a:t>
            </a:r>
            <a:r>
              <a:rPr lang="zh-CN" altLang="en-US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对边与斜边的比</a:t>
            </a:r>
            <a:r>
              <a:rPr lang="zh-CN" altLang="en-US" sz="2250" b="1">
                <a:latin typeface="Times New Roman" pitchFamily="18" charset="0"/>
                <a:ea typeface="黑体"/>
              </a:rPr>
              <a:t>叫做∠</a:t>
            </a:r>
            <a:r>
              <a:rPr lang="en-US" altLang="zh-CN" sz="2250" b="1" i="1">
                <a:latin typeface="Times New Roman" pitchFamily="18" charset="0"/>
                <a:ea typeface="黑体"/>
              </a:rPr>
              <a:t>A</a:t>
            </a:r>
            <a:r>
              <a:rPr lang="zh-CN" altLang="en-US" sz="2250" b="1">
                <a:latin typeface="Times New Roman" pitchFamily="18" charset="0"/>
                <a:ea typeface="黑体"/>
              </a:rPr>
              <a:t>的</a:t>
            </a:r>
            <a:r>
              <a:rPr lang="zh-CN" altLang="en-US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正弦</a:t>
            </a:r>
            <a:r>
              <a:rPr lang="zh-CN" altLang="en-US" sz="2250" b="1">
                <a:latin typeface="Times New Roman" pitchFamily="18" charset="0"/>
                <a:ea typeface="黑体"/>
              </a:rPr>
              <a:t>，记作</a:t>
            </a:r>
            <a:r>
              <a:rPr lang="en-US" altLang="zh-CN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sin</a:t>
            </a:r>
            <a:r>
              <a:rPr lang="en-US" altLang="zh-CN" sz="225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A</a:t>
            </a:r>
            <a:r>
              <a:rPr lang="zh-CN" altLang="en-US" sz="2250" b="1">
                <a:latin typeface="Times New Roman" pitchFamily="18" charset="0"/>
                <a:ea typeface="黑体"/>
              </a:rPr>
              <a:t>，即</a:t>
            </a:r>
          </a:p>
        </p:txBody>
      </p:sp>
      <p:graphicFrame>
        <p:nvGraphicFramePr>
          <p:cNvPr id="28" name="对象 27"/>
          <p:cNvGraphicFramePr>
            <a:graphicFrameLocks noChangeAspect="1"/>
          </p:cNvGraphicFramePr>
          <p:nvPr/>
        </p:nvGraphicFramePr>
        <p:xfrm>
          <a:off x="3219450" y="3676650"/>
          <a:ext cx="2388394" cy="7881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r:id="rId3" progId="Equation.DSMT4">
                  <p:embed/>
                </p:oleObj>
              </mc:Choice>
              <mc:Fallback>
                <p:oleObj r:id="rId3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19450" y="3676650"/>
                        <a:ext cx="2388394" cy="78819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0" name="对象 29"/>
          <p:cNvGraphicFramePr>
            <a:graphicFrameLocks noChangeAspect="1"/>
          </p:cNvGraphicFramePr>
          <p:nvPr/>
        </p:nvGraphicFramePr>
        <p:xfrm>
          <a:off x="3192066" y="3675460"/>
          <a:ext cx="2389584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192066" y="3675460"/>
                        <a:ext cx="2389584" cy="781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4"/>
          <p:cNvSpPr>
            <a:spLocks noGrp="1"/>
          </p:cNvSpPr>
          <p:nvPr/>
        </p:nvSpPr>
        <p:spPr>
          <a:xfrm>
            <a:off x="787004" y="2803922"/>
            <a:ext cx="7461646" cy="658415"/>
          </a:xfrm>
          <a:prstGeom prst="rect">
            <a:avLst/>
          </a:prstGeom>
          <a:noFill/>
          <a:ln w="12700">
            <a:noFill/>
          </a:ln>
        </p:spPr>
        <p:txBody>
          <a:bodyPr/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ct val="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zh-CN" altLang="en-US" sz="2250" b="1" i="1">
                <a:latin typeface="Times New Roman" pitchFamily="18" charset="0"/>
                <a:ea typeface="黑体"/>
              </a:rPr>
              <a:t>∠</a:t>
            </a:r>
            <a:r>
              <a:rPr lang="en-US" altLang="zh-CN" sz="2250" b="1" i="1">
                <a:latin typeface="Times New Roman" pitchFamily="18" charset="0"/>
                <a:ea typeface="黑体"/>
              </a:rPr>
              <a:t>A</a:t>
            </a:r>
            <a:r>
              <a:rPr lang="zh-CN" altLang="en-US" sz="2250" b="1">
                <a:latin typeface="Times New Roman" pitchFamily="18" charset="0"/>
                <a:ea typeface="黑体"/>
              </a:rPr>
              <a:t>的</a:t>
            </a:r>
            <a:r>
              <a:rPr lang="zh-CN" altLang="en-US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邻边与斜边的比</a:t>
            </a:r>
            <a:r>
              <a:rPr lang="zh-CN" altLang="en-US" sz="2250" b="1">
                <a:latin typeface="Times New Roman" pitchFamily="18" charset="0"/>
                <a:ea typeface="黑体"/>
              </a:rPr>
              <a:t>叫做∠</a:t>
            </a:r>
            <a:r>
              <a:rPr lang="en-US" altLang="zh-CN" sz="2250" b="1" i="1">
                <a:latin typeface="Times New Roman" pitchFamily="18" charset="0"/>
                <a:ea typeface="黑体"/>
              </a:rPr>
              <a:t>A</a:t>
            </a:r>
            <a:r>
              <a:rPr lang="zh-CN" altLang="en-US" sz="2250" b="1">
                <a:latin typeface="Times New Roman" pitchFamily="18" charset="0"/>
                <a:ea typeface="黑体"/>
              </a:rPr>
              <a:t>的</a:t>
            </a:r>
            <a:r>
              <a:rPr lang="zh-CN" altLang="en-US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余弦</a:t>
            </a:r>
            <a:r>
              <a:rPr lang="zh-CN" altLang="en-US" sz="2250" b="1">
                <a:latin typeface="Times New Roman" pitchFamily="18" charset="0"/>
                <a:ea typeface="黑体"/>
              </a:rPr>
              <a:t>，记作</a:t>
            </a:r>
            <a:r>
              <a:rPr lang="en-US" altLang="zh-CN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cos</a:t>
            </a:r>
            <a:r>
              <a:rPr lang="en-US" altLang="zh-CN" sz="225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A</a:t>
            </a:r>
            <a:r>
              <a:rPr lang="zh-CN" altLang="en-US" sz="2250" b="1">
                <a:latin typeface="Times New Roman" pitchFamily="18" charset="0"/>
                <a:ea typeface="黑体"/>
              </a:rPr>
              <a:t>，即</a:t>
            </a:r>
          </a:p>
        </p:txBody>
      </p:sp>
      <p:grpSp>
        <p:nvGrpSpPr>
          <p:cNvPr id="18436" name="组合 12"/>
          <p:cNvGrpSpPr/>
          <p:nvPr/>
        </p:nvGrpSpPr>
        <p:grpSpPr>
          <a:xfrm>
            <a:off x="2755100" y="697706"/>
            <a:ext cx="4123147" cy="1840707"/>
            <a:chOff x="5562583" y="1522608"/>
            <a:chExt cx="4123147" cy="1839584"/>
          </a:xfrm>
        </p:grpSpPr>
        <p:grpSp>
          <p:nvGrpSpPr>
            <p:cNvPr id="18440" name="组合 13"/>
            <p:cNvGrpSpPr/>
            <p:nvPr/>
          </p:nvGrpSpPr>
          <p:grpSpPr>
            <a:xfrm>
              <a:off x="5562583" y="1522608"/>
              <a:ext cx="4123147" cy="1839584"/>
              <a:chOff x="3338526" y="-4868"/>
              <a:chExt cx="4123147" cy="1839584"/>
            </a:xfrm>
          </p:grpSpPr>
          <p:sp>
            <p:nvSpPr>
              <p:cNvPr id="16" name="直角三角形 15"/>
              <p:cNvSpPr/>
              <p:nvPr/>
            </p:nvSpPr>
            <p:spPr>
              <a:xfrm rot="16200000">
                <a:off x="4268822" y="-278612"/>
                <a:ext cx="1094015" cy="2269673"/>
              </a:xfrm>
              <a:prstGeom prst="rtTriangl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443" name="文本框 16"/>
              <p:cNvSpPr txBox="1"/>
              <p:nvPr/>
            </p:nvSpPr>
            <p:spPr>
              <a:xfrm>
                <a:off x="3338526" y="1164051"/>
                <a:ext cx="244078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A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  <p:sp>
            <p:nvSpPr>
              <p:cNvPr id="18444" name="文本框 17"/>
              <p:cNvSpPr txBox="1"/>
              <p:nvPr/>
            </p:nvSpPr>
            <p:spPr>
              <a:xfrm>
                <a:off x="5947329" y="-4868"/>
                <a:ext cx="244078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B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  <p:sp>
            <p:nvSpPr>
              <p:cNvPr id="18445" name="文本框 18"/>
              <p:cNvSpPr txBox="1"/>
              <p:nvPr/>
            </p:nvSpPr>
            <p:spPr>
              <a:xfrm>
                <a:off x="5947329" y="1164052"/>
                <a:ext cx="244078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C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  <p:sp>
            <p:nvSpPr>
              <p:cNvPr id="18446" name="Arc 9"/>
              <p:cNvSpPr/>
              <p:nvPr/>
            </p:nvSpPr>
            <p:spPr>
              <a:xfrm rot="1559121">
                <a:off x="3978208" y="1274390"/>
                <a:ext cx="145129" cy="102215"/>
              </a:xfrm>
              <a:custGeom>
                <a:gdLst>
                  <a:gd name="txL" fmla="*/ 0 w 21600"/>
                  <a:gd name="txT" fmla="*/ 0 h 21600"/>
                  <a:gd name="txR" fmla="*/ 21600 w 21600"/>
                  <a:gd name="txB" fmla="*/ 21600 h 21600"/>
                </a:gdLst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>
                    <a:alpha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</a:lstStyle>
              <a:p>
                <a:endParaRPr lang="zh-CN" altLang="en-US" sz="1800"/>
              </a:p>
            </p:txBody>
          </p:sp>
          <p:sp>
            <p:nvSpPr>
              <p:cNvPr id="18447" name="Text Box 13"/>
              <p:cNvSpPr txBox="1"/>
              <p:nvPr/>
            </p:nvSpPr>
            <p:spPr>
              <a:xfrm>
                <a:off x="5911238" y="697821"/>
                <a:ext cx="1550435" cy="3924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100" b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∠</a:t>
                </a:r>
                <a:r>
                  <a:rPr lang="en-US" altLang="zh-CN" sz="2100" b="1" i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A</a:t>
                </a:r>
                <a:r>
                  <a:rPr lang="zh-CN" altLang="en-US" sz="2100" b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的对边</a:t>
                </a:r>
              </a:p>
            </p:txBody>
          </p:sp>
          <p:sp>
            <p:nvSpPr>
              <p:cNvPr id="18448" name="Text Box 13"/>
              <p:cNvSpPr txBox="1"/>
              <p:nvPr/>
            </p:nvSpPr>
            <p:spPr>
              <a:xfrm>
                <a:off x="4298506" y="1442301"/>
                <a:ext cx="1550435" cy="3924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100" b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∠</a:t>
                </a:r>
                <a:r>
                  <a:rPr lang="en-US" altLang="zh-CN" sz="2100" b="1" i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A</a:t>
                </a:r>
                <a:r>
                  <a:rPr lang="zh-CN" altLang="en-US" sz="2100" b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的邻边</a:t>
                </a:r>
              </a:p>
            </p:txBody>
          </p:sp>
          <p:sp>
            <p:nvSpPr>
              <p:cNvPr id="18449" name="Text Box 13"/>
              <p:cNvSpPr txBox="1"/>
              <p:nvPr/>
            </p:nvSpPr>
            <p:spPr>
              <a:xfrm>
                <a:off x="4245104" y="417824"/>
                <a:ext cx="1102021" cy="3924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zh-CN" altLang="en-US" sz="2100" b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斜边</a:t>
                </a:r>
              </a:p>
            </p:txBody>
          </p:sp>
        </p:grpSp>
        <p:sp>
          <p:nvSpPr>
            <p:cNvPr id="18441" name="Text Box 9"/>
            <p:cNvSpPr txBox="1"/>
            <p:nvPr/>
          </p:nvSpPr>
          <p:spPr>
            <a:xfrm>
              <a:off x="7943776" y="2592179"/>
              <a:ext cx="390525" cy="34290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1800">
                  <a:latin typeface="Tahoma" panose="020b0604030504040204" pitchFamily="34" charset="0"/>
                </a:rPr>
                <a:t>┌</a:t>
              </a:r>
              <a:endParaRPr lang="en-US" altLang="zh-CN" sz="1800" baseline="-25000">
                <a:latin typeface="Tahoma" panose="020b0604030504040204" pitchFamily="34" charset="0"/>
              </a:endParaRPr>
            </a:p>
          </p:txBody>
        </p:sp>
      </p:grpSp>
      <p:grpSp>
        <p:nvGrpSpPr>
          <p:cNvPr id="18437" name="组合 23"/>
          <p:cNvGrpSpPr/>
          <p:nvPr/>
        </p:nvGrpSpPr>
        <p:grpSpPr>
          <a:xfrm>
            <a:off x="239316" y="-200025"/>
            <a:ext cx="1820465" cy="1321594"/>
            <a:chOff x="745952" y="279890"/>
            <a:chExt cx="1819814" cy="1321423"/>
          </a:xfrm>
        </p:grpSpPr>
        <p:pic>
          <p:nvPicPr>
            <p:cNvPr id="18438" name="图片 2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5952" y="279890"/>
              <a:ext cx="1819814" cy="132142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8439" name="Rectangle 33"/>
            <p:cNvSpPr/>
            <p:nvPr/>
          </p:nvSpPr>
          <p:spPr>
            <a:xfrm>
              <a:off x="952762" y="973894"/>
              <a:ext cx="1529275" cy="45772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b" anchorCtr="0"/>
            <a:lstStyle>
              <a:defPPr>
                <a:defRPr lang="zh-CN"/>
              </a:defPPr>
            </a:lstStyle>
            <a:p>
              <a:pPr eaLnBrk="1" hangingPunct="1">
                <a:lnSpc>
                  <a:spcPct val="150000"/>
                </a:lnSpc>
                <a:buNone/>
              </a:pPr>
              <a:r>
                <a:rPr lang="zh-CN" altLang="en-US" sz="2400" b="1">
                  <a:solidFill>
                    <a:srgbClr val="F9FFFE"/>
                  </a:solidFill>
                  <a:latin typeface="Times New Roman" pitchFamily="18" charset="0"/>
                  <a:ea typeface="黑体"/>
                </a:rPr>
                <a:t>概念归纳</a:t>
              </a:r>
            </a:p>
          </p:txBody>
        </p:sp>
      </p:grp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矩形: 圆角 20"/>
          <p:cNvSpPr/>
          <p:nvPr/>
        </p:nvSpPr>
        <p:spPr>
          <a:xfrm>
            <a:off x="446485" y="2639616"/>
            <a:ext cx="8155781" cy="1209675"/>
          </a:xfrm>
          <a:prstGeom prst="roundRect">
            <a:avLst/>
          </a:prstGeom>
          <a:solidFill>
            <a:srgbClr val="F4F9F1"/>
          </a:solidFill>
          <a:ln w="1905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342900" marR="0" lvl="1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685800" marR="0" lvl="2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028700" marR="0" lvl="3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1371600" marR="0" lvl="4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1714500" marR="0" lvl="5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2057400" marR="0" lvl="6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2400300" marR="0" lvl="7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2743200" marR="0" lvl="8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9459" name="组合 1"/>
          <p:cNvGrpSpPr/>
          <p:nvPr/>
        </p:nvGrpSpPr>
        <p:grpSpPr>
          <a:xfrm>
            <a:off x="2755100" y="697706"/>
            <a:ext cx="4123147" cy="1840707"/>
            <a:chOff x="5562583" y="1522608"/>
            <a:chExt cx="4123147" cy="1839584"/>
          </a:xfrm>
        </p:grpSpPr>
        <p:grpSp>
          <p:nvGrpSpPr>
            <p:cNvPr id="19467" name="组合 2"/>
            <p:cNvGrpSpPr/>
            <p:nvPr/>
          </p:nvGrpSpPr>
          <p:grpSpPr>
            <a:xfrm>
              <a:off x="5562583" y="1522608"/>
              <a:ext cx="4123147" cy="1839584"/>
              <a:chOff x="3338526" y="-4868"/>
              <a:chExt cx="4123147" cy="1839584"/>
            </a:xfrm>
          </p:grpSpPr>
          <p:sp>
            <p:nvSpPr>
              <p:cNvPr id="5" name="直角三角形 4"/>
              <p:cNvSpPr/>
              <p:nvPr/>
            </p:nvSpPr>
            <p:spPr>
              <a:xfrm rot="16200000">
                <a:off x="4268822" y="-278612"/>
                <a:ext cx="1094015" cy="2269673"/>
              </a:xfrm>
              <a:prstGeom prst="rtTriangl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470" name="文本框 5"/>
              <p:cNvSpPr txBox="1"/>
              <p:nvPr/>
            </p:nvSpPr>
            <p:spPr>
              <a:xfrm>
                <a:off x="3338526" y="1164051"/>
                <a:ext cx="244078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A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  <p:sp>
            <p:nvSpPr>
              <p:cNvPr id="19471" name="文本框 6"/>
              <p:cNvSpPr txBox="1"/>
              <p:nvPr/>
            </p:nvSpPr>
            <p:spPr>
              <a:xfrm>
                <a:off x="5947329" y="-4868"/>
                <a:ext cx="244078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B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  <p:sp>
            <p:nvSpPr>
              <p:cNvPr id="19472" name="文本框 7"/>
              <p:cNvSpPr txBox="1"/>
              <p:nvPr/>
            </p:nvSpPr>
            <p:spPr>
              <a:xfrm>
                <a:off x="5947329" y="1164052"/>
                <a:ext cx="244078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C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  <p:sp>
            <p:nvSpPr>
              <p:cNvPr id="19473" name="Arc 9"/>
              <p:cNvSpPr/>
              <p:nvPr/>
            </p:nvSpPr>
            <p:spPr>
              <a:xfrm rot="1559121">
                <a:off x="3978208" y="1274390"/>
                <a:ext cx="145129" cy="102215"/>
              </a:xfrm>
              <a:custGeom>
                <a:gdLst>
                  <a:gd name="txL" fmla="*/ 0 w 21600"/>
                  <a:gd name="txT" fmla="*/ 0 h 21600"/>
                  <a:gd name="txR" fmla="*/ 21600 w 21600"/>
                  <a:gd name="txB" fmla="*/ 21600 h 21600"/>
                </a:gdLst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>
                    <a:alpha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</a:lstStyle>
              <a:p>
                <a:endParaRPr lang="zh-CN" altLang="en-US" sz="1800"/>
              </a:p>
            </p:txBody>
          </p:sp>
          <p:sp>
            <p:nvSpPr>
              <p:cNvPr id="19474" name="Text Box 13"/>
              <p:cNvSpPr txBox="1"/>
              <p:nvPr/>
            </p:nvSpPr>
            <p:spPr>
              <a:xfrm>
                <a:off x="5911238" y="697821"/>
                <a:ext cx="1550435" cy="3924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100" b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∠</a:t>
                </a:r>
                <a:r>
                  <a:rPr lang="en-US" altLang="zh-CN" sz="2100" b="1" i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A</a:t>
                </a:r>
                <a:r>
                  <a:rPr lang="zh-CN" altLang="en-US" sz="2100" b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的对边</a:t>
                </a:r>
              </a:p>
            </p:txBody>
          </p:sp>
          <p:sp>
            <p:nvSpPr>
              <p:cNvPr id="19475" name="Text Box 13"/>
              <p:cNvSpPr txBox="1"/>
              <p:nvPr/>
            </p:nvSpPr>
            <p:spPr>
              <a:xfrm>
                <a:off x="4298506" y="1442301"/>
                <a:ext cx="1550435" cy="3924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100" b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∠</a:t>
                </a:r>
                <a:r>
                  <a:rPr lang="en-US" altLang="zh-CN" sz="2100" b="1" i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A</a:t>
                </a:r>
                <a:r>
                  <a:rPr lang="zh-CN" altLang="en-US" sz="2100" b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的邻边</a:t>
                </a:r>
              </a:p>
            </p:txBody>
          </p:sp>
          <p:sp>
            <p:nvSpPr>
              <p:cNvPr id="19476" name="Text Box 13"/>
              <p:cNvSpPr txBox="1"/>
              <p:nvPr/>
            </p:nvSpPr>
            <p:spPr>
              <a:xfrm>
                <a:off x="4245104" y="417824"/>
                <a:ext cx="1102021" cy="3924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zh-CN" altLang="en-US" sz="2100" b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斜边</a:t>
                </a:r>
              </a:p>
            </p:txBody>
          </p:sp>
        </p:grpSp>
        <p:sp>
          <p:nvSpPr>
            <p:cNvPr id="19468" name="Text Box 9"/>
            <p:cNvSpPr txBox="1"/>
            <p:nvPr/>
          </p:nvSpPr>
          <p:spPr>
            <a:xfrm>
              <a:off x="7943776" y="2592179"/>
              <a:ext cx="390525" cy="34290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1800">
                  <a:latin typeface="Tahoma" panose="020b0604030504040204" pitchFamily="34" charset="0"/>
                </a:rPr>
                <a:t>┌</a:t>
              </a:r>
              <a:endParaRPr lang="en-US" altLang="zh-CN" sz="1800" baseline="-25000">
                <a:latin typeface="Tahoma" panose="020b0604030504040204" pitchFamily="34" charset="0"/>
              </a:endParaRPr>
            </a:p>
          </p:txBody>
        </p:sp>
      </p:grpSp>
      <p:grpSp>
        <p:nvGrpSpPr>
          <p:cNvPr id="19460" name="组合 12"/>
          <p:cNvGrpSpPr/>
          <p:nvPr/>
        </p:nvGrpSpPr>
        <p:grpSpPr>
          <a:xfrm>
            <a:off x="239316" y="-200025"/>
            <a:ext cx="1820465" cy="1321594"/>
            <a:chOff x="745952" y="279890"/>
            <a:chExt cx="1819814" cy="1321423"/>
          </a:xfrm>
        </p:grpSpPr>
        <p:pic>
          <p:nvPicPr>
            <p:cNvPr id="19465" name="图片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5952" y="279890"/>
              <a:ext cx="1819814" cy="132142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466" name="Rectangle 33"/>
            <p:cNvSpPr/>
            <p:nvPr/>
          </p:nvSpPr>
          <p:spPr>
            <a:xfrm>
              <a:off x="952762" y="973894"/>
              <a:ext cx="1529275" cy="45772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b" anchorCtr="0"/>
            <a:lstStyle>
              <a:defPPr>
                <a:defRPr lang="zh-CN"/>
              </a:defPPr>
            </a:lstStyle>
            <a:p>
              <a:pPr eaLnBrk="1" hangingPunct="1">
                <a:lnSpc>
                  <a:spcPct val="150000"/>
                </a:lnSpc>
                <a:buNone/>
              </a:pPr>
              <a:r>
                <a:rPr lang="zh-CN" altLang="en-US" sz="2400" b="1">
                  <a:solidFill>
                    <a:srgbClr val="F9FFFE"/>
                  </a:solidFill>
                  <a:latin typeface="Times New Roman" pitchFamily="18" charset="0"/>
                  <a:ea typeface="黑体"/>
                </a:rPr>
                <a:t>概念归纳</a:t>
              </a:r>
            </a:p>
          </p:txBody>
        </p:sp>
      </p:grpSp>
      <p:sp>
        <p:nvSpPr>
          <p:cNvPr id="17" name="Rectangle 4"/>
          <p:cNvSpPr>
            <a:spLocks noGrp="1"/>
          </p:cNvSpPr>
          <p:nvPr/>
        </p:nvSpPr>
        <p:spPr>
          <a:xfrm>
            <a:off x="520304" y="4018360"/>
            <a:ext cx="6284119" cy="595312"/>
          </a:xfrm>
          <a:prstGeom prst="rect">
            <a:avLst/>
          </a:prstGeom>
          <a:noFill/>
          <a:ln w="12700">
            <a:noFill/>
          </a:ln>
        </p:spPr>
        <p:txBody>
          <a:bodyPr/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ct val="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zh-CN" altLang="en-US" sz="2250" b="1">
                <a:solidFill>
                  <a:srgbClr val="0066FF"/>
                </a:solidFill>
                <a:latin typeface="Times New Roman" pitchFamily="18" charset="0"/>
                <a:ea typeface="黑体"/>
              </a:rPr>
              <a:t>锐角</a:t>
            </a:r>
            <a:r>
              <a:rPr lang="en-US" altLang="zh-CN" sz="2250" b="1" i="1">
                <a:solidFill>
                  <a:srgbClr val="0066FF"/>
                </a:solidFill>
                <a:latin typeface="Times New Roman" pitchFamily="18" charset="0"/>
                <a:ea typeface="黑体"/>
              </a:rPr>
              <a:t>A</a:t>
            </a:r>
            <a:r>
              <a:rPr lang="zh-CN" altLang="en-US" sz="2250" b="1">
                <a:solidFill>
                  <a:srgbClr val="0066FF"/>
                </a:solidFill>
                <a:latin typeface="Times New Roman" pitchFamily="18" charset="0"/>
                <a:ea typeface="黑体"/>
              </a:rPr>
              <a:t>的正弦、余弦、正切，都是∠</a:t>
            </a:r>
            <a:r>
              <a:rPr lang="en-US" altLang="zh-CN" sz="2250" b="1" i="1">
                <a:solidFill>
                  <a:srgbClr val="0066FF"/>
                </a:solidFill>
                <a:latin typeface="Times New Roman" pitchFamily="18" charset="0"/>
                <a:ea typeface="黑体"/>
              </a:rPr>
              <a:t>A</a:t>
            </a:r>
            <a:r>
              <a:rPr lang="zh-CN" altLang="en-US" sz="2250" b="1">
                <a:solidFill>
                  <a:srgbClr val="0066FF"/>
                </a:solidFill>
                <a:latin typeface="Times New Roman" pitchFamily="18" charset="0"/>
                <a:ea typeface="黑体"/>
              </a:rPr>
              <a:t>的三角函数</a:t>
            </a:r>
            <a:r>
              <a:rPr lang="en-US" altLang="zh-CN" sz="2250" b="1">
                <a:solidFill>
                  <a:srgbClr val="0066FF"/>
                </a:solidFill>
                <a:latin typeface="Times New Roman" pitchFamily="18" charset="0"/>
                <a:ea typeface="黑体"/>
              </a:rPr>
              <a:t>.</a:t>
            </a:r>
          </a:p>
        </p:txBody>
      </p:sp>
      <p:graphicFrame>
        <p:nvGraphicFramePr>
          <p:cNvPr id="18" name="对象 17"/>
          <p:cNvGraphicFramePr>
            <a:graphicFrameLocks noChangeAspect="1"/>
          </p:cNvGraphicFramePr>
          <p:nvPr/>
        </p:nvGraphicFramePr>
        <p:xfrm>
          <a:off x="541735" y="2828925"/>
          <a:ext cx="2293144" cy="7881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r:id="rId3" progId="Equation.DSMT4">
                  <p:embed/>
                </p:oleObj>
              </mc:Choice>
              <mc:Fallback>
                <p:oleObj r:id="rId3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1735" y="2828925"/>
                        <a:ext cx="2293144" cy="78819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3232547" y="2836069"/>
          <a:ext cx="2294334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r:id="rId5" progId="Equation.DSMT4">
                  <p:embed/>
                </p:oleObj>
              </mc:Choice>
              <mc:Fallback>
                <p:oleObj r:id="rId5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32547" y="2836069"/>
                        <a:ext cx="2294334" cy="781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5959079" y="2800350"/>
          <a:ext cx="2420540" cy="8167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r:id="rId7" progId="Equation.DSMT4">
                  <p:embed/>
                </p:oleObj>
              </mc:Choice>
              <mc:Fallback>
                <p:oleObj r:id="rId7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959079" y="2800350"/>
                        <a:ext cx="2420540" cy="81676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1" nodeType="afterEffect"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0482" name="组合 1"/>
          <p:cNvGrpSpPr/>
          <p:nvPr/>
        </p:nvGrpSpPr>
        <p:grpSpPr>
          <a:xfrm>
            <a:off x="5324474" y="1215630"/>
            <a:ext cx="3655219" cy="2606278"/>
            <a:chOff x="5074440" y="1292917"/>
            <a:chExt cx="3655443" cy="260547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rcRect b="13050"/>
            <a:stretch>
              <a:fillRect/>
            </a:stretch>
          </p:blipFill>
          <p:spPr>
            <a:xfrm>
              <a:off x="5074440" y="1292917"/>
              <a:ext cx="3655443" cy="2605471"/>
            </a:xfrm>
            <a:custGeom>
              <a:gdLst>
                <a:gd name="connsiteX0" fmla="*/ 2639683 w 4873924"/>
                <a:gd name="connsiteY0" fmla="*/ 1623169 h 3473961"/>
                <a:gd name="connsiteX1" fmla="*/ 2432649 w 4873924"/>
                <a:gd name="connsiteY1" fmla="*/ 1700807 h 3473961"/>
                <a:gd name="connsiteX2" fmla="*/ 2389517 w 4873924"/>
                <a:gd name="connsiteY2" fmla="*/ 2002731 h 3473961"/>
                <a:gd name="connsiteX3" fmla="*/ 2794958 w 4873924"/>
                <a:gd name="connsiteY3" fmla="*/ 2054490 h 3473961"/>
                <a:gd name="connsiteX4" fmla="*/ 0 w 4873924"/>
                <a:gd name="connsiteY4" fmla="*/ 0 h 3473961"/>
                <a:gd name="connsiteX5" fmla="*/ 4873924 w 4873924"/>
                <a:gd name="connsiteY5" fmla="*/ 0 h 3473961"/>
                <a:gd name="connsiteX6" fmla="*/ 4873924 w 4873924"/>
                <a:gd name="connsiteY6" fmla="*/ 3473961 h 3473961"/>
                <a:gd name="connsiteX7" fmla="*/ 4399471 w 4873924"/>
                <a:gd name="connsiteY7" fmla="*/ 3473961 h 3473961"/>
                <a:gd name="connsiteX8" fmla="*/ 4399471 w 4873924"/>
                <a:gd name="connsiteY8" fmla="*/ 2987818 h 3473961"/>
                <a:gd name="connsiteX9" fmla="*/ 155275 w 4873924"/>
                <a:gd name="connsiteY9" fmla="*/ 2987818 h 3473961"/>
                <a:gd name="connsiteX10" fmla="*/ 155275 w 4873924"/>
                <a:gd name="connsiteY10" fmla="*/ 3473961 h 3473961"/>
                <a:gd name="connsiteX11" fmla="*/ 0 w 4873924"/>
                <a:gd name="connsiteY11" fmla="*/ 3473961 h 347396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873924" h="3473961">
                  <a:moveTo>
                    <a:pt x="2639683" y="1623169"/>
                  </a:moveTo>
                  <a:lnTo>
                    <a:pt x="2432649" y="1700807"/>
                  </a:lnTo>
                  <a:lnTo>
                    <a:pt x="2389517" y="2002731"/>
                  </a:lnTo>
                  <a:lnTo>
                    <a:pt x="2794958" y="2054490"/>
                  </a:lnTo>
                  <a:close/>
                  <a:moveTo>
                    <a:pt x="0" y="0"/>
                  </a:moveTo>
                  <a:lnTo>
                    <a:pt x="4873924" y="0"/>
                  </a:lnTo>
                  <a:lnTo>
                    <a:pt x="4873924" y="3473961"/>
                  </a:lnTo>
                  <a:lnTo>
                    <a:pt x="4399471" y="3473961"/>
                  </a:lnTo>
                  <a:lnTo>
                    <a:pt x="4399471" y="2987818"/>
                  </a:lnTo>
                  <a:lnTo>
                    <a:pt x="155275" y="2987818"/>
                  </a:lnTo>
                  <a:lnTo>
                    <a:pt x="155275" y="3473961"/>
                  </a:lnTo>
                  <a:lnTo>
                    <a:pt x="0" y="3473961"/>
                  </a:lnTo>
                  <a:close/>
                </a:path>
              </a:pathLst>
            </a:custGeom>
          </p:spPr>
        </p:pic>
        <p:sp>
          <p:nvSpPr>
            <p:cNvPr id="20489" name="Text Box 10"/>
            <p:cNvSpPr txBox="1"/>
            <p:nvPr/>
          </p:nvSpPr>
          <p:spPr>
            <a:xfrm>
              <a:off x="5514387" y="3533781"/>
              <a:ext cx="275035" cy="34624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i="1">
                  <a:latin typeface="Times New Roman" pitchFamily="18" charset="0"/>
                  <a:ea typeface="隶书" panose="02010509060101010101" pitchFamily="49" charset="-122"/>
                </a:rPr>
                <a:t>A</a:t>
              </a:r>
            </a:p>
          </p:txBody>
        </p:sp>
        <p:sp>
          <p:nvSpPr>
            <p:cNvPr id="20490" name="Text Box 10"/>
            <p:cNvSpPr txBox="1"/>
            <p:nvPr/>
          </p:nvSpPr>
          <p:spPr>
            <a:xfrm>
              <a:off x="6627130" y="3533781"/>
              <a:ext cx="440015" cy="34624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i="1">
                  <a:latin typeface="Times New Roman" pitchFamily="18" charset="0"/>
                  <a:ea typeface="隶书" panose="02010509060101010101" pitchFamily="49" charset="-122"/>
                </a:rPr>
                <a:t>C</a:t>
              </a:r>
              <a:r>
                <a:rPr lang="en-US" altLang="zh-CN" sz="1800" b="1" baseline="-25000">
                  <a:latin typeface="Times New Roman" pitchFamily="18" charset="0"/>
                  <a:ea typeface="隶书" panose="02010509060101010101" pitchFamily="49" charset="-122"/>
                </a:rPr>
                <a:t>2</a:t>
              </a:r>
            </a:p>
          </p:txBody>
        </p:sp>
        <p:sp>
          <p:nvSpPr>
            <p:cNvPr id="20491" name="Text Box 10"/>
            <p:cNvSpPr txBox="1"/>
            <p:nvPr/>
          </p:nvSpPr>
          <p:spPr>
            <a:xfrm>
              <a:off x="7390566" y="3533780"/>
              <a:ext cx="440015" cy="34624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i="1">
                  <a:latin typeface="Times New Roman" pitchFamily="18" charset="0"/>
                  <a:ea typeface="隶书" panose="02010509060101010101" pitchFamily="49" charset="-122"/>
                </a:rPr>
                <a:t>C</a:t>
              </a:r>
              <a:r>
                <a:rPr lang="en-US" altLang="zh-CN" sz="1800" b="1" baseline="-25000">
                  <a:latin typeface="Times New Roman" pitchFamily="18" charset="0"/>
                  <a:ea typeface="隶书" panose="02010509060101010101" pitchFamily="49" charset="-122"/>
                </a:rPr>
                <a:t>1</a:t>
              </a:r>
            </a:p>
          </p:txBody>
        </p:sp>
        <p:sp>
          <p:nvSpPr>
            <p:cNvPr id="20492" name="Text Box 10"/>
            <p:cNvSpPr txBox="1"/>
            <p:nvPr/>
          </p:nvSpPr>
          <p:spPr>
            <a:xfrm>
              <a:off x="7532901" y="1900445"/>
              <a:ext cx="440015" cy="34624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i="1">
                  <a:solidFill>
                    <a:schemeClr val="bg1"/>
                  </a:solidFill>
                  <a:latin typeface="Times New Roman" pitchFamily="18" charset="0"/>
                  <a:ea typeface="隶书" panose="02010509060101010101" pitchFamily="49" charset="-122"/>
                </a:rPr>
                <a:t>B</a:t>
              </a:r>
              <a:r>
                <a:rPr lang="en-US" altLang="zh-CN" sz="1800" b="1" baseline="-25000">
                  <a:solidFill>
                    <a:schemeClr val="bg1"/>
                  </a:solidFill>
                  <a:latin typeface="Times New Roman" pitchFamily="18" charset="0"/>
                  <a:ea typeface="隶书" panose="02010509060101010101" pitchFamily="49" charset="-122"/>
                </a:rPr>
                <a:t>1</a:t>
              </a:r>
            </a:p>
          </p:txBody>
        </p:sp>
      </p:grpSp>
      <p:grpSp>
        <p:nvGrpSpPr>
          <p:cNvPr id="20483" name="组合 7"/>
          <p:cNvGrpSpPr/>
          <p:nvPr/>
        </p:nvGrpSpPr>
        <p:grpSpPr>
          <a:xfrm>
            <a:off x="2897981" y="175022"/>
            <a:ext cx="3151585" cy="1040606"/>
            <a:chOff x="2864376" y="203265"/>
            <a:chExt cx="3150798" cy="1040566"/>
          </a:xfrm>
        </p:grpSpPr>
        <p:pic>
          <p:nvPicPr>
            <p:cNvPr id="20486" name="图片 8"/>
            <p:cNvPicPr>
              <a:picLocks noChangeAspect="1"/>
            </p:cNvPicPr>
            <p:nvPr/>
          </p:nvPicPr>
          <p:blipFill>
            <a:blip r:embed="rId3"/>
            <a:srcRect l="15378" t="77242" r="15707"/>
            <a:stretch>
              <a:fillRect/>
            </a:stretch>
          </p:blipFill>
          <p:spPr>
            <a:xfrm>
              <a:off x="2864376" y="203265"/>
              <a:ext cx="3150798" cy="104056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0487" name="文本框 9"/>
            <p:cNvSpPr txBox="1"/>
            <p:nvPr/>
          </p:nvSpPr>
          <p:spPr>
            <a:xfrm>
              <a:off x="3438337" y="422806"/>
              <a:ext cx="2002877" cy="48474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algn="ctr" eaLnBrk="1" hangingPunct="1">
                <a:buNone/>
              </a:pPr>
              <a:r>
                <a:rPr lang="zh-CN" altLang="en-US" sz="2700" b="1">
                  <a:solidFill>
                    <a:schemeClr val="bg1"/>
                  </a:solidFill>
                  <a:latin typeface="黑体"/>
                  <a:ea typeface="黑体"/>
                  <a:sym typeface="字魂59号-创粗黑"/>
                </a:rPr>
                <a:t>探究活动</a:t>
              </a:r>
              <a:r>
                <a:rPr lang="en-US" altLang="zh-CN" sz="2700" b="1">
                  <a:solidFill>
                    <a:schemeClr val="bg1"/>
                  </a:solidFill>
                  <a:latin typeface="黑体"/>
                  <a:ea typeface="黑体"/>
                  <a:sym typeface="字魂59号-创粗黑"/>
                </a:rPr>
                <a:t>2</a:t>
              </a:r>
              <a:endParaRPr lang="zh-CN" altLang="en-US" sz="2700" b="1">
                <a:solidFill>
                  <a:schemeClr val="bg1"/>
                </a:solidFill>
                <a:latin typeface="黑体"/>
                <a:ea typeface="黑体"/>
                <a:sym typeface="字魂59号-创粗黑"/>
              </a:endParaRPr>
            </a:p>
          </p:txBody>
        </p:sp>
      </p:grpSp>
      <p:sp>
        <p:nvSpPr>
          <p:cNvPr id="11" name="Text Box 32"/>
          <p:cNvSpPr txBox="1"/>
          <p:nvPr/>
        </p:nvSpPr>
        <p:spPr>
          <a:xfrm>
            <a:off x="472679" y="1215628"/>
            <a:ext cx="4722019" cy="218241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  <a:buNone/>
            </a:pPr>
            <a:r>
              <a:rPr lang="zh-CN" altLang="en-US" sz="2400" b="1">
                <a:latin typeface="Times New Roman" pitchFamily="18" charset="0"/>
                <a:ea typeface="黑体"/>
              </a:rPr>
              <a:t>        我们知道，梯子的倾斜程度与</a:t>
            </a:r>
            <a:r>
              <a:rPr lang="en-US" altLang="zh-CN" sz="2400" b="1">
                <a:latin typeface="Times New Roman" pitchFamily="18" charset="0"/>
                <a:ea typeface="黑体"/>
              </a:rPr>
              <a:t>tan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A</a:t>
            </a:r>
            <a:r>
              <a:rPr lang="zh-CN" altLang="en-US" sz="2400" b="1">
                <a:latin typeface="Times New Roman" pitchFamily="18" charset="0"/>
                <a:ea typeface="黑体"/>
              </a:rPr>
              <a:t>有关系，</a:t>
            </a:r>
            <a:r>
              <a:rPr lang="en-US" altLang="zh-CN" sz="2400" b="1">
                <a:solidFill>
                  <a:srgbClr val="FF6699"/>
                </a:solidFill>
                <a:latin typeface="Times New Roman" pitchFamily="18" charset="0"/>
                <a:ea typeface="黑体"/>
              </a:rPr>
              <a:t>tan</a:t>
            </a:r>
            <a:r>
              <a:rPr lang="en-US" altLang="zh-CN" sz="2400" b="1" i="1">
                <a:solidFill>
                  <a:srgbClr val="FF6699"/>
                </a:solidFill>
                <a:latin typeface="Times New Roman" pitchFamily="18" charset="0"/>
                <a:ea typeface="黑体"/>
              </a:rPr>
              <a:t>A</a:t>
            </a:r>
            <a:r>
              <a:rPr lang="zh-CN" altLang="en-US" sz="2400" b="1">
                <a:solidFill>
                  <a:srgbClr val="FF6699"/>
                </a:solidFill>
                <a:latin typeface="Times New Roman" pitchFamily="18" charset="0"/>
                <a:ea typeface="黑体"/>
              </a:rPr>
              <a:t>越大，梯子越陡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，那么梯子的倾斜程度与</a:t>
            </a:r>
            <a:r>
              <a:rPr lang="en-US" altLang="zh-CN" sz="2400" b="1">
                <a:latin typeface="Times New Roman" pitchFamily="18" charset="0"/>
                <a:ea typeface="黑体"/>
              </a:rPr>
              <a:t>sin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A</a:t>
            </a:r>
            <a:r>
              <a:rPr lang="zh-CN" altLang="en-US" sz="2400" b="1">
                <a:latin typeface="Times New Roman" pitchFamily="18" charset="0"/>
                <a:ea typeface="黑体"/>
              </a:rPr>
              <a:t>和</a:t>
            </a:r>
            <a:r>
              <a:rPr lang="en-US" altLang="zh-CN" sz="2400" b="1">
                <a:latin typeface="Times New Roman" pitchFamily="18" charset="0"/>
                <a:ea typeface="黑体"/>
              </a:rPr>
              <a:t>cos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A</a:t>
            </a:r>
            <a:r>
              <a:rPr lang="zh-CN" altLang="en-US" sz="2400" b="1">
                <a:latin typeface="Times New Roman" pitchFamily="18" charset="0"/>
                <a:ea typeface="黑体"/>
              </a:rPr>
              <a:t>有关系吗？是怎样的关系？</a:t>
            </a:r>
          </a:p>
        </p:txBody>
      </p:sp>
      <p:sp>
        <p:nvSpPr>
          <p:cNvPr id="12" name="Rectangle 5"/>
          <p:cNvSpPr>
            <a:spLocks noGrp="1"/>
          </p:cNvSpPr>
          <p:nvPr/>
        </p:nvSpPr>
        <p:spPr>
          <a:xfrm>
            <a:off x="527447" y="3476625"/>
            <a:ext cx="3960019" cy="1144191"/>
          </a:xfrm>
          <a:prstGeom prst="rect">
            <a:avLst/>
          </a:prstGeom>
          <a:noFill/>
          <a:ln w="12700">
            <a:noFill/>
          </a:ln>
        </p:spPr>
        <p:txBody>
          <a:bodyPr/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  <a:buClr>
                <a:schemeClr val="tx2"/>
              </a:buClr>
              <a:buFont typeface="Wingdings" pitchFamily="2" charset="2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sin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A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的值越大，梯子越陡；</a:t>
            </a:r>
            <a:endParaRPr lang="en-US" altLang="zh-CN" sz="2400" b="1">
              <a:solidFill>
                <a:srgbClr val="FF0000"/>
              </a:solidFill>
              <a:latin typeface="Times New Roman" pitchFamily="18" charset="0"/>
              <a:ea typeface="黑体"/>
            </a:endParaRPr>
          </a:p>
          <a:p>
            <a:pPr eaLnBrk="1" hangingPunct="1">
              <a:lnSpc>
                <a:spcPct val="150000"/>
              </a:lnSpc>
              <a:buClr>
                <a:schemeClr val="tx2"/>
              </a:buClr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cos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A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的值越小，梯子越陡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.</a:t>
            </a: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3"/>
          <p:cNvSpPr>
            <a:spLocks noGrp="1" noChangeArrowheads="1"/>
          </p:cNvSpPr>
          <p:nvPr/>
        </p:nvSpPr>
        <p:spPr bwMode="auto">
          <a:xfrm>
            <a:off x="1107281" y="977503"/>
            <a:ext cx="7497366" cy="964406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defPPr>
              <a:defRPr lang="zh-CN"/>
            </a:defPPr>
            <a:lvl1pPr marL="0" lvl="0" indent="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"/>
              <a:defRPr sz="2400" b="0" i="0" u="none" kern="1200" baseline="0">
                <a:solidFill>
                  <a:schemeClr val="tx1"/>
                </a:solidFill>
                <a:latin typeface="Goudy Old Style" panose="02020502050305020303" pitchFamily="18" charset="0"/>
                <a:ea typeface="宋体" pitchFamily="2" charset="-122"/>
                <a:cs typeface="+mn-cs"/>
              </a:defRPr>
            </a:lvl1pPr>
            <a:lvl2pPr marL="557212" lvl="1" indent="-214312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"/>
              <a:defRPr sz="2100" b="0" i="0" u="none" kern="1200" baseline="0">
                <a:solidFill>
                  <a:schemeClr val="tx1"/>
                </a:solidFill>
                <a:latin typeface="Goudy Old Style" panose="02020502050305020303" pitchFamily="18" charset="0"/>
                <a:ea typeface="宋体" pitchFamily="2" charset="-122"/>
                <a:cs typeface="+mn-cs"/>
              </a:defRPr>
            </a:lvl2pPr>
            <a:lvl3pPr marL="857250" lvl="2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"/>
              <a:defRPr sz="1800" b="0" i="0" u="none" kern="1200" baseline="0">
                <a:solidFill>
                  <a:schemeClr val="tx1"/>
                </a:solidFill>
                <a:latin typeface="Goudy Old Style" panose="02020502050305020303" pitchFamily="18" charset="0"/>
                <a:ea typeface="宋体" pitchFamily="2" charset="-122"/>
                <a:cs typeface="+mn-cs"/>
              </a:defRPr>
            </a:lvl3pPr>
            <a:lvl4pPr marL="1200150" lvl="3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"/>
              <a:defRPr sz="1500" b="0" i="0" u="none" kern="1200" baseline="0">
                <a:solidFill>
                  <a:schemeClr val="tx1"/>
                </a:solidFill>
                <a:latin typeface="Goudy Old Style" panose="02020502050305020303" pitchFamily="18" charset="0"/>
                <a:ea typeface="宋体" pitchFamily="2" charset="-122"/>
                <a:cs typeface="+mn-cs"/>
              </a:defRPr>
            </a:lvl4pPr>
            <a:lvl5pPr marL="1543050" lvl="4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"/>
              <a:defRPr sz="1500" b="0" i="0" u="none" kern="1200" baseline="0">
                <a:solidFill>
                  <a:schemeClr val="tx1"/>
                </a:solidFill>
                <a:latin typeface="Goudy Old Style" panose="02020502050305020303" pitchFamily="18" charset="0"/>
                <a:ea typeface="宋体" pitchFamily="2" charset="-122"/>
                <a:cs typeface="+mn-cs"/>
              </a:defRPr>
            </a:lvl5pPr>
            <a:lvl6pPr marL="1885950" lvl="5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"/>
              <a:defRPr sz="1500" b="0" i="0" u="none" kern="1200" baseline="0">
                <a:solidFill>
                  <a:schemeClr val="tx1"/>
                </a:solidFill>
                <a:latin typeface="Goudy Old Style" panose="02020502050305020303" pitchFamily="18" charset="0"/>
                <a:ea typeface="宋体" pitchFamily="2" charset="-122"/>
                <a:cs typeface="+mn-cs"/>
              </a:defRPr>
            </a:lvl6pPr>
            <a:lvl7pPr marL="2228850" lvl="6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"/>
              <a:defRPr sz="1500" b="0" i="0" u="none" kern="1200" baseline="0">
                <a:solidFill>
                  <a:schemeClr val="tx1"/>
                </a:solidFill>
                <a:latin typeface="Goudy Old Style" panose="02020502050305020303" pitchFamily="18" charset="0"/>
                <a:ea typeface="宋体" pitchFamily="2" charset="-122"/>
                <a:cs typeface="+mn-cs"/>
              </a:defRPr>
            </a:lvl7pPr>
            <a:lvl8pPr marL="2571750" lvl="7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"/>
              <a:defRPr sz="1500" b="0" i="0" u="none" kern="1200" baseline="0">
                <a:solidFill>
                  <a:schemeClr val="tx1"/>
                </a:solidFill>
                <a:latin typeface="Goudy Old Style" panose="02020502050305020303" pitchFamily="18" charset="0"/>
                <a:ea typeface="宋体" pitchFamily="2" charset="-122"/>
                <a:cs typeface="+mn-cs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"/>
              <a:defRPr sz="1500">
                <a:solidFill>
                  <a:schemeClr val="tx1"/>
                </a:solidFill>
                <a:latin typeface="Goudy Old Style" panose="02020502050305020303" pitchFamily="18" charset="0"/>
                <a:ea typeface="宋体" pitchFamily="2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defRPr/>
            </a:pPr>
            <a:r>
              <a:rPr kumimoji="0" lang="zh-CN" altLang="en-US" sz="225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例</a:t>
            </a:r>
            <a:r>
              <a:rPr kumimoji="0" lang="en-US" altLang="zh-CN" sz="225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2  </a:t>
            </a:r>
            <a:r>
              <a:rPr kumimoji="0" lang="zh-CN" altLang="en-US" sz="225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如图，在</a:t>
            </a:r>
            <a:r>
              <a:rPr kumimoji="0" lang="en-US" altLang="zh-CN" sz="225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Rt△</a:t>
            </a:r>
            <a:r>
              <a:rPr kumimoji="0" lang="en-US" altLang="zh-CN" sz="2250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ABC</a:t>
            </a:r>
            <a:r>
              <a:rPr kumimoji="0" lang="zh-CN" altLang="en-US" sz="225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中，</a:t>
            </a:r>
            <a:r>
              <a:rPr kumimoji="0" lang="en-US" altLang="zh-CN" sz="225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∠</a:t>
            </a:r>
            <a:r>
              <a:rPr kumimoji="0" lang="en-US" altLang="zh-CN" sz="225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B</a:t>
            </a:r>
            <a:r>
              <a:rPr kumimoji="0" lang="en-US" altLang="zh-CN" sz="225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=90</a:t>
            </a:r>
            <a:r>
              <a:rPr kumimoji="0" lang="en-US" altLang="zh-CN" sz="2250" b="1" i="0" u="none" strike="noStrike" kern="1200" cap="none" spc="-1125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 °</a:t>
            </a:r>
            <a:r>
              <a:rPr kumimoji="0" lang="zh-CN" altLang="en-US" sz="225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，</a:t>
            </a:r>
            <a:r>
              <a:rPr kumimoji="0" lang="en-US" altLang="zh-CN" sz="225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AC</a:t>
            </a:r>
            <a:r>
              <a:rPr kumimoji="0" lang="en-US" altLang="zh-CN" sz="225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=200</a:t>
            </a:r>
            <a:r>
              <a:rPr kumimoji="0" lang="zh-CN" altLang="en-US" sz="225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，</a:t>
            </a:r>
            <a:r>
              <a:rPr kumimoji="0" lang="en-US" altLang="zh-CN" sz="225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sin</a:t>
            </a:r>
            <a:r>
              <a:rPr kumimoji="0" lang="en-US" altLang="zh-CN" sz="2250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A</a:t>
            </a:r>
            <a:r>
              <a:rPr kumimoji="0" lang="en-US" altLang="zh-CN" sz="225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=0.6</a:t>
            </a:r>
            <a:r>
              <a:rPr kumimoji="0" lang="zh-CN" altLang="en-US" sz="225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，</a:t>
            </a:r>
            <a:endParaRPr kumimoji="0" lang="en-US" altLang="zh-CN" sz="225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黑体"/>
              <a:cs typeface="Times New Roman" panose="02020603050405020304" pitchFamily="18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defRPr/>
            </a:pPr>
            <a:r>
              <a:rPr kumimoji="0" lang="zh-CN" altLang="en-US" sz="225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        求</a:t>
            </a:r>
            <a:r>
              <a:rPr kumimoji="0" lang="en-US" altLang="zh-CN" sz="225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BC</a:t>
            </a:r>
            <a:r>
              <a:rPr kumimoji="0" lang="zh-CN" altLang="en-US" sz="225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的长</a:t>
            </a:r>
            <a:r>
              <a:rPr kumimoji="0" lang="en-US" altLang="zh-CN" sz="225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.</a:t>
            </a:r>
            <a:endParaRPr kumimoji="0" lang="en-US" altLang="zh-CN" sz="225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黑体"/>
              <a:cs typeface="Times New Roman" panose="02020603050405020304" pitchFamily="18" charset="0"/>
            </a:endParaRPr>
          </a:p>
        </p:txBody>
      </p:sp>
      <p:grpSp>
        <p:nvGrpSpPr>
          <p:cNvPr id="21507" name="组合 2"/>
          <p:cNvGrpSpPr/>
          <p:nvPr/>
        </p:nvGrpSpPr>
        <p:grpSpPr>
          <a:xfrm>
            <a:off x="6430568" y="1751410"/>
            <a:ext cx="2251470" cy="2149078"/>
            <a:chOff x="2132550" y="286812"/>
            <a:chExt cx="2251155" cy="2148224"/>
          </a:xfrm>
        </p:grpSpPr>
        <p:grpSp>
          <p:nvGrpSpPr>
            <p:cNvPr id="21518" name="组合 3"/>
            <p:cNvGrpSpPr/>
            <p:nvPr/>
          </p:nvGrpSpPr>
          <p:grpSpPr>
            <a:xfrm>
              <a:off x="2132550" y="286812"/>
              <a:ext cx="2251155" cy="2148224"/>
              <a:chOff x="3016794" y="-491474"/>
              <a:chExt cx="2251155" cy="2148224"/>
            </a:xfrm>
          </p:grpSpPr>
          <p:sp>
            <p:nvSpPr>
              <p:cNvPr id="6" name="直角三角形 5"/>
              <p:cNvSpPr/>
              <p:nvPr/>
            </p:nvSpPr>
            <p:spPr>
              <a:xfrm rot="16200000">
                <a:off x="3427599" y="-186652"/>
                <a:ext cx="1413137" cy="1634856"/>
              </a:xfrm>
              <a:prstGeom prst="rtTriangl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521" name="文本框 6"/>
              <p:cNvSpPr txBox="1"/>
              <p:nvPr/>
            </p:nvSpPr>
            <p:spPr>
              <a:xfrm>
                <a:off x="3016794" y="1182293"/>
                <a:ext cx="244078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A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  <p:sp>
            <p:nvSpPr>
              <p:cNvPr id="21522" name="文本框 7"/>
              <p:cNvSpPr txBox="1"/>
              <p:nvPr/>
            </p:nvSpPr>
            <p:spPr>
              <a:xfrm>
                <a:off x="4951593" y="1182292"/>
                <a:ext cx="316356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B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  <p:sp>
            <p:nvSpPr>
              <p:cNvPr id="21523" name="文本框 8"/>
              <p:cNvSpPr txBox="1"/>
              <p:nvPr/>
            </p:nvSpPr>
            <p:spPr>
              <a:xfrm>
                <a:off x="4652731" y="-491474"/>
                <a:ext cx="244078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C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</p:grpSp>
        <p:sp>
          <p:nvSpPr>
            <p:cNvPr id="5" name="矩形 4"/>
            <p:cNvSpPr/>
            <p:nvPr/>
          </p:nvSpPr>
          <p:spPr>
            <a:xfrm>
              <a:off x="3943683" y="1989725"/>
              <a:ext cx="124691" cy="124691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solidFill>
                    <a:srgbClr val="000000"/>
                  </a:solidFill>
                </a:ln>
                <a:noFill/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0" name="Rectangle 4"/>
          <p:cNvSpPr>
            <a:spLocks noGrp="1"/>
          </p:cNvSpPr>
          <p:nvPr/>
        </p:nvSpPr>
        <p:spPr>
          <a:xfrm>
            <a:off x="1695450" y="2213372"/>
            <a:ext cx="2538412" cy="457200"/>
          </a:xfrm>
          <a:prstGeom prst="rect">
            <a:avLst/>
          </a:prstGeom>
          <a:noFill/>
          <a:ln w="12700">
            <a:noFill/>
          </a:ln>
        </p:spPr>
        <p:txBody>
          <a:bodyPr/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 eaLnBrk="0" hangingPunct="0">
              <a:lnSpc>
                <a:spcPct val="100000"/>
              </a:lnSpc>
              <a:spcBef>
                <a:spcPct val="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zh-CN" altLang="en-US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解</a:t>
            </a:r>
            <a:r>
              <a:rPr lang="en-US" altLang="zh-CN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: </a:t>
            </a:r>
            <a:r>
              <a:rPr lang="zh-CN" altLang="en-US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在</a:t>
            </a:r>
            <a:r>
              <a:rPr lang="en-US" altLang="zh-CN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Rt △</a:t>
            </a:r>
            <a:r>
              <a:rPr lang="en-US" altLang="zh-CN" sz="225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ABC</a:t>
            </a:r>
            <a:r>
              <a:rPr lang="zh-CN" altLang="en-US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中</a:t>
            </a:r>
            <a:r>
              <a:rPr lang="en-US" altLang="zh-CN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,</a:t>
            </a:r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4187428" y="2071688"/>
          <a:ext cx="1553765" cy="7405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r:id="rId3" progId="Equation.DSMT4">
                  <p:embed/>
                </p:oleObj>
              </mc:Choice>
              <mc:Fallback>
                <p:oleObj r:id="rId3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87428" y="2071688"/>
                        <a:ext cx="1553765" cy="74056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4"/>
          <p:cNvSpPr>
            <a:spLocks noGrp="1"/>
          </p:cNvSpPr>
          <p:nvPr/>
        </p:nvSpPr>
        <p:spPr>
          <a:xfrm>
            <a:off x="2134791" y="2838450"/>
            <a:ext cx="3995738" cy="457200"/>
          </a:xfrm>
          <a:prstGeom prst="rect">
            <a:avLst/>
          </a:prstGeom>
          <a:noFill/>
          <a:ln w="12700">
            <a:noFill/>
          </a:ln>
        </p:spPr>
        <p:txBody>
          <a:bodyPr/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 eaLnBrk="0" hangingPunct="0">
              <a:lnSpc>
                <a:spcPct val="100000"/>
              </a:lnSpc>
              <a:spcBef>
                <a:spcPct val="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zh-CN" altLang="en-US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∴</a:t>
            </a:r>
            <a:r>
              <a:rPr lang="en-US" altLang="zh-CN" sz="225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BC</a:t>
            </a:r>
            <a:r>
              <a:rPr lang="en-US" altLang="zh-CN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=</a:t>
            </a:r>
            <a:r>
              <a:rPr lang="en-US" altLang="zh-CN" sz="225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AC</a:t>
            </a:r>
            <a:r>
              <a:rPr lang="en-US" altLang="zh-CN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·sin</a:t>
            </a:r>
            <a:r>
              <a:rPr lang="en-US" altLang="zh-CN" sz="225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A</a:t>
            </a:r>
            <a:r>
              <a:rPr lang="en-US" altLang="zh-CN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=200×0.6=120.</a:t>
            </a:r>
            <a:endParaRPr lang="en-US" altLang="zh-CN" sz="2250" b="1" i="1">
              <a:solidFill>
                <a:srgbClr val="FF0000"/>
              </a:solidFill>
              <a:latin typeface="Times New Roman" pitchFamily="18" charset="0"/>
              <a:ea typeface="黑体"/>
            </a:endParaRPr>
          </a:p>
        </p:txBody>
      </p:sp>
      <p:sp>
        <p:nvSpPr>
          <p:cNvPr id="21511" name="文本框 12"/>
          <p:cNvSpPr txBox="1"/>
          <p:nvPr/>
        </p:nvSpPr>
        <p:spPr>
          <a:xfrm>
            <a:off x="920354" y="305991"/>
            <a:ext cx="2002631" cy="53101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buNone/>
            </a:pPr>
            <a:r>
              <a:rPr lang="zh-CN" altLang="en-US" sz="3000" b="1">
                <a:solidFill>
                  <a:srgbClr val="495DA3"/>
                </a:solidFill>
                <a:latin typeface="黑体"/>
                <a:ea typeface="黑体"/>
                <a:sym typeface="字魂59号-创粗黑"/>
              </a:rPr>
              <a:t>例题详解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594" y="3529012"/>
            <a:ext cx="1447800" cy="127396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对话气泡: 圆角矩形 15"/>
          <p:cNvSpPr/>
          <p:nvPr/>
        </p:nvSpPr>
        <p:spPr>
          <a:xfrm>
            <a:off x="1508522" y="3408760"/>
            <a:ext cx="2911079" cy="607219"/>
          </a:xfrm>
          <a:prstGeom prst="wedgeRoundRectCallout">
            <a:avLst>
              <a:gd name="adj1" fmla="val -57678"/>
              <a:gd name="adj2" fmla="val 33500"/>
              <a:gd name="adj3" fmla="val 16667"/>
            </a:avLst>
          </a:prstGeom>
          <a:solidFill>
            <a:schemeClr val="bg1"/>
          </a:solidFill>
          <a:ln>
            <a:solidFill>
              <a:srgbClr val="0079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342900" marR="0" lvl="1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685800" marR="0" lvl="2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028700" marR="0" lvl="3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1371600" marR="0" lvl="4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1714500" marR="0" lvl="5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2057400" marR="0" lvl="6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2400300" marR="0" lvl="7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2743200" marR="0" lvl="8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你还能求出</a:t>
            </a:r>
            <a:r>
              <a:rPr kumimoji="0" lang="en-US" altLang="zh-CN" sz="2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cos</a:t>
            </a:r>
            <a:r>
              <a:rPr kumimoji="0" lang="en-US" altLang="zh-CN" sz="2400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C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吗？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graphicFrame>
        <p:nvGraphicFramePr>
          <p:cNvPr id="17" name="Object 23"/>
          <p:cNvGraphicFramePr>
            <a:graphicFrameLocks noChangeAspect="1"/>
          </p:cNvGraphicFramePr>
          <p:nvPr/>
        </p:nvGraphicFramePr>
        <p:xfrm>
          <a:off x="2425304" y="4049316"/>
          <a:ext cx="3012281" cy="7881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r:id="rId6" progId="Equation.DSMT4">
                  <p:embed/>
                </p:oleObj>
              </mc:Choice>
              <mc:Fallback>
                <p:oleObj r:id="rId6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425304" y="4049316"/>
                        <a:ext cx="3012281" cy="78819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对话气泡: 圆角矩形 17"/>
          <p:cNvSpPr/>
          <p:nvPr/>
        </p:nvSpPr>
        <p:spPr>
          <a:xfrm>
            <a:off x="1508523" y="3408760"/>
            <a:ext cx="4724400" cy="607219"/>
          </a:xfrm>
          <a:prstGeom prst="wedgeRoundRectCallout">
            <a:avLst>
              <a:gd name="adj1" fmla="val -54868"/>
              <a:gd name="adj2" fmla="val 37140"/>
              <a:gd name="adj3" fmla="val 16667"/>
            </a:avLst>
          </a:prstGeom>
          <a:solidFill>
            <a:schemeClr val="bg1"/>
          </a:solidFill>
          <a:ln>
            <a:solidFill>
              <a:srgbClr val="0079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342900" marR="0" lvl="1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685800" marR="0" lvl="2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028700" marR="0" lvl="3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1371600" marR="0" lvl="4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1714500" marR="0" lvl="5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2057400" marR="0" lvl="6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2400300" marR="0" lvl="7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2743200" marR="0" lvl="8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对比</a:t>
            </a:r>
            <a:r>
              <a:rPr kumimoji="0" lang="en-US" altLang="zh-CN" sz="2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sin</a:t>
            </a:r>
            <a:r>
              <a:rPr kumimoji="0" lang="en-US" altLang="zh-CN" sz="2400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A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和</a:t>
            </a:r>
            <a:r>
              <a:rPr kumimoji="0" lang="en-US" altLang="zh-CN" sz="2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cos</a:t>
            </a:r>
            <a:r>
              <a:rPr kumimoji="0" lang="en-US" altLang="zh-CN" sz="2400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C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，你发现了什么？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0" name="对话气泡: 圆角矩形 19"/>
          <p:cNvSpPr/>
          <p:nvPr/>
        </p:nvSpPr>
        <p:spPr>
          <a:xfrm>
            <a:off x="1508522" y="3405188"/>
            <a:ext cx="5323285" cy="607219"/>
          </a:xfrm>
          <a:prstGeom prst="wedgeRoundRectCallout">
            <a:avLst>
              <a:gd name="adj1" fmla="val -54868"/>
              <a:gd name="adj2" fmla="val 37140"/>
              <a:gd name="adj3" fmla="val 16667"/>
            </a:avLst>
          </a:prstGeom>
          <a:solidFill>
            <a:schemeClr val="bg1"/>
          </a:solidFill>
          <a:ln>
            <a:solidFill>
              <a:srgbClr val="0079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342900" marR="0" lvl="1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685800" marR="0" lvl="2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028700" marR="0" lvl="3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1371600" marR="0" lvl="4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1714500" marR="0" lvl="5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2057400" marR="0" lvl="6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2400300" marR="0" lvl="7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2743200" marR="0" lvl="8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在其他直角三角形中是不是也一样呢？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3" name="对话气泡: 圆角矩形 22"/>
          <p:cNvSpPr/>
          <p:nvPr/>
        </p:nvSpPr>
        <p:spPr>
          <a:xfrm>
            <a:off x="1507331" y="3407569"/>
            <a:ext cx="2361010" cy="607219"/>
          </a:xfrm>
          <a:prstGeom prst="wedgeRoundRectCallout">
            <a:avLst>
              <a:gd name="adj1" fmla="val -59240"/>
              <a:gd name="adj2" fmla="val 35926"/>
              <a:gd name="adj3" fmla="val 16667"/>
            </a:avLst>
          </a:prstGeom>
          <a:solidFill>
            <a:schemeClr val="bg1"/>
          </a:solidFill>
          <a:ln>
            <a:solidFill>
              <a:srgbClr val="0079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342900" marR="0" lvl="1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685800" marR="0" lvl="2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028700" marR="0" lvl="3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1371600" marR="0" lvl="4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1714500" marR="0" lvl="5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2057400" marR="0" lvl="6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2400300" marR="0" lvl="7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2743200" marR="0" lvl="8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sin</a:t>
            </a:r>
            <a:r>
              <a:rPr kumimoji="0" lang="en-US" altLang="zh-CN" sz="2400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C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与</a:t>
            </a:r>
            <a:r>
              <a:rPr kumimoji="0" lang="en-US" altLang="zh-CN" sz="2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cos</a:t>
            </a:r>
            <a:r>
              <a:rPr kumimoji="0" lang="en-US" altLang="zh-CN" sz="2400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A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呢？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2" nodeType="afterEffect"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1"/>
      <p:bldP spid="16" grpId="2"/>
      <p:bldP spid="16" grpId="3"/>
      <p:bldP spid="18" grpId="4"/>
      <p:bldP spid="18" grpId="5"/>
      <p:bldP spid="20" grpId="6"/>
      <p:bldP spid="23" grpId="7"/>
      <p:bldP spid="23" grpId="8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 Box 26"/>
          <p:cNvSpPr txBox="1"/>
          <p:nvPr/>
        </p:nvSpPr>
        <p:spPr>
          <a:xfrm>
            <a:off x="1779985" y="1439466"/>
            <a:ext cx="4214812" cy="1100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>
                <a:solidFill>
                  <a:srgbClr val="0066FF"/>
                </a:solidFill>
                <a:latin typeface="Tahoma" panose="020b0604030504040204" pitchFamily="34" charset="0"/>
                <a:ea typeface="黑体"/>
              </a:rPr>
              <a:t>在直角三角形中，一个锐角的正弦等于另一个锐角的余弦</a:t>
            </a:r>
            <a:r>
              <a:rPr lang="en-US" altLang="zh-CN" sz="2400" b="1">
                <a:solidFill>
                  <a:srgbClr val="0066FF"/>
                </a:solidFill>
                <a:latin typeface="Tahoma" panose="020b0604030504040204" pitchFamily="34" charset="0"/>
                <a:ea typeface="黑体"/>
              </a:rPr>
              <a:t>.</a:t>
            </a:r>
            <a:endParaRPr lang="zh-CN" altLang="en-US" sz="2400" b="1">
              <a:solidFill>
                <a:srgbClr val="0066FF"/>
              </a:solidFill>
              <a:latin typeface="Tahoma" panose="020b0604030504040204" pitchFamily="34" charset="0"/>
              <a:ea typeface="黑体"/>
            </a:endParaRPr>
          </a:p>
        </p:txBody>
      </p:sp>
      <p:grpSp>
        <p:nvGrpSpPr>
          <p:cNvPr id="22531" name="组合 2"/>
          <p:cNvGrpSpPr/>
          <p:nvPr/>
        </p:nvGrpSpPr>
        <p:grpSpPr>
          <a:xfrm>
            <a:off x="6430568" y="1751410"/>
            <a:ext cx="2251470" cy="2149078"/>
            <a:chOff x="2132550" y="286812"/>
            <a:chExt cx="2251155" cy="2148224"/>
          </a:xfrm>
        </p:grpSpPr>
        <p:grpSp>
          <p:nvGrpSpPr>
            <p:cNvPr id="22537" name="组合 3"/>
            <p:cNvGrpSpPr/>
            <p:nvPr/>
          </p:nvGrpSpPr>
          <p:grpSpPr>
            <a:xfrm>
              <a:off x="2132550" y="286812"/>
              <a:ext cx="2251155" cy="2148224"/>
              <a:chOff x="3016794" y="-491474"/>
              <a:chExt cx="2251155" cy="2148224"/>
            </a:xfrm>
          </p:grpSpPr>
          <p:sp>
            <p:nvSpPr>
              <p:cNvPr id="6" name="直角三角形 5"/>
              <p:cNvSpPr/>
              <p:nvPr/>
            </p:nvSpPr>
            <p:spPr>
              <a:xfrm rot="16200000">
                <a:off x="3427599" y="-186652"/>
                <a:ext cx="1413137" cy="1634856"/>
              </a:xfrm>
              <a:prstGeom prst="rtTriangl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540" name="文本框 6"/>
              <p:cNvSpPr txBox="1"/>
              <p:nvPr/>
            </p:nvSpPr>
            <p:spPr>
              <a:xfrm>
                <a:off x="3016794" y="1182293"/>
                <a:ext cx="244078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A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  <p:sp>
            <p:nvSpPr>
              <p:cNvPr id="22541" name="文本框 7"/>
              <p:cNvSpPr txBox="1"/>
              <p:nvPr/>
            </p:nvSpPr>
            <p:spPr>
              <a:xfrm>
                <a:off x="4951593" y="1182292"/>
                <a:ext cx="316356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B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  <p:sp>
            <p:nvSpPr>
              <p:cNvPr id="22542" name="文本框 8"/>
              <p:cNvSpPr txBox="1"/>
              <p:nvPr/>
            </p:nvSpPr>
            <p:spPr>
              <a:xfrm>
                <a:off x="4652731" y="-491474"/>
                <a:ext cx="244078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C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</p:grpSp>
        <p:sp>
          <p:nvSpPr>
            <p:cNvPr id="5" name="矩形 4"/>
            <p:cNvSpPr/>
            <p:nvPr/>
          </p:nvSpPr>
          <p:spPr>
            <a:xfrm>
              <a:off x="3943683" y="1989725"/>
              <a:ext cx="124691" cy="124691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solidFill>
                    <a:srgbClr val="000000"/>
                  </a:solidFill>
                </a:ln>
                <a:noFill/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2532" name="组合 9"/>
          <p:cNvGrpSpPr/>
          <p:nvPr/>
        </p:nvGrpSpPr>
        <p:grpSpPr>
          <a:xfrm>
            <a:off x="239316" y="-200025"/>
            <a:ext cx="1820465" cy="1321594"/>
            <a:chOff x="745952" y="279890"/>
            <a:chExt cx="1819814" cy="1321423"/>
          </a:xfrm>
        </p:grpSpPr>
        <p:pic>
          <p:nvPicPr>
            <p:cNvPr id="22535" name="图片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5952" y="279890"/>
              <a:ext cx="1819814" cy="132142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2536" name="Rectangle 33"/>
            <p:cNvSpPr/>
            <p:nvPr/>
          </p:nvSpPr>
          <p:spPr>
            <a:xfrm>
              <a:off x="952762" y="973894"/>
              <a:ext cx="1529275" cy="45772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b" anchorCtr="0"/>
            <a:lstStyle>
              <a:defPPr>
                <a:defRPr lang="zh-CN"/>
              </a:defPPr>
            </a:lstStyle>
            <a:p>
              <a:pPr eaLnBrk="1" hangingPunct="1">
                <a:lnSpc>
                  <a:spcPct val="150000"/>
                </a:lnSpc>
                <a:buNone/>
              </a:pPr>
              <a:r>
                <a:rPr lang="zh-CN" altLang="en-US" sz="2400" b="1">
                  <a:solidFill>
                    <a:srgbClr val="F9FFFE"/>
                  </a:solidFill>
                  <a:latin typeface="Times New Roman" pitchFamily="18" charset="0"/>
                  <a:ea typeface="黑体"/>
                </a:rPr>
                <a:t>规律小结</a:t>
              </a:r>
            </a:p>
          </p:txBody>
        </p:sp>
      </p:grpSp>
      <p:sp>
        <p:nvSpPr>
          <p:cNvPr id="13" name="Rectangle 4"/>
          <p:cNvSpPr>
            <a:spLocks noGrp="1"/>
          </p:cNvSpPr>
          <p:nvPr/>
        </p:nvSpPr>
        <p:spPr>
          <a:xfrm>
            <a:off x="1843088" y="2721769"/>
            <a:ext cx="4283869" cy="457200"/>
          </a:xfrm>
          <a:prstGeom prst="rect">
            <a:avLst/>
          </a:prstGeom>
          <a:noFill/>
          <a:ln w="12700">
            <a:noFill/>
          </a:ln>
        </p:spPr>
        <p:txBody>
          <a:bodyPr/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 eaLnBrk="0" hangingPunct="0">
              <a:lnSpc>
                <a:spcPct val="100000"/>
              </a:lnSpc>
              <a:spcBef>
                <a:spcPct val="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zh-CN" altLang="en-US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在此图中，即：</a:t>
            </a:r>
            <a:r>
              <a:rPr lang="en-US" altLang="zh-CN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sin</a:t>
            </a:r>
            <a:r>
              <a:rPr lang="en-US" altLang="zh-CN" sz="225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A</a:t>
            </a:r>
            <a:r>
              <a:rPr lang="en-US" altLang="zh-CN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=cos</a:t>
            </a:r>
            <a:r>
              <a:rPr lang="en-US" altLang="zh-CN" sz="225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C</a:t>
            </a:r>
          </a:p>
        </p:txBody>
      </p:sp>
      <p:sp>
        <p:nvSpPr>
          <p:cNvPr id="14" name="Rectangle 4"/>
          <p:cNvSpPr>
            <a:spLocks noGrp="1"/>
          </p:cNvSpPr>
          <p:nvPr/>
        </p:nvSpPr>
        <p:spPr>
          <a:xfrm>
            <a:off x="3854053" y="3226594"/>
            <a:ext cx="1553765" cy="457200"/>
          </a:xfrm>
          <a:prstGeom prst="rect">
            <a:avLst/>
          </a:prstGeom>
          <a:noFill/>
          <a:ln w="12700">
            <a:noFill/>
          </a:ln>
        </p:spPr>
        <p:txBody>
          <a:bodyPr/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 eaLnBrk="0" hangingPunct="0">
              <a:lnSpc>
                <a:spcPct val="100000"/>
              </a:lnSpc>
              <a:spcBef>
                <a:spcPct val="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en-US" altLang="zh-CN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sin</a:t>
            </a:r>
            <a:r>
              <a:rPr lang="en-US" altLang="zh-CN" sz="225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C</a:t>
            </a:r>
            <a:r>
              <a:rPr lang="en-US" altLang="zh-CN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=cos</a:t>
            </a:r>
            <a:r>
              <a:rPr lang="en-US" altLang="zh-CN" sz="225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A</a:t>
            </a: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1"/>
      <p:bldP spid="14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4" name="文本框 1"/>
          <p:cNvSpPr txBox="1"/>
          <p:nvPr/>
        </p:nvSpPr>
        <p:spPr>
          <a:xfrm>
            <a:off x="890588" y="313135"/>
            <a:ext cx="2002631" cy="53101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buNone/>
            </a:pPr>
            <a:r>
              <a:rPr lang="zh-CN" altLang="en-US" sz="3000" b="1">
                <a:solidFill>
                  <a:srgbClr val="495DA3"/>
                </a:solidFill>
                <a:latin typeface="黑体"/>
                <a:ea typeface="黑体"/>
                <a:sym typeface="字魂59号-创粗黑"/>
              </a:rPr>
              <a:t>随堂练习</a:t>
            </a: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1123950" y="1066800"/>
            <a:ext cx="7518798" cy="118943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defPPr>
              <a:defRPr lang="zh-CN"/>
            </a:defPPr>
            <a:lvl1pPr marL="0" lvl="0" indent="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"/>
              <a:defRPr sz="2400" b="0" i="0" u="none" kern="1200" baseline="0">
                <a:solidFill>
                  <a:schemeClr val="tx1"/>
                </a:solidFill>
                <a:latin typeface="Goudy Old Style" panose="02020502050305020303" pitchFamily="18" charset="0"/>
                <a:ea typeface="宋体" pitchFamily="2" charset="-122"/>
                <a:cs typeface="+mn-cs"/>
              </a:defRPr>
            </a:lvl1pPr>
            <a:lvl2pPr marL="557212" lvl="1" indent="-214312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"/>
              <a:defRPr sz="2100" b="0" i="0" u="none" kern="1200" baseline="0">
                <a:solidFill>
                  <a:schemeClr val="tx1"/>
                </a:solidFill>
                <a:latin typeface="Goudy Old Style" panose="02020502050305020303" pitchFamily="18" charset="0"/>
                <a:ea typeface="宋体" pitchFamily="2" charset="-122"/>
                <a:cs typeface="+mn-cs"/>
              </a:defRPr>
            </a:lvl2pPr>
            <a:lvl3pPr marL="857250" lvl="2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"/>
              <a:defRPr sz="1800" b="0" i="0" u="none" kern="1200" baseline="0">
                <a:solidFill>
                  <a:schemeClr val="tx1"/>
                </a:solidFill>
                <a:latin typeface="Goudy Old Style" panose="02020502050305020303" pitchFamily="18" charset="0"/>
                <a:ea typeface="宋体" pitchFamily="2" charset="-122"/>
                <a:cs typeface="+mn-cs"/>
              </a:defRPr>
            </a:lvl3pPr>
            <a:lvl4pPr marL="1200150" lvl="3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"/>
              <a:defRPr sz="1500" b="0" i="0" u="none" kern="1200" baseline="0">
                <a:solidFill>
                  <a:schemeClr val="tx1"/>
                </a:solidFill>
                <a:latin typeface="Goudy Old Style" panose="02020502050305020303" pitchFamily="18" charset="0"/>
                <a:ea typeface="宋体" pitchFamily="2" charset="-122"/>
                <a:cs typeface="+mn-cs"/>
              </a:defRPr>
            </a:lvl4pPr>
            <a:lvl5pPr marL="1543050" lvl="4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"/>
              <a:defRPr sz="1500" b="0" i="0" u="none" kern="1200" baseline="0">
                <a:solidFill>
                  <a:schemeClr val="tx1"/>
                </a:solidFill>
                <a:latin typeface="Goudy Old Style" panose="02020502050305020303" pitchFamily="18" charset="0"/>
                <a:ea typeface="宋体" pitchFamily="2" charset="-122"/>
                <a:cs typeface="+mn-cs"/>
              </a:defRPr>
            </a:lvl5pPr>
            <a:lvl6pPr marL="1885950" lvl="5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"/>
              <a:defRPr sz="1500" b="0" i="0" u="none" kern="1200" baseline="0">
                <a:solidFill>
                  <a:schemeClr val="tx1"/>
                </a:solidFill>
                <a:latin typeface="Goudy Old Style" panose="02020502050305020303" pitchFamily="18" charset="0"/>
                <a:ea typeface="宋体" pitchFamily="2" charset="-122"/>
                <a:cs typeface="+mn-cs"/>
              </a:defRPr>
            </a:lvl6pPr>
            <a:lvl7pPr marL="2228850" lvl="6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"/>
              <a:defRPr sz="1500" b="0" i="0" u="none" kern="1200" baseline="0">
                <a:solidFill>
                  <a:schemeClr val="tx1"/>
                </a:solidFill>
                <a:latin typeface="Goudy Old Style" panose="02020502050305020303" pitchFamily="18" charset="0"/>
                <a:ea typeface="宋体" pitchFamily="2" charset="-122"/>
                <a:cs typeface="+mn-cs"/>
              </a:defRPr>
            </a:lvl7pPr>
            <a:lvl8pPr marL="2571750" lvl="7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"/>
              <a:defRPr sz="1500" b="0" i="0" u="none" kern="1200" baseline="0">
                <a:solidFill>
                  <a:schemeClr val="tx1"/>
                </a:solidFill>
                <a:latin typeface="Goudy Old Style" panose="02020502050305020303" pitchFamily="18" charset="0"/>
                <a:ea typeface="宋体" pitchFamily="2" charset="-122"/>
                <a:cs typeface="+mn-cs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"/>
              <a:defRPr sz="1500">
                <a:solidFill>
                  <a:schemeClr val="tx1"/>
                </a:solidFill>
                <a:latin typeface="Goudy Old Style" panose="02020502050305020303" pitchFamily="18" charset="0"/>
                <a:ea typeface="宋体" pitchFamily="2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1.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如图，</a:t>
            </a:r>
            <a:r>
              <a:rPr kumimoji="0" lang="en-US" altLang="zh-CN" sz="2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Rt△</a:t>
            </a:r>
            <a:r>
              <a:rPr kumimoji="0" lang="en-US" altLang="zh-CN" sz="2400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ABC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中，∠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C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=90</a:t>
            </a:r>
            <a:r>
              <a:rPr kumimoji="0" lang="en-US" altLang="zh-CN" sz="2400" b="1" i="0" u="none" strike="noStrike" kern="1200" cap="none" spc="-1125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 °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，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                 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，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 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AC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=10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，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黑体"/>
              <a:cs typeface="Times New Roman" panose="02020603050405020304" pitchFamily="18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defRPr/>
            </a:pP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    AB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等于多少？</a:t>
            </a:r>
            <a:r>
              <a:rPr kumimoji="0" lang="en-US" altLang="zh-CN" sz="2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sin</a:t>
            </a:r>
            <a:r>
              <a:rPr kumimoji="0" lang="en-US" altLang="zh-CN" sz="2400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B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呢？</a:t>
            </a:r>
            <a:endParaRPr kumimoji="0" lang="zh-CN" altLang="en-US" sz="2400" b="1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黑体"/>
              <a:cs typeface="Times New Roman" panose="02020603050405020304" pitchFamily="18" charset="0"/>
            </a:endParaRPr>
          </a:p>
        </p:txBody>
      </p:sp>
      <p:graphicFrame>
        <p:nvGraphicFramePr>
          <p:cNvPr id="23556" name="对象 3"/>
          <p:cNvGraphicFramePr>
            <a:graphicFrameLocks noChangeAspect="1"/>
          </p:cNvGraphicFramePr>
          <p:nvPr/>
        </p:nvGraphicFramePr>
        <p:xfrm>
          <a:off x="5710238" y="1066800"/>
          <a:ext cx="1234679" cy="6965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710238" y="1066800"/>
                        <a:ext cx="1234679" cy="69651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557" name="组合 4"/>
          <p:cNvGrpSpPr/>
          <p:nvPr/>
        </p:nvGrpSpPr>
        <p:grpSpPr>
          <a:xfrm>
            <a:off x="5904307" y="2144316"/>
            <a:ext cx="2574132" cy="1639491"/>
            <a:chOff x="2606785" y="179066"/>
            <a:chExt cx="2575014" cy="1639343"/>
          </a:xfrm>
        </p:grpSpPr>
        <p:grpSp>
          <p:nvGrpSpPr>
            <p:cNvPr id="23562" name="组合 5"/>
            <p:cNvGrpSpPr/>
            <p:nvPr/>
          </p:nvGrpSpPr>
          <p:grpSpPr>
            <a:xfrm>
              <a:off x="2606785" y="179066"/>
              <a:ext cx="2575015" cy="1639342"/>
              <a:chOff x="3491033" y="-599220"/>
              <a:chExt cx="2575015" cy="1639342"/>
            </a:xfrm>
          </p:grpSpPr>
          <p:sp>
            <p:nvSpPr>
              <p:cNvPr id="8" name="直角三角形 7"/>
              <p:cNvSpPr/>
              <p:nvPr/>
            </p:nvSpPr>
            <p:spPr>
              <a:xfrm>
                <a:off x="3799032" y="-237083"/>
                <a:ext cx="2144977" cy="930989"/>
              </a:xfrm>
              <a:prstGeom prst="rtTriangl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565" name="文本框 8"/>
              <p:cNvSpPr txBox="1"/>
              <p:nvPr/>
            </p:nvSpPr>
            <p:spPr>
              <a:xfrm>
                <a:off x="5821970" y="565665"/>
                <a:ext cx="244078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A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  <p:sp>
            <p:nvSpPr>
              <p:cNvPr id="23566" name="文本框 9"/>
              <p:cNvSpPr txBox="1"/>
              <p:nvPr/>
            </p:nvSpPr>
            <p:spPr>
              <a:xfrm>
                <a:off x="3491033" y="-599220"/>
                <a:ext cx="244078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B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  <p:sp>
            <p:nvSpPr>
              <p:cNvPr id="23567" name="文本框 10"/>
              <p:cNvSpPr txBox="1"/>
              <p:nvPr/>
            </p:nvSpPr>
            <p:spPr>
              <a:xfrm>
                <a:off x="3491035" y="561053"/>
                <a:ext cx="244078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C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2917933" y="1343951"/>
              <a:ext cx="124691" cy="124691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solidFill>
                    <a:srgbClr val="000000"/>
                  </a:solidFill>
                </a:ln>
                <a:noFill/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2" name="Rectangle 4"/>
          <p:cNvSpPr>
            <a:spLocks noGrp="1"/>
          </p:cNvSpPr>
          <p:nvPr/>
        </p:nvSpPr>
        <p:spPr>
          <a:xfrm>
            <a:off x="1219200" y="2394347"/>
            <a:ext cx="2663429" cy="431006"/>
          </a:xfrm>
          <a:prstGeom prst="rect">
            <a:avLst/>
          </a:prstGeom>
          <a:noFill/>
          <a:ln w="12700">
            <a:noFill/>
          </a:ln>
        </p:spPr>
        <p:txBody>
          <a:bodyPr/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 eaLnBrk="0" hangingPunct="0">
              <a:lnSpc>
                <a:spcPct val="100000"/>
              </a:lnSpc>
              <a:spcBef>
                <a:spcPct val="0"/>
              </a:spcBef>
              <a:buClr>
                <a:schemeClr val="tx2"/>
              </a:buClr>
              <a:buFont typeface="Wingdings 2" pitchFamily="18" charset="2"/>
              <a:buNone/>
            </a:pPr>
            <a:r>
              <a:rPr lang="zh-CN" altLang="en-US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解</a:t>
            </a:r>
            <a:r>
              <a:rPr lang="en-US" altLang="zh-CN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:</a:t>
            </a:r>
            <a:r>
              <a:rPr lang="zh-CN" altLang="en-US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在</a:t>
            </a:r>
            <a:r>
              <a:rPr lang="en-US" altLang="zh-CN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Rt △</a:t>
            </a:r>
            <a:r>
              <a:rPr lang="en-US" altLang="zh-CN" sz="225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ABC</a:t>
            </a:r>
            <a:r>
              <a:rPr lang="zh-CN" altLang="en-US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中，</a:t>
            </a:r>
            <a:endParaRPr lang="en-US" altLang="zh-CN" sz="2250" b="1">
              <a:solidFill>
                <a:srgbClr val="FF0000"/>
              </a:solidFill>
              <a:latin typeface="Times New Roman" pitchFamily="18" charset="0"/>
              <a:ea typeface="黑体"/>
            </a:endParaRPr>
          </a:p>
          <a:p>
            <a:pPr marL="0" lvl="0" indent="0" eaLnBrk="0" hangingPunct="0">
              <a:lnSpc>
                <a:spcPct val="100000"/>
              </a:lnSpc>
              <a:spcBef>
                <a:spcPct val="0"/>
              </a:spcBef>
              <a:buClr>
                <a:schemeClr val="tx2"/>
              </a:buClr>
              <a:buFont typeface="Wingdings" pitchFamily="2" charset="2"/>
              <a:buNone/>
            </a:pPr>
            <a:endParaRPr lang="en-US" altLang="zh-CN" sz="2250" b="1" i="1">
              <a:solidFill>
                <a:srgbClr val="FF0000"/>
              </a:solidFill>
              <a:latin typeface="Times New Roman" pitchFamily="18" charset="0"/>
              <a:ea typeface="黑体"/>
            </a:endParaRPr>
          </a:p>
        </p:txBody>
      </p:sp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3726656" y="2252662"/>
          <a:ext cx="1577579" cy="7405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r:id="rId4" progId="Equation.DSMT4">
                  <p:embed/>
                </p:oleObj>
              </mc:Choice>
              <mc:Fallback>
                <p:oleObj r:id="rId4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26656" y="2252662"/>
                        <a:ext cx="1577579" cy="74056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/>
        </p:nvGraphicFramePr>
        <p:xfrm>
          <a:off x="1710928" y="3063479"/>
          <a:ext cx="3489721" cy="7405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r:id="rId6" progId="Equation.DSMT4">
                  <p:embed/>
                </p:oleObj>
              </mc:Choice>
              <mc:Fallback>
                <p:oleObj r:id="rId6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10928" y="3063479"/>
                        <a:ext cx="3489721" cy="74056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1710929" y="3874294"/>
          <a:ext cx="2390775" cy="7405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r:id="rId8" progId="Equation.DSMT4">
                  <p:embed/>
                </p:oleObj>
              </mc:Choice>
              <mc:Fallback>
                <p:oleObj r:id="rId8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710929" y="3874294"/>
                        <a:ext cx="2390775" cy="74056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8" name="Rectangle 3"/>
          <p:cNvSpPr>
            <a:spLocks noGrp="1"/>
          </p:cNvSpPr>
          <p:nvPr/>
        </p:nvSpPr>
        <p:spPr>
          <a:xfrm>
            <a:off x="344091" y="522685"/>
            <a:ext cx="8601075" cy="590550"/>
          </a:xfrm>
          <a:prstGeom prst="rect">
            <a:avLst/>
          </a:prstGeom>
          <a:noFill/>
          <a:ln w="12700">
            <a:noFill/>
          </a:ln>
        </p:spPr>
        <p:txBody>
          <a:bodyPr/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 eaLnBrk="0" hangingPunct="0">
              <a:lnSpc>
                <a:spcPct val="150000"/>
              </a:lnSpc>
              <a:spcBef>
                <a:spcPct val="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en-US" altLang="zh-CN" sz="2400" b="1">
                <a:latin typeface="Times New Roman" pitchFamily="18" charset="0"/>
                <a:ea typeface="黑体"/>
              </a:rPr>
              <a:t>2. </a:t>
            </a:r>
            <a:r>
              <a:rPr lang="zh-CN" altLang="en-US" sz="2400" b="1">
                <a:latin typeface="Times New Roman" pitchFamily="18" charset="0"/>
                <a:ea typeface="黑体"/>
              </a:rPr>
              <a:t>在等腰△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ABC</a:t>
            </a:r>
            <a:r>
              <a:rPr lang="zh-CN" altLang="en-US" sz="2400" b="1">
                <a:latin typeface="Times New Roman" pitchFamily="18" charset="0"/>
                <a:ea typeface="黑体"/>
              </a:rPr>
              <a:t>中，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AB</a:t>
            </a:r>
            <a:r>
              <a:rPr lang="en-US" altLang="zh-CN" sz="2400" b="1">
                <a:latin typeface="Times New Roman" pitchFamily="18" charset="0"/>
                <a:ea typeface="黑体"/>
              </a:rPr>
              <a:t>=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AC</a:t>
            </a:r>
            <a:r>
              <a:rPr lang="en-US" altLang="zh-CN" sz="2400" b="1">
                <a:latin typeface="Times New Roman" pitchFamily="18" charset="0"/>
                <a:ea typeface="黑体"/>
              </a:rPr>
              <a:t>=5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，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BC</a:t>
            </a:r>
            <a:r>
              <a:rPr lang="en-US" altLang="zh-CN" sz="2400" b="1">
                <a:latin typeface="Times New Roman" pitchFamily="18" charset="0"/>
                <a:ea typeface="黑体"/>
              </a:rPr>
              <a:t>=6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，求：</a:t>
            </a:r>
            <a:r>
              <a:rPr lang="en-US" altLang="zh-CN" sz="2400" b="1">
                <a:latin typeface="Times New Roman" pitchFamily="18" charset="0"/>
                <a:ea typeface="黑体"/>
              </a:rPr>
              <a:t> sin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B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，</a:t>
            </a:r>
            <a:r>
              <a:rPr lang="en-US" altLang="zh-CN" sz="2400" b="1">
                <a:latin typeface="Times New Roman" pitchFamily="18" charset="0"/>
                <a:ea typeface="黑体"/>
              </a:rPr>
              <a:t>cos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B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，</a:t>
            </a:r>
            <a:r>
              <a:rPr lang="en-US" altLang="zh-CN" sz="2400" b="1">
                <a:latin typeface="Times New Roman" pitchFamily="18" charset="0"/>
                <a:ea typeface="黑体"/>
              </a:rPr>
              <a:t>tan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B</a:t>
            </a:r>
            <a:r>
              <a:rPr lang="en-US" altLang="zh-CN" sz="2400" b="1">
                <a:latin typeface="Times New Roman" pitchFamily="18" charset="0"/>
                <a:ea typeface="黑体"/>
              </a:rPr>
              <a:t>.</a:t>
            </a:r>
          </a:p>
        </p:txBody>
      </p:sp>
      <p:grpSp>
        <p:nvGrpSpPr>
          <p:cNvPr id="24579" name="组合 2"/>
          <p:cNvGrpSpPr/>
          <p:nvPr/>
        </p:nvGrpSpPr>
        <p:grpSpPr>
          <a:xfrm>
            <a:off x="5654279" y="1440657"/>
            <a:ext cx="3059905" cy="2262188"/>
            <a:chOff x="5734117" y="1517816"/>
            <a:chExt cx="3060075" cy="2263022"/>
          </a:xfrm>
        </p:grpSpPr>
        <p:sp>
          <p:nvSpPr>
            <p:cNvPr id="4" name="等腰三角形 3"/>
            <p:cNvSpPr/>
            <p:nvPr/>
          </p:nvSpPr>
          <p:spPr>
            <a:xfrm>
              <a:off x="6065534" y="1948841"/>
              <a:ext cx="2484580" cy="1589124"/>
            </a:xfrm>
            <a:prstGeom prst="triangl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589" name="文本框 4"/>
            <p:cNvSpPr txBox="1"/>
            <p:nvPr/>
          </p:nvSpPr>
          <p:spPr>
            <a:xfrm>
              <a:off x="7215036" y="1517816"/>
              <a:ext cx="407049" cy="47445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lnSpc>
                  <a:spcPct val="130000"/>
                </a:lnSpc>
                <a:buNone/>
              </a:pPr>
              <a:r>
                <a:rPr lang="en-US" altLang="zh-CN" sz="2250" b="1" i="1">
                  <a:latin typeface="Times New Roman" pitchFamily="18" charset="0"/>
                  <a:ea typeface="微软雅黑" pitchFamily="34" charset="-122"/>
                </a:rPr>
                <a:t>A</a:t>
              </a:r>
              <a:endParaRPr lang="zh-CN" altLang="en-US" sz="2250" b="1" i="1">
                <a:latin typeface="Times New Roman" pitchFamily="18" charset="0"/>
                <a:ea typeface="微软雅黑" pitchFamily="34" charset="-122"/>
              </a:endParaRPr>
            </a:p>
          </p:txBody>
        </p:sp>
        <p:sp>
          <p:nvSpPr>
            <p:cNvPr id="24590" name="文本框 5"/>
            <p:cNvSpPr txBox="1"/>
            <p:nvPr/>
          </p:nvSpPr>
          <p:spPr>
            <a:xfrm>
              <a:off x="5734117" y="3287545"/>
              <a:ext cx="244078" cy="47445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lnSpc>
                  <a:spcPct val="130000"/>
                </a:lnSpc>
                <a:buNone/>
              </a:pPr>
              <a:r>
                <a:rPr lang="en-US" altLang="zh-CN" sz="2250" b="1" i="1">
                  <a:latin typeface="Times New Roman" pitchFamily="18" charset="0"/>
                  <a:ea typeface="微软雅黑" pitchFamily="34" charset="-122"/>
                </a:rPr>
                <a:t>B</a:t>
              </a:r>
              <a:endParaRPr lang="zh-CN" altLang="en-US" sz="2250" b="1" i="1">
                <a:latin typeface="Times New Roman" pitchFamily="18" charset="0"/>
                <a:ea typeface="微软雅黑" pitchFamily="34" charset="-122"/>
              </a:endParaRPr>
            </a:p>
          </p:txBody>
        </p:sp>
        <p:sp>
          <p:nvSpPr>
            <p:cNvPr id="24591" name="文本框 6"/>
            <p:cNvSpPr txBox="1"/>
            <p:nvPr/>
          </p:nvSpPr>
          <p:spPr>
            <a:xfrm>
              <a:off x="8550115" y="3306382"/>
              <a:ext cx="244078" cy="47445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lnSpc>
                  <a:spcPct val="130000"/>
                </a:lnSpc>
                <a:buNone/>
              </a:pPr>
              <a:r>
                <a:rPr lang="en-US" altLang="zh-CN" sz="2250" b="1" i="1">
                  <a:latin typeface="Times New Roman" pitchFamily="18" charset="0"/>
                  <a:ea typeface="微软雅黑" pitchFamily="34" charset="-122"/>
                </a:rPr>
                <a:t>C</a:t>
              </a:r>
              <a:endParaRPr lang="zh-CN" altLang="en-US" sz="2250" b="1" i="1">
                <a:latin typeface="Times New Roman" pitchFamily="18" charset="0"/>
                <a:ea typeface="微软雅黑" pitchFamily="34" charset="-122"/>
              </a:endParaRPr>
            </a:p>
          </p:txBody>
        </p:sp>
      </p:grpSp>
      <p:sp>
        <p:nvSpPr>
          <p:cNvPr id="8" name="Rectangle 4"/>
          <p:cNvSpPr>
            <a:spLocks noGrp="1"/>
          </p:cNvSpPr>
          <p:nvPr/>
        </p:nvSpPr>
        <p:spPr>
          <a:xfrm>
            <a:off x="728662" y="1633538"/>
            <a:ext cx="5907881" cy="432197"/>
          </a:xfrm>
          <a:prstGeom prst="rect">
            <a:avLst/>
          </a:prstGeom>
          <a:noFill/>
          <a:ln w="12700">
            <a:noFill/>
          </a:ln>
        </p:spPr>
        <p:txBody>
          <a:bodyPr/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 eaLnBrk="0" hangingPunct="0">
              <a:lnSpc>
                <a:spcPct val="100000"/>
              </a:lnSpc>
              <a:spcBef>
                <a:spcPct val="0"/>
              </a:spcBef>
              <a:buClr>
                <a:schemeClr val="tx2"/>
              </a:buClr>
              <a:buFont typeface="Wingdings 2" pitchFamily="18" charset="2"/>
              <a:buNone/>
            </a:pPr>
            <a:r>
              <a:rPr lang="zh-CN" altLang="en-US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解：过</a:t>
            </a:r>
            <a:r>
              <a:rPr lang="en-US" altLang="zh-CN" sz="225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A</a:t>
            </a:r>
            <a:r>
              <a:rPr lang="zh-CN" altLang="en-US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点作</a:t>
            </a:r>
            <a:r>
              <a:rPr lang="en-US" altLang="zh-CN" sz="225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AD</a:t>
            </a:r>
            <a:r>
              <a:rPr lang="zh-CN" altLang="en-US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⊥</a:t>
            </a:r>
            <a:r>
              <a:rPr lang="en-US" altLang="zh-CN" sz="225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BC</a:t>
            </a:r>
            <a:r>
              <a:rPr lang="zh-CN" altLang="en-US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，则</a:t>
            </a:r>
            <a:r>
              <a:rPr lang="en-US" altLang="zh-CN" sz="225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BD</a:t>
            </a:r>
            <a:r>
              <a:rPr lang="en-US" altLang="zh-CN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=</a:t>
            </a:r>
            <a:r>
              <a:rPr lang="en-US" altLang="zh-CN" sz="225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DC</a:t>
            </a:r>
            <a:r>
              <a:rPr lang="en-US" altLang="zh-CN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=3</a:t>
            </a:r>
            <a:r>
              <a:rPr lang="zh-CN" altLang="en-US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，</a:t>
            </a:r>
            <a:r>
              <a:rPr lang="en-US" altLang="zh-CN" sz="225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 AD=</a:t>
            </a:r>
            <a:r>
              <a:rPr lang="en-US" altLang="zh-CN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4.</a:t>
            </a:r>
          </a:p>
          <a:p>
            <a:pPr marL="0" lvl="0" indent="0" eaLnBrk="0" hangingPunct="0">
              <a:lnSpc>
                <a:spcPct val="100000"/>
              </a:lnSpc>
              <a:spcBef>
                <a:spcPct val="0"/>
              </a:spcBef>
              <a:buClr>
                <a:schemeClr val="tx2"/>
              </a:buClr>
              <a:buFont typeface="Wingdings" pitchFamily="2" charset="2"/>
              <a:buNone/>
            </a:pPr>
            <a:endParaRPr lang="en-US" altLang="zh-CN" sz="2250" b="1" i="1">
              <a:solidFill>
                <a:srgbClr val="FF0000"/>
              </a:solidFill>
              <a:latin typeface="Times New Roman" pitchFamily="18" charset="0"/>
              <a:ea typeface="黑体"/>
            </a:endParaRPr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1390650" y="2266950"/>
          <a:ext cx="2246710" cy="7405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90650" y="2266950"/>
                        <a:ext cx="2246710" cy="74056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1390650" y="3119438"/>
          <a:ext cx="2270522" cy="7405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r:id="rId4" progId="Equation.DSMT4">
                  <p:embed/>
                </p:oleObj>
              </mc:Choice>
              <mc:Fallback>
                <p:oleObj r:id="rId4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90650" y="3119438"/>
                        <a:ext cx="2270522" cy="74056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1390650" y="3973116"/>
          <a:ext cx="2294335" cy="7405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r:id="rId6" progId="Equation.DSMT4">
                  <p:embed/>
                </p:oleObj>
              </mc:Choice>
              <mc:Fallback>
                <p:oleObj r:id="rId6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390650" y="3973116"/>
                        <a:ext cx="2294335" cy="74056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7086600" y="3386138"/>
            <a:ext cx="489347" cy="47386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  <a:buNone/>
            </a:pPr>
            <a:r>
              <a:rPr lang="en-US" altLang="zh-CN" sz="2250" b="1" i="1">
                <a:solidFill>
                  <a:srgbClr val="FF0000"/>
                </a:solidFill>
                <a:latin typeface="Times New Roman" pitchFamily="18" charset="0"/>
                <a:ea typeface="微软雅黑" pitchFamily="34" charset="-122"/>
              </a:rPr>
              <a:t>D</a:t>
            </a:r>
            <a:endParaRPr lang="zh-CN" altLang="en-US" sz="2250" b="1" i="1">
              <a:solidFill>
                <a:srgbClr val="FF0000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228284" y="1877616"/>
            <a:ext cx="146447" cy="1581150"/>
            <a:chOff x="7229898" y="1877715"/>
            <a:chExt cx="146347" cy="1580696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7229901" y="1877715"/>
              <a:ext cx="4539" cy="1580696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7229898" y="3311138"/>
              <a:ext cx="146347" cy="147272"/>
            </a:xfrm>
            <a:prstGeom prst="rect">
              <a:avLst/>
            </a:prstGeom>
            <a:ln w="2540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3"/>
          <p:cNvSpPr>
            <a:spLocks noGrp="1" noChangeArrowheads="1"/>
          </p:cNvSpPr>
          <p:nvPr/>
        </p:nvSpPr>
        <p:spPr bwMode="auto">
          <a:xfrm>
            <a:off x="810816" y="341710"/>
            <a:ext cx="7775973" cy="1071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defPPr>
              <a:defRPr lang="zh-CN"/>
            </a:defPPr>
            <a:lvl1pPr marL="0" lvl="0" indent="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"/>
              <a:defRPr sz="2400" b="0" i="0" u="none" kern="1200" baseline="0">
                <a:solidFill>
                  <a:schemeClr val="tx1"/>
                </a:solidFill>
                <a:latin typeface="Goudy Old Style" panose="02020502050305020303" pitchFamily="18" charset="0"/>
                <a:ea typeface="宋体" pitchFamily="2" charset="-122"/>
                <a:cs typeface="+mn-cs"/>
              </a:defRPr>
            </a:lvl1pPr>
            <a:lvl2pPr marL="557212" lvl="1" indent="-214312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"/>
              <a:defRPr sz="2100" b="0" i="0" u="none" kern="1200" baseline="0">
                <a:solidFill>
                  <a:schemeClr val="tx1"/>
                </a:solidFill>
                <a:latin typeface="Goudy Old Style" panose="02020502050305020303" pitchFamily="18" charset="0"/>
                <a:ea typeface="宋体" pitchFamily="2" charset="-122"/>
                <a:cs typeface="+mn-cs"/>
              </a:defRPr>
            </a:lvl2pPr>
            <a:lvl3pPr marL="857250" lvl="2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"/>
              <a:defRPr sz="1800" b="0" i="0" u="none" kern="1200" baseline="0">
                <a:solidFill>
                  <a:schemeClr val="tx1"/>
                </a:solidFill>
                <a:latin typeface="Goudy Old Style" panose="02020502050305020303" pitchFamily="18" charset="0"/>
                <a:ea typeface="宋体" pitchFamily="2" charset="-122"/>
                <a:cs typeface="+mn-cs"/>
              </a:defRPr>
            </a:lvl3pPr>
            <a:lvl4pPr marL="1200150" lvl="3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"/>
              <a:defRPr sz="1500" b="0" i="0" u="none" kern="1200" baseline="0">
                <a:solidFill>
                  <a:schemeClr val="tx1"/>
                </a:solidFill>
                <a:latin typeface="Goudy Old Style" panose="02020502050305020303" pitchFamily="18" charset="0"/>
                <a:ea typeface="宋体" pitchFamily="2" charset="-122"/>
                <a:cs typeface="+mn-cs"/>
              </a:defRPr>
            </a:lvl4pPr>
            <a:lvl5pPr marL="1543050" lvl="4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"/>
              <a:defRPr sz="1500" b="0" i="0" u="none" kern="1200" baseline="0">
                <a:solidFill>
                  <a:schemeClr val="tx1"/>
                </a:solidFill>
                <a:latin typeface="Goudy Old Style" panose="02020502050305020303" pitchFamily="18" charset="0"/>
                <a:ea typeface="宋体" pitchFamily="2" charset="-122"/>
                <a:cs typeface="+mn-cs"/>
              </a:defRPr>
            </a:lvl5pPr>
            <a:lvl6pPr marL="1885950" lvl="5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"/>
              <a:defRPr sz="1500" b="0" i="0" u="none" kern="1200" baseline="0">
                <a:solidFill>
                  <a:schemeClr val="tx1"/>
                </a:solidFill>
                <a:latin typeface="Goudy Old Style" panose="02020502050305020303" pitchFamily="18" charset="0"/>
                <a:ea typeface="宋体" pitchFamily="2" charset="-122"/>
                <a:cs typeface="+mn-cs"/>
              </a:defRPr>
            </a:lvl6pPr>
            <a:lvl7pPr marL="2228850" lvl="6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"/>
              <a:defRPr sz="1500" b="0" i="0" u="none" kern="1200" baseline="0">
                <a:solidFill>
                  <a:schemeClr val="tx1"/>
                </a:solidFill>
                <a:latin typeface="Goudy Old Style" panose="02020502050305020303" pitchFamily="18" charset="0"/>
                <a:ea typeface="宋体" pitchFamily="2" charset="-122"/>
                <a:cs typeface="+mn-cs"/>
              </a:defRPr>
            </a:lvl7pPr>
            <a:lvl8pPr marL="2571750" lvl="7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"/>
              <a:defRPr sz="1500" b="0" i="0" u="none" kern="1200" baseline="0">
                <a:solidFill>
                  <a:schemeClr val="tx1"/>
                </a:solidFill>
                <a:latin typeface="Goudy Old Style" panose="02020502050305020303" pitchFamily="18" charset="0"/>
                <a:ea typeface="宋体" pitchFamily="2" charset="-122"/>
                <a:cs typeface="+mn-cs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"/>
              <a:defRPr sz="1500">
                <a:solidFill>
                  <a:schemeClr val="tx1"/>
                </a:solidFill>
                <a:latin typeface="Goudy Old Style" panose="02020502050305020303" pitchFamily="18" charset="0"/>
                <a:ea typeface="宋体" pitchFamily="2" charset="-122"/>
              </a:defRPr>
            </a:lvl9pPr>
          </a:lstStyle>
          <a:p>
            <a:pPr marL="0" marR="0" lvl="0" indent="0" algn="l" defTabSz="685800" rtl="0" eaLnBrk="0" fontAlgn="auto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3.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在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△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ABC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中，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∠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C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=90</a:t>
            </a:r>
            <a:r>
              <a:rPr kumimoji="0" lang="en-US" altLang="zh-CN" sz="2400" b="1" i="0" u="none" strike="noStrike" kern="1200" cap="none" spc="-1125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 °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，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              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，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BC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=20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，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黑体"/>
              <a:cs typeface="Times New Roman" panose="02020603050405020304" pitchFamily="18" charset="0"/>
            </a:endParaRPr>
          </a:p>
          <a:p>
            <a:pPr marL="0" marR="0" lvl="0" indent="0" algn="l" defTabSz="685800" rtl="0" eaLnBrk="0" fontAlgn="auto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defRPr/>
            </a:pP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  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求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△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ABC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的周长和面积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.</a:t>
            </a:r>
            <a:endParaRPr kumimoji="0" lang="en-US" altLang="zh-CN" sz="2400" b="1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黑体"/>
              <a:cs typeface="Times New Roman" panose="02020603050405020304" pitchFamily="18" charset="0"/>
            </a:endParaRPr>
          </a:p>
        </p:txBody>
      </p:sp>
      <p:graphicFrame>
        <p:nvGraphicFramePr>
          <p:cNvPr id="25603" name="对象 2"/>
          <p:cNvGraphicFramePr>
            <a:graphicFrameLocks noChangeAspect="1"/>
          </p:cNvGraphicFramePr>
          <p:nvPr/>
        </p:nvGraphicFramePr>
        <p:xfrm>
          <a:off x="4343400" y="316706"/>
          <a:ext cx="1146572" cy="7405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343400" y="316706"/>
                        <a:ext cx="1146572" cy="74056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604" name="组合 3"/>
          <p:cNvGrpSpPr/>
          <p:nvPr/>
        </p:nvGrpSpPr>
        <p:grpSpPr>
          <a:xfrm>
            <a:off x="5882880" y="1212056"/>
            <a:ext cx="2837259" cy="1700212"/>
            <a:chOff x="2537410" y="402991"/>
            <a:chExt cx="2836831" cy="1700123"/>
          </a:xfrm>
        </p:grpSpPr>
        <p:grpSp>
          <p:nvGrpSpPr>
            <p:cNvPr id="25610" name="组合 4"/>
            <p:cNvGrpSpPr/>
            <p:nvPr/>
          </p:nvGrpSpPr>
          <p:grpSpPr>
            <a:xfrm>
              <a:off x="2537410" y="402991"/>
              <a:ext cx="2836831" cy="1700123"/>
              <a:chOff x="3421655" y="-375294"/>
              <a:chExt cx="2836831" cy="1700123"/>
            </a:xfrm>
          </p:grpSpPr>
          <p:sp>
            <p:nvSpPr>
              <p:cNvPr id="7" name="直角三角形 6"/>
              <p:cNvSpPr/>
              <p:nvPr/>
            </p:nvSpPr>
            <p:spPr>
              <a:xfrm>
                <a:off x="3787771" y="51931"/>
                <a:ext cx="2144978" cy="930989"/>
              </a:xfrm>
              <a:prstGeom prst="rtTriangl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613" name="文本框 7"/>
              <p:cNvSpPr txBox="1"/>
              <p:nvPr/>
            </p:nvSpPr>
            <p:spPr>
              <a:xfrm>
                <a:off x="3528585" y="-375294"/>
                <a:ext cx="244078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A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  <p:sp>
            <p:nvSpPr>
              <p:cNvPr id="25614" name="文本框 8"/>
              <p:cNvSpPr txBox="1"/>
              <p:nvPr/>
            </p:nvSpPr>
            <p:spPr>
              <a:xfrm>
                <a:off x="5932749" y="850371"/>
                <a:ext cx="325737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B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  <p:sp>
            <p:nvSpPr>
              <p:cNvPr id="25615" name="文本框 9"/>
              <p:cNvSpPr txBox="1"/>
              <p:nvPr/>
            </p:nvSpPr>
            <p:spPr>
              <a:xfrm>
                <a:off x="3421655" y="850372"/>
                <a:ext cx="244078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C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2906673" y="1632964"/>
              <a:ext cx="124691" cy="124691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1" name="Rectangle 4"/>
          <p:cNvSpPr>
            <a:spLocks noGrp="1"/>
          </p:cNvSpPr>
          <p:nvPr/>
        </p:nvSpPr>
        <p:spPr>
          <a:xfrm>
            <a:off x="1032272" y="1596629"/>
            <a:ext cx="2663428" cy="431006"/>
          </a:xfrm>
          <a:prstGeom prst="rect">
            <a:avLst/>
          </a:prstGeom>
          <a:noFill/>
          <a:ln w="12700">
            <a:noFill/>
          </a:ln>
        </p:spPr>
        <p:txBody>
          <a:bodyPr/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 eaLnBrk="0" hangingPunct="0">
              <a:lnSpc>
                <a:spcPct val="100000"/>
              </a:lnSpc>
              <a:spcBef>
                <a:spcPct val="0"/>
              </a:spcBef>
              <a:buClr>
                <a:schemeClr val="tx2"/>
              </a:buClr>
              <a:buFont typeface="Wingdings 2" pitchFamily="18" charset="2"/>
              <a:buNone/>
            </a:pPr>
            <a:r>
              <a:rPr lang="zh-CN" altLang="en-US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解</a:t>
            </a:r>
            <a:r>
              <a:rPr lang="en-US" altLang="zh-CN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:</a:t>
            </a:r>
            <a:r>
              <a:rPr lang="zh-CN" altLang="en-US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在</a:t>
            </a:r>
            <a:r>
              <a:rPr lang="en-US" altLang="zh-CN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Rt △</a:t>
            </a:r>
            <a:r>
              <a:rPr lang="en-US" altLang="zh-CN" sz="225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ABC</a:t>
            </a:r>
            <a:r>
              <a:rPr lang="zh-CN" altLang="en-US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中</a:t>
            </a:r>
            <a:r>
              <a:rPr lang="en-US" altLang="zh-CN" sz="225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,</a:t>
            </a:r>
          </a:p>
          <a:p>
            <a:pPr marL="0" lvl="0" indent="0" eaLnBrk="0" hangingPunct="0">
              <a:lnSpc>
                <a:spcPct val="100000"/>
              </a:lnSpc>
              <a:spcBef>
                <a:spcPct val="0"/>
              </a:spcBef>
              <a:buClr>
                <a:schemeClr val="tx2"/>
              </a:buClr>
              <a:buFont typeface="Wingdings" pitchFamily="2" charset="2"/>
              <a:buNone/>
            </a:pPr>
            <a:endParaRPr lang="en-US" altLang="zh-CN" sz="2250" b="1" i="1">
              <a:solidFill>
                <a:srgbClr val="FF0000"/>
              </a:solidFill>
              <a:latin typeface="Times New Roman" pitchFamily="18" charset="0"/>
              <a:ea typeface="黑体"/>
            </a:endParaRPr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3427809" y="1468041"/>
          <a:ext cx="1529953" cy="7405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r:id="rId4" progId="Equation.DSMT4">
                  <p:embed/>
                </p:oleObj>
              </mc:Choice>
              <mc:Fallback>
                <p:oleObj r:id="rId4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27809" y="1468041"/>
                        <a:ext cx="1529953" cy="74056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1458516" y="2208610"/>
          <a:ext cx="3321844" cy="7405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r:id="rId6" progId="Equation.DSMT4">
                  <p:embed/>
                </p:oleObj>
              </mc:Choice>
              <mc:Fallback>
                <p:oleObj r:id="rId6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458516" y="2208610"/>
                        <a:ext cx="3321844" cy="74056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4"/>
          <p:cNvSpPr>
            <a:spLocks noGrp="1"/>
          </p:cNvSpPr>
          <p:nvPr/>
        </p:nvSpPr>
        <p:spPr>
          <a:xfrm>
            <a:off x="1458516" y="3089672"/>
            <a:ext cx="4300538" cy="432196"/>
          </a:xfrm>
          <a:prstGeom prst="rect">
            <a:avLst/>
          </a:prstGeom>
          <a:noFill/>
          <a:ln w="12700">
            <a:noFill/>
          </a:ln>
        </p:spPr>
        <p:txBody>
          <a:bodyPr/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 eaLnBrk="0" hangingPunct="0">
              <a:lnSpc>
                <a:spcPct val="100000"/>
              </a:lnSpc>
              <a:spcBef>
                <a:spcPct val="0"/>
              </a:spcBef>
              <a:buClr>
                <a:schemeClr val="tx2"/>
              </a:buClr>
              <a:buFont typeface="Wingdings 2" pitchFamily="18" charset="2"/>
              <a:buNone/>
            </a:pPr>
            <a:r>
              <a:rPr lang="zh-CN" altLang="en-US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由勾股定理可得</a:t>
            </a:r>
            <a:r>
              <a:rPr lang="en-US" altLang="zh-CN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:</a:t>
            </a:r>
            <a:r>
              <a:rPr lang="en-US" altLang="zh-CN" sz="225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AC</a:t>
            </a:r>
            <a:r>
              <a:rPr lang="en-US" altLang="zh-CN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=15</a:t>
            </a:r>
            <a:r>
              <a:rPr lang="zh-CN" altLang="en-US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，</a:t>
            </a:r>
            <a:endParaRPr lang="en-US" altLang="zh-CN" sz="2250" b="1" i="1">
              <a:solidFill>
                <a:srgbClr val="FF0000"/>
              </a:solidFill>
              <a:latin typeface="Times New Roman" pitchFamily="18" charset="0"/>
              <a:ea typeface="黑体"/>
            </a:endParaRPr>
          </a:p>
          <a:p>
            <a:pPr marL="0" lvl="0" indent="0" eaLnBrk="0" hangingPunct="0">
              <a:lnSpc>
                <a:spcPct val="100000"/>
              </a:lnSpc>
              <a:spcBef>
                <a:spcPct val="0"/>
              </a:spcBef>
              <a:buClr>
                <a:schemeClr val="tx2"/>
              </a:buClr>
              <a:buFont typeface="Wingdings" pitchFamily="2" charset="2"/>
              <a:buNone/>
            </a:pPr>
            <a:endParaRPr lang="en-US" altLang="zh-CN" sz="2250" b="1" i="1">
              <a:solidFill>
                <a:srgbClr val="FF0000"/>
              </a:solidFill>
              <a:latin typeface="Times New Roman" pitchFamily="18" charset="0"/>
              <a:ea typeface="黑体"/>
            </a:endParaRPr>
          </a:p>
        </p:txBody>
      </p:sp>
      <p:sp>
        <p:nvSpPr>
          <p:cNvPr id="15" name="Rectangle 4"/>
          <p:cNvSpPr>
            <a:spLocks noGrp="1"/>
          </p:cNvSpPr>
          <p:nvPr/>
        </p:nvSpPr>
        <p:spPr>
          <a:xfrm>
            <a:off x="1458516" y="3581400"/>
            <a:ext cx="3774281" cy="1138238"/>
          </a:xfrm>
          <a:prstGeom prst="rect">
            <a:avLst/>
          </a:prstGeom>
          <a:noFill/>
          <a:ln w="12700">
            <a:noFill/>
          </a:ln>
        </p:spPr>
        <p:txBody>
          <a:bodyPr/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 eaLnBrk="0" hangingPunct="0">
              <a:lnSpc>
                <a:spcPct val="150000"/>
              </a:lnSpc>
              <a:spcBef>
                <a:spcPct val="0"/>
              </a:spcBef>
              <a:buClr>
                <a:schemeClr val="tx2"/>
              </a:buClr>
              <a:buFont typeface="Wingdings 2" pitchFamily="18" charset="2"/>
              <a:buNone/>
            </a:pPr>
            <a:r>
              <a:rPr lang="zh-CN" altLang="en-US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∴</a:t>
            </a:r>
            <a:r>
              <a:rPr lang="en-US" altLang="zh-CN" sz="225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S</a:t>
            </a:r>
            <a:r>
              <a:rPr lang="en-US" altLang="zh-CN" sz="2250" b="1" baseline="-25000">
                <a:solidFill>
                  <a:srgbClr val="FF0000"/>
                </a:solidFill>
                <a:latin typeface="Times New Roman" pitchFamily="18" charset="0"/>
                <a:ea typeface="黑体"/>
              </a:rPr>
              <a:t>△</a:t>
            </a:r>
            <a:r>
              <a:rPr lang="en-US" altLang="zh-CN" sz="2250" b="1" i="1" baseline="-25000">
                <a:solidFill>
                  <a:srgbClr val="FF0000"/>
                </a:solidFill>
                <a:latin typeface="Times New Roman" pitchFamily="18" charset="0"/>
                <a:ea typeface="黑体"/>
              </a:rPr>
              <a:t>ABC </a:t>
            </a:r>
            <a:r>
              <a:rPr lang="en-US" altLang="zh-CN" sz="225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=</a:t>
            </a:r>
            <a:r>
              <a:rPr lang="en-US" altLang="zh-CN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15×20÷2</a:t>
            </a:r>
            <a:r>
              <a:rPr lang="en-US" altLang="zh-CN" sz="225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=</a:t>
            </a:r>
            <a:r>
              <a:rPr lang="en-US" altLang="zh-CN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150</a:t>
            </a:r>
            <a:r>
              <a:rPr lang="zh-CN" altLang="en-US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，</a:t>
            </a:r>
            <a:endParaRPr lang="en-US" altLang="zh-CN" sz="2250" b="1" i="1">
              <a:solidFill>
                <a:srgbClr val="FF0000"/>
              </a:solidFill>
              <a:latin typeface="Times New Roman" pitchFamily="18" charset="0"/>
              <a:ea typeface="黑体"/>
            </a:endParaRPr>
          </a:p>
          <a:p>
            <a:pPr marL="0" lvl="0" indent="0" eaLnBrk="0" hangingPunct="0">
              <a:lnSpc>
                <a:spcPct val="150000"/>
              </a:lnSpc>
              <a:spcBef>
                <a:spcPct val="0"/>
              </a:spcBef>
              <a:buClr>
                <a:schemeClr val="tx2"/>
              </a:buClr>
              <a:buFont typeface="Wingdings 2" pitchFamily="18" charset="2"/>
              <a:buNone/>
            </a:pPr>
            <a:r>
              <a:rPr lang="en-US" altLang="zh-CN" sz="225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    C</a:t>
            </a:r>
            <a:r>
              <a:rPr lang="en-US" altLang="zh-CN" sz="2250" b="1" baseline="-25000">
                <a:solidFill>
                  <a:srgbClr val="FF0000"/>
                </a:solidFill>
                <a:latin typeface="Times New Roman" pitchFamily="18" charset="0"/>
                <a:ea typeface="黑体"/>
              </a:rPr>
              <a:t>△</a:t>
            </a:r>
            <a:r>
              <a:rPr lang="en-US" altLang="zh-CN" sz="2250" b="1" i="1" baseline="-25000">
                <a:solidFill>
                  <a:srgbClr val="FF0000"/>
                </a:solidFill>
                <a:latin typeface="Times New Roman" pitchFamily="18" charset="0"/>
                <a:ea typeface="黑体"/>
              </a:rPr>
              <a:t>ABC </a:t>
            </a:r>
            <a:r>
              <a:rPr lang="en-US" altLang="zh-CN" sz="225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=</a:t>
            </a:r>
            <a:r>
              <a:rPr lang="en-US" altLang="zh-CN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20+25+15</a:t>
            </a:r>
            <a:r>
              <a:rPr lang="en-US" altLang="zh-CN" sz="225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=</a:t>
            </a:r>
            <a:r>
              <a:rPr lang="en-US" altLang="zh-CN" sz="225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60.</a:t>
            </a:r>
            <a:endParaRPr lang="en-US" altLang="zh-CN" sz="2250" b="1" i="1">
              <a:solidFill>
                <a:srgbClr val="FF0000"/>
              </a:solidFill>
              <a:latin typeface="Times New Roman" pitchFamily="18" charset="0"/>
              <a:ea typeface="黑体"/>
            </a:endParaRPr>
          </a:p>
          <a:p>
            <a:pPr marL="0" lvl="0" indent="0" eaLnBrk="0" hangingPunct="0">
              <a:lnSpc>
                <a:spcPct val="150000"/>
              </a:lnSpc>
              <a:spcBef>
                <a:spcPct val="0"/>
              </a:spcBef>
              <a:buClr>
                <a:schemeClr val="tx2"/>
              </a:buClr>
              <a:buFont typeface="Wingdings" pitchFamily="2" charset="2"/>
              <a:buNone/>
            </a:pPr>
            <a:endParaRPr lang="en-US" altLang="zh-CN" sz="2250" b="1" i="1">
              <a:solidFill>
                <a:srgbClr val="FF0000"/>
              </a:solidFill>
              <a:latin typeface="Times New Roman" pitchFamily="18" charset="0"/>
              <a:ea typeface="黑体"/>
            </a:endParaRP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1"/>
      <p:bldP spid="15" grpId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26" name="文本框 1"/>
          <p:cNvSpPr txBox="1"/>
          <p:nvPr/>
        </p:nvSpPr>
        <p:spPr>
          <a:xfrm>
            <a:off x="920354" y="305991"/>
            <a:ext cx="2002631" cy="53101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buNone/>
            </a:pPr>
            <a:r>
              <a:rPr lang="zh-CN" altLang="en-US" sz="3000" b="1">
                <a:solidFill>
                  <a:srgbClr val="495DA3"/>
                </a:solidFill>
                <a:latin typeface="黑体"/>
                <a:ea typeface="黑体"/>
                <a:sym typeface="字魂59号-创粗黑"/>
              </a:rPr>
              <a:t>课堂小结</a:t>
            </a:r>
          </a:p>
        </p:txBody>
      </p:sp>
      <p:grpSp>
        <p:nvGrpSpPr>
          <p:cNvPr id="26627" name="组合 13"/>
          <p:cNvGrpSpPr/>
          <p:nvPr/>
        </p:nvGrpSpPr>
        <p:grpSpPr>
          <a:xfrm>
            <a:off x="2755100" y="697706"/>
            <a:ext cx="4123147" cy="1840707"/>
            <a:chOff x="5562583" y="1522608"/>
            <a:chExt cx="4123147" cy="1839584"/>
          </a:xfrm>
        </p:grpSpPr>
        <p:grpSp>
          <p:nvGrpSpPr>
            <p:cNvPr id="26633" name="组合 14"/>
            <p:cNvGrpSpPr/>
            <p:nvPr/>
          </p:nvGrpSpPr>
          <p:grpSpPr>
            <a:xfrm>
              <a:off x="5562583" y="1522608"/>
              <a:ext cx="4123147" cy="1839584"/>
              <a:chOff x="3338526" y="-4868"/>
              <a:chExt cx="4123147" cy="1839584"/>
            </a:xfrm>
          </p:grpSpPr>
          <p:sp>
            <p:nvSpPr>
              <p:cNvPr id="17" name="直角三角形 16"/>
              <p:cNvSpPr/>
              <p:nvPr/>
            </p:nvSpPr>
            <p:spPr>
              <a:xfrm rot="16200000">
                <a:off x="4268822" y="-278612"/>
                <a:ext cx="1094015" cy="2269673"/>
              </a:xfrm>
              <a:prstGeom prst="rtTriangl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636" name="文本框 17"/>
              <p:cNvSpPr txBox="1"/>
              <p:nvPr/>
            </p:nvSpPr>
            <p:spPr>
              <a:xfrm>
                <a:off x="3338526" y="1164051"/>
                <a:ext cx="244078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A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  <p:sp>
            <p:nvSpPr>
              <p:cNvPr id="26637" name="文本框 18"/>
              <p:cNvSpPr txBox="1"/>
              <p:nvPr/>
            </p:nvSpPr>
            <p:spPr>
              <a:xfrm>
                <a:off x="5947329" y="-4868"/>
                <a:ext cx="244078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B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  <p:sp>
            <p:nvSpPr>
              <p:cNvPr id="26638" name="文本框 19"/>
              <p:cNvSpPr txBox="1"/>
              <p:nvPr/>
            </p:nvSpPr>
            <p:spPr>
              <a:xfrm>
                <a:off x="5947329" y="1164052"/>
                <a:ext cx="244078" cy="474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lnSpc>
                    <a:spcPct val="130000"/>
                  </a:lnSpc>
                  <a:buNone/>
                </a:pPr>
                <a:r>
                  <a:rPr lang="en-US" altLang="zh-CN" sz="2250" b="1" i="1">
                    <a:latin typeface="Times New Roman" pitchFamily="18" charset="0"/>
                    <a:ea typeface="微软雅黑" pitchFamily="34" charset="-122"/>
                  </a:rPr>
                  <a:t>C</a:t>
                </a:r>
                <a:endParaRPr lang="zh-CN" altLang="en-US" sz="2250" b="1" i="1">
                  <a:latin typeface="Times New Roman" pitchFamily="18" charset="0"/>
                  <a:ea typeface="微软雅黑" pitchFamily="34" charset="-122"/>
                </a:endParaRPr>
              </a:p>
            </p:txBody>
          </p:sp>
          <p:sp>
            <p:nvSpPr>
              <p:cNvPr id="26639" name="Arc 9"/>
              <p:cNvSpPr/>
              <p:nvPr/>
            </p:nvSpPr>
            <p:spPr>
              <a:xfrm rot="1559121">
                <a:off x="3978208" y="1274390"/>
                <a:ext cx="145129" cy="102215"/>
              </a:xfrm>
              <a:custGeom>
                <a:gdLst>
                  <a:gd name="txL" fmla="*/ 0 w 21600"/>
                  <a:gd name="txT" fmla="*/ 0 h 21600"/>
                  <a:gd name="txR" fmla="*/ 21600 w 21600"/>
                  <a:gd name="txB" fmla="*/ 21600 h 21600"/>
                </a:gdLst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>
                    <a:alpha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</a:lstStyle>
              <a:p>
                <a:endParaRPr lang="zh-CN" altLang="en-US" sz="1800"/>
              </a:p>
            </p:txBody>
          </p:sp>
          <p:sp>
            <p:nvSpPr>
              <p:cNvPr id="26640" name="Text Box 13"/>
              <p:cNvSpPr txBox="1"/>
              <p:nvPr/>
            </p:nvSpPr>
            <p:spPr>
              <a:xfrm>
                <a:off x="5911238" y="697821"/>
                <a:ext cx="1550435" cy="3924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100" b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∠</a:t>
                </a:r>
                <a:r>
                  <a:rPr lang="en-US" altLang="zh-CN" sz="2100" b="1" i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A</a:t>
                </a:r>
                <a:r>
                  <a:rPr lang="zh-CN" altLang="en-US" sz="2100" b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的对边</a:t>
                </a:r>
              </a:p>
            </p:txBody>
          </p:sp>
          <p:sp>
            <p:nvSpPr>
              <p:cNvPr id="26641" name="Text Box 13"/>
              <p:cNvSpPr txBox="1"/>
              <p:nvPr/>
            </p:nvSpPr>
            <p:spPr>
              <a:xfrm>
                <a:off x="4298506" y="1442301"/>
                <a:ext cx="1550435" cy="3924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100" b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∠</a:t>
                </a:r>
                <a:r>
                  <a:rPr lang="en-US" altLang="zh-CN" sz="2100" b="1" i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A</a:t>
                </a:r>
                <a:r>
                  <a:rPr lang="zh-CN" altLang="en-US" sz="2100" b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的邻边</a:t>
                </a:r>
              </a:p>
            </p:txBody>
          </p:sp>
          <p:sp>
            <p:nvSpPr>
              <p:cNvPr id="26642" name="Text Box 13"/>
              <p:cNvSpPr txBox="1"/>
              <p:nvPr/>
            </p:nvSpPr>
            <p:spPr>
              <a:xfrm>
                <a:off x="4245104" y="417824"/>
                <a:ext cx="1102021" cy="3924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zh-CN" altLang="en-US" sz="2100" b="1">
                    <a:solidFill>
                      <a:srgbClr val="0CA2EA"/>
                    </a:solidFill>
                    <a:latin typeface="Times New Roman" pitchFamily="18" charset="0"/>
                    <a:ea typeface="黑体"/>
                  </a:rPr>
                  <a:t>斜边</a:t>
                </a:r>
              </a:p>
            </p:txBody>
          </p:sp>
        </p:grpSp>
        <p:sp>
          <p:nvSpPr>
            <p:cNvPr id="26634" name="Text Box 9"/>
            <p:cNvSpPr txBox="1"/>
            <p:nvPr/>
          </p:nvSpPr>
          <p:spPr>
            <a:xfrm>
              <a:off x="7943776" y="2592179"/>
              <a:ext cx="390525" cy="34290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1800">
                  <a:latin typeface="Tahoma" panose="020b0604030504040204" pitchFamily="34" charset="0"/>
                </a:rPr>
                <a:t>┌</a:t>
              </a:r>
              <a:endParaRPr lang="en-US" altLang="zh-CN" sz="1800" baseline="-25000">
                <a:latin typeface="Tahoma" panose="020b0604030504040204" pitchFamily="34" charset="0"/>
              </a:endParaRPr>
            </a:p>
          </p:txBody>
        </p:sp>
      </p:grpSp>
      <p:sp>
        <p:nvSpPr>
          <p:cNvPr id="25" name="Rectangle 4"/>
          <p:cNvSpPr>
            <a:spLocks noGrp="1"/>
          </p:cNvSpPr>
          <p:nvPr/>
        </p:nvSpPr>
        <p:spPr>
          <a:xfrm>
            <a:off x="335756" y="2703910"/>
            <a:ext cx="6652023" cy="583406"/>
          </a:xfrm>
          <a:prstGeom prst="rect">
            <a:avLst/>
          </a:prstGeom>
          <a:noFill/>
          <a:ln w="12700">
            <a:noFill/>
          </a:ln>
        </p:spPr>
        <p:txBody>
          <a:bodyPr/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ct val="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zh-CN" altLang="en-US" sz="2100" b="1" i="1">
                <a:latin typeface="Times New Roman" pitchFamily="18" charset="0"/>
                <a:ea typeface="黑体"/>
              </a:rPr>
              <a:t>∠</a:t>
            </a:r>
            <a:r>
              <a:rPr lang="en-US" altLang="zh-CN" sz="2100" b="1" i="1">
                <a:latin typeface="Times New Roman" pitchFamily="18" charset="0"/>
                <a:ea typeface="黑体"/>
              </a:rPr>
              <a:t>A</a:t>
            </a:r>
            <a:r>
              <a:rPr lang="zh-CN" altLang="en-US" sz="2100" b="1">
                <a:latin typeface="Times New Roman" pitchFamily="18" charset="0"/>
                <a:ea typeface="黑体"/>
              </a:rPr>
              <a:t>的</a:t>
            </a: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对边与斜边的比</a:t>
            </a:r>
            <a:r>
              <a:rPr lang="zh-CN" altLang="en-US" sz="2100" b="1">
                <a:latin typeface="Times New Roman" pitchFamily="18" charset="0"/>
                <a:ea typeface="黑体"/>
              </a:rPr>
              <a:t>叫做∠</a:t>
            </a:r>
            <a:r>
              <a:rPr lang="en-US" altLang="zh-CN" sz="2100" b="1" i="1">
                <a:latin typeface="Times New Roman" pitchFamily="18" charset="0"/>
                <a:ea typeface="黑体"/>
              </a:rPr>
              <a:t>A</a:t>
            </a:r>
            <a:r>
              <a:rPr lang="zh-CN" altLang="en-US" sz="2100" b="1">
                <a:latin typeface="Times New Roman" pitchFamily="18" charset="0"/>
                <a:ea typeface="黑体"/>
              </a:rPr>
              <a:t>的</a:t>
            </a: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正弦</a:t>
            </a:r>
            <a:r>
              <a:rPr lang="zh-CN" altLang="en-US" sz="2100" b="1">
                <a:latin typeface="Times New Roman" pitchFamily="18" charset="0"/>
                <a:ea typeface="黑体"/>
              </a:rPr>
              <a:t>，记作</a:t>
            </a:r>
            <a:r>
              <a:rPr lang="en-US" altLang="zh-CN" sz="210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sin</a:t>
            </a:r>
            <a:r>
              <a:rPr lang="en-US" altLang="zh-CN" sz="210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A</a:t>
            </a:r>
            <a:r>
              <a:rPr lang="zh-CN" altLang="en-US" sz="2100" b="1">
                <a:latin typeface="Times New Roman" pitchFamily="18" charset="0"/>
                <a:ea typeface="黑体"/>
              </a:rPr>
              <a:t>，即</a:t>
            </a:r>
          </a:p>
        </p:txBody>
      </p:sp>
      <p:graphicFrame>
        <p:nvGraphicFramePr>
          <p:cNvPr id="26" name="对象 25"/>
          <p:cNvGraphicFramePr>
            <a:graphicFrameLocks noChangeAspect="1"/>
          </p:cNvGraphicFramePr>
          <p:nvPr/>
        </p:nvGraphicFramePr>
        <p:xfrm>
          <a:off x="6654404" y="2637235"/>
          <a:ext cx="2171700" cy="7167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654404" y="2637235"/>
                        <a:ext cx="2171700" cy="71675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/>
          <p:cNvGraphicFramePr>
            <a:graphicFrameLocks noChangeAspect="1"/>
          </p:cNvGraphicFramePr>
          <p:nvPr/>
        </p:nvGraphicFramePr>
        <p:xfrm>
          <a:off x="6654404" y="3499247"/>
          <a:ext cx="2172890" cy="70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r:id="rId4" progId="Equation.DSMT4">
                  <p:embed/>
                </p:oleObj>
              </mc:Choice>
              <mc:Fallback>
                <p:oleObj r:id="rId4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54404" y="3499247"/>
                        <a:ext cx="2172890" cy="7096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4"/>
          <p:cNvSpPr>
            <a:spLocks noGrp="1"/>
          </p:cNvSpPr>
          <p:nvPr/>
        </p:nvSpPr>
        <p:spPr>
          <a:xfrm>
            <a:off x="335756" y="3550444"/>
            <a:ext cx="7461648" cy="658416"/>
          </a:xfrm>
          <a:prstGeom prst="rect">
            <a:avLst/>
          </a:prstGeom>
          <a:noFill/>
          <a:ln w="12700">
            <a:noFill/>
          </a:ln>
        </p:spPr>
        <p:txBody>
          <a:bodyPr/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ct val="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zh-CN" altLang="en-US" sz="2100" b="1" i="1">
                <a:latin typeface="Times New Roman" pitchFamily="18" charset="0"/>
                <a:ea typeface="黑体"/>
              </a:rPr>
              <a:t>∠</a:t>
            </a:r>
            <a:r>
              <a:rPr lang="en-US" altLang="zh-CN" sz="2100" b="1" i="1">
                <a:latin typeface="Times New Roman" pitchFamily="18" charset="0"/>
                <a:ea typeface="黑体"/>
              </a:rPr>
              <a:t>A</a:t>
            </a:r>
            <a:r>
              <a:rPr lang="zh-CN" altLang="en-US" sz="2100" b="1">
                <a:latin typeface="Times New Roman" pitchFamily="18" charset="0"/>
                <a:ea typeface="黑体"/>
              </a:rPr>
              <a:t>的</a:t>
            </a: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邻边与斜边的比</a:t>
            </a:r>
            <a:r>
              <a:rPr lang="zh-CN" altLang="en-US" sz="2100" b="1">
                <a:latin typeface="Times New Roman" pitchFamily="18" charset="0"/>
                <a:ea typeface="黑体"/>
              </a:rPr>
              <a:t>叫做∠</a:t>
            </a:r>
            <a:r>
              <a:rPr lang="en-US" altLang="zh-CN" sz="2100" b="1" i="1">
                <a:latin typeface="Times New Roman" pitchFamily="18" charset="0"/>
                <a:ea typeface="黑体"/>
              </a:rPr>
              <a:t>A</a:t>
            </a:r>
            <a:r>
              <a:rPr lang="zh-CN" altLang="en-US" sz="2100" b="1">
                <a:latin typeface="Times New Roman" pitchFamily="18" charset="0"/>
                <a:ea typeface="黑体"/>
              </a:rPr>
              <a:t>的</a:t>
            </a: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余弦</a:t>
            </a:r>
            <a:r>
              <a:rPr lang="zh-CN" altLang="en-US" sz="2100" b="1">
                <a:latin typeface="Times New Roman" pitchFamily="18" charset="0"/>
                <a:ea typeface="黑体"/>
              </a:rPr>
              <a:t>，记作</a:t>
            </a:r>
            <a:r>
              <a:rPr lang="en-US" altLang="zh-CN" sz="210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cos</a:t>
            </a:r>
            <a:r>
              <a:rPr lang="en-US" altLang="zh-CN" sz="210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A</a:t>
            </a:r>
            <a:r>
              <a:rPr lang="zh-CN" altLang="en-US" sz="2100" b="1">
                <a:latin typeface="Times New Roman" pitchFamily="18" charset="0"/>
                <a:ea typeface="黑体"/>
              </a:rPr>
              <a:t>，即</a:t>
            </a:r>
          </a:p>
        </p:txBody>
      </p:sp>
      <p:sp>
        <p:nvSpPr>
          <p:cNvPr id="29" name="Text Box 26"/>
          <p:cNvSpPr txBox="1"/>
          <p:nvPr/>
        </p:nvSpPr>
        <p:spPr>
          <a:xfrm>
            <a:off x="525066" y="4260056"/>
            <a:ext cx="8090296" cy="5464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>
                <a:solidFill>
                  <a:srgbClr val="0066FF"/>
                </a:solidFill>
                <a:latin typeface="Tahoma" panose="020b0604030504040204" pitchFamily="34" charset="0"/>
                <a:ea typeface="黑体"/>
              </a:rPr>
              <a:t>在直角三角形中，一个锐角的正弦等于另一个锐角的余弦</a:t>
            </a:r>
            <a:r>
              <a:rPr lang="en-US" altLang="zh-CN" sz="2400" b="1">
                <a:solidFill>
                  <a:srgbClr val="0066FF"/>
                </a:solidFill>
                <a:latin typeface="Tahoma" panose="020b0604030504040204" pitchFamily="34" charset="0"/>
                <a:ea typeface="黑体"/>
              </a:rPr>
              <a:t>.</a:t>
            </a:r>
            <a:endParaRPr lang="zh-CN" altLang="en-US" sz="2400" b="1">
              <a:solidFill>
                <a:srgbClr val="0066FF"/>
              </a:solidFill>
              <a:latin typeface="Tahoma" panose="020b0604030504040204" pitchFamily="34" charset="0"/>
              <a:ea typeface="黑体"/>
            </a:endParaRP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8" grpId="1"/>
      <p:bldP spid="29" grpId="2"/>
    </p:bld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27">
      <a:dk1>
        <a:sysClr val="windowText" lastClr="000000"/>
      </a:dk1>
      <a:lt1>
        <a:sysClr val="window" lastClr="FFFFFF"/>
      </a:lt1>
      <a:dk2>
        <a:srgbClr val="323232"/>
      </a:dk2>
      <a:lt2>
        <a:srgbClr val="FFFFFF"/>
      </a:lt2>
      <a:accent1>
        <a:srgbClr val="C00000"/>
      </a:accent1>
      <a:accent2>
        <a:srgbClr val="C00000"/>
      </a:accent2>
      <a:accent3>
        <a:srgbClr val="C00000"/>
      </a:accent3>
      <a:accent4>
        <a:srgbClr val="C00000"/>
      </a:accent4>
      <a:accent5>
        <a:srgbClr val="C00000"/>
      </a:accent5>
      <a:accent6>
        <a:srgbClr val="C00000"/>
      </a:accent6>
      <a:hlink>
        <a:srgbClr val="C00000"/>
      </a:hlink>
      <a:folHlink>
        <a:srgbClr val="C00000"/>
      </a:folHlink>
    </a:clrScheme>
    <a:fontScheme name="Office 主题​​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Company/>
  <PresentationFormat>On-screen Show (16:9)</PresentationFormat>
  <Paragraphs>138</Paragraphs>
  <Slides>17</Slides>
  <Notes>1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18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Administrator</dc:creator>
  <cp:lastModifiedBy>天天向上</cp:lastModifiedBy>
  <cp:revision>66</cp:revision>
  <dcterms:created xsi:type="dcterms:W3CDTF">2015-05-05T08:02:00Z</dcterms:created>
  <dcterms:modified xsi:type="dcterms:W3CDTF">2023-02-01T09:48:55Z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48BAC3177A104FF29E88E5428EBB0CBC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v1.0_mb_1xcC3Mw+Jzrh3RdFUoadLA==</vt:lpwstr>
  </property>
</Properties>
</file>