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70" r:id="rId1"/>
    <p:sldMasterId id="2147486607" r:id="rId2"/>
  </p:sldMasterIdLst>
  <p:notesMasterIdLst>
    <p:notesMasterId r:id="rId3"/>
  </p:notesMasterIdLst>
  <p:sldIdLst>
    <p:sldId id="1572" r:id="rId4"/>
    <p:sldId id="1577" r:id="rId5"/>
    <p:sldId id="1582" r:id="rId6"/>
    <p:sldId id="1586" r:id="rId7"/>
    <p:sldId id="1589" r:id="rId8"/>
    <p:sldId id="1592" r:id="rId9"/>
    <p:sldId id="1596" r:id="rId10"/>
    <p:sldId id="1600" r:id="rId11"/>
    <p:sldId id="1603" r:id="rId12"/>
    <p:sldId id="1606" r:id="rId13"/>
    <p:sldId id="1610" r:id="rId14"/>
    <p:sldId id="1614" r:id="rId15"/>
    <p:sldId id="1617" r:id="rId16"/>
    <p:sldId id="1620" r:id="rId17"/>
    <p:sldId id="1624" r:id="rId18"/>
    <p:sldId id="1628" r:id="rId19"/>
    <p:sldId id="1631" r:id="rId20"/>
    <p:sldId id="1634" r:id="rId21"/>
    <p:sldId id="1638" r:id="rId22"/>
    <p:sldId id="1642" r:id="rId23"/>
    <p:sldId id="1645" r:id="rId24"/>
    <p:sldId id="1648" r:id="rId25"/>
    <p:sldId id="1652" r:id="rId26"/>
    <p:sldId id="1656" r:id="rId27"/>
    <p:sldId id="1659" r:id="rId28"/>
    <p:sldId id="1662" r:id="rId29"/>
    <p:sldId id="166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71" r:id="rId1"/>
    <p:sldLayoutId id="2147486572" r:id="rId2"/>
    <p:sldLayoutId id="2147486573" r:id="rId3"/>
    <p:sldLayoutId id="2147486574" r:id="rId4"/>
    <p:sldLayoutId id="2147486575" r:id="rId5"/>
    <p:sldLayoutId id="2147486576" r:id="rId6"/>
    <p:sldLayoutId id="2147486577" r:id="rId7"/>
    <p:sldLayoutId id="2147486578" r:id="rId8"/>
    <p:sldLayoutId id="2147486579" r:id="rId9"/>
    <p:sldLayoutId id="2147486580" r:id="rId10"/>
    <p:sldLayoutId id="21474865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608" r:id="rId1"/>
    <p:sldLayoutId id="2147486609" r:id="rId2"/>
    <p:sldLayoutId id="2147486610" r:id="rId3"/>
    <p:sldLayoutId id="2147486611" r:id="rId4"/>
    <p:sldLayoutId id="2147486612" r:id="rId5"/>
    <p:sldLayoutId id="2147486613" r:id="rId6"/>
    <p:sldLayoutId id="2147486614" r:id="rId7"/>
    <p:sldLayoutId id="2147486615" r:id="rId8"/>
    <p:sldLayoutId id="2147486616" r:id="rId9"/>
    <p:sldLayoutId id="2147486617" r:id="rId10"/>
    <p:sldLayoutId id="21474866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2024年房地产市场调控方案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调控背景和目标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土地政策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金融政策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税收政策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市场监管政策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保障性住房政策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调控背景和目标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当前房地产市场形势</a:t>
            </a:r>
            <a:endParaRPr altLang="en-US" lang="zh-CN"/>
          </a:p>
        </p:txBody>
      </p:sp>
      <p:sp>
        <p:nvSpPr>
          <p:cNvPr id="104889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房地产市场风险加大：房地产市场存在一定的泡沫，风险逐渐加大，需要采取措施进行调控。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房价高涨：近年来，房地产市场持续高温，房价不断攀升，给居民带来较大压力。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调控政策出台：政府为了稳定房地产市场，出台了一系列调控政策，如限购、限贷等。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市场供需矛盾：房地产市场供需矛盾突出，部分地区出现供不应求的情况，需要加强土地供应和调控。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调控目的和原则</a:t>
            </a:r>
            <a:endParaRPr altLang="en-US" lang="zh-CN"/>
          </a:p>
        </p:txBody>
      </p:sp>
      <p:sp>
        <p:nvSpPr>
          <p:cNvPr id="10489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稳定房价：通过调控措施，确保房价稳定，防止过快上涨或过度下跌。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促进房地产市场健康发展：通过合理的调控政策，引导市场主体理性投资和消费，促进房地产市场平稳健康发展。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满足居民住房需求：通过调控政策，优化住房供应结构，提高住房供应质量，满足居民合理住房需求。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防范化解房地产市场风险：加强市场监测和预警，及时发现和化解市场风险，确保房地产市场稳定和可持续发展。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调控重点领域</a:t>
            </a:r>
            <a:endParaRPr altLang="en-US" lang="zh-CN"/>
          </a:p>
        </p:txBody>
      </p:sp>
      <p:sp>
        <p:nvSpPr>
          <p:cNvPr id="104900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土地政策：优化土地供应结构，提高土地利用效率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金融政策：调整房地产贷款政策，控制房地产市场风险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税收政策：加强房地产税征收管理，抑制投机和过度投资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住房保障政策：加大保障性住房建设力度，满足居民基本住房需求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土地政策</a:t>
            </a:r>
            <a:endParaRPr altLang="en-US" lang="zh-CN"/>
          </a:p>
        </p:txBody>
      </p:sp>
      <p:sp>
        <p:nvSpPr>
          <p:cNvPr id="10490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土地供应政策</a:t>
            </a:r>
            <a:endParaRPr altLang="en-US" lang="zh-CN"/>
          </a:p>
        </p:txBody>
      </p:sp>
      <p:sp>
        <p:nvSpPr>
          <p:cNvPr id="104909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2024年土地供应总量控制，优化土地资源配置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严格土地供应监管，防止违法违规用地行为的发生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完善土地储备制度，加强土地储备管理，提高土地储备资金使用效益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加大土地供应向租赁住房建设倾斜力度，完善租赁住房用地供应方式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土地价格监管</a:t>
            </a:r>
            <a:endParaRPr altLang="en-US" lang="zh-CN"/>
          </a:p>
        </p:txBody>
      </p:sp>
      <p:sp>
        <p:nvSpPr>
          <p:cNvPr id="104917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监管机构通常由政府相关部门组成，负责制定和执行土地价格监管政策。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土地价格监管的目的是防止土地价格过快上涨，稳定房地产市场。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监管方式包括对土地拍卖价格的限制和对开发商购买土地的限制。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土地价格监管政策的实施可以促进房地产市场的健康发展。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土地市场秩序维护</a:t>
            </a:r>
            <a:endParaRPr altLang="en-US" lang="zh-CN"/>
          </a:p>
        </p:txBody>
      </p:sp>
      <p:sp>
        <p:nvSpPr>
          <p:cNvPr id="10492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严格土地供应政策，确保土地资源的合理利用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加强土地出让监管，防止权力寻租和腐败现象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建立土地市场信息披露制度，提高市场透明度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强化土地执法力度，打击违法违规行为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金融政策</a:t>
            </a:r>
            <a:endParaRPr altLang="en-US" lang="zh-CN"/>
          </a:p>
        </p:txBody>
      </p:sp>
      <p:sp>
        <p:nvSpPr>
          <p:cNvPr id="10492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房贷政策调整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首付比例调整：根据购房者的经济状况和房地产市场风险，调整首付比例。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贷款利率调整：根据市场情况灵活调整贷款利率，以控制房地产市场热度。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贷款额度调整：根据购房者的收入状况和房地产市场供需情况，调整贷款额度。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贷款期限调整：根据购房者的还款能力和房地产市场趋势，调整贷款期限。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资金监管政策</a:t>
            </a:r>
            <a:endParaRPr altLang="en-US" lang="zh-CN"/>
          </a:p>
        </p:txBody>
      </p:sp>
      <p:sp>
        <p:nvSpPr>
          <p:cNvPr id="1049384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监管目的：确保资金安全，防止风险传递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4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监管方式：定期报告、现场检查和风险评估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监管内容：资金来源、使用和流向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6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监管对象：房地产开发企业、金融机构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房地产信托和海外融资监管</a:t>
            </a:r>
            <a:endParaRPr altLang="en-US" lang="zh-CN"/>
          </a:p>
        </p:txBody>
      </p:sp>
      <p:sp>
        <p:nvSpPr>
          <p:cNvPr id="104944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规范海外融资渠道，限制房地产企业通过海外融资获取资金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加强对房地产信托的监管，限制资金流向，防止过度投资和投机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加强对房地产信托和海外融资的监管力度，防范金融风险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建立完善的监管机制，对违规行为进行严厉打击，维护市场秩序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税收政策</a:t>
            </a:r>
            <a:endParaRPr altLang="en-US" lang="zh-CN"/>
          </a:p>
        </p:txBody>
      </p:sp>
      <p:sp>
        <p:nvSpPr>
          <p:cNvPr id="10494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房产税征收范围扩大</a:t>
            </a:r>
            <a:endParaRPr altLang="en-US" lang="zh-CN"/>
          </a:p>
        </p:txBody>
      </p:sp>
      <p:sp>
        <p:nvSpPr>
          <p:cNvPr id="104953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针对不同地区和用途的房产，实行差别化税率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增加税收优惠措施，鼓励住房租赁市场发展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针对存量房和增量房，均纳入征收范围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考虑家庭人均面积因素，以家庭为单位征收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二手房交易税调整</a:t>
            </a:r>
            <a:endParaRPr altLang="en-US" lang="zh-CN"/>
          </a:p>
        </p:txBody>
      </p:sp>
      <p:sp>
        <p:nvSpPr>
          <p:cNvPr id="104959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调整目的：抑制投机和过度投资，稳定房地产市场价格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调整内容：提高二手房交易税税率，扩大征税范围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预期效果：降低二手房市场的活跃度，减少短期炒作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配套措施：加强税收监管和执法力度，防止逃税和避税行为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土地增值税清算政策调整</a:t>
            </a:r>
            <a:endParaRPr altLang="en-US" lang="zh-CN"/>
          </a:p>
        </p:txBody>
      </p:sp>
      <p:sp>
        <p:nvSpPr>
          <p:cNvPr id="104963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调整土地增值税清算条件，降低中小房企税负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增加预征率，抑制房价过快上涨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调整土地增值税税率，促进房地产市场平稳健康发展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完善土地增值税清算流程，提高税收征管效率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市场监管政策</a:t>
            </a:r>
            <a:endParaRPr altLang="en-US" lang="zh-CN"/>
          </a:p>
        </p:txBody>
      </p:sp>
      <p:sp>
        <p:nvSpPr>
          <p:cNvPr id="10496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房地产开发商资质监管</a:t>
            </a:r>
            <a:endParaRPr altLang="en-US" lang="zh-CN"/>
          </a:p>
        </p:txBody>
      </p:sp>
      <p:sp>
        <p:nvSpPr>
          <p:cNvPr id="104972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监管措施：建立开发商信用评价体系，对违规行为进行处罚和公示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监管内容：开发商的资质审核、资金监管、项目进度等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监管目的：确保开发商具备相应的开发能力和信誉，保障购房者的合法权益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监管效果：提高房地产市场的透明度和公平性，减少开发商的违规行为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房地产广告和销售行为监管</a:t>
            </a:r>
            <a:endParaRPr altLang="en-US" lang="zh-CN"/>
          </a:p>
        </p:txBody>
      </p:sp>
      <p:sp>
        <p:nvSpPr>
          <p:cNvPr id="104979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监管内容：广告内容真实性、销售行为规范性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监管对象：房地产开发商、中介机构和销售人员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监管措施：建立投诉举报机制、加强日常巡查和专项整治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监管目的：保护消费者合法权益，维护市场秩序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房屋租赁市场监管政策</a:t>
            </a:r>
            <a:endParaRPr altLang="en-US" lang="zh-CN"/>
          </a:p>
        </p:txBody>
      </p:sp>
      <p:sp>
        <p:nvSpPr>
          <p:cNvPr id="104984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监管方式：采取定期检查、随机抽查、投诉处理等多种方式，对房屋租赁市场进行全面监管。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违规处理：对违反监管政策的行为进行处罚，维护房屋租赁市场的秩序和稳定。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监管主体：明确房屋租赁市场的监管主体，确保监管的有效实施。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监管内容：对房屋租赁市场的租赁价格、租赁合同、租赁安全等方面进行监管，保障租赁市场的公平、公正和合法。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保障性住房政策</a:t>
            </a:r>
            <a:endParaRPr altLang="en-US" lang="zh-CN"/>
          </a:p>
        </p:txBody>
      </p:sp>
      <p:sp>
        <p:nvSpPr>
          <p:cNvPr id="10499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保障性住房建设规划</a:t>
            </a:r>
            <a:endParaRPr altLang="en-US" lang="zh-CN"/>
          </a:p>
        </p:txBody>
      </p:sp>
      <p:sp>
        <p:nvSpPr>
          <p:cNvPr id="104993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建设资金来源：政府财政投入、社会资本引入等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建设目标：满足低收入家庭住房需求，提高住房保障水平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建设方式：政府投资建设、企业参与建设、土地出让配建等多种方式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建设规模和布局：根据城市规划和住房需求情况确定，优先安排在城市基础设施较为完善的区域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保障性住房供应机制</a:t>
            </a:r>
            <a:endParaRPr altLang="en-US" lang="zh-CN"/>
          </a:p>
        </p:txBody>
      </p:sp>
      <p:sp>
        <p:nvSpPr>
          <p:cNvPr id="105000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供应方式：政府主导、市场参与、社会协作等多种方式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监管机制：建立健全保障性住房建设、分配、管理、监督等制度，确保政策有效实施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政策目标：提供安全、舒适、价格合理的住房，解决中低收入家庭住房问题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政策措施：加大土地供应、建设公共租赁住房、实施优惠贷款政策等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保障性住房政策优惠措施</a:t>
            </a:r>
            <a:endParaRPr altLang="en-US" lang="zh-CN"/>
          </a:p>
        </p:txBody>
      </p:sp>
      <p:sp>
        <p:nvSpPr>
          <p:cNvPr id="10500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减免房产税和土地使用税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贷款利率优惠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购房补贴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优先购买权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1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4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0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3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0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2024-01-03T13:37:54Z</dcterms:created>
  <dcterms:modified xsi:type="dcterms:W3CDTF">2024-01-03T13:37:54Z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f361e5f616d448f3a6da4dfe570eada9_21</vt:lpwstr>
  </property>
</Properties>
</file>