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  <p:sldMasterId id="2147483685" r:id="rId2"/>
  </p:sldMasterIdLst>
  <p:notesMasterIdLst>
    <p:notesMasterId r:id="rId3"/>
  </p:notesMasterIdLst>
  <p:sldIdLst>
    <p:sldId id="263" r:id="rId4"/>
    <p:sldId id="268" r:id="rId5"/>
    <p:sldId id="272" r:id="rId6"/>
    <p:sldId id="275" r:id="rId7"/>
    <p:sldId id="281" r:id="rId9"/>
    <p:sldId id="284" r:id="rId10"/>
    <p:sldId id="287" r:id="rId11"/>
    <p:sldId id="290" r:id="rId12"/>
    <p:sldId id="296" r:id="rId14"/>
    <p:sldId id="299" r:id="rId15"/>
    <p:sldId id="302" r:id="rId16"/>
    <p:sldId id="305" r:id="rId17"/>
    <p:sldId id="308" r:id="rId18"/>
    <p:sldId id="314" r:id="rId20"/>
    <p:sldId id="317" r:id="rId21"/>
    <p:sldId id="320" r:id="rId22"/>
    <p:sldId id="323" r:id="rId23"/>
    <p:sldId id="326" r:id="rId24"/>
    <p:sldId id="332" r:id="rId26"/>
    <p:sldId id="335" r:id="rId27"/>
    <p:sldId id="338" r:id="rId28"/>
    <p:sldId id="341" r:id="rId29"/>
    <p:sldId id="344" r:id="rId30"/>
    <p:sldId id="350" r:id="rId32"/>
    <p:sldId id="353" r:id="rId33"/>
    <p:sldId id="357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2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2.jpe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image" Target="../media/image2.jpeg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image" Target="../media/image2.jpeg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tags" Target="../tags/tag45.xml"/><Relationship Id="rId10" Type="http://schemas.openxmlformats.org/officeDocument/2006/relationships/tags" Target="../tags/tag46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jpe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image" Target="../media/image2.jpeg"/><Relationship Id="rId3" Type="http://schemas.openxmlformats.org/officeDocument/2006/relationships/tags" Target="../tags/tag57.xml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2.jpeg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1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tags" Target="../tags/tag78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9" hasCustomPrompt="1"/>
            <p:custDataLst>
              <p:tags r:id="rId3"/>
            </p:custDataLst>
          </p:nvPr>
        </p:nvSpPr>
        <p:spPr>
          <a:xfrm>
            <a:off x="649605" y="3589020"/>
            <a:ext cx="8394700" cy="1262380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1800" i="0" kern="1200" kumimoji="0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68" name="圆角矩形 8"/>
          <p:cNvSpPr/>
          <p:nvPr>
            <p:custDataLst>
              <p:tags r:id="rId4"/>
            </p:custDataLst>
          </p:nvPr>
        </p:nvSpPr>
        <p:spPr>
          <a:xfrm>
            <a:off x="64960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0" name="圆角矩形 15"/>
          <p:cNvSpPr/>
          <p:nvPr>
            <p:custDataLst>
              <p:tags r:id="rId5"/>
            </p:custDataLst>
          </p:nvPr>
        </p:nvSpPr>
        <p:spPr>
          <a:xfrm>
            <a:off x="64960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2" name="圆角矩形 16"/>
          <p:cNvSpPr/>
          <p:nvPr>
            <p:custDataLst>
              <p:tags r:id="rId6"/>
            </p:custDataLst>
          </p:nvPr>
        </p:nvSpPr>
        <p:spPr>
          <a:xfrm>
            <a:off x="64960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5" hasCustomPrompt="1"/>
            <p:custDataLst>
              <p:tags r:id="rId7"/>
            </p:custDataLst>
          </p:nvPr>
        </p:nvSpPr>
        <p:spPr>
          <a:xfrm>
            <a:off x="649605" y="1620520"/>
            <a:ext cx="8394065" cy="183896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6" name="署名"/>
          <p:cNvSpPr>
            <a:spLocks noGrp="1"/>
          </p:cNvSpPr>
          <p:nvPr>
            <p:ph type="body" idx="4" hasCustomPrompt="1"/>
            <p:custDataLst>
              <p:tags r:id="rId8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任意多边形 39"/>
          <p:cNvSpPr/>
          <p:nvPr>
            <p:custDataLst>
              <p:tags r:id="rId9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 40"/>
          <p:cNvSpPr/>
          <p:nvPr>
            <p:custDataLst>
              <p:tags r:id="rId10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 41"/>
          <p:cNvSpPr/>
          <p:nvPr>
            <p:custDataLst>
              <p:tags r:id="rId11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3352800" y="213360"/>
            <a:ext cx="5486400" cy="161163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ct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fontAlgn="ctr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 flipH="1">
            <a:off x="0" y="0"/>
            <a:ext cx="12192000" cy="6858000"/>
          </a:xfrm>
          <a:prstGeom prst="rect"/>
        </p:spPr>
      </p:pic>
      <p:sp>
        <p:nvSpPr>
          <p:cNvPr id="1048698" name="节编号"/>
          <p:cNvSpPr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7912735" y="1858010"/>
            <a:ext cx="3754755" cy="80454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6304280" y="3044825"/>
            <a:ext cx="5397500" cy="2398395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fontAlgn="ct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60960"/>
            <a:ext cx="10968990" cy="1252855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1" hasCustomPrompt="1"/>
            <p:custDataLst>
              <p:tags r:id="rId4"/>
            </p:custDataLst>
          </p:nvPr>
        </p:nvSpPr>
        <p:spPr>
          <a:xfrm>
            <a:off x="608330" y="1490345"/>
            <a:ext cx="10969625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4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30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371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4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8" name="标题"/>
          <p:cNvSpPr txBox="1">
            <a:spLocks noGrp="1"/>
          </p:cNvSpPr>
          <p:nvPr>
            <p:ph type="title" idx="8" hasCustomPrompt="1"/>
            <p:custDataLst>
              <p:tags r:id="rId3"/>
            </p:custDataLst>
          </p:nvPr>
        </p:nvSpPr>
        <p:spPr>
          <a:xfrm>
            <a:off x="620395" y="1293495"/>
            <a:ext cx="5520055" cy="267970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7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0" name="圆角矩形 8"/>
          <p:cNvSpPr/>
          <p:nvPr>
            <p:custDataLst>
              <p:tags r:id="rId4"/>
            </p:custDataLst>
          </p:nvPr>
        </p:nvSpPr>
        <p:spPr>
          <a:xfrm>
            <a:off x="73215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圆角矩形 7"/>
          <p:cNvSpPr/>
          <p:nvPr>
            <p:custDataLst>
              <p:tags r:id="rId5"/>
            </p:custDataLst>
          </p:nvPr>
        </p:nvSpPr>
        <p:spPr>
          <a:xfrm>
            <a:off x="73215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圆角矩形 9"/>
          <p:cNvSpPr/>
          <p:nvPr>
            <p:custDataLst>
              <p:tags r:id="rId6"/>
            </p:custDataLst>
          </p:nvPr>
        </p:nvSpPr>
        <p:spPr>
          <a:xfrm>
            <a:off x="73215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署名"/>
          <p:cNvSpPr>
            <a:spLocks noGrp="1"/>
          </p:cNvSpPr>
          <p:nvPr>
            <p:ph type="body" idx="4" hasCustomPrompt="1"/>
            <p:custDataLst>
              <p:tags r:id="rId7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88" name="任意多边形 10"/>
          <p:cNvSpPr/>
          <p:nvPr>
            <p:custDataLst>
              <p:tags r:id="rId8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任意多边形 11"/>
          <p:cNvSpPr/>
          <p:nvPr>
            <p:custDataLst>
              <p:tags r:id="rId9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任意多边形 12"/>
          <p:cNvSpPr/>
          <p:nvPr>
            <p:custDataLst>
              <p:tags r:id="rId10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9.xml"/><Relationship Id="rId13" Type="http://schemas.openxmlformats.org/officeDocument/2006/relationships/image" Target="../media/image2.jpeg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ags" Target="../tags/tag85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D:/lky/主题模板/VCG2113794977894.jpgVCG211379497789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30" y="1465580"/>
            <a:ext cx="10968990" cy="471138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30" y="174171"/>
            <a:ext cx="10975340" cy="1219201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tags" Target="../tags/tag103.xml"/><Relationship Id="rId15" Type="http://schemas.openxmlformats.org/officeDocument/2006/relationships/tags" Target="../tags/tag104.xml"/><Relationship Id="rId16" Type="http://schemas.openxmlformats.org/officeDocument/2006/relationships/tags" Target="../tags/tag105.xml"/><Relationship Id="rId17" Type="http://schemas.openxmlformats.org/officeDocument/2006/relationships/tags" Target="../tags/tag106.xml"/><Relationship Id="rId18" Type="http://schemas.openxmlformats.org/officeDocument/2006/relationships/tags" Target="../tags/tag107.xml"/><Relationship Id="rId19" Type="http://schemas.openxmlformats.org/officeDocument/2006/relationships/tags" Target="../tags/tag108.xml"/><Relationship Id="rId20" Type="http://schemas.openxmlformats.org/officeDocument/2006/relationships/tags" Target="../tags/tag109.xml"/><Relationship Id="rId21" Type="http://schemas.openxmlformats.org/officeDocument/2006/relationships/slideLayout" Target="../slideLayouts/slideLayout13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tags" Target="../tags/tag132.xml"/><Relationship Id="rId18" Type="http://schemas.openxmlformats.org/officeDocument/2006/relationships/tags" Target="../tags/tag133.xml"/><Relationship Id="rId19" Type="http://schemas.openxmlformats.org/officeDocument/2006/relationships/tags" Target="../tags/tag134.xml"/><Relationship Id="rId20" Type="http://schemas.openxmlformats.org/officeDocument/2006/relationships/tags" Target="../tags/tag135.xml"/><Relationship Id="rId21" Type="http://schemas.openxmlformats.org/officeDocument/2006/relationships/tags" Target="../tags/tag136.xml"/><Relationship Id="rId22" Type="http://schemas.openxmlformats.org/officeDocument/2006/relationships/tags" Target="../tags/tag137.xml"/><Relationship Id="rId23" Type="http://schemas.openxmlformats.org/officeDocument/2006/relationships/tags" Target="../tags/tag138.xml"/><Relationship Id="rId24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tags" Target="../tags/tag178.xml"/><Relationship Id="rId14" Type="http://schemas.openxmlformats.org/officeDocument/2006/relationships/tags" Target="../tags/tag179.xml"/><Relationship Id="rId15" Type="http://schemas.openxmlformats.org/officeDocument/2006/relationships/tags" Target="../tags/tag180.xml"/><Relationship Id="rId16" Type="http://schemas.openxmlformats.org/officeDocument/2006/relationships/tags" Target="../tags/tag181.xml"/><Relationship Id="rId17" Type="http://schemas.openxmlformats.org/officeDocument/2006/relationships/tags" Target="../tags/tag182.xml"/><Relationship Id="rId18" Type="http://schemas.openxmlformats.org/officeDocument/2006/relationships/tags" Target="../tags/tag183.xml"/><Relationship Id="rId19" Type="http://schemas.openxmlformats.org/officeDocument/2006/relationships/tags" Target="../tags/tag184.xml"/><Relationship Id="rId20" Type="http://schemas.openxmlformats.org/officeDocument/2006/relationships/tags" Target="../tags/tag185.xml"/><Relationship Id="rId21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slideLayout" Target="../slideLayouts/slideLayout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slideLayout" Target="../slideLayouts/slideLayout14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tags" Target="../tags/tag264.xml"/><Relationship Id="rId14" Type="http://schemas.openxmlformats.org/officeDocument/2006/relationships/tags" Target="../tags/tag265.xml"/><Relationship Id="rId15" Type="http://schemas.openxmlformats.org/officeDocument/2006/relationships/tags" Target="../tags/tag266.xml"/><Relationship Id="rId16" Type="http://schemas.openxmlformats.org/officeDocument/2006/relationships/tags" Target="../tags/tag267.xml"/><Relationship Id="rId17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tags" Target="../tags/tag280.xml"/><Relationship Id="rId14" Type="http://schemas.openxmlformats.org/officeDocument/2006/relationships/tags" Target="../tags/tag281.xml"/><Relationship Id="rId15" Type="http://schemas.openxmlformats.org/officeDocument/2006/relationships/tags" Target="../tags/tag282.xml"/><Relationship Id="rId16" Type="http://schemas.openxmlformats.org/officeDocument/2006/relationships/tags" Target="../tags/tag283.xml"/><Relationship Id="rId17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slideLayout" Target="../slideLayouts/slideLayout14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tags" Target="../tags/tag311.xml"/><Relationship Id="rId14" Type="http://schemas.openxmlformats.org/officeDocument/2006/relationships/tags" Target="../tags/tag312.xml"/><Relationship Id="rId15" Type="http://schemas.openxmlformats.org/officeDocument/2006/relationships/tags" Target="../tags/tag313.xml"/><Relationship Id="rId16" Type="http://schemas.openxmlformats.org/officeDocument/2006/relationships/tags" Target="../tags/tag314.xml"/><Relationship Id="rId17" Type="http://schemas.openxmlformats.org/officeDocument/2006/relationships/tags" Target="../tags/tag315.xml"/><Relationship Id="rId18" Type="http://schemas.openxmlformats.org/officeDocument/2006/relationships/tags" Target="../tags/tag316.xml"/><Relationship Id="rId19" Type="http://schemas.openxmlformats.org/officeDocument/2006/relationships/tags" Target="../tags/tag317.xml"/><Relationship Id="rId20" Type="http://schemas.openxmlformats.org/officeDocument/2006/relationships/tags" Target="../tags/tag318.xml"/><Relationship Id="rId21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/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人工智能在旅居养老中的应用与发展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tx1"/>
                </a:solidFill>
              </a:rPr>
              <a:t>目录</a:t>
            </a:r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826" name="标题"/>
          <p:cNvSpPr txBox="1"/>
          <p:nvPr>
            <p:custDataLst>
              <p:tags r:id="rId2"/>
            </p:custDataLst>
          </p:nvPr>
        </p:nvSpPr>
        <p:spPr>
          <a:xfrm>
            <a:off x="2868295" y="2539365"/>
            <a:ext cx="2884170" cy="8693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9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19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3"/>
            </p:custDataLst>
          </p:nvPr>
        </p:nvSpPr>
        <p:spPr>
          <a:xfrm>
            <a:off x="1718310" y="236601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01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0" name="弧形 10"/>
          <p:cNvSpPr/>
          <p:nvPr>
            <p:custDataLst>
              <p:tags r:id="rId4"/>
            </p:custDataLst>
          </p:nvPr>
        </p:nvSpPr>
        <p:spPr>
          <a:xfrm rot="5040000">
            <a:off x="1903095" y="229806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2" name="标题"/>
          <p:cNvSpPr txBox="1"/>
          <p:nvPr>
            <p:custDataLst>
              <p:tags r:id="rId5"/>
            </p:custDataLst>
          </p:nvPr>
        </p:nvSpPr>
        <p:spPr>
          <a:xfrm>
            <a:off x="7590155" y="2508250"/>
            <a:ext cx="2884170" cy="10464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9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旅居养老的现状与问题</a:t>
            </a:r>
            <a:endParaRPr altLang="en-US" b="1" dirty="0" sz="19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6"/>
            </p:custDataLst>
          </p:nvPr>
        </p:nvSpPr>
        <p:spPr>
          <a:xfrm>
            <a:off x="6440170" y="233489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02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6" name="弧形 34"/>
          <p:cNvSpPr/>
          <p:nvPr>
            <p:custDataLst>
              <p:tags r:id="rId7"/>
            </p:custDataLst>
          </p:nvPr>
        </p:nvSpPr>
        <p:spPr>
          <a:xfrm rot="5040000">
            <a:off x="6624955" y="226695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8"/>
            </p:custDataLst>
          </p:nvPr>
        </p:nvSpPr>
        <p:spPr>
          <a:xfrm>
            <a:off x="2868295" y="3850640"/>
            <a:ext cx="2884170" cy="8185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9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人工智能在旅居养老中的应用</a:t>
            </a:r>
            <a:endParaRPr altLang="en-US" b="1" dirty="0" sz="19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9"/>
            </p:custDataLst>
          </p:nvPr>
        </p:nvSpPr>
        <p:spPr>
          <a:xfrm>
            <a:off x="1718310" y="367728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03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2" name="弧形 39"/>
          <p:cNvSpPr/>
          <p:nvPr>
            <p:custDataLst>
              <p:tags r:id="rId10"/>
            </p:custDataLst>
          </p:nvPr>
        </p:nvSpPr>
        <p:spPr>
          <a:xfrm rot="5040000">
            <a:off x="1903095" y="360934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11"/>
            </p:custDataLst>
          </p:nvPr>
        </p:nvSpPr>
        <p:spPr>
          <a:xfrm>
            <a:off x="7590155" y="3818890"/>
            <a:ext cx="2884170" cy="8940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9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人工智能在旅居养老中的优势与价值</a:t>
            </a:r>
            <a:endParaRPr altLang="en-US" b="1" dirty="0" sz="19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6" name="序号"/>
          <p:cNvSpPr txBox="1"/>
          <p:nvPr>
            <p:custDataLst>
              <p:tags r:id="rId12"/>
            </p:custDataLst>
          </p:nvPr>
        </p:nvSpPr>
        <p:spPr>
          <a:xfrm>
            <a:off x="6440170" y="364553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04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8" name="弧形 44"/>
          <p:cNvSpPr/>
          <p:nvPr>
            <p:custDataLst>
              <p:tags r:id="rId13"/>
            </p:custDataLst>
          </p:nvPr>
        </p:nvSpPr>
        <p:spPr>
          <a:xfrm rot="5040000">
            <a:off x="6624955" y="357759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0" name="标题"/>
          <p:cNvSpPr txBox="1"/>
          <p:nvPr>
            <p:custDataLst>
              <p:tags r:id="rId14"/>
            </p:custDataLst>
          </p:nvPr>
        </p:nvSpPr>
        <p:spPr>
          <a:xfrm>
            <a:off x="2868295" y="5153025"/>
            <a:ext cx="2884170" cy="823595"/>
          </a:xfrm>
          <a:prstGeom prst="rect"/>
          <a:noFill/>
        </p:spPr>
        <p:txBody>
          <a:bodyPr anchor="t" anchorCtr="0" bIns="0" lIns="0" rIns="0" rtlCol="0" tIns="0" wrap="square">
            <a:normAutofit fontScale="88333"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人工智能在旅居养老中的发展前景与挑战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2" name="序号"/>
          <p:cNvSpPr txBox="1"/>
          <p:nvPr>
            <p:custDataLst>
              <p:tags r:id="rId15"/>
            </p:custDataLst>
          </p:nvPr>
        </p:nvSpPr>
        <p:spPr>
          <a:xfrm>
            <a:off x="1718310" y="497967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05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4" name="弧形 7"/>
          <p:cNvSpPr/>
          <p:nvPr>
            <p:custDataLst>
              <p:tags r:id="rId16"/>
            </p:custDataLst>
          </p:nvPr>
        </p:nvSpPr>
        <p:spPr>
          <a:xfrm rot="5040000">
            <a:off x="1903095" y="491172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17"/>
            </p:custDataLst>
          </p:nvPr>
        </p:nvSpPr>
        <p:spPr>
          <a:xfrm>
            <a:off x="7590155" y="5115560"/>
            <a:ext cx="2884170" cy="8940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9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结论与建议</a:t>
            </a:r>
            <a:endParaRPr altLang="en-US" b="1" dirty="0" sz="19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18"/>
            </p:custDataLst>
          </p:nvPr>
        </p:nvSpPr>
        <p:spPr>
          <a:xfrm>
            <a:off x="6440170" y="494220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06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0" name="弧形 18"/>
          <p:cNvSpPr/>
          <p:nvPr>
            <p:custDataLst>
              <p:tags r:id="rId19"/>
            </p:custDataLst>
          </p:nvPr>
        </p:nvSpPr>
        <p:spPr>
          <a:xfrm rot="5040000">
            <a:off x="6624955" y="487426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9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2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旅居养老的现状与问题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旅居养老的定义与特点</a:t>
            </a:r>
            <a:endParaRPr altLang="en-US" lang="zh-CN"/>
          </a:p>
        </p:txBody>
      </p:sp>
      <p:cxnSp>
        <p:nvCxnSpPr>
          <p:cNvPr id="3145729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3115110" y="1861022"/>
            <a:ext cx="0" cy="322014"/>
          </a:xfrm>
          <a:prstGeom prst="line"/>
          <a:ln>
            <a:gradFill>
              <a:gsLst>
                <a:gs pos="900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prstDash val="dash"/>
            <a:headEnd type="triangle"/>
            <a:tailEnd type="none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sp>
        <p:nvSpPr>
          <p:cNvPr id="1048992" name="文本框 3"/>
          <p:cNvSpPr txBox="1"/>
          <p:nvPr>
            <p:custDataLst>
              <p:tags r:id="rId2"/>
            </p:custDataLst>
          </p:nvPr>
        </p:nvSpPr>
        <p:spPr>
          <a:xfrm>
            <a:off x="2832747" y="1490345"/>
            <a:ext cx="563525" cy="340638"/>
          </a:xfrm>
          <a:prstGeom prst="rect"/>
          <a:noFill/>
        </p:spPr>
        <p:txBody>
          <a:bodyPr rtlCol="0" wrap="square">
            <a:normAutofit fontScale="95556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zh-CN" b="1" lang="en-US">
                <a:gradFill>
                  <a:gsLst>
                    <a:gs pos="15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+mj-lt"/>
                <a:sym typeface="+mn-ea"/>
              </a:rPr>
              <a:t>01</a:t>
            </a:r>
            <a:endParaRPr altLang="zh-CN" b="1" lang="en-US">
              <a:gradFill>
                <a:gsLst>
                  <a:gs pos="15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0" scaled="0"/>
              </a:gradFill>
              <a:latin typeface="+mj-ea"/>
              <a:ea typeface="+mj-ea"/>
              <a:cs typeface="+mj-lt"/>
              <a:sym typeface="+mn-ea"/>
            </a:endParaRPr>
          </a:p>
        </p:txBody>
      </p:sp>
      <p:sp>
        <p:nvSpPr>
          <p:cNvPr id="1048994" name="文本框 4"/>
          <p:cNvSpPr txBox="1"/>
          <p:nvPr>
            <p:custDataLst>
              <p:tags r:id="rId3"/>
            </p:custDataLst>
          </p:nvPr>
        </p:nvSpPr>
        <p:spPr>
          <a:xfrm>
            <a:off x="3396272" y="1490946"/>
            <a:ext cx="5957867" cy="340638"/>
          </a:xfrm>
          <a:prstGeom prst="rect"/>
          <a:noFill/>
        </p:spPr>
        <p:txBody>
          <a:bodyPr anchor="ctr" anchorCtr="0" rtlCol="0" wrap="square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b="1" lang="zh-CN">
                <a:solidFill>
                  <a:schemeClr val="accent1"/>
                </a:solidFill>
                <a:latin typeface="+mj-ea"/>
                <a:ea typeface="+mj-ea"/>
                <a:cs typeface="獅尾XD珍珠SC-Light" panose="020B0500000000000000" charset="-120"/>
                <a:sym typeface="+mn-ea"/>
              </a:rPr>
              <a:t>定义：旅居养老是一种将旅游与养老相结合的养老方式，老年人离开常住地，到其他地方进行一段时间的居住和旅游活动。</a:t>
            </a:r>
            <a:endParaRPr b="1" lang="zh-CN">
              <a:solidFill>
                <a:schemeClr val="accent1"/>
              </a:solidFill>
              <a:latin typeface="+mj-ea"/>
              <a:ea typeface="+mj-ea"/>
              <a:cs typeface="獅尾XD珍珠SC-Light" panose="020B0500000000000000" charset="-120"/>
              <a:sym typeface="+mn-ea"/>
            </a:endParaRPr>
          </a:p>
        </p:txBody>
      </p:sp>
      <p:sp>
        <p:nvSpPr>
          <p:cNvPr id="1048996" name="文本框 5"/>
          <p:cNvSpPr txBox="1"/>
          <p:nvPr>
            <p:custDataLst>
              <p:tags r:id="rId4"/>
            </p:custDataLst>
          </p:nvPr>
        </p:nvSpPr>
        <p:spPr>
          <a:xfrm>
            <a:off x="3396272" y="1830983"/>
            <a:ext cx="5957867" cy="498041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 lnSpcReduction="20000"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48998" name="文本框 6"/>
          <p:cNvSpPr txBox="1"/>
          <p:nvPr>
            <p:custDataLst>
              <p:tags r:id="rId5"/>
            </p:custDataLst>
          </p:nvPr>
        </p:nvSpPr>
        <p:spPr>
          <a:xfrm>
            <a:off x="2832747" y="2273753"/>
            <a:ext cx="563525" cy="340638"/>
          </a:xfrm>
          <a:prstGeom prst="rect"/>
          <a:noFill/>
        </p:spPr>
        <p:txBody>
          <a:bodyPr rtlCol="0" wrap="square">
            <a:normAutofit fontScale="95556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zh-CN" b="1" lang="en-US">
                <a:gradFill>
                  <a:gsLst>
                    <a:gs pos="15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+mj-lt"/>
                <a:sym typeface="+mn-ea"/>
              </a:rPr>
              <a:t>02</a:t>
            </a:r>
            <a:endParaRPr altLang="zh-CN" b="1" lang="en-US">
              <a:gradFill>
                <a:gsLst>
                  <a:gs pos="15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0" scaled="0"/>
              </a:gradFill>
              <a:latin typeface="+mj-ea"/>
              <a:ea typeface="+mj-ea"/>
              <a:cs typeface="+mj-lt"/>
              <a:sym typeface="+mn-ea"/>
            </a:endParaRPr>
          </a:p>
        </p:txBody>
      </p:sp>
      <p:sp>
        <p:nvSpPr>
          <p:cNvPr id="1049000" name="文本框 7"/>
          <p:cNvSpPr txBox="1"/>
          <p:nvPr>
            <p:custDataLst>
              <p:tags r:id="rId6"/>
            </p:custDataLst>
          </p:nvPr>
        </p:nvSpPr>
        <p:spPr>
          <a:xfrm>
            <a:off x="3396272" y="2273753"/>
            <a:ext cx="5957867" cy="340638"/>
          </a:xfrm>
          <a:prstGeom prst="rect"/>
          <a:noFill/>
        </p:spPr>
        <p:txBody>
          <a:bodyPr anchor="ctr" anchorCtr="0" rtlCol="0" wrap="square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b="1" lang="zh-CN">
                <a:solidFill>
                  <a:schemeClr val="accent1"/>
                </a:solidFill>
                <a:latin typeface="+mj-ea"/>
                <a:ea typeface="+mj-ea"/>
                <a:cs typeface="獅尾XD珍珠SC-Light" panose="020B0500000000000000" charset="-120"/>
                <a:sym typeface="+mn-ea"/>
              </a:rPr>
              <a:t>特点：旅居养老注重老年人的身心健康和旅游体验，通过旅游活动和社交互动，提高老年人的生活质量。同时，旅居养老也促进了不同地区之间的文化交流和经济发展。  旅居养老的现状与问题</a:t>
            </a:r>
            <a:endParaRPr b="1" lang="zh-CN">
              <a:solidFill>
                <a:schemeClr val="accent1"/>
              </a:solidFill>
              <a:latin typeface="+mj-ea"/>
              <a:ea typeface="+mj-ea"/>
              <a:cs typeface="獅尾XD珍珠SC-Light" panose="020B0500000000000000" charset="-120"/>
              <a:sym typeface="+mn-ea"/>
            </a:endParaRPr>
          </a:p>
        </p:txBody>
      </p:sp>
      <p:sp>
        <p:nvSpPr>
          <p:cNvPr id="1049002" name="文本框 8"/>
          <p:cNvSpPr txBox="1"/>
          <p:nvPr>
            <p:custDataLst>
              <p:tags r:id="rId7"/>
            </p:custDataLst>
          </p:nvPr>
        </p:nvSpPr>
        <p:spPr>
          <a:xfrm>
            <a:off x="3396272" y="2616194"/>
            <a:ext cx="5957867" cy="498041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旅居养老的现状与问题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49004" name="文本框 9"/>
          <p:cNvSpPr txBox="1"/>
          <p:nvPr>
            <p:custDataLst>
              <p:tags r:id="rId8"/>
            </p:custDataLst>
          </p:nvPr>
        </p:nvSpPr>
        <p:spPr>
          <a:xfrm>
            <a:off x="2832747" y="3058964"/>
            <a:ext cx="563525" cy="340638"/>
          </a:xfrm>
          <a:prstGeom prst="rect"/>
          <a:noFill/>
        </p:spPr>
        <p:txBody>
          <a:bodyPr rtlCol="0" wrap="square">
            <a:normAutofit fontScale="95556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zh-CN" b="1" lang="en-US">
                <a:gradFill>
                  <a:gsLst>
                    <a:gs pos="15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+mj-lt"/>
                <a:sym typeface="+mn-ea"/>
              </a:rPr>
              <a:t>03</a:t>
            </a:r>
            <a:endParaRPr altLang="zh-CN" b="1" lang="en-US">
              <a:gradFill>
                <a:gsLst>
                  <a:gs pos="15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0" scaled="0"/>
              </a:gradFill>
              <a:latin typeface="+mj-ea"/>
              <a:ea typeface="+mj-ea"/>
              <a:cs typeface="+mj-lt"/>
              <a:sym typeface="+mn-ea"/>
            </a:endParaRPr>
          </a:p>
        </p:txBody>
      </p:sp>
      <p:sp>
        <p:nvSpPr>
          <p:cNvPr id="1049006" name="文本框 10"/>
          <p:cNvSpPr txBox="1"/>
          <p:nvPr>
            <p:custDataLst>
              <p:tags r:id="rId9"/>
            </p:custDataLst>
          </p:nvPr>
        </p:nvSpPr>
        <p:spPr>
          <a:xfrm>
            <a:off x="3396272" y="3058964"/>
            <a:ext cx="5957867" cy="340638"/>
          </a:xfrm>
          <a:prstGeom prst="rect"/>
          <a:noFill/>
        </p:spPr>
        <p:txBody>
          <a:bodyPr anchor="ctr" anchorCtr="0" rtlCol="0" wrap="square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b="1" lang="zh-CN">
                <a:solidFill>
                  <a:schemeClr val="accent1"/>
                </a:solidFill>
                <a:latin typeface="+mj-ea"/>
                <a:ea typeface="+mj-ea"/>
                <a:cs typeface="獅尾XD珍珠SC-Light" panose="020B0500000000000000" charset="-120"/>
                <a:sym typeface="+mn-ea"/>
              </a:rPr>
              <a:t>现状：随着社会老龄化的加剧，旅居养老逐渐成为一种受欢迎的养老方式。许多老年人选择离开常住地，到其他地方进行旅游和居住活动。同时，政府和社会也加大了对旅居养老的关注和支持力度。</a:t>
            </a:r>
            <a:endParaRPr b="1" lang="zh-CN">
              <a:solidFill>
                <a:schemeClr val="accent1"/>
              </a:solidFill>
              <a:latin typeface="+mj-ea"/>
              <a:ea typeface="+mj-ea"/>
              <a:cs typeface="獅尾XD珍珠SC-Light" panose="020B0500000000000000" charset="-120"/>
              <a:sym typeface="+mn-ea"/>
            </a:endParaRPr>
          </a:p>
        </p:txBody>
      </p:sp>
      <p:sp>
        <p:nvSpPr>
          <p:cNvPr id="1049008" name="文本框 12"/>
          <p:cNvSpPr txBox="1"/>
          <p:nvPr>
            <p:custDataLst>
              <p:tags r:id="rId10"/>
            </p:custDataLst>
          </p:nvPr>
        </p:nvSpPr>
        <p:spPr>
          <a:xfrm>
            <a:off x="3396272" y="3400203"/>
            <a:ext cx="5957867" cy="498041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 lnSpcReduction="20000"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49010" name="文本框 16"/>
          <p:cNvSpPr txBox="1"/>
          <p:nvPr>
            <p:custDataLst>
              <p:tags r:id="rId11"/>
            </p:custDataLst>
          </p:nvPr>
        </p:nvSpPr>
        <p:spPr>
          <a:xfrm>
            <a:off x="2832747" y="3842973"/>
            <a:ext cx="563525" cy="340638"/>
          </a:xfrm>
          <a:prstGeom prst="rect"/>
          <a:noFill/>
        </p:spPr>
        <p:txBody>
          <a:bodyPr rtlCol="0" wrap="square">
            <a:normAutofit fontScale="95556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zh-CN" b="1" lang="en-US">
                <a:gradFill>
                  <a:gsLst>
                    <a:gs pos="15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+mj-lt"/>
                <a:sym typeface="+mn-ea"/>
              </a:rPr>
              <a:t>04</a:t>
            </a:r>
            <a:endParaRPr altLang="zh-CN" b="1" lang="en-US">
              <a:gradFill>
                <a:gsLst>
                  <a:gs pos="15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0" scaled="0"/>
              </a:gradFill>
              <a:latin typeface="+mj-ea"/>
              <a:ea typeface="+mj-ea"/>
              <a:cs typeface="+mj-lt"/>
              <a:sym typeface="+mn-ea"/>
            </a:endParaRPr>
          </a:p>
        </p:txBody>
      </p:sp>
      <p:sp>
        <p:nvSpPr>
          <p:cNvPr id="1049012" name="文本框 17"/>
          <p:cNvSpPr txBox="1"/>
          <p:nvPr>
            <p:custDataLst>
              <p:tags r:id="rId12"/>
            </p:custDataLst>
          </p:nvPr>
        </p:nvSpPr>
        <p:spPr>
          <a:xfrm>
            <a:off x="3396272" y="3842973"/>
            <a:ext cx="5957867" cy="340638"/>
          </a:xfrm>
          <a:prstGeom prst="rect"/>
          <a:noFill/>
        </p:spPr>
        <p:txBody>
          <a:bodyPr anchor="ctr" anchorCtr="0" rtlCol="0" wrap="square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b="1" lang="zh-CN">
                <a:solidFill>
                  <a:schemeClr val="accent1"/>
                </a:solidFill>
                <a:latin typeface="+mj-ea"/>
                <a:ea typeface="+mj-ea"/>
                <a:cs typeface="獅尾XD珍珠SC-Light" panose="020B0500000000000000" charset="-120"/>
                <a:sym typeface="+mn-ea"/>
              </a:rPr>
              <a:t>问题：旅居养老在发展过程中也面临一些问题，如老年人出行安全、服务质量、旅游目的地选择等。此外，旅居养老也需要考虑老年人的经济承受能力和时间安排等因素。  人工智能在旅居养老中的应用与发展</a:t>
            </a:r>
            <a:endParaRPr b="1" lang="zh-CN">
              <a:solidFill>
                <a:schemeClr val="accent1"/>
              </a:solidFill>
              <a:latin typeface="+mj-ea"/>
              <a:ea typeface="+mj-ea"/>
              <a:cs typeface="獅尾XD珍珠SC-Light" panose="020B0500000000000000" charset="-120"/>
              <a:sym typeface="+mn-ea"/>
            </a:endParaRPr>
          </a:p>
        </p:txBody>
      </p:sp>
      <p:sp>
        <p:nvSpPr>
          <p:cNvPr id="1049014" name="文本框 18"/>
          <p:cNvSpPr txBox="1"/>
          <p:nvPr>
            <p:custDataLst>
              <p:tags r:id="rId13"/>
            </p:custDataLst>
          </p:nvPr>
        </p:nvSpPr>
        <p:spPr>
          <a:xfrm>
            <a:off x="3396272" y="4184212"/>
            <a:ext cx="5957867" cy="498041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人工智能在旅居养老中的应用与发展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49016" name="文本框 22"/>
          <p:cNvSpPr txBox="1"/>
          <p:nvPr>
            <p:custDataLst>
              <p:tags r:id="rId14"/>
            </p:custDataLst>
          </p:nvPr>
        </p:nvSpPr>
        <p:spPr>
          <a:xfrm>
            <a:off x="2832747" y="4626982"/>
            <a:ext cx="563525" cy="340638"/>
          </a:xfrm>
          <a:prstGeom prst="rect"/>
          <a:noFill/>
        </p:spPr>
        <p:txBody>
          <a:bodyPr rtlCol="0" wrap="square">
            <a:normAutofit fontScale="95556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zh-CN" b="1" lang="en-US">
                <a:gradFill>
                  <a:gsLst>
                    <a:gs pos="15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+mj-lt"/>
                <a:sym typeface="+mn-ea"/>
              </a:rPr>
              <a:t>05</a:t>
            </a:r>
            <a:endParaRPr altLang="zh-CN" b="1" lang="en-US">
              <a:gradFill>
                <a:gsLst>
                  <a:gs pos="15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0" scaled="0"/>
              </a:gradFill>
              <a:latin typeface="+mj-ea"/>
              <a:ea typeface="+mj-ea"/>
              <a:cs typeface="+mj-lt"/>
              <a:sym typeface="+mn-ea"/>
            </a:endParaRPr>
          </a:p>
        </p:txBody>
      </p:sp>
      <p:sp>
        <p:nvSpPr>
          <p:cNvPr id="1049018" name="文本框 23"/>
          <p:cNvSpPr txBox="1"/>
          <p:nvPr>
            <p:custDataLst>
              <p:tags r:id="rId15"/>
            </p:custDataLst>
          </p:nvPr>
        </p:nvSpPr>
        <p:spPr>
          <a:xfrm>
            <a:off x="3396272" y="4626982"/>
            <a:ext cx="5957867" cy="340638"/>
          </a:xfrm>
          <a:prstGeom prst="rect"/>
          <a:noFill/>
        </p:spPr>
        <p:txBody>
          <a:bodyPr anchor="ctr" anchorCtr="0" rtlCol="0" wrap="square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b="1" lang="zh-CN">
                <a:solidFill>
                  <a:schemeClr val="accent1"/>
                </a:solidFill>
                <a:latin typeface="+mj-ea"/>
                <a:ea typeface="+mj-ea"/>
                <a:cs typeface="獅尾XD珍珠SC-Light" panose="020B0500000000000000" charset="-120"/>
                <a:sym typeface="+mn-ea"/>
              </a:rPr>
              <a:t>应用：人工智能在旅居养老中可以发挥重要作用，如提供个性化服务、提高服务质量、降低成本等。例如，通过大数据和人工智能技术，可以对老年人的需求和喜好进行分析和预测，为老年人提供更加精准的服务。</a:t>
            </a:r>
            <a:endParaRPr b="1" lang="zh-CN">
              <a:solidFill>
                <a:schemeClr val="accent1"/>
              </a:solidFill>
              <a:latin typeface="+mj-ea"/>
              <a:ea typeface="+mj-ea"/>
              <a:cs typeface="獅尾XD珍珠SC-Light" panose="020B0500000000000000" charset="-120"/>
              <a:sym typeface="+mn-ea"/>
            </a:endParaRPr>
          </a:p>
        </p:txBody>
      </p:sp>
      <p:sp>
        <p:nvSpPr>
          <p:cNvPr id="1049020" name="文本框 24"/>
          <p:cNvSpPr txBox="1"/>
          <p:nvPr>
            <p:custDataLst>
              <p:tags r:id="rId16"/>
            </p:custDataLst>
          </p:nvPr>
        </p:nvSpPr>
        <p:spPr>
          <a:xfrm>
            <a:off x="3396272" y="4968221"/>
            <a:ext cx="5957867" cy="498041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 lnSpcReduction="20000"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49022" name="文本框 32"/>
          <p:cNvSpPr txBox="1"/>
          <p:nvPr>
            <p:custDataLst>
              <p:tags r:id="rId17"/>
            </p:custDataLst>
          </p:nvPr>
        </p:nvSpPr>
        <p:spPr>
          <a:xfrm>
            <a:off x="2832747" y="5410991"/>
            <a:ext cx="563525" cy="340638"/>
          </a:xfrm>
          <a:prstGeom prst="rect"/>
          <a:noFill/>
        </p:spPr>
        <p:txBody>
          <a:bodyPr rtlCol="0" wrap="square">
            <a:normAutofit fontScale="95556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zh-CN" b="1" lang="en-US">
                <a:gradFill>
                  <a:gsLst>
                    <a:gs pos="15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+mj-lt"/>
                <a:sym typeface="+mn-ea"/>
              </a:rPr>
              <a:t>06</a:t>
            </a:r>
            <a:endParaRPr altLang="zh-CN" b="1" lang="en-US">
              <a:gradFill>
                <a:gsLst>
                  <a:gs pos="15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0" scaled="0"/>
              </a:gradFill>
              <a:latin typeface="+mj-ea"/>
              <a:ea typeface="+mj-ea"/>
              <a:cs typeface="+mj-lt"/>
              <a:sym typeface="+mn-ea"/>
            </a:endParaRPr>
          </a:p>
        </p:txBody>
      </p:sp>
      <p:sp>
        <p:nvSpPr>
          <p:cNvPr id="1049024" name="文本框 33"/>
          <p:cNvSpPr txBox="1"/>
          <p:nvPr>
            <p:custDataLst>
              <p:tags r:id="rId18"/>
            </p:custDataLst>
          </p:nvPr>
        </p:nvSpPr>
        <p:spPr>
          <a:xfrm>
            <a:off x="3396272" y="5410991"/>
            <a:ext cx="5957867" cy="340638"/>
          </a:xfrm>
          <a:prstGeom prst="rect"/>
          <a:noFill/>
        </p:spPr>
        <p:txBody>
          <a:bodyPr anchor="ctr" anchorCtr="0" rtlCol="0" wrap="square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b="1" lang="zh-CN">
                <a:solidFill>
                  <a:schemeClr val="accent1"/>
                </a:solidFill>
                <a:latin typeface="+mj-ea"/>
                <a:ea typeface="+mj-ea"/>
                <a:cs typeface="獅尾XD珍珠SC-Light" panose="020B0500000000000000" charset="-120"/>
                <a:sym typeface="+mn-ea"/>
              </a:rPr>
              <a:t>发展：随着技术的不断进步和应用场景的不断拓展，人工智能在旅居养老中的应用也将不断发展和完善。未来，人工智能将更加深入地应用于旅居养老服务中，为老年人提供更加便捷、舒适、安全的养老服务。</a:t>
            </a:r>
            <a:endParaRPr b="1" lang="zh-CN">
              <a:solidFill>
                <a:schemeClr val="accent1"/>
              </a:solidFill>
              <a:latin typeface="+mj-ea"/>
              <a:ea typeface="+mj-ea"/>
              <a:cs typeface="獅尾XD珍珠SC-Light" panose="020B0500000000000000" charset="-120"/>
              <a:sym typeface="+mn-ea"/>
            </a:endParaRPr>
          </a:p>
        </p:txBody>
      </p:sp>
      <p:sp>
        <p:nvSpPr>
          <p:cNvPr id="1049026" name="文本框 34"/>
          <p:cNvSpPr txBox="1"/>
          <p:nvPr>
            <p:custDataLst>
              <p:tags r:id="rId19"/>
            </p:custDataLst>
          </p:nvPr>
        </p:nvSpPr>
        <p:spPr>
          <a:xfrm>
            <a:off x="3396272" y="5752230"/>
            <a:ext cx="5957867" cy="498041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 lnSpcReduction="20000"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cxnSp>
        <p:nvCxnSpPr>
          <p:cNvPr id="3145731" name="直接连接符 35"/>
          <p:cNvCxnSpPr>
            <a:cxnSpLocks/>
          </p:cNvCxnSpPr>
          <p:nvPr>
            <p:custDataLst>
              <p:tags r:id="rId20"/>
            </p:custDataLst>
          </p:nvPr>
        </p:nvCxnSpPr>
        <p:spPr>
          <a:xfrm flipV="1">
            <a:off x="3115110" y="2614392"/>
            <a:ext cx="0" cy="322014"/>
          </a:xfrm>
          <a:prstGeom prst="line"/>
          <a:ln>
            <a:gradFill>
              <a:gsLst>
                <a:gs pos="900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prstDash val="dash"/>
            <a:headEnd type="triangle"/>
            <a:tailEnd type="none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cxnSp>
        <p:nvCxnSpPr>
          <p:cNvPr id="3145733" name="直接连接符 36"/>
          <p:cNvCxnSpPr>
            <a:cxnSpLocks/>
          </p:cNvCxnSpPr>
          <p:nvPr>
            <p:custDataLst>
              <p:tags r:id="rId21"/>
            </p:custDataLst>
          </p:nvPr>
        </p:nvCxnSpPr>
        <p:spPr>
          <a:xfrm flipV="1">
            <a:off x="3115110" y="3406211"/>
            <a:ext cx="0" cy="322014"/>
          </a:xfrm>
          <a:prstGeom prst="line"/>
          <a:ln>
            <a:gradFill>
              <a:gsLst>
                <a:gs pos="900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prstDash val="dash"/>
            <a:headEnd type="triangle"/>
            <a:tailEnd type="none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cxnSp>
        <p:nvCxnSpPr>
          <p:cNvPr id="3145735" name="直接连接符 37"/>
          <p:cNvCxnSpPr>
            <a:cxnSpLocks/>
          </p:cNvCxnSpPr>
          <p:nvPr>
            <p:custDataLst>
              <p:tags r:id="rId22"/>
            </p:custDataLst>
          </p:nvPr>
        </p:nvCxnSpPr>
        <p:spPr>
          <a:xfrm flipV="1">
            <a:off x="3115110" y="4198030"/>
            <a:ext cx="0" cy="322014"/>
          </a:xfrm>
          <a:prstGeom prst="line"/>
          <a:ln>
            <a:gradFill>
              <a:gsLst>
                <a:gs pos="900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prstDash val="dash"/>
            <a:headEnd type="triangle"/>
            <a:tailEnd type="none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cxnSp>
        <p:nvCxnSpPr>
          <p:cNvPr id="3145737" name="直接连接符 38"/>
          <p:cNvCxnSpPr>
            <a:cxnSpLocks/>
          </p:cNvCxnSpPr>
          <p:nvPr>
            <p:custDataLst>
              <p:tags r:id="rId23"/>
            </p:custDataLst>
          </p:nvPr>
        </p:nvCxnSpPr>
        <p:spPr>
          <a:xfrm flipV="1">
            <a:off x="3115110" y="4989849"/>
            <a:ext cx="0" cy="322014"/>
          </a:xfrm>
          <a:prstGeom prst="line"/>
          <a:ln>
            <a:gradFill>
              <a:gsLst>
                <a:gs pos="900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prstDash val="dash"/>
            <a:headEnd type="triangle"/>
            <a:tailEnd type="none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当前旅居养老市场的发展状况</a:t>
            </a:r>
            <a:endParaRPr altLang="en-US" lang="zh-CN"/>
          </a:p>
        </p:txBody>
      </p:sp>
      <p:sp>
        <p:nvSpPr>
          <p:cNvPr id="104906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9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64" name="矩形 65"/>
          <p:cNvSpPr/>
          <p:nvPr>
            <p:custDataLst>
              <p:tags r:id="rId2"/>
            </p:custDataLst>
          </p:nvPr>
        </p:nvSpPr>
        <p:spPr>
          <a:xfrm>
            <a:off x="1243965" y="1850390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6" name="文本框 66"/>
          <p:cNvSpPr txBox="1"/>
          <p:nvPr>
            <p:custDataLst>
              <p:tags r:id="rId3"/>
            </p:custDataLst>
          </p:nvPr>
        </p:nvSpPr>
        <p:spPr>
          <a:xfrm>
            <a:off x="162179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旅居养老市场的定义和范围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6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57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70" name="矩形 69"/>
          <p:cNvSpPr/>
          <p:nvPr>
            <p:custDataLst>
              <p:tags r:id="rId5"/>
            </p:custDataLst>
          </p:nvPr>
        </p:nvSpPr>
        <p:spPr>
          <a:xfrm>
            <a:off x="6391910" y="1850390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2" name="文本框 70"/>
          <p:cNvSpPr txBox="1"/>
          <p:nvPr>
            <p:custDataLst>
              <p:tags r:id="rId6"/>
            </p:custDataLst>
          </p:nvPr>
        </p:nvSpPr>
        <p:spPr>
          <a:xfrm>
            <a:off x="677037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当前旅居养老市场的规模和增长趋势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7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95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76" name="文本框 74"/>
          <p:cNvSpPr txBox="1"/>
          <p:nvPr>
            <p:custDataLst>
              <p:tags r:id="rId8"/>
            </p:custDataLst>
          </p:nvPr>
        </p:nvSpPr>
        <p:spPr>
          <a:xfrm>
            <a:off x="1621790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旅居养老市场的参与者和主要服务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78" name="矩形 73"/>
          <p:cNvSpPr/>
          <p:nvPr>
            <p:custDataLst>
              <p:tags r:id="rId9"/>
            </p:custDataLst>
          </p:nvPr>
        </p:nvSpPr>
        <p:spPr>
          <a:xfrm>
            <a:off x="1243965" y="4378325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360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82" name="矩形 84"/>
          <p:cNvSpPr/>
          <p:nvPr>
            <p:custDataLst>
              <p:tags r:id="rId11"/>
            </p:custDataLst>
          </p:nvPr>
        </p:nvSpPr>
        <p:spPr>
          <a:xfrm>
            <a:off x="6450330" y="4378325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4" name="文本框 85"/>
          <p:cNvSpPr txBox="1"/>
          <p:nvPr>
            <p:custDataLst>
              <p:tags r:id="rId12"/>
            </p:custDataLst>
          </p:nvPr>
        </p:nvSpPr>
        <p:spPr>
          <a:xfrm>
            <a:off x="6828155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当前旅居养老市场面临的问题和挑战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旅居养老面临的问题与挑战</a:t>
            </a:r>
            <a:endParaRPr altLang="en-US" lang="zh-CN"/>
          </a:p>
        </p:txBody>
      </p:sp>
      <p:sp>
        <p:nvSpPr>
          <p:cNvPr id="1049120" name="正文"/>
          <p:cNvSpPr txBox="1"/>
          <p:nvPr>
            <p:custDataLst>
              <p:tags r:id="rId1"/>
            </p:custDataLst>
          </p:nvPr>
        </p:nvSpPr>
        <p:spPr>
          <a:xfrm>
            <a:off x="3190453" y="5605750"/>
            <a:ext cx="5802223" cy="64421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旅居养老服务缺乏专业人才：目前旅居养老服务缺乏专业的护理人员和服务人员，无法为老年人提供专业的服务和照顾。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标题"/>
          <p:cNvSpPr txBox="1"/>
          <p:nvPr>
            <p:custDataLst>
              <p:tags r:id="rId2"/>
            </p:custDataLst>
          </p:nvPr>
        </p:nvSpPr>
        <p:spPr>
          <a:xfrm>
            <a:off x="3190453" y="5141118"/>
            <a:ext cx="5802223" cy="42947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124" name="正文"/>
          <p:cNvSpPr txBox="1"/>
          <p:nvPr>
            <p:custDataLst>
              <p:tags r:id="rId3"/>
            </p:custDataLst>
          </p:nvPr>
        </p:nvSpPr>
        <p:spPr>
          <a:xfrm>
            <a:off x="3194241" y="4389878"/>
            <a:ext cx="5802223" cy="64421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旅居养老服务价格较高：由于旅居养老服务需要提供住宿、餐饮、交通等多方面的服务，因此价格较高，一些老年人可能无法承受。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标题"/>
          <p:cNvSpPr txBox="1"/>
          <p:nvPr>
            <p:custDataLst>
              <p:tags r:id="rId4"/>
            </p:custDataLst>
          </p:nvPr>
        </p:nvSpPr>
        <p:spPr>
          <a:xfrm>
            <a:off x="3194241" y="3924614"/>
            <a:ext cx="5802223" cy="42947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128" name="正文"/>
          <p:cNvSpPr txBox="1"/>
          <p:nvPr>
            <p:custDataLst>
              <p:tags r:id="rId5"/>
            </p:custDataLst>
          </p:nvPr>
        </p:nvSpPr>
        <p:spPr>
          <a:xfrm>
            <a:off x="3190453" y="1955609"/>
            <a:ext cx="5802223" cy="64421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旅居养老服务供给不足：目前旅居养老服务供给不足，无法满足老年人的需求。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标题"/>
          <p:cNvSpPr txBox="1"/>
          <p:nvPr>
            <p:custDataLst>
              <p:tags r:id="rId6"/>
            </p:custDataLst>
          </p:nvPr>
        </p:nvSpPr>
        <p:spPr>
          <a:xfrm>
            <a:off x="3190453" y="1490345"/>
            <a:ext cx="5802223" cy="42947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132" name="正文"/>
          <p:cNvSpPr txBox="1"/>
          <p:nvPr>
            <p:custDataLst>
              <p:tags r:id="rId7"/>
            </p:custDataLst>
          </p:nvPr>
        </p:nvSpPr>
        <p:spPr>
          <a:xfrm>
            <a:off x="3194241" y="3172743"/>
            <a:ext cx="5802223" cy="64421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旅居养老服务质量参差不齐：由于缺乏统一的标准和规范，旅居养老服务质量参差不齐，存在一些服务不规范、不安全等问题。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标题"/>
          <p:cNvSpPr txBox="1"/>
          <p:nvPr>
            <p:custDataLst>
              <p:tags r:id="rId8"/>
            </p:custDataLst>
          </p:nvPr>
        </p:nvSpPr>
        <p:spPr>
          <a:xfrm>
            <a:off x="3194241" y="2706848"/>
            <a:ext cx="5802223" cy="42947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7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人工智能在旅居养老中的应用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智能硬件在旅居养老中的应用</a:t>
            </a:r>
            <a:endParaRPr altLang="en-US" lang="zh-CN"/>
          </a:p>
        </p:txBody>
      </p:sp>
      <p:sp>
        <p:nvSpPr>
          <p:cNvPr id="1049234" name="正文"/>
          <p:cNvSpPr txBox="1"/>
          <p:nvPr>
            <p:custDataLst>
              <p:tags r:id="rId1"/>
            </p:custDataLst>
          </p:nvPr>
        </p:nvSpPr>
        <p:spPr>
          <a:xfrm>
            <a:off x="2421877" y="1490345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智能硬件设备：介绍在旅居养老中使用的智能硬件设备，如智能手环、智能床垫等，以及它们的功能和作用。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正文"/>
          <p:cNvSpPr txBox="1"/>
          <p:nvPr>
            <p:custDataLst>
              <p:tags r:id="rId2"/>
            </p:custDataLst>
          </p:nvPr>
        </p:nvSpPr>
        <p:spPr>
          <a:xfrm>
            <a:off x="2421877" y="2753227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设备应用场景：阐述这些智能硬件设备在旅居养老中的应用场景，如健康监测、睡眠质量评估等。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正文"/>
          <p:cNvSpPr txBox="1"/>
          <p:nvPr>
            <p:custDataLst>
              <p:tags r:id="rId3"/>
            </p:custDataLst>
          </p:nvPr>
        </p:nvSpPr>
        <p:spPr>
          <a:xfrm>
            <a:off x="2421877" y="4016109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设备优势：分析这些智能硬件设备在旅居养老中的优势，如实时监测、便捷操作等。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正文"/>
          <p:cNvSpPr txBox="1"/>
          <p:nvPr>
            <p:custDataLst>
              <p:tags r:id="rId4"/>
            </p:custDataLst>
          </p:nvPr>
        </p:nvSpPr>
        <p:spPr>
          <a:xfrm>
            <a:off x="2421877" y="5278991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未来发展趋势：探讨智能硬件在旅居养老中的未来发展趋势，如更加智能化、个性化等。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人工智能在健康管理方面的应用</a:t>
            </a:r>
            <a:endParaRPr altLang="en-US" lang="zh-CN"/>
          </a:p>
        </p:txBody>
      </p:sp>
      <p:sp>
        <p:nvSpPr>
          <p:cNvPr id="104927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智能监测：实时监测老年人的健康数据，如心率、血压等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疾病预防：通过数据分析，预测老年人可能患的疾病，提前进行干预和治疗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康复辅助：为老年人提供康复训练的辅助工具，提高康复效果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健康评估：根据监测数据，评估老年人的健康状况，提供个性化建议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人工智能在社交互动方面的应用</a:t>
            </a:r>
            <a:endParaRPr altLang="en-US" lang="zh-CN"/>
          </a:p>
        </p:txBody>
      </p:sp>
      <p:sp>
        <p:nvSpPr>
          <p:cNvPr id="1049350" name="矩形 15"/>
          <p:cNvSpPr/>
          <p:nvPr>
            <p:custDataLst>
              <p:tags r:id="rId1"/>
            </p:custDataLst>
          </p:nvPr>
        </p:nvSpPr>
        <p:spPr>
          <a:xfrm>
            <a:off x="2423459" y="1571150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语音识别与合成技术：通过语音识别与合成技术，实现老年人之间的语音交流，提高沟通效率。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任意多边形 17"/>
          <p:cNvSpPr/>
          <p:nvPr>
            <p:custDataLst>
              <p:tags r:id="rId2"/>
            </p:custDataLst>
          </p:nvPr>
        </p:nvSpPr>
        <p:spPr>
          <a:xfrm flipV="1">
            <a:off x="2345103" y="1490345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4" name="任意多边形 18"/>
          <p:cNvSpPr/>
          <p:nvPr>
            <p:custDataLst>
              <p:tags r:id="rId3"/>
            </p:custDataLst>
          </p:nvPr>
        </p:nvSpPr>
        <p:spPr>
          <a:xfrm flipH="1">
            <a:off x="8528715" y="2051082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6" name="矩形 27"/>
          <p:cNvSpPr/>
          <p:nvPr>
            <p:custDataLst>
              <p:tags r:id="rId4"/>
            </p:custDataLst>
          </p:nvPr>
        </p:nvSpPr>
        <p:spPr>
          <a:xfrm>
            <a:off x="2423459" y="2888514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视频通话与远程医疗：通过视频通话与远程医疗技术，实现老年人与家人、医生之间的实时交流，提高医疗保健水平。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任意多边形 29"/>
          <p:cNvSpPr/>
          <p:nvPr>
            <p:custDataLst>
              <p:tags r:id="rId5"/>
            </p:custDataLst>
          </p:nvPr>
        </p:nvSpPr>
        <p:spPr>
          <a:xfrm flipV="1">
            <a:off x="2345103" y="2807709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0" name="任意多边形 30"/>
          <p:cNvSpPr/>
          <p:nvPr>
            <p:custDataLst>
              <p:tags r:id="rId6"/>
            </p:custDataLst>
          </p:nvPr>
        </p:nvSpPr>
        <p:spPr>
          <a:xfrm flipH="1">
            <a:off x="8528715" y="3368446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2" name="矩形 5"/>
          <p:cNvSpPr/>
          <p:nvPr>
            <p:custDataLst>
              <p:tags r:id="rId7"/>
            </p:custDataLst>
          </p:nvPr>
        </p:nvSpPr>
        <p:spPr>
          <a:xfrm>
            <a:off x="2423459" y="4205878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虚拟现实与增强现实技术：通过虚拟现实与增强现实技术，为老年人提供沉浸式的社交体验，增强社交互动的趣味性。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任意多边形 7"/>
          <p:cNvSpPr/>
          <p:nvPr>
            <p:custDataLst>
              <p:tags r:id="rId8"/>
            </p:custDataLst>
          </p:nvPr>
        </p:nvSpPr>
        <p:spPr>
          <a:xfrm flipV="1">
            <a:off x="2345103" y="4125073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6" name="任意多边形 8"/>
          <p:cNvSpPr/>
          <p:nvPr>
            <p:custDataLst>
              <p:tags r:id="rId9"/>
            </p:custDataLst>
          </p:nvPr>
        </p:nvSpPr>
        <p:spPr>
          <a:xfrm flipH="1">
            <a:off x="8528715" y="4685810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8" name="矩形 10"/>
          <p:cNvSpPr/>
          <p:nvPr>
            <p:custDataLst>
              <p:tags r:id="rId10"/>
            </p:custDataLst>
          </p:nvPr>
        </p:nvSpPr>
        <p:spPr>
          <a:xfrm>
            <a:off x="2423459" y="5523242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智能推荐与个性化服务：通过智能推荐与个性化服务技术，为老年人推荐合适的社交活动和伙伴，提高社交互动的满意度。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任意多边形 12"/>
          <p:cNvSpPr/>
          <p:nvPr>
            <p:custDataLst>
              <p:tags r:id="rId11"/>
            </p:custDataLst>
          </p:nvPr>
        </p:nvSpPr>
        <p:spPr>
          <a:xfrm flipV="1">
            <a:off x="2345103" y="5442438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2" name="任意多边形 13"/>
          <p:cNvSpPr/>
          <p:nvPr>
            <p:custDataLst>
              <p:tags r:id="rId12"/>
            </p:custDataLst>
          </p:nvPr>
        </p:nvSpPr>
        <p:spPr>
          <a:xfrm flipH="1">
            <a:off x="8528715" y="6003174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人工智能在提升居住体验方面的应用</a:t>
            </a:r>
            <a:endParaRPr altLang="en-US" lang="zh-CN"/>
          </a:p>
        </p:txBody>
      </p:sp>
      <p:sp>
        <p:nvSpPr>
          <p:cNvPr id="1049408" name="正文"/>
          <p:cNvSpPr txBox="1"/>
          <p:nvPr>
            <p:custDataLst>
              <p:tags r:id="rId1"/>
            </p:custDataLst>
          </p:nvPr>
        </p:nvSpPr>
        <p:spPr>
          <a:xfrm>
            <a:off x="2421877" y="1490345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智能家居设备：通过智能家居设备，如智能门锁、智能照明、智能空调等，提高居住安全性、舒适性和便捷性。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正文"/>
          <p:cNvSpPr txBox="1"/>
          <p:nvPr>
            <p:custDataLst>
              <p:tags r:id="rId2"/>
            </p:custDataLst>
          </p:nvPr>
        </p:nvSpPr>
        <p:spPr>
          <a:xfrm>
            <a:off x="2421877" y="2753227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语音助手：语音助手可以帮助老年人通过语音指令控制家电、查询信息、设置提醒等，提高生活便利性。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正文"/>
          <p:cNvSpPr txBox="1"/>
          <p:nvPr>
            <p:custDataLst>
              <p:tags r:id="rId3"/>
            </p:custDataLst>
          </p:nvPr>
        </p:nvSpPr>
        <p:spPr>
          <a:xfrm>
            <a:off x="2421877" y="4016109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智能健康监测：通过智能健康监测设备，如智能手环、智能血压计等，实时监测老年人的健康状况，及时发现异常情况。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正文"/>
          <p:cNvSpPr txBox="1"/>
          <p:nvPr>
            <p:custDataLst>
              <p:tags r:id="rId4"/>
            </p:custDataLst>
          </p:nvPr>
        </p:nvSpPr>
        <p:spPr>
          <a:xfrm>
            <a:off x="2421877" y="5278991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智能娱乐系统：通过智能娱乐系统，如智能音响、智能电视等，提供音乐、电影、游戏等娱乐内容，丰富老年人的精神生活。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5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人工智能在旅居养老中的优势与价值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提高服务效率与质量</a:t>
            </a:r>
            <a:endParaRPr altLang="en-US" lang="zh-CN"/>
          </a:p>
        </p:txBody>
      </p:sp>
      <p:sp>
        <p:nvSpPr>
          <p:cNvPr id="1049514" name="圆角矩形 26"/>
          <p:cNvSpPr/>
          <p:nvPr>
            <p:custDataLst>
              <p:tags r:id="rId1"/>
            </p:custDataLst>
          </p:nvPr>
        </p:nvSpPr>
        <p:spPr>
          <a:xfrm>
            <a:off x="608330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16" name="圆角矩形 28"/>
          <p:cNvSpPr/>
          <p:nvPr>
            <p:custDataLst>
              <p:tags r:id="rId2"/>
            </p:custDataLst>
          </p:nvPr>
        </p:nvSpPr>
        <p:spPr>
          <a:xfrm>
            <a:off x="610871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18" name="文本框 31"/>
          <p:cNvSpPr txBox="1"/>
          <p:nvPr>
            <p:custDataLst>
              <p:tags r:id="rId3"/>
            </p:custDataLst>
          </p:nvPr>
        </p:nvSpPr>
        <p:spPr>
          <a:xfrm>
            <a:off x="763315" y="2290305"/>
            <a:ext cx="2282989" cy="340530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人工智能可以自动化处理大量数据和信息，提高服务效率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圆角矩形 29"/>
          <p:cNvSpPr/>
          <p:nvPr>
            <p:custDataLst>
              <p:tags r:id="rId4"/>
            </p:custDataLst>
          </p:nvPr>
        </p:nvSpPr>
        <p:spPr>
          <a:xfrm>
            <a:off x="3400598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22" name="圆角矩形 32"/>
          <p:cNvSpPr/>
          <p:nvPr>
            <p:custDataLst>
              <p:tags r:id="rId5"/>
            </p:custDataLst>
          </p:nvPr>
        </p:nvSpPr>
        <p:spPr>
          <a:xfrm>
            <a:off x="3403139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24" name="文本框 34"/>
          <p:cNvSpPr txBox="1"/>
          <p:nvPr>
            <p:custDataLst>
              <p:tags r:id="rId6"/>
            </p:custDataLst>
          </p:nvPr>
        </p:nvSpPr>
        <p:spPr>
          <a:xfrm>
            <a:off x="3558124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人工智能可以通过智能算法和模型预测老年人需求，提供个性化服务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圆角矩形 3"/>
          <p:cNvSpPr/>
          <p:nvPr>
            <p:custDataLst>
              <p:tags r:id="rId7"/>
            </p:custDataLst>
          </p:nvPr>
        </p:nvSpPr>
        <p:spPr>
          <a:xfrm>
            <a:off x="6192866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28" name="圆角矩形 4"/>
          <p:cNvSpPr/>
          <p:nvPr>
            <p:custDataLst>
              <p:tags r:id="rId8"/>
            </p:custDataLst>
          </p:nvPr>
        </p:nvSpPr>
        <p:spPr>
          <a:xfrm>
            <a:off x="6195407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30" name="文本框 5"/>
          <p:cNvSpPr txBox="1"/>
          <p:nvPr>
            <p:custDataLst>
              <p:tags r:id="rId9"/>
            </p:custDataLst>
          </p:nvPr>
        </p:nvSpPr>
        <p:spPr>
          <a:xfrm>
            <a:off x="6349757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人工智能可以实时监测老年人的健康状况，及时发现异常情况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圆角矩形 8"/>
          <p:cNvSpPr/>
          <p:nvPr>
            <p:custDataLst>
              <p:tags r:id="rId10"/>
            </p:custDataLst>
          </p:nvPr>
        </p:nvSpPr>
        <p:spPr>
          <a:xfrm>
            <a:off x="8985135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34" name="圆角矩形 9"/>
          <p:cNvSpPr/>
          <p:nvPr>
            <p:custDataLst>
              <p:tags r:id="rId11"/>
            </p:custDataLst>
          </p:nvPr>
        </p:nvSpPr>
        <p:spPr>
          <a:xfrm>
            <a:off x="8987675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36" name="文本框 10"/>
          <p:cNvSpPr txBox="1"/>
          <p:nvPr>
            <p:custDataLst>
              <p:tags r:id="rId12"/>
            </p:custDataLst>
          </p:nvPr>
        </p:nvSpPr>
        <p:spPr>
          <a:xfrm>
            <a:off x="9142025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人工智能可以通过智能语音交互、自然语言处理等技术，提高服务质量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提升老年人生活质量</a:t>
            </a:r>
            <a:endParaRPr altLang="en-US" lang="zh-CN"/>
          </a:p>
        </p:txBody>
      </p:sp>
      <p:sp>
        <p:nvSpPr>
          <p:cNvPr id="1049572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智能化服务：提供便捷、高效、个性化的服务，提高老年人的生活质量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健康监测：实时监测老年人的健康状况，及时发现异常，保障老年人的健康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社交互动：通过智能设备促进老年人之间的社交互动，缓解孤独感，提高社交质量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旅游体验：利用人工智能技术为老年人提供更加舒适、便捷的旅游体验，丰富老年人的生活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降低服务成本与资源消耗</a:t>
            </a:r>
            <a:endParaRPr altLang="en-US" lang="zh-CN"/>
          </a:p>
        </p:txBody>
      </p:sp>
      <p:sp>
        <p:nvSpPr>
          <p:cNvPr id="1049614" name="正文"/>
          <p:cNvSpPr txBox="1"/>
          <p:nvPr>
            <p:custDataLst>
              <p:tags r:id="rId1"/>
            </p:custDataLst>
          </p:nvPr>
        </p:nvSpPr>
        <p:spPr>
          <a:xfrm>
            <a:off x="2421877" y="1490345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人工智能可以自动化处理大量数据和信息，提高工作效率，降低人力成本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正文"/>
          <p:cNvSpPr txBox="1"/>
          <p:nvPr>
            <p:custDataLst>
              <p:tags r:id="rId2"/>
            </p:custDataLst>
          </p:nvPr>
        </p:nvSpPr>
        <p:spPr>
          <a:xfrm>
            <a:off x="2421877" y="2753227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人工智能可以通过智能算法优化资源配置，提高资源利用效率，降低资源消耗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正文"/>
          <p:cNvSpPr txBox="1"/>
          <p:nvPr>
            <p:custDataLst>
              <p:tags r:id="rId3"/>
            </p:custDataLst>
          </p:nvPr>
        </p:nvSpPr>
        <p:spPr>
          <a:xfrm>
            <a:off x="2421877" y="4016109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人工智能可以提供个性化的服务，满足不同老年人的需求，提高服务质量和满意度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正文"/>
          <p:cNvSpPr txBox="1"/>
          <p:nvPr>
            <p:custDataLst>
              <p:tags r:id="rId4"/>
            </p:custDataLst>
          </p:nvPr>
        </p:nvSpPr>
        <p:spPr>
          <a:xfrm>
            <a:off x="2421877" y="5278991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人工智能可以实时监测老年人的健康状况，及时发现异常情况并采取相应措施，降低医疗成本和风险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推动旅居养老产业升级与发展</a:t>
            </a:r>
            <a:endParaRPr altLang="en-US" lang="zh-CN"/>
          </a:p>
        </p:txBody>
      </p:sp>
      <p:sp>
        <p:nvSpPr>
          <p:cNvPr id="1049656" name="矩形 15"/>
          <p:cNvSpPr/>
          <p:nvPr>
            <p:custDataLst>
              <p:tags r:id="rId1"/>
            </p:custDataLst>
          </p:nvPr>
        </p:nvSpPr>
        <p:spPr>
          <a:xfrm>
            <a:off x="2423459" y="1571150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提升旅居养老服务品质：人工智能技术能够提高服务效率，提升老年人的居住体验。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任意多边形 17"/>
          <p:cNvSpPr/>
          <p:nvPr>
            <p:custDataLst>
              <p:tags r:id="rId2"/>
            </p:custDataLst>
          </p:nvPr>
        </p:nvSpPr>
        <p:spPr>
          <a:xfrm flipV="1">
            <a:off x="2345103" y="1490345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0" name="任意多边形 18"/>
          <p:cNvSpPr/>
          <p:nvPr>
            <p:custDataLst>
              <p:tags r:id="rId3"/>
            </p:custDataLst>
          </p:nvPr>
        </p:nvSpPr>
        <p:spPr>
          <a:xfrm flipH="1">
            <a:off x="8528715" y="2051082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2" name="矩形 27"/>
          <p:cNvSpPr/>
          <p:nvPr>
            <p:custDataLst>
              <p:tags r:id="rId4"/>
            </p:custDataLst>
          </p:nvPr>
        </p:nvSpPr>
        <p:spPr>
          <a:xfrm>
            <a:off x="2423459" y="2888514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降低运营成本：通过智能化管理，降低人力成本和物资消耗，提高旅居养老机构的盈利能力。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任意多边形 29"/>
          <p:cNvSpPr/>
          <p:nvPr>
            <p:custDataLst>
              <p:tags r:id="rId5"/>
            </p:custDataLst>
          </p:nvPr>
        </p:nvSpPr>
        <p:spPr>
          <a:xfrm flipV="1">
            <a:off x="2345103" y="2807709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6" name="任意多边形 30"/>
          <p:cNvSpPr/>
          <p:nvPr>
            <p:custDataLst>
              <p:tags r:id="rId6"/>
            </p:custDataLst>
          </p:nvPr>
        </p:nvSpPr>
        <p:spPr>
          <a:xfrm flipH="1">
            <a:off x="8528715" y="3368446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8" name="矩形 5"/>
          <p:cNvSpPr/>
          <p:nvPr>
            <p:custDataLst>
              <p:tags r:id="rId7"/>
            </p:custDataLst>
          </p:nvPr>
        </p:nvSpPr>
        <p:spPr>
          <a:xfrm>
            <a:off x="2423459" y="4205878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拓展市场空间：人工智能技术的应用能够吸引更多的老年人选择旅居养老，增加市场需求。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任意多边形 7"/>
          <p:cNvSpPr/>
          <p:nvPr>
            <p:custDataLst>
              <p:tags r:id="rId8"/>
            </p:custDataLst>
          </p:nvPr>
        </p:nvSpPr>
        <p:spPr>
          <a:xfrm flipV="1">
            <a:off x="2345103" y="4125073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2" name="任意多边形 8"/>
          <p:cNvSpPr/>
          <p:nvPr>
            <p:custDataLst>
              <p:tags r:id="rId9"/>
            </p:custDataLst>
          </p:nvPr>
        </p:nvSpPr>
        <p:spPr>
          <a:xfrm flipH="1">
            <a:off x="8528715" y="4685810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4" name="矩形 10"/>
          <p:cNvSpPr/>
          <p:nvPr>
            <p:custDataLst>
              <p:tags r:id="rId10"/>
            </p:custDataLst>
          </p:nvPr>
        </p:nvSpPr>
        <p:spPr>
          <a:xfrm>
            <a:off x="2423459" y="5523242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促进产业创新：人工智能技术为旅居养老产业带来新的发展机遇，推动产业不断创新和升级。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任意多边形 12"/>
          <p:cNvSpPr/>
          <p:nvPr>
            <p:custDataLst>
              <p:tags r:id="rId11"/>
            </p:custDataLst>
          </p:nvPr>
        </p:nvSpPr>
        <p:spPr>
          <a:xfrm flipV="1">
            <a:off x="2345103" y="5442438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8" name="任意多边形 13"/>
          <p:cNvSpPr/>
          <p:nvPr>
            <p:custDataLst>
              <p:tags r:id="rId12"/>
            </p:custDataLst>
          </p:nvPr>
        </p:nvSpPr>
        <p:spPr>
          <a:xfrm flipH="1">
            <a:off x="8528715" y="6003174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1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人工智能在旅居养老中的发展前景与挑战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人工智能在旅居养老中的发展趋势</a:t>
            </a:r>
            <a:endParaRPr altLang="en-US" lang="zh-CN"/>
          </a:p>
        </p:txBody>
      </p:sp>
      <p:sp>
        <p:nvSpPr>
          <p:cNvPr id="1049778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82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6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9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4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跨界合作，推动旅居养老产业融合发展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96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政策支持力度加大，推动人工智能在旅居养老中的应用与发展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98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智能化技术不断升级，提高旅居养老服务水平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0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多元化服务模式，满足不同老年人的需求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人工智能在旅居养老中的技术挑战与解决方案</a:t>
            </a:r>
            <a:endParaRPr altLang="en-US" lang="zh-CN"/>
          </a:p>
        </p:txBody>
      </p:sp>
      <p:sp>
        <p:nvSpPr>
          <p:cNvPr id="104983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6250"/>
          </a:bodyPr>
          <a:p>
            <a:r>
              <a:rPr altLang="en-US" lang="zh-CN"/>
              <a:t>技术挑战：数据安全与隐私保护、算法准确性与可靠性、设备兼容性与互操作性</a:t>
            </a:r>
            <a:endParaRPr altLang="en-US" lang="zh-CN"/>
          </a:p>
          <a:p>
            <a:r>
              <a:rPr altLang="en-US" lang="zh-CN"/>
              <a:t>解决方案：加强数据安全保护、优化算法模型、提高设备兼容性  人工智能在旅居养老中的技术挑战与解决方案</a:t>
            </a:r>
            <a:endParaRPr altLang="en-US" lang="zh-CN"/>
          </a:p>
          <a:p>
            <a:pPr lvl="1"/>
            <a:r>
              <a:rPr altLang="en-US" lang="zh-CN"/>
              <a:t>人工智能在旅居养老中的技术挑战与解决方案</a:t>
            </a:r>
            <a:endParaRPr altLang="en-US" lang="zh-CN"/>
          </a:p>
          <a:p>
            <a:r>
              <a:rPr altLang="en-US" lang="zh-CN"/>
              <a:t>技术挑战：数据安全与隐私保护、算法准确性与可靠性、设备兼容性与互操作性</a:t>
            </a:r>
            <a:endParaRPr altLang="en-US" lang="zh-CN"/>
          </a:p>
          <a:p>
            <a:r>
              <a:rPr altLang="en-US" lang="zh-CN"/>
              <a:t>解决方案：加强数据安全保护、优化算法模型、提高设备兼容性  人工智能在旅居养老中的技术挑战与解决方案</a:t>
            </a:r>
            <a:endParaRPr altLang="en-US" lang="zh-CN"/>
          </a:p>
          <a:p>
            <a:pPr lvl="1"/>
            <a:r>
              <a:rPr altLang="en-US" lang="zh-CN"/>
              <a:t>人工智能在旅居养老中的技术挑战与解决方案</a:t>
            </a:r>
            <a:endParaRPr altLang="en-US" lang="zh-CN"/>
          </a:p>
          <a:p>
            <a:r>
              <a:rPr altLang="en-US" lang="zh-CN"/>
              <a:t>技术挑战：数据安全与隐私保护、算法准确性与可靠性、设备兼容性与互操作性</a:t>
            </a:r>
            <a:endParaRPr altLang="en-US" lang="zh-CN"/>
          </a:p>
          <a:p>
            <a:r>
              <a:rPr altLang="en-US" lang="zh-CN"/>
              <a:t>解决方案：加强数据安全保护、优化算法模型、提高设备兼容性  人工智能在旅居养老中的技术挑战与解决方案</a:t>
            </a:r>
            <a:endParaRPr altLang="en-US" lang="zh-CN"/>
          </a:p>
          <a:p>
            <a:pPr lvl="1"/>
            <a:r>
              <a:rPr altLang="en-US" lang="zh-CN"/>
              <a:t>人工智能在旅居养老中的技术挑战与解决方案</a:t>
            </a:r>
            <a:endParaRPr altLang="en-US" lang="zh-CN"/>
          </a:p>
          <a:p>
            <a:r>
              <a:rPr altLang="en-US" lang="zh-CN"/>
              <a:t>技术挑战：数据安全与隐私保护、算法准确性与可靠性、设备兼容性与互操作性</a:t>
            </a:r>
            <a:endParaRPr altLang="en-US" lang="zh-CN"/>
          </a:p>
          <a:p>
            <a:r>
              <a:rPr altLang="en-US" lang="zh-CN"/>
              <a:t>解决方案：加强数据安全保护、优化算法模型、提高设备兼容性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人工智能在旅居养老中的伦理与法律问题探讨</a:t>
            </a:r>
            <a:endParaRPr altLang="en-US" lang="zh-CN"/>
          </a:p>
        </p:txBody>
      </p:sp>
      <p:sp>
        <p:nvSpPr>
          <p:cNvPr id="1049872" name="矩形: 圆角 1"/>
          <p:cNvSpPr/>
          <p:nvPr>
            <p:custDataLst>
              <p:tags r:id="rId1"/>
            </p:custDataLst>
          </p:nvPr>
        </p:nvSpPr>
        <p:spPr>
          <a:xfrm>
            <a:off x="608330" y="2350292"/>
            <a:ext cx="5418575" cy="139496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874" name="Freeform 7"/>
          <p:cNvSpPr/>
          <p:nvPr>
            <p:custDataLst>
              <p:tags r:id="rId2"/>
            </p:custDataLst>
          </p:nvPr>
        </p:nvSpPr>
        <p:spPr bwMode="auto">
          <a:xfrm flipV="1">
            <a:off x="733360" y="2488650"/>
            <a:ext cx="1476670" cy="1120912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876" name="标题"/>
          <p:cNvSpPr txBox="1"/>
          <p:nvPr>
            <p:custDataLst>
              <p:tags r:id="rId3"/>
            </p:custDataLst>
          </p:nvPr>
        </p:nvSpPr>
        <p:spPr>
          <a:xfrm>
            <a:off x="733360" y="2446761"/>
            <a:ext cx="1146525" cy="120396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78" name="正文"/>
          <p:cNvSpPr txBox="1"/>
          <p:nvPr>
            <p:custDataLst>
              <p:tags r:id="rId4"/>
            </p:custDataLst>
          </p:nvPr>
        </p:nvSpPr>
        <p:spPr>
          <a:xfrm>
            <a:off x="2169617" y="2351561"/>
            <a:ext cx="3857344" cy="139496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人工智能在旅居养老中的应用与伦理问题：探讨人工智能在旅居养老中的应用，以及可能引发的伦理问题，如隐私保护、数据安全等。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880" name="矩形: 圆角 19"/>
          <p:cNvSpPr/>
          <p:nvPr>
            <p:custDataLst>
              <p:tags r:id="rId5"/>
            </p:custDataLst>
          </p:nvPr>
        </p:nvSpPr>
        <p:spPr>
          <a:xfrm>
            <a:off x="6159148" y="2350292"/>
            <a:ext cx="5418575" cy="139496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882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277831" y="2487380"/>
            <a:ext cx="1476670" cy="1120912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884" name="标题"/>
          <p:cNvSpPr txBox="1"/>
          <p:nvPr>
            <p:custDataLst>
              <p:tags r:id="rId7"/>
            </p:custDataLst>
          </p:nvPr>
        </p:nvSpPr>
        <p:spPr>
          <a:xfrm>
            <a:off x="6277831" y="2446127"/>
            <a:ext cx="1146525" cy="120396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86" name="正文"/>
          <p:cNvSpPr txBox="1"/>
          <p:nvPr>
            <p:custDataLst>
              <p:tags r:id="rId8"/>
            </p:custDataLst>
          </p:nvPr>
        </p:nvSpPr>
        <p:spPr>
          <a:xfrm>
            <a:off x="7714723" y="2352830"/>
            <a:ext cx="3857344" cy="139496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人工智能在旅居养老中的法律问题：分析人工智能在旅居养老中的法律责任、监管政策等，以及如何保障老年人的权益。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888" name="矩形: 圆角 28"/>
          <p:cNvSpPr/>
          <p:nvPr>
            <p:custDataLst>
              <p:tags r:id="rId9"/>
            </p:custDataLst>
          </p:nvPr>
        </p:nvSpPr>
        <p:spPr>
          <a:xfrm>
            <a:off x="608330" y="3992816"/>
            <a:ext cx="5418575" cy="139496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890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733360" y="4131174"/>
            <a:ext cx="1476670" cy="1120912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892" name="标题"/>
          <p:cNvSpPr txBox="1"/>
          <p:nvPr>
            <p:custDataLst>
              <p:tags r:id="rId11"/>
            </p:custDataLst>
          </p:nvPr>
        </p:nvSpPr>
        <p:spPr>
          <a:xfrm>
            <a:off x="733360" y="4089286"/>
            <a:ext cx="1146525" cy="120396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94" name="正文"/>
          <p:cNvSpPr txBox="1"/>
          <p:nvPr>
            <p:custDataLst>
              <p:tags r:id="rId12"/>
            </p:custDataLst>
          </p:nvPr>
        </p:nvSpPr>
        <p:spPr>
          <a:xfrm>
            <a:off x="2169617" y="3994085"/>
            <a:ext cx="3857344" cy="139496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人工智能在旅居养老中的伦理与法律挑战：探讨人工智能在旅居养老中面临的伦理与法律挑战，如技术发展与伦理法律的平衡、技术应用与隐私保护的权衡等。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896" name="矩形: 圆角 24"/>
          <p:cNvSpPr/>
          <p:nvPr>
            <p:custDataLst>
              <p:tags r:id="rId13"/>
            </p:custDataLst>
          </p:nvPr>
        </p:nvSpPr>
        <p:spPr>
          <a:xfrm>
            <a:off x="6159148" y="3992816"/>
            <a:ext cx="5418575" cy="139496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898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277831" y="4129905"/>
            <a:ext cx="1476670" cy="1120912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900" name="标题"/>
          <p:cNvSpPr txBox="1"/>
          <p:nvPr>
            <p:custDataLst>
              <p:tags r:id="rId15"/>
            </p:custDataLst>
          </p:nvPr>
        </p:nvSpPr>
        <p:spPr>
          <a:xfrm>
            <a:off x="6277831" y="4088016"/>
            <a:ext cx="1146525" cy="120396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02" name="正文"/>
          <p:cNvSpPr txBox="1"/>
          <p:nvPr>
            <p:custDataLst>
              <p:tags r:id="rId16"/>
            </p:custDataLst>
          </p:nvPr>
        </p:nvSpPr>
        <p:spPr>
          <a:xfrm>
            <a:off x="7714723" y="3994720"/>
            <a:ext cx="3857344" cy="139496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人工智能在旅居养老中的伦理与法律建议：提出针对人工智能在旅居养老中的伦理与法律建议，如加强监管、完善法律法规、提高技术透明度等。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人工智能在旅居养老中的跨领域合作与创新</a:t>
            </a:r>
            <a:endParaRPr altLang="en-US" lang="zh-CN"/>
          </a:p>
        </p:txBody>
      </p:sp>
      <p:sp>
        <p:nvSpPr>
          <p:cNvPr id="1049938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模式创新：探索新的旅居养老模式，如“智慧养老社区”，为老年人提供更加舒适、便捷的生活体验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跨领域合作：与医疗、健康、旅游等领域的合作，为旅居养老提供更全面、个性化的服务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技术创新：利用人工智能技术，开发智能化的养老服务系统，提高服务效率和质量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政策支持：政府应加大对人工智能在旅居养老中应用的支持力度，推动相关产业的发展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00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总结人工智能在旅居养老中的应用与发展成果</a:t>
            </a:r>
            <a:endParaRPr altLang="en-US" lang="zh-CN"/>
          </a:p>
        </p:txBody>
      </p:sp>
      <p:sp>
        <p:nvSpPr>
          <p:cNvPr id="1050068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72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6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8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4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人工智能在旅居养老中的应用与发展成果：总结人工智能在旅居养老中的应用与发展成果，如提高生活质量、降低成本、增强安全性等。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86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结论与建议：提出结论和建议，如加强技术研发、完善政策法规、推动产业合作等，以进一步推动人工智能在旅居养老中的应用与发展。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88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人工智能在旅居养老中的应用：介绍人工智能在旅居养老中的应用场景和具体案例，如智能家居、智能医疗、智能照护等。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90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人工智能在旅居养老中的发展：分析人工智能在旅居养老中的发展趋势和未来前景，如技术进步、政策支持、市场需求等。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对未来人工智能在旅居养老中的发展提出建议与展望</a:t>
            </a:r>
            <a:endParaRPr altLang="en-US" lang="zh-CN"/>
          </a:p>
        </p:txBody>
      </p:sp>
      <p:sp>
        <p:nvSpPr>
          <p:cNvPr id="1050126" name="对角圆角矩形 15"/>
          <p:cNvSpPr/>
          <p:nvPr>
            <p:custDataLst>
              <p:tags r:id="rId1"/>
            </p:custDataLst>
          </p:nvPr>
        </p:nvSpPr>
        <p:spPr>
          <a:xfrm>
            <a:off x="1422035" y="3584093"/>
            <a:ext cx="9342952" cy="7000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8" name="对角圆角矩形 16"/>
          <p:cNvSpPr/>
          <p:nvPr>
            <p:custDataLst>
              <p:tags r:id="rId2"/>
            </p:custDataLst>
          </p:nvPr>
        </p:nvSpPr>
        <p:spPr>
          <a:xfrm>
            <a:off x="1422035" y="3456526"/>
            <a:ext cx="505485" cy="4823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0" name="直角三角形 17"/>
          <p:cNvSpPr/>
          <p:nvPr>
            <p:custDataLst>
              <p:tags r:id="rId3"/>
            </p:custDataLst>
          </p:nvPr>
        </p:nvSpPr>
        <p:spPr>
          <a:xfrm>
            <a:off x="1927860" y="3457160"/>
            <a:ext cx="76159" cy="126932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2" name="文本框 27"/>
          <p:cNvSpPr txBox="1"/>
          <p:nvPr>
            <p:custDataLst>
              <p:tags r:id="rId4"/>
            </p:custDataLst>
          </p:nvPr>
        </p:nvSpPr>
        <p:spPr>
          <a:xfrm>
            <a:off x="1960863" y="3593612"/>
            <a:ext cx="8559677" cy="68797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1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人才培养：加强人工智能领域的人才培养，提高专业素养和技能水平，为旅居养老领域提供更多优秀人才。</a:t>
            </a:r>
            <a:endParaRPr altLang="zh-CN" dirty="0" sz="11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对角圆角矩形 52"/>
          <p:cNvSpPr/>
          <p:nvPr>
            <p:custDataLst>
              <p:tags r:id="rId5"/>
            </p:custDataLst>
          </p:nvPr>
        </p:nvSpPr>
        <p:spPr>
          <a:xfrm>
            <a:off x="1422035" y="1617912"/>
            <a:ext cx="9342952" cy="7000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6" name="对角圆角矩形 53"/>
          <p:cNvSpPr/>
          <p:nvPr>
            <p:custDataLst>
              <p:tags r:id="rId6"/>
            </p:custDataLst>
          </p:nvPr>
        </p:nvSpPr>
        <p:spPr>
          <a:xfrm>
            <a:off x="1422035" y="1490345"/>
            <a:ext cx="505485" cy="4823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8" name="直角三角形 54"/>
          <p:cNvSpPr/>
          <p:nvPr>
            <p:custDataLst>
              <p:tags r:id="rId7"/>
            </p:custDataLst>
          </p:nvPr>
        </p:nvSpPr>
        <p:spPr>
          <a:xfrm>
            <a:off x="1927860" y="1490980"/>
            <a:ext cx="76159" cy="126932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0" name="文本框 56"/>
          <p:cNvSpPr txBox="1"/>
          <p:nvPr>
            <p:custDataLst>
              <p:tags r:id="rId8"/>
            </p:custDataLst>
          </p:nvPr>
        </p:nvSpPr>
        <p:spPr>
          <a:xfrm>
            <a:off x="1960863" y="1621085"/>
            <a:ext cx="8559677" cy="68797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1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建立跨学科合作：人工智能与养老服务领域的跨学科合作，共同研究旅居养老中的人工智能应用。</a:t>
            </a:r>
            <a:endParaRPr altLang="en-US" dirty="0" sz="11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2" name="对角圆角矩形 5"/>
          <p:cNvSpPr/>
          <p:nvPr>
            <p:custDataLst>
              <p:tags r:id="rId9"/>
            </p:custDataLst>
          </p:nvPr>
        </p:nvSpPr>
        <p:spPr>
          <a:xfrm>
            <a:off x="1422035" y="2601002"/>
            <a:ext cx="9342952" cy="7000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4" name="对角圆角矩形 6"/>
          <p:cNvSpPr/>
          <p:nvPr>
            <p:custDataLst>
              <p:tags r:id="rId10"/>
            </p:custDataLst>
          </p:nvPr>
        </p:nvSpPr>
        <p:spPr>
          <a:xfrm>
            <a:off x="1422035" y="2473435"/>
            <a:ext cx="505485" cy="4823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6" name="直角三角形 7"/>
          <p:cNvSpPr/>
          <p:nvPr>
            <p:custDataLst>
              <p:tags r:id="rId11"/>
            </p:custDataLst>
          </p:nvPr>
        </p:nvSpPr>
        <p:spPr>
          <a:xfrm>
            <a:off x="1927860" y="2474070"/>
            <a:ext cx="76159" cy="126932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8" name="文本框 8"/>
          <p:cNvSpPr txBox="1"/>
          <p:nvPr>
            <p:custDataLst>
              <p:tags r:id="rId12"/>
            </p:custDataLst>
          </p:nvPr>
        </p:nvSpPr>
        <p:spPr>
          <a:xfrm>
            <a:off x="1960863" y="2610522"/>
            <a:ext cx="8559677" cy="68797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1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政策支持：政府应加大对人工智能在旅居养老领域的支持力度，制定相关政策，推动技术创新和应用发展。</a:t>
            </a:r>
            <a:endParaRPr altLang="en-US" dirty="0" sz="11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对角圆角矩形 9"/>
          <p:cNvSpPr/>
          <p:nvPr>
            <p:custDataLst>
              <p:tags r:id="rId13"/>
            </p:custDataLst>
          </p:nvPr>
        </p:nvSpPr>
        <p:spPr>
          <a:xfrm>
            <a:off x="1422035" y="4567183"/>
            <a:ext cx="9342952" cy="7000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2" name="对角圆角矩形 10"/>
          <p:cNvSpPr/>
          <p:nvPr>
            <p:custDataLst>
              <p:tags r:id="rId14"/>
            </p:custDataLst>
          </p:nvPr>
        </p:nvSpPr>
        <p:spPr>
          <a:xfrm>
            <a:off x="1422035" y="4439616"/>
            <a:ext cx="505485" cy="4823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4" name="直角三角形 11"/>
          <p:cNvSpPr/>
          <p:nvPr>
            <p:custDataLst>
              <p:tags r:id="rId15"/>
            </p:custDataLst>
          </p:nvPr>
        </p:nvSpPr>
        <p:spPr>
          <a:xfrm>
            <a:off x="1927860" y="4440251"/>
            <a:ext cx="76159" cy="126932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6" name="文本框 12"/>
          <p:cNvSpPr txBox="1"/>
          <p:nvPr>
            <p:custDataLst>
              <p:tags r:id="rId16"/>
            </p:custDataLst>
          </p:nvPr>
        </p:nvSpPr>
        <p:spPr>
          <a:xfrm>
            <a:off x="1960863" y="4576703"/>
            <a:ext cx="8559677" cy="687973"/>
          </a:xfrm>
          <a:prstGeom prst="rect"/>
          <a:noFill/>
        </p:spPr>
        <p:txBody>
          <a:bodyPr anchor="ctr" anchorCtr="0" bIns="107950" rtlCol="0" tIns="0" wrap="square">
            <a:normAutofit fontScale="71111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普及与推广：通过宣传教育、培训等方式，提高公众对人工智能在旅居养老中的应用与发展的认识和了解，促进普及和应用。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对角圆角矩形 14"/>
          <p:cNvSpPr/>
          <p:nvPr>
            <p:custDataLst>
              <p:tags r:id="rId17"/>
            </p:custDataLst>
          </p:nvPr>
        </p:nvSpPr>
        <p:spPr>
          <a:xfrm>
            <a:off x="1422035" y="5550273"/>
            <a:ext cx="9342952" cy="7000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0" name="对角圆角矩形 18"/>
          <p:cNvSpPr/>
          <p:nvPr>
            <p:custDataLst>
              <p:tags r:id="rId18"/>
            </p:custDataLst>
          </p:nvPr>
        </p:nvSpPr>
        <p:spPr>
          <a:xfrm>
            <a:off x="1422035" y="5422706"/>
            <a:ext cx="505485" cy="4823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2" name="直角三角形 19"/>
          <p:cNvSpPr/>
          <p:nvPr>
            <p:custDataLst>
              <p:tags r:id="rId19"/>
            </p:custDataLst>
          </p:nvPr>
        </p:nvSpPr>
        <p:spPr>
          <a:xfrm>
            <a:off x="1927860" y="5423341"/>
            <a:ext cx="76159" cy="126932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4" name="文本框 20"/>
          <p:cNvSpPr txBox="1"/>
          <p:nvPr>
            <p:custDataLst>
              <p:tags r:id="rId20"/>
            </p:custDataLst>
          </p:nvPr>
        </p:nvSpPr>
        <p:spPr>
          <a:xfrm>
            <a:off x="1960863" y="5559793"/>
            <a:ext cx="8559677" cy="68797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1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持续创新：鼓励企业和研究机构持续创新，探索人工智能在旅居养老领域的新应用、新模式，推动行业不断发展。</a:t>
            </a:r>
            <a:endParaRPr altLang="zh-CN" dirty="0" sz="11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8" name="标题 2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  <p:sp>
        <p:nvSpPr>
          <p:cNvPr id="1050200" name="文本占位符 3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1*i*6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1*i*7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7"/>
  <p:tag name="KSO_WM_SPECIAL_SOURCE" val="bdnull"/>
  <p:tag name="KSO_WM_TEMPLATE_THUMBS_INDEX" val="1、11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7_1*b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9.xml><?xml version="1.0" encoding="utf-8"?>
<p:tagLst xmlns:p="http://schemas.openxmlformats.org/presentationml/2006/main">
  <p:tag name="KSO_WM_SLIDE_ID" val="custom202309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32.2&quot;,&quot;top&quot;:&quot;127.65&quot;,&quot;width&quot;:&quot;698.95&quot;,&quot;height&quot;:&quot;343.45&quot;}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6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7_6*l_h_i*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1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7_6*l_h_i*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2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7_6*l_h_i*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3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4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7_6*l_h_i*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4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5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7_6*l_h_i*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5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6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7_6*l_h_i*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6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91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7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"/>
  <p:tag name="KSO_WM_UNIT_ID" val="diagram20231016_5*m_h_i*1_2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9000000357627869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1_1"/>
  <p:tag name="KSO_WM_UNIT_ID" val="diagram20231016_5*m_h_i*1_1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01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4000000059604645,&quot;colorType&quot;:1,&quot;foreColorIndex&quot;:5,&quot;pos&quot;:0.15000000596046448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1"/>
  <p:tag name="KSO_WM_UNIT_ID" val="diagram20231016_5*m_h_a*1_1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231016_5*m_h_f*1_1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。根据需要可酌情增减文字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2_2"/>
  <p:tag name="KSO_WM_UNIT_ID" val="diagram20231016_5*m_h_i*1_2_2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02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4000000059604645,&quot;colorType&quot;:1,&quot;foreColorIndex&quot;:5,&quot;pos&quot;:0.15000000596046448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2_1"/>
  <p:tag name="KSO_WM_UNIT_ID" val="diagram20231016_5*m_h_a*1_2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2_1"/>
  <p:tag name="KSO_WM_UNIT_ID" val="diagram20231016_5*m_h_f*1_2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。根据需要可酌情增减文字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3_2"/>
  <p:tag name="KSO_WM_UNIT_ID" val="diagram20231016_5*m_h_i*1_3_2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03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4000000059604645,&quot;colorType&quot;:1,&quot;foreColorIndex&quot;:5,&quot;pos&quot;:0.15000000596046448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3_1"/>
  <p:tag name="KSO_WM_UNIT_ID" val="diagram20231016_5*m_h_a*1_3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3_1"/>
  <p:tag name="KSO_WM_UNIT_ID" val="diagram20231016_5*m_h_f*1_3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。根据需要可酌情增减文字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4_2"/>
  <p:tag name="KSO_WM_UNIT_ID" val="diagram20231016_5*m_h_i*1_4_2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04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4000000059604645,&quot;colorType&quot;:1,&quot;foreColorIndex&quot;:5,&quot;pos&quot;:0.15000000596046448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4_1"/>
  <p:tag name="KSO_WM_UNIT_ID" val="diagram20231016_5*m_h_a*1_4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4_1"/>
  <p:tag name="KSO_WM_UNIT_ID" val="diagram20231016_5*m_h_f*1_4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。根据需要可酌情增减文字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5_2"/>
  <p:tag name="KSO_WM_UNIT_ID" val="diagram20231016_5*m_h_i*1_5_2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05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4000000059604645,&quot;colorType&quot;:1,&quot;foreColorIndex&quot;:5,&quot;pos&quot;:0.15000000596046448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5_1"/>
  <p:tag name="KSO_WM_UNIT_ID" val="diagram20231016_5*m_h_a*1_5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26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5_1"/>
  <p:tag name="KSO_WM_UNIT_ID" val="diagram20231016_5*m_h_f*1_5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。根据需要可酌情增减文字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6_2"/>
  <p:tag name="KSO_WM_UNIT_ID" val="diagram20231016_5*m_h_i*1_6_2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06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4000000059604645,&quot;colorType&quot;:1,&quot;foreColorIndex&quot;:5,&quot;pos&quot;:0.15000000596046448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6_1"/>
  <p:tag name="KSO_WM_UNIT_ID" val="diagram20231016_5*m_h_a*1_6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6_1"/>
  <p:tag name="KSO_WM_UNIT_ID" val="diagram20231016_5*m_h_f*1_6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。根据需要可酌情增减文字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"/>
  <p:tag name="KSO_WM_UNIT_ID" val="diagram20231016_5*m_h_i*1_3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9000000357627869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1"/>
  <p:tag name="KSO_WM_UNIT_ID" val="diagram20231016_5*m_h_i*1_4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9000000357627869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1"/>
  <p:tag name="KSO_WM_UNIT_ID" val="diagram20231016_5*m_h_i*1_5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9000000357627869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6_1"/>
  <p:tag name="KSO_WM_UNIT_ID" val="diagram20231016_5*m_h_i*1_6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9000000357627869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61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04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39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3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3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3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3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3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3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3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3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3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3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3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3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3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3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3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3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2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86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2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21.xml><?xml version="1.0" encoding="utf-8"?>
<p:tagLst xmlns:p="http://schemas.openxmlformats.org/presentationml/2006/main">
  <p:tag name="KSO_WM_SLIDE_ID" val="custom2023091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91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&quot;,&quot;top&quot;:&quot;101.9&quot;,&quot;width&quot;:&quot;498.95&quot;,&quot;height&quot;:&quot;364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3">
      <a:dk1>
        <a:srgbClr val="000000"/>
      </a:dk1>
      <a:lt1>
        <a:srgbClr val="FFFFFF"/>
      </a:lt1>
      <a:dk2>
        <a:srgbClr val="161D32"/>
      </a:dk2>
      <a:lt2>
        <a:srgbClr val="FFFAEF"/>
      </a:lt2>
      <a:accent1>
        <a:srgbClr val="FFC955"/>
      </a:accent1>
      <a:accent2>
        <a:srgbClr val="CFB058"/>
      </a:accent2>
      <a:accent3>
        <a:srgbClr val="9F975B"/>
      </a:accent3>
      <a:accent4>
        <a:srgbClr val="707D5E"/>
      </a:accent4>
      <a:accent5>
        <a:srgbClr val="707D5E"/>
      </a:accent5>
      <a:accent6>
        <a:srgbClr val="104B64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2023-12-16T14:23:46Z</dcterms:created>
  <dcterms:modified xsi:type="dcterms:W3CDTF">2023-12-16T14:23:46Z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3e2227976c914ff7881ce52869715354_21</vt:lpwstr>
  </property>
</Properties>
</file>