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040" r:id="rId1"/>
    <p:sldMasterId id="2147486077" r:id="rId2"/>
  </p:sldMasterIdLst>
  <p:notesMasterIdLst>
    <p:notesMasterId r:id="rId3"/>
  </p:notesMasterIdLst>
  <p:sldIdLst>
    <p:sldId id="1310" r:id="rId4"/>
    <p:sldId id="1315" r:id="rId5"/>
    <p:sldId id="1319" r:id="rId6"/>
    <p:sldId id="1322" r:id="rId7"/>
    <p:sldId id="1325" r:id="rId8"/>
    <p:sldId id="1328" r:id="rId9"/>
    <p:sldId id="1331" r:id="rId10"/>
    <p:sldId id="1334" r:id="rId11"/>
    <p:sldId id="1337" r:id="rId12"/>
    <p:sldId id="1340" r:id="rId13"/>
    <p:sldId id="1343" r:id="rId14"/>
    <p:sldId id="1346" r:id="rId15"/>
    <p:sldId id="1349" r:id="rId16"/>
    <p:sldId id="1352" r:id="rId17"/>
    <p:sldId id="1355" r:id="rId18"/>
    <p:sldId id="1358" r:id="rId19"/>
    <p:sldId id="1361" r:id="rId20"/>
    <p:sldId id="1364" r:id="rId21"/>
    <p:sldId id="1367" r:id="rId22"/>
    <p:sldId id="1370" r:id="rId23"/>
    <p:sldId id="1373" r:id="rId24"/>
    <p:sldId id="1376" r:id="rId25"/>
    <p:sldId id="1379" r:id="rId26"/>
    <p:sldId id="1382" r:id="rId27"/>
    <p:sldId id="1385" r:id="rId28"/>
    <p:sldId id="1388" r:id="rId29"/>
    <p:sldId id="1391" r:id="rId30"/>
    <p:sldId id="1394" r:id="rId31"/>
    <p:sldId id="1397" r:id="rId32"/>
    <p:sldId id="1400" r:id="rId33"/>
    <p:sldId id="1403" r:id="rId34"/>
    <p:sldId id="1406" r:id="rId35"/>
    <p:sldId id="1409" r:id="rId36"/>
    <p:sldId id="1412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2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image" Target="../media/image4.png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2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image" Target="../media/image2.png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tags" Target="../tags/tag50.xml"/><Relationship Id="rId9" Type="http://schemas.openxmlformats.org/officeDocument/2006/relationships/tags" Target="../tags/tag51.xml"/><Relationship Id="rId10" Type="http://schemas.openxmlformats.org/officeDocument/2006/relationships/tags" Target="../tags/tag52.xml"/><Relationship Id="rId11" Type="http://schemas.openxmlformats.org/officeDocument/2006/relationships/tags" Target="../tags/tag53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image" Target="../media/image2.png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tags" Target="../tags/tag57.xml"/><Relationship Id="rId6" Type="http://schemas.openxmlformats.org/officeDocument/2006/relationships/tags" Target="../tags/tag58.xml"/><Relationship Id="rId7" Type="http://schemas.openxmlformats.org/officeDocument/2006/relationships/tags" Target="../tags/tag59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2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2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5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  <a:p>
            <a:pPr lvl="0"/>
            <a:endParaRPr dirty="0"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-18789"/>
            <a:ext cx="12192000" cy="6858000"/>
          </a:xfrm>
          <a:prstGeom prst="rect"/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7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9.xml"/><Relationship Id="rId13" Type="http://schemas.openxmlformats.org/officeDocument/2006/relationships/image" Target="../media/image2.png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041" r:id="rId1"/>
    <p:sldLayoutId id="2147486042" r:id="rId2"/>
    <p:sldLayoutId id="2147486043" r:id="rId3"/>
    <p:sldLayoutId id="2147486044" r:id="rId4"/>
    <p:sldLayoutId id="2147486045" r:id="rId5"/>
    <p:sldLayoutId id="2147486046" r:id="rId6"/>
    <p:sldLayoutId id="2147486047" r:id="rId7"/>
    <p:sldLayoutId id="2147486048" r:id="rId8"/>
    <p:sldLayoutId id="2147486049" r:id="rId9"/>
    <p:sldLayoutId id="2147486050" r:id="rId10"/>
    <p:sldLayoutId id="214748605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18790"/>
            <a:ext cx="12192000" cy="6858000"/>
          </a:xfrm>
          <a:prstGeom prst="rect"/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/>
          <a:noFill/>
          <a:ln>
            <a:noFill/>
            <a:prstDash val="sysDash"/>
          </a:ln>
        </p:spPr>
        <p:txBody>
          <a:bodyPr anchor="ctr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078" r:id="rId1"/>
    <p:sldLayoutId id="2147486079" r:id="rId2"/>
    <p:sldLayoutId id="2147486080" r:id="rId3"/>
    <p:sldLayoutId id="2147486081" r:id="rId4"/>
    <p:sldLayoutId id="2147486082" r:id="rId5"/>
    <p:sldLayoutId id="2147486083" r:id="rId6"/>
    <p:sldLayoutId id="2147486084" r:id="rId7"/>
    <p:sldLayoutId id="2147486085" r:id="rId8"/>
    <p:sldLayoutId id="2147486086" r:id="rId9"/>
    <p:sldLayoutId id="2147486087" r:id="rId10"/>
    <p:sldLayoutId id="214748608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2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tags" Target="../tags/tag114.xml"/><Relationship Id="rId15" Type="http://schemas.openxmlformats.org/officeDocument/2006/relationships/tags" Target="../tags/tag115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tags" Target="../tags/tag177.xml"/><Relationship Id="rId22" Type="http://schemas.openxmlformats.org/officeDocument/2006/relationships/tags" Target="../tags/tag178.xml"/><Relationship Id="rId23" Type="http://schemas.openxmlformats.org/officeDocument/2006/relationships/tags" Target="../tags/tag179.xml"/><Relationship Id="rId24" Type="http://schemas.openxmlformats.org/officeDocument/2006/relationships/tags" Target="../tags/tag180.xml"/><Relationship Id="rId25" Type="http://schemas.openxmlformats.org/officeDocument/2006/relationships/tags" Target="../tags/tag181.xml"/><Relationship Id="rId26" Type="http://schemas.openxmlformats.org/officeDocument/2006/relationships/tags" Target="../tags/tag182.xml"/><Relationship Id="rId27" Type="http://schemas.openxmlformats.org/officeDocument/2006/relationships/tags" Target="../tags/tag183.xml"/><Relationship Id="rId28" Type="http://schemas.openxmlformats.org/officeDocument/2006/relationships/tags" Target="../tags/tag184.xml"/><Relationship Id="rId29" Type="http://schemas.openxmlformats.org/officeDocument/2006/relationships/tags" Target="../tags/tag185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tags" Target="../tags/tag212.xml"/><Relationship Id="rId16" Type="http://schemas.openxmlformats.org/officeDocument/2006/relationships/tags" Target="../tags/tag213.xml"/><Relationship Id="rId17" Type="http://schemas.openxmlformats.org/officeDocument/2006/relationships/tags" Target="../tags/tag214.xml"/><Relationship Id="rId18" Type="http://schemas.openxmlformats.org/officeDocument/2006/relationships/tags" Target="../tags/tag215.xml"/><Relationship Id="rId19" Type="http://schemas.openxmlformats.org/officeDocument/2006/relationships/tags" Target="../tags/tag216.xml"/><Relationship Id="rId20" Type="http://schemas.openxmlformats.org/officeDocument/2006/relationships/tags" Target="../tags/tag217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tags" Target="../tags/tag245.xml"/><Relationship Id="rId14" Type="http://schemas.openxmlformats.org/officeDocument/2006/relationships/tags" Target="../tags/tag246.xml"/><Relationship Id="rId15" Type="http://schemas.openxmlformats.org/officeDocument/2006/relationships/tags" Target="../tags/tag247.xml"/><Relationship Id="rId16" Type="http://schemas.openxmlformats.org/officeDocument/2006/relationships/tags" Target="../tags/tag248.xml"/><Relationship Id="rId17" Type="http://schemas.openxmlformats.org/officeDocument/2006/relationships/tags" Target="../tags/tag249.xml"/><Relationship Id="rId18" Type="http://schemas.openxmlformats.org/officeDocument/2006/relationships/tags" Target="../tags/tag250.xml"/><Relationship Id="rId19" Type="http://schemas.openxmlformats.org/officeDocument/2006/relationships/tags" Target="../tags/tag251.xml"/><Relationship Id="rId20" Type="http://schemas.openxmlformats.org/officeDocument/2006/relationships/tags" Target="../tags/tag252.xml"/><Relationship Id="rId21" Type="http://schemas.openxmlformats.org/officeDocument/2006/relationships/tags" Target="../tags/tag253.xml"/><Relationship Id="rId22" Type="http://schemas.openxmlformats.org/officeDocument/2006/relationships/tags" Target="../tags/tag254.xml"/><Relationship Id="rId23" Type="http://schemas.openxmlformats.org/officeDocument/2006/relationships/tags" Target="../tags/tag255.xml"/><Relationship Id="rId24" Type="http://schemas.openxmlformats.org/officeDocument/2006/relationships/tags" Target="../tags/tag256.xml"/><Relationship Id="rId25" Type="http://schemas.openxmlformats.org/officeDocument/2006/relationships/tags" Target="../tags/tag257.xml"/><Relationship Id="rId26" Type="http://schemas.openxmlformats.org/officeDocument/2006/relationships/tags" Target="../tags/tag258.xml"/><Relationship Id="rId27" Type="http://schemas.openxmlformats.org/officeDocument/2006/relationships/tags" Target="../tags/tag259.xml"/><Relationship Id="rId28" Type="http://schemas.openxmlformats.org/officeDocument/2006/relationships/tags" Target="../tags/tag260.xml"/><Relationship Id="rId29" Type="http://schemas.openxmlformats.org/officeDocument/2006/relationships/tags" Target="../tags/tag261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tags" Target="../tags/tag274.xml"/><Relationship Id="rId14" Type="http://schemas.openxmlformats.org/officeDocument/2006/relationships/tags" Target="../tags/tag275.xml"/><Relationship Id="rId15" Type="http://schemas.openxmlformats.org/officeDocument/2006/relationships/tags" Target="../tags/tag276.xml"/><Relationship Id="rId16" Type="http://schemas.openxmlformats.org/officeDocument/2006/relationships/tags" Target="../tags/tag277.xml"/><Relationship Id="rId17" Type="http://schemas.openxmlformats.org/officeDocument/2006/relationships/tags" Target="../tags/tag278.xml"/><Relationship Id="rId18" Type="http://schemas.openxmlformats.org/officeDocument/2006/relationships/tags" Target="../tags/tag279.xml"/><Relationship Id="rId19" Type="http://schemas.openxmlformats.org/officeDocument/2006/relationships/tags" Target="../tags/tag280.xml"/><Relationship Id="rId20" Type="http://schemas.openxmlformats.org/officeDocument/2006/relationships/tags" Target="../tags/tag281.xml"/><Relationship Id="rId21" Type="http://schemas.openxmlformats.org/officeDocument/2006/relationships/tags" Target="../tags/tag282.xml"/><Relationship Id="rId22" Type="http://schemas.openxmlformats.org/officeDocument/2006/relationships/tags" Target="../tags/tag283.xml"/><Relationship Id="rId23" Type="http://schemas.openxmlformats.org/officeDocument/2006/relationships/tags" Target="../tags/tag284.xml"/><Relationship Id="rId24" Type="http://schemas.openxmlformats.org/officeDocument/2006/relationships/tags" Target="../tags/tag285.xml"/><Relationship Id="rId25" Type="http://schemas.openxmlformats.org/officeDocument/2006/relationships/tags" Target="../tags/tag286.xml"/><Relationship Id="rId26" Type="http://schemas.openxmlformats.org/officeDocument/2006/relationships/tags" Target="../tags/tag287.xml"/><Relationship Id="rId27" Type="http://schemas.openxmlformats.org/officeDocument/2006/relationships/tags" Target="../tags/tag288.xml"/><Relationship Id="rId28" Type="http://schemas.openxmlformats.org/officeDocument/2006/relationships/tags" Target="../tags/tag289.xml"/><Relationship Id="rId29" Type="http://schemas.openxmlformats.org/officeDocument/2006/relationships/tags" Target="../tags/tag290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tags" Target="../tags/tag303.xml"/><Relationship Id="rId14" Type="http://schemas.openxmlformats.org/officeDocument/2006/relationships/tags" Target="../tags/tag304.xml"/><Relationship Id="rId15" Type="http://schemas.openxmlformats.org/officeDocument/2006/relationships/tags" Target="../tags/tag305.xml"/><Relationship Id="rId16" Type="http://schemas.openxmlformats.org/officeDocument/2006/relationships/tags" Target="../tags/tag306.xml"/><Relationship Id="rId17" Type="http://schemas.openxmlformats.org/officeDocument/2006/relationships/tags" Target="../tags/tag307.xml"/><Relationship Id="rId18" Type="http://schemas.openxmlformats.org/officeDocument/2006/relationships/tags" Target="../tags/tag308.xml"/><Relationship Id="rId19" Type="http://schemas.openxmlformats.org/officeDocument/2006/relationships/tags" Target="../tags/tag309.xml"/><Relationship Id="rId20" Type="http://schemas.openxmlformats.org/officeDocument/2006/relationships/tags" Target="../tags/tag310.xml"/><Relationship Id="rId21" Type="http://schemas.openxmlformats.org/officeDocument/2006/relationships/tags" Target="../tags/tag311.xml"/><Relationship Id="rId22" Type="http://schemas.openxmlformats.org/officeDocument/2006/relationships/tags" Target="../tags/tag312.xml"/><Relationship Id="rId23" Type="http://schemas.openxmlformats.org/officeDocument/2006/relationships/tags" Target="../tags/tag313.xml"/><Relationship Id="rId24" Type="http://schemas.openxmlformats.org/officeDocument/2006/relationships/tags" Target="../tags/tag314.xml"/><Relationship Id="rId25" Type="http://schemas.openxmlformats.org/officeDocument/2006/relationships/tags" Target="../tags/tag315.xml"/><Relationship Id="rId26" Type="http://schemas.openxmlformats.org/officeDocument/2006/relationships/tags" Target="../tags/tag316.xml"/><Relationship Id="rId27" Type="http://schemas.openxmlformats.org/officeDocument/2006/relationships/tags" Target="../tags/tag317.xml"/><Relationship Id="rId28" Type="http://schemas.openxmlformats.org/officeDocument/2006/relationships/tags" Target="../tags/tag318.xml"/><Relationship Id="rId29" Type="http://schemas.openxmlformats.org/officeDocument/2006/relationships/tags" Target="../tags/tag319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tags" Target="../tags/tag379.xml"/><Relationship Id="rId14" Type="http://schemas.openxmlformats.org/officeDocument/2006/relationships/tags" Target="../tags/tag380.xml"/><Relationship Id="rId15" Type="http://schemas.openxmlformats.org/officeDocument/2006/relationships/tags" Target="../tags/tag381.xml"/><Relationship Id="rId16" Type="http://schemas.openxmlformats.org/officeDocument/2006/relationships/tags" Target="../tags/tag382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tags" Target="../tags/tag396.xml"/><Relationship Id="rId12" Type="http://schemas.openxmlformats.org/officeDocument/2006/relationships/tags" Target="../tags/tag397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tags" Target="../tags/tag401.xml"/><Relationship Id="rId5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tags" Target="../tags/tag405.xml"/><Relationship Id="rId5" Type="http://schemas.openxmlformats.org/officeDocument/2006/relationships/tags" Target="../tags/tag406.xml"/><Relationship Id="rId6" Type="http://schemas.openxmlformats.org/officeDocument/2006/relationships/tags" Target="../tags/tag407.xml"/><Relationship Id="rId7" Type="http://schemas.openxmlformats.org/officeDocument/2006/relationships/tags" Target="../tags/tag408.xml"/><Relationship Id="rId8" Type="http://schemas.openxmlformats.org/officeDocument/2006/relationships/tags" Target="../tags/tag409.xml"/><Relationship Id="rId9" Type="http://schemas.openxmlformats.org/officeDocument/2006/relationships/tags" Target="../tags/tag410.xml"/><Relationship Id="rId10" Type="http://schemas.openxmlformats.org/officeDocument/2006/relationships/tags" Target="../tags/tag411.xml"/><Relationship Id="rId11" Type="http://schemas.openxmlformats.org/officeDocument/2006/relationships/tags" Target="../tags/tag412.xml"/><Relationship Id="rId12" Type="http://schemas.openxmlformats.org/officeDocument/2006/relationships/tags" Target="../tags/tag413.xml"/><Relationship Id="rId13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14.xml"/><Relationship Id="rId2" Type="http://schemas.openxmlformats.org/officeDocument/2006/relationships/tags" Target="../tags/tag415.xml"/><Relationship Id="rId3" Type="http://schemas.openxmlformats.org/officeDocument/2006/relationships/tags" Target="../tags/tag41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智能机器人在教育与娱乐中的应用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/目录</a:t>
            </a:r>
            <a:endParaRPr altLang="en-US" lang="zh-CN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2" name="序号"/>
          <p:cNvSpPr txBox="1"/>
          <p:nvPr>
            <p:custDataLst>
              <p:tags r:id="rId3"/>
            </p:custDataLst>
          </p:nvPr>
        </p:nvSpPr>
        <p:spPr>
          <a:xfrm>
            <a:off x="5293360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4"/>
            </p:custDataLst>
          </p:nvPr>
        </p:nvSpPr>
        <p:spPr>
          <a:xfrm>
            <a:off x="5293360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智能机器人在教育领域的应用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5"/>
            </p:custDataLst>
          </p:nvPr>
        </p:nvSpPr>
        <p:spPr>
          <a:xfrm>
            <a:off x="165417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6"/>
            </p:custDataLst>
          </p:nvPr>
        </p:nvSpPr>
        <p:spPr>
          <a:xfrm>
            <a:off x="165417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点击此处添加目录标题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7"/>
            </p:custDataLst>
          </p:nvPr>
        </p:nvSpPr>
        <p:spPr>
          <a:xfrm>
            <a:off x="893254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8"/>
            </p:custDataLst>
          </p:nvPr>
        </p:nvSpPr>
        <p:spPr>
          <a:xfrm>
            <a:off x="893254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智能机器人在娱乐领域的应用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9"/>
            </p:custDataLst>
          </p:nvPr>
        </p:nvSpPr>
        <p:spPr>
          <a:xfrm>
            <a:off x="5293360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05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293360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智能机器人在教育与娱乐领域的市场前景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1"/>
            </p:custDataLst>
          </p:nvPr>
        </p:nvSpPr>
        <p:spPr>
          <a:xfrm>
            <a:off x="165417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12"/>
            </p:custDataLst>
          </p:nvPr>
        </p:nvSpPr>
        <p:spPr>
          <a:xfrm>
            <a:off x="165417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智能机器人技术发展对教育与娱乐的影响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2" name="序号"/>
          <p:cNvSpPr txBox="1"/>
          <p:nvPr>
            <p:custDataLst>
              <p:tags r:id="rId13"/>
            </p:custDataLst>
          </p:nvPr>
        </p:nvSpPr>
        <p:spPr>
          <a:xfrm>
            <a:off x="893254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06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893254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 fontScale="95000" lnSpcReduction="20000"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智能机器人在教育与娱乐领域的挑战与对策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  <p:sp>
        <p:nvSpPr>
          <p:cNvPr id="10489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智能机器人在教育领域的应用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辅助教学</a:t>
            </a:r>
            <a:endParaRPr altLang="en-US" lang="zh-CN"/>
          </a:p>
        </p:txBody>
      </p:sp>
      <p:sp>
        <p:nvSpPr>
          <p:cNvPr id="104902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智能机器人作为教育工具的优点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智能机器人在课堂教学中的应用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智能机器人在课外辅导中的应用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智能机器人辅助教学的未来发展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个性化学习</a:t>
            </a:r>
            <a:endParaRPr altLang="en-US" lang="zh-CN"/>
          </a:p>
        </p:txBody>
      </p:sp>
      <p:sp>
        <p:nvSpPr>
          <p:cNvPr id="104907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智能机器人能够根据学生的学习特点和需求进行个性化教学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智能机器人能够提供丰富的学习资源和多样化的学习方式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智能机器人能够实时反馈学生的学习情况，帮助教师更好地指导学生学习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智能机器人能够激发学生的学习兴趣和主动性，提高学习效果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语言学习</a:t>
            </a:r>
            <a:endParaRPr altLang="en-US" lang="zh-CN"/>
          </a:p>
        </p:txBody>
      </p:sp>
      <p:sp>
        <p:nvSpPr>
          <p:cNvPr id="104911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智能机器人辅助外语教学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2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智能机器人纠正发音和语法错误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3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智能机器人提供语言交流机会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3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智能机器人提高语言学习效率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特殊教育</a:t>
            </a:r>
            <a:endParaRPr altLang="en-US" lang="zh-CN"/>
          </a:p>
        </p:txBody>
      </p:sp>
      <p:sp>
        <p:nvSpPr>
          <p:cNvPr id="104918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针对特殊儿童的教育：智能机器人能够提供个性化的教学，帮助特殊儿童学习和成长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语言障碍儿童的教育：智能机器人可以通过语音识别和文字转换技术，帮助语言障碍儿童进行交流和学习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认知障碍儿童的教育：智能机器人可以通过游戏化的教学方式，帮助认知障碍儿童提高认知能力和学习能力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特殊教育教师的辅助工具：智能机器人可以作为特殊教育教师的辅助工具，减轻教师的工作负担，提高教学效果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  <p:sp>
        <p:nvSpPr>
          <p:cNvPr id="104924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智能机器人在娱乐领域的应用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游戏陪玩</a:t>
            </a:r>
            <a:endParaRPr altLang="en-US" lang="zh-CN"/>
          </a:p>
        </p:txBody>
      </p:sp>
      <p:sp>
        <p:nvSpPr>
          <p:cNvPr id="104931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智能机器人可以与人类进行互动游戏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智能机器人在游戏陪玩方面的应用，可以提高人类的娱乐体验和游戏水平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智能机器人可以作为游戏陪玩，陪伴人类度过愉快的时光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智能机器人可以提供个性化的游戏体验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虚拟现实体验</a:t>
            </a:r>
            <a:endParaRPr altLang="en-US" lang="zh-CN"/>
          </a:p>
        </p:txBody>
      </p:sp>
      <p:sp>
        <p:nvSpPr>
          <p:cNvPr id="104940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0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智能机器人提供虚拟现实游戏体验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0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1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增强现实技术让游戏更加逼真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1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1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智能机器人提供多人在线游戏体验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1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2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智能机器人提供游戏教学体验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音乐互动</a:t>
            </a:r>
            <a:endParaRPr altLang="en-US" lang="zh-CN"/>
          </a:p>
        </p:txBody>
      </p:sp>
      <p:sp>
        <p:nvSpPr>
          <p:cNvPr id="10494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智能机器人可以与用户进行音乐互动，根据用户的音乐喜好推荐音乐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智能机器人可以识别用户的歌声，并给出相应的反馈和建议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智能机器人可以为用户提供音乐创作和编曲的辅助工具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智能机器人可以模拟各种乐器声音，与用户一起演奏音乐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智能家居控制</a:t>
            </a:r>
            <a:endParaRPr altLang="en-US" lang="zh-CN"/>
          </a:p>
        </p:txBody>
      </p:sp>
      <p:sp>
        <p:nvSpPr>
          <p:cNvPr id="104954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5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5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智能机器人可以自动识别家庭成员的行为习惯，自动调整家居设备的设置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智能机器人还可以通过语音交互、手势控制等方式与家庭成员进行互动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智能机器人通过语音识别和指令控制家居设备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智能机器人可以与智能家居系统连接，实现远程控制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  <p:sp>
        <p:nvSpPr>
          <p:cNvPr id="104961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智能机器人技术发展对教育与娱乐的影响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技术进步推动应用拓展</a:t>
            </a:r>
            <a:endParaRPr altLang="en-US" lang="zh-CN"/>
          </a:p>
        </p:txBody>
      </p:sp>
      <p:sp>
        <p:nvSpPr>
          <p:cNvPr id="104968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1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1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1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1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机器人硬件技术的提升：更灵活、更精准、更稳定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应用场景的不断拓展：教育、娱乐、医疗、交通等领域的广泛应用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互联网技术的发展：更广泛、更实时、更互动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人工智能技术的进步：更智能、更自主、更高效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跨界融合创新模式</a:t>
            </a:r>
            <a:endParaRPr altLang="en-US" lang="zh-CN"/>
          </a:p>
        </p:txBody>
      </p:sp>
      <p:sp>
        <p:nvSpPr>
          <p:cNvPr id="104976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智能机器人技术发展对教育与娱乐的影响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跨界融合创新模式在智能机器人领域的未来展望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智能机器人技术发展对教育与娱乐的推动作用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跨界融合创新模式在智能机器人领域的应用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提升用户体验与价值</a:t>
            </a:r>
            <a:endParaRPr altLang="en-US" lang="zh-CN"/>
          </a:p>
        </p:txBody>
      </p:sp>
      <p:sp>
        <p:nvSpPr>
          <p:cNvPr id="104985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智能机器人技术发展对教育与娱乐的影响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未来发展趋势：技术不断创新、应用场景不断拓展、用户体验不断提升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提升价值：提高教育质量、丰富娱乐内容、拓展应用领域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提升用户体验：个性化、互动性、便捷性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未来发展趋势与挑战</a:t>
            </a:r>
            <a:endParaRPr altLang="en-US" lang="zh-CN"/>
          </a:p>
        </p:txBody>
      </p:sp>
      <p:sp>
        <p:nvSpPr>
          <p:cNvPr id="104993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智能机器人技术不断进步，未来将更加广泛地应用于教育与娱乐领域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未来智能机器人将更加智能化、自主化，提高教育与娱乐的效率和体验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智能机器人技术发展将带来一些挑战，如技术安全、隐私保护等问题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需要加强技术研发和人才培养，推动智能机器人技术的可持续发展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  <p:sp>
        <p:nvSpPr>
          <p:cNvPr id="104999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智能机器人在教育与娱乐领域的市场前景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市场规模及增长趋势</a:t>
            </a:r>
            <a:endParaRPr altLang="en-US" lang="zh-CN"/>
          </a:p>
        </p:txBody>
      </p:sp>
      <p:sp>
        <p:nvSpPr>
          <p:cNvPr id="10500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市场规模：全球智能机器人市场规模逐年增长，教育娱乐领域占比逐渐提高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增长趋势：随着技术进步和市场需求增加，智能机器人市场将持续保持快速增长态势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未来预测：未来几年，智能机器人市场将在教育娱乐领域实现更快增长，成为行业重要增长点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影响因素：技术进步、政策支持、市场需求等是推动智能机器人市场增长的主要因素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竞争格局与主要参与者</a:t>
            </a:r>
            <a:endParaRPr altLang="en-US" lang="zh-CN"/>
          </a:p>
        </p:txBody>
      </p:sp>
      <p:sp>
        <p:nvSpPr>
          <p:cNvPr id="105013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智能机器人领域的主要参与者：国内外知名科技公司、初创公司、研究机构等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竞争格局：市场份额分布、技术水平、产品特点等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未来发展趋势：技术创新、市场规模扩大、应用领域拓展等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政策法规对市场的影响：政策支持、法规限制等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政策法规影响分析</a:t>
            </a:r>
            <a:endParaRPr altLang="en-US" lang="zh-CN"/>
          </a:p>
        </p:txBody>
      </p:sp>
      <p:sp>
        <p:nvSpPr>
          <p:cNvPr id="105019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国内外政策法规对比分析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政策法规对智能机器人产业的影响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政策法规对智能机器人在教育与娱乐领域市场前景的影响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未来政策法规发展趋势预测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5025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跨界合作将成为趋势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市场规模将持续扩大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技术创新推动市场发展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政策法规不断完善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  <p:sp>
        <p:nvSpPr>
          <p:cNvPr id="105032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智能机器人在教育与娱乐领域的挑战与对策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6" name="内容占位符 1"/>
          <p:cNvSpPr>
            <a:spLocks noGrp="1"/>
          </p:cNvSpPr>
          <p:nvPr>
            <p:ph idx="3"/>
          </p:nvPr>
        </p:nvSpPr>
        <p:spPr/>
        <p:txBody>
          <a:bodyPr/>
          <a:p>
            <a:r>
              <a:rPr altLang="en-US" lang="zh-CN"/>
              <a:t>技术瓶颈：目前智能机器人技术在教育与娱乐领域的应用仍存在一些技术瓶颈，如语音识别、图像识别、自然语言处理等方面的技术难题。 </a:t>
            </a:r>
            <a:endParaRPr altLang="en-US" lang="zh-CN"/>
          </a:p>
          <a:p>
            <a:r>
              <a:rPr altLang="en-US" lang="zh-CN"/>
              <a:t>突破方向：为了解决这些技术瓶颈，需要不断进行技术研发和创新，包括提高语音识别的准确率、优化图像识别的算法、加强自然语言处理的能力等。同时，也需要加强跨领域合作，推动技术进步和应用拓展。 </a:t>
            </a:r>
            <a:endParaRPr altLang="en-US" lang="zh-CN"/>
          </a:p>
          <a:p>
            <a:r>
              <a:rPr altLang="en-US" lang="zh-CN"/>
              <a:t>未来展望：随着技术的不断进步和应用场景的不断拓展，智能机器人技术在教育与娱乐领域的应用将会越来越广泛。未来，我们需要继续加强技术研发和创新，推动智能机器人技术的不断发展，为教育和娱乐领域带来更多的便利和创新。 </a:t>
            </a:r>
            <a:endParaRPr altLang="en-US" lang="zh-CN"/>
          </a:p>
          <a:p>
            <a:r>
              <a:rPr altLang="en-US" lang="zh-CN"/>
              <a:t>政策支持：政府和社会各界应该加强对智能机器人技术研发的支持力度，为相关企业和研究机构提供更多的资金和政策支持，推动智能机器人技术的快速发展和应用拓展。</a:t>
            </a:r>
            <a:endParaRPr altLang="en-US" lang="zh-CN"/>
          </a:p>
        </p:txBody>
      </p:sp>
      <p:sp>
        <p:nvSpPr>
          <p:cNvPr id="105039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技术瓶颈与突破方向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数据隐私与安全问题</a:t>
            </a:r>
            <a:endParaRPr altLang="en-US" lang="zh-CN"/>
          </a:p>
        </p:txBody>
      </p:sp>
      <p:sp>
        <p:nvSpPr>
          <p:cNvPr id="105044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数据隐私：智能机器人收集、处理和使用个人数据时，需要遵守相关法律法规，保护用户隐私。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数据安全：智能机器人涉及的数据包括个人信息、位置信息等敏感数据，需要采取加密、备份等措施确保数据安全。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网络安全：智能机器人需要与互联网连接，因此需要加强网络安全防护，防止黑客攻击和病毒感染。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法律与伦理问题：智能机器人在教育与娱乐领域的应用需要遵守相关法律法规，同时需要考虑伦理问题，避免对人类造成不良影响。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伦理道德问题探讨</a:t>
            </a:r>
            <a:endParaRPr altLang="en-US" lang="zh-CN"/>
          </a:p>
        </p:txBody>
      </p:sp>
      <p:sp>
        <p:nvSpPr>
          <p:cNvPr id="105050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尊重与隐私：智能机器人如何尊重个人隐私，避免滥用和侵犯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公平与公正：如何确保智能机器人在教育与娱乐领域的公平性和公正性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责任与问责：当智能机器人出现伦理道德问题时，如何追究责任并进行问责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法律与监管：如何制定相关法律法规，加强对智能机器人的监管和规范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政策法规完善建议</a:t>
            </a:r>
            <a:endParaRPr altLang="en-US" lang="zh-CN"/>
          </a:p>
        </p:txBody>
      </p:sp>
      <p:sp>
        <p:nvSpPr>
          <p:cNvPr id="10505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制定相关政策法规，规范智能机器人市场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加强技术研发，提高智能机器人的安全性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建立完善的监管机制，确保智能机器人的合规使用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加强国际合作，共同推动智能机器人技术的发展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4" name="文本占位符 5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616" name="标题 6"/>
          <p:cNvSpPr>
            <a:spLocks noGrp="1"/>
          </p:cNvSpPr>
          <p:nvPr>
            <p:ph type="title" idx="8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/目录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1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6"/>
  <p:tag name="KSO_WM_SPECIAL_SOURCE" val="bdnull"/>
  <p:tag name="KSO_WM_TEMPLATE_THUMBS_INDEX" val="1、9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1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1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1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0.xml><?xml version="1.0" encoding="utf-8"?>
<p:tagLst xmlns:p="http://schemas.openxmlformats.org/presentationml/2006/main">
  <p:tag name="KSO_WM_SLIDE_ID" val="custom202309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67.6&quot;,&quot;top&quot;:&quot;105.7&quot;,&quot;width&quot;:&quot;576.4&quot;,&quot;height&quot;:&quot;343.95&quot;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6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/目录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6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6_6*l_h_i*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2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6_6*l_h_i*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1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6_6*l_h_i*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3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6_6*l_h_i*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5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6_6*l_h_i*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4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6_6*l_h_i*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6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SLIDE_ID" val="custom202309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8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1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6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2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3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4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3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85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9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9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16.xml><?xml version="1.0" encoding="utf-8"?>
<p:tagLst xmlns:p="http://schemas.openxmlformats.org/presentationml/2006/main">
  <p:tag name="KSO_WM_SLIDE_ID" val="custom202309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7&quot;,&quot;top&quot;:&quot;105.7&quot;,&quot;width&quot;:&quot;576.4&quot;,&quot;height&quot;:&quot;34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2023-12-16T17:19:20Z</dcterms:created>
  <dcterms:modified xsi:type="dcterms:W3CDTF">2023-12-16T17:19:20Z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e8591da359d2473fad3b46e24550d5c9_21</vt:lpwstr>
  </property>
</Properties>
</file>