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59" r:id="rId1"/>
    <p:sldMasterId id="2147487196" r:id="rId2"/>
  </p:sldMasterIdLst>
  <p:notesMasterIdLst>
    <p:notesMasterId r:id="rId3"/>
  </p:notesMasterIdLst>
  <p:sldIdLst>
    <p:sldId id="1826" r:id="rId4"/>
    <p:sldId id="1830" r:id="rId5"/>
    <p:sldId id="1835" r:id="rId6"/>
    <p:sldId id="1839" r:id="rId7"/>
    <p:sldId id="1842" r:id="rId8"/>
    <p:sldId id="1846" r:id="rId9"/>
    <p:sldId id="1850" r:id="rId10"/>
    <p:sldId id="1853" r:id="rId11"/>
    <p:sldId id="1856" r:id="rId12"/>
    <p:sldId id="1860" r:id="rId13"/>
    <p:sldId id="1864" r:id="rId14"/>
    <p:sldId id="1867" r:id="rId15"/>
    <p:sldId id="1870" r:id="rId16"/>
    <p:sldId id="1874" r:id="rId17"/>
    <p:sldId id="1878" r:id="rId18"/>
    <p:sldId id="1881" r:id="rId19"/>
    <p:sldId id="1884" r:id="rId20"/>
    <p:sldId id="1888" r:id="rId21"/>
    <p:sldId id="1892" r:id="rId22"/>
    <p:sldId id="1895" r:id="rId23"/>
    <p:sldId id="1898" r:id="rId24"/>
    <p:sldId id="1901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60" r:id="rId1"/>
    <p:sldLayoutId id="2147487161" r:id="rId2"/>
    <p:sldLayoutId id="2147487162" r:id="rId3"/>
    <p:sldLayoutId id="2147487163" r:id="rId4"/>
    <p:sldLayoutId id="2147487164" r:id="rId5"/>
    <p:sldLayoutId id="2147487165" r:id="rId6"/>
    <p:sldLayoutId id="2147487166" r:id="rId7"/>
    <p:sldLayoutId id="2147487167" r:id="rId8"/>
    <p:sldLayoutId id="2147487168" r:id="rId9"/>
    <p:sldLayoutId id="2147487169" r:id="rId10"/>
    <p:sldLayoutId id="214748717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97" r:id="rId1"/>
    <p:sldLayoutId id="2147487198" r:id="rId2"/>
    <p:sldLayoutId id="2147487199" r:id="rId3"/>
    <p:sldLayoutId id="2147487200" r:id="rId4"/>
    <p:sldLayoutId id="2147487201" r:id="rId5"/>
    <p:sldLayoutId id="2147487202" r:id="rId6"/>
    <p:sldLayoutId id="2147487203" r:id="rId7"/>
    <p:sldLayoutId id="2147487204" r:id="rId8"/>
    <p:sldLayoutId id="2147487205" r:id="rId9"/>
    <p:sldLayoutId id="2147487206" r:id="rId10"/>
    <p:sldLayoutId id="214748720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tags" Target="../tags/tag181.xml"/><Relationship Id="rId22" Type="http://schemas.openxmlformats.org/officeDocument/2006/relationships/tags" Target="../tags/tag182.xml"/><Relationship Id="rId23" Type="http://schemas.openxmlformats.org/officeDocument/2006/relationships/tags" Target="../tags/tag183.xml"/><Relationship Id="rId24" Type="http://schemas.openxmlformats.org/officeDocument/2006/relationships/tags" Target="../tags/tag184.xml"/><Relationship Id="rId25" Type="http://schemas.openxmlformats.org/officeDocument/2006/relationships/tags" Target="../tags/tag185.xml"/><Relationship Id="rId26" Type="http://schemas.openxmlformats.org/officeDocument/2006/relationships/tags" Target="../tags/tag186.xml"/><Relationship Id="rId27" Type="http://schemas.openxmlformats.org/officeDocument/2006/relationships/tags" Target="../tags/tag187.xml"/><Relationship Id="rId28" Type="http://schemas.openxmlformats.org/officeDocument/2006/relationships/tags" Target="../tags/tag188.xml"/><Relationship Id="rId29" Type="http://schemas.openxmlformats.org/officeDocument/2006/relationships/tags" Target="../tags/tag189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tags" Target="../tags/tag318.xml"/><Relationship Id="rId22" Type="http://schemas.openxmlformats.org/officeDocument/2006/relationships/tags" Target="../tags/tag319.xml"/><Relationship Id="rId23" Type="http://schemas.openxmlformats.org/officeDocument/2006/relationships/tags" Target="../tags/tag320.xml"/><Relationship Id="rId24" Type="http://schemas.openxmlformats.org/officeDocument/2006/relationships/tags" Target="../tags/tag321.xml"/><Relationship Id="rId25" Type="http://schemas.openxmlformats.org/officeDocument/2006/relationships/tags" Target="../tags/tag322.xml"/><Relationship Id="rId26" Type="http://schemas.openxmlformats.org/officeDocument/2006/relationships/tags" Target="../tags/tag323.xml"/><Relationship Id="rId27" Type="http://schemas.openxmlformats.org/officeDocument/2006/relationships/tags" Target="../tags/tag324.xml"/><Relationship Id="rId28" Type="http://schemas.openxmlformats.org/officeDocument/2006/relationships/tags" Target="../tags/tag325.xml"/><Relationship Id="rId29" Type="http://schemas.openxmlformats.org/officeDocument/2006/relationships/tags" Target="../tags/tag32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2024年初中教育落地重点项目解析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项目背景和目标</a:t>
            </a:r>
            <a:endParaRPr altLang="en-US" b="1" dirty="0" sz="2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项目实施内容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项目实施效果评估</a:t>
            </a:r>
            <a:endParaRPr altLang="en-US" b="1" dirty="0" sz="2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项目实施的风险控制和保障措施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77143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项目实施的可持续性和未来发展计划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项目背景和目标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项目提出的背景和原因</a:t>
            </a:r>
            <a:endParaRPr altLang="en-US" lang="zh-CN"/>
          </a:p>
        </p:txBody>
      </p:sp>
      <p:sp>
        <p:nvSpPr>
          <p:cNvPr id="10489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初中教育发展现状：分析当前初中教育存在的问题和不足，以及教育改革的需求和方向。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社会背景：探讨当前社会对初中教育的期望和要求，以及教育公平和质量的提升。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政策背景：分析国家对初中教育的政策支持和导向，以及地方政府的实施策略和措施。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技术背景：探讨现代信息技术在初中教育中的应用前景和优势，以及数字化教育的趋势和发展。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项目的主要目标和预期成果</a:t>
            </a:r>
            <a:endParaRPr altLang="en-US" lang="zh-CN"/>
          </a:p>
        </p:txBody>
      </p:sp>
      <p:sp>
        <p:nvSpPr>
          <p:cNvPr id="1048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提高初中教育质量，培养更多具备创新能力和实践能力的优秀人才。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推进教育信息化和现代化，提升教育教学的效率和效果。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优化教育资源配置，缩小城乡、区域和校际之间的教育差距。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加强学生综合素质教育，促进学生全面发展。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项目实施内容</a:t>
            </a:r>
            <a:endParaRPr altLang="en-US" dirty="0" lang="zh-CN"/>
          </a:p>
        </p:txBody>
      </p:sp>
      <p:sp>
        <p:nvSpPr>
          <p:cNvPr id="10490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项目具体实施方案和计划</a:t>
            </a:r>
            <a:endParaRPr altLang="en-US" lang="zh-CN"/>
          </a:p>
        </p:txBody>
      </p:sp>
      <p:sp>
        <p:nvSpPr>
          <p:cNvPr id="10490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实施目标：确保2024年初中教育落地重点项目顺利完成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实施步骤：明确项目需求、制定实施计划、组织资源、推进实施、监控进度、评估效果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实施内容：针对不同项目需求，制定具体的实施方案，包括课程设置、教学方法、教学资源等方面的改进与优化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实施团队：组建专业的实施团队，明确团队成员的职责与分工，建立有效的沟通与协作机制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项目的重点和难点分析</a:t>
            </a:r>
            <a:endParaRPr altLang="en-US" lang="zh-CN"/>
          </a:p>
        </p:txBody>
      </p:sp>
      <p:sp>
        <p:nvSpPr>
          <p:cNvPr id="10491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重点：确保项目的顺利实施，提高教育质量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难点：如何有效地解决项目实施过程中遇到的问题和挑战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解决方案：制定详细的实施计划，加强项目管理，寻求专业支持和指导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预期成果：项目顺利实施，达到预期目标，提高教育质量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项目实施所需的资源和支持</a:t>
            </a:r>
            <a:endParaRPr altLang="en-US" lang="zh-CN"/>
          </a:p>
        </p:txBody>
      </p:sp>
      <p:sp>
        <p:nvSpPr>
          <p:cNvPr id="10491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人员：具备相关技能和经验的专业人员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资金：提供充足的资金支持，确保项目顺利实施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时间：合理安排项目实施时间，确保按计划推进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物资：教学设备、教材、实验器材等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项目实施效果评估</a:t>
            </a:r>
            <a:endParaRPr altLang="en-US" dirty="0" lang="zh-CN"/>
          </a:p>
        </p:txBody>
      </p:sp>
      <p:sp>
        <p:nvSpPr>
          <p:cNvPr id="10492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项目实施效果的评估标准和指标体系</a:t>
            </a:r>
            <a:endParaRPr altLang="en-US" lang="zh-CN"/>
          </a:p>
        </p:txBody>
      </p:sp>
      <p:sp>
        <p:nvSpPr>
          <p:cNvPr id="1049318" name="矩形 15"/>
          <p:cNvSpPr/>
          <p:nvPr>
            <p:custDataLst>
              <p:tags r:id="rId1"/>
            </p:custDataLst>
          </p:nvPr>
        </p:nvSpPr>
        <p:spPr>
          <a:xfrm>
            <a:off x="948119" y="231686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评估标准：项目目标达成度、项目执行效率、项目可持续性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17"/>
          <p:cNvSpPr/>
          <p:nvPr>
            <p:custDataLst>
              <p:tags r:id="rId2"/>
            </p:custDataLst>
          </p:nvPr>
        </p:nvSpPr>
        <p:spPr>
          <a:xfrm flipV="1">
            <a:off x="838200" y="220350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18"/>
          <p:cNvSpPr/>
          <p:nvPr>
            <p:custDataLst>
              <p:tags r:id="rId3"/>
            </p:custDataLst>
          </p:nvPr>
        </p:nvSpPr>
        <p:spPr>
          <a:xfrm flipH="1">
            <a:off x="9512654" y="299011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矩形 27"/>
          <p:cNvSpPr/>
          <p:nvPr>
            <p:custDataLst>
              <p:tags r:id="rId4"/>
            </p:custDataLst>
          </p:nvPr>
        </p:nvSpPr>
        <p:spPr>
          <a:xfrm>
            <a:off x="948119" y="431945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指标体系：学生成绩提升、教师专业发展、学校管理水平、家长满意度、社会影响力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29"/>
          <p:cNvSpPr/>
          <p:nvPr>
            <p:custDataLst>
              <p:tags r:id="rId5"/>
            </p:custDataLst>
          </p:nvPr>
        </p:nvSpPr>
        <p:spPr>
          <a:xfrm flipV="1">
            <a:off x="838200" y="420609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任意多边形 30"/>
          <p:cNvSpPr/>
          <p:nvPr>
            <p:custDataLst>
              <p:tags r:id="rId6"/>
            </p:custDataLst>
          </p:nvPr>
        </p:nvSpPr>
        <p:spPr>
          <a:xfrm flipH="1">
            <a:off x="9512654" y="499270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项目实施效果的评估方法和过程</a:t>
            </a:r>
            <a:endParaRPr altLang="en-US" lang="zh-CN"/>
          </a:p>
        </p:txBody>
      </p:sp>
      <p:sp>
        <p:nvSpPr>
          <p:cNvPr id="10493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评估指标：明确评估项目的具体指标，如学生成绩、教师反馈等。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数据收集：通过调查、测试等方式收集相关数据，确保数据的准确性和可靠性。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数据分析：对收集到的数据进行分析，运用统计学方法，得出评估结果。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结果呈现：将评估结果以图表、报告等形式呈现，便于理解和汇报。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项目实施效果的评估结果和结论</a:t>
            </a:r>
            <a:endParaRPr altLang="en-US" lang="zh-CN"/>
          </a:p>
        </p:txBody>
      </p:sp>
      <p:sp>
        <p:nvSpPr>
          <p:cNvPr id="10494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评估指标：教学质量、学生满意度、教师反馈等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结论：项目实施效果的评价和改进建议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评估结果：各项指标的具体数据和对比分析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评估方法：数据分析、问卷调查、访谈等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项目实施的风险控制和保障措施</a:t>
            </a:r>
            <a:endParaRPr altLang="en-US" dirty="0" lang="zh-CN"/>
          </a:p>
        </p:txBody>
      </p:sp>
      <p:sp>
        <p:nvSpPr>
          <p:cNvPr id="10495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项目实施的风险识别和评估</a:t>
            </a:r>
            <a:endParaRPr altLang="en-US" lang="zh-CN"/>
          </a:p>
        </p:txBody>
      </p:sp>
      <p:sp>
        <p:nvSpPr>
          <p:cNvPr id="10495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风险评估：对识别出的风险进行量化和评估，确定风险的大小和影响程度，为后续的风险控制提供依据。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风险识别：对项目实施过程中可能出现的问题和风险进行预测和识别，包括技术风险、市场风险、财务风险等。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风险应对：针对不同等级的风险制定相应的应对措施，包括风险规避、风险转移、风险减轻等。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风险监控：在项目实施过程中持续监控风险的变化情况，及时调整风险控制措施，确保项目的顺利进行。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项目实施的风险控制和应对措施</a:t>
            </a:r>
            <a:endParaRPr altLang="en-US" lang="zh-CN"/>
          </a:p>
        </p:txBody>
      </p:sp>
      <p:sp>
        <p:nvSpPr>
          <p:cNvPr id="10495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风险识别：对项目实施过程中可能出现的问题进行预测和判断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风险评估：对识别出的风险进行量化和评估，确定风险等级和影响程度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风险应对：根据风险评估结果，制定相应的应对措施和预案，降低风险对项目实施的影响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风险监控：在项目实施过程中，对风险进行实时监控和预警，及时调整应对措施，确保项目顺利进行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项目实施的保障措施和政策支持</a:t>
            </a:r>
            <a:endParaRPr altLang="en-US" lang="zh-CN"/>
          </a:p>
        </p:txBody>
      </p:sp>
      <p:sp>
        <p:nvSpPr>
          <p:cNvPr id="10496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物资保障：确保项目实施所需的设备和原材料充足，建立健全物资采购和仓储管理制度。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资金保障：确保项目实施有足够的资金支持，包括政府拨款、企业投资和社会捐赠等。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人员保障：组建专业团队，明确人员分工，加强人员培训和人才引进，提高团队整体素质。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政策支持：政府出台相关政策，为项目实施提供政策支持和税收优惠，鼓励企业积极参与。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项目实施的可持续性和未来发展计划</a:t>
            </a:r>
            <a:endParaRPr altLang="en-US" dirty="0" lang="zh-CN"/>
          </a:p>
        </p:txBody>
      </p:sp>
      <p:sp>
        <p:nvSpPr>
          <p:cNvPr id="10497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项目实施的可持续性分析和发展前景预测</a:t>
            </a:r>
            <a:endParaRPr altLang="en-US" lang="zh-CN"/>
          </a:p>
        </p:txBody>
      </p:sp>
      <p:sp>
        <p:nvSpPr>
          <p:cNvPr id="10497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可持续性分析：项目实施过程中，应关注环境、经济和社会三个方面的可持续性，确保项目长期稳定发展。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发展前景预测：基于项目实施的可持续性分析，预测项目未来的发展趋势和潜力，为决策者提供参考依据。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应对策略：针对可能出现的问题和挑战，制定相应的应对策略，确保项目能够持续发展。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长期效益评估：对项目实施后的长期效益进行评估，为后续项目的开展提供经验和借鉴。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项目实施的未来发展计划和战略规划</a:t>
            </a:r>
            <a:endParaRPr altLang="en-US" lang="zh-CN"/>
          </a:p>
        </p:txBody>
      </p:sp>
      <p:sp>
        <p:nvSpPr>
          <p:cNvPr id="10498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可持续性发展目标：确保项目长期稳定运行，满足初中教育需求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未来发展规划：根据教育发展趋势和需求，制定短期和长期发展计划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战略规划：明确项目发展方向，制定战略目标，优化资源配置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实施计划：分阶段实施项目，制定具体实施方案和时间表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项目实施的可持续性和未来发展计划的可行性分析</a:t>
            </a:r>
            <a:endParaRPr altLang="en-US" lang="zh-CN"/>
          </a:p>
        </p:txBody>
      </p:sp>
      <p:sp>
        <p:nvSpPr>
          <p:cNvPr id="10498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政策支持：符合国家教育政策，有利于提高教育质量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人才培养：培养高素质的教育人才，为项目实施提供人才保障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技术创新：采用先进的教育技术，提高教育效率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资金保障：有充足的资金来源，确保项目实施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4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94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4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31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2023-12-31T19:19:40Z</dcterms:created>
  <dcterms:modified xsi:type="dcterms:W3CDTF">2023-12-31T19:19:40Z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02e50295ee0744de84b563deac07fdaa_21</vt:lpwstr>
  </property>
</Properties>
</file>