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256" r:id="rId3"/>
    <p:sldId id="257" r:id="rId4"/>
    <p:sldId id="259" r:id="rId5"/>
    <p:sldId id="260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946" y="288"/>
      </p:cViewPr>
      <p:guideLst>
        <p:guide orient="horz" pos="2894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2" Type="http://schemas.openxmlformats.org/officeDocument/2006/relationships/tableStyles" Target="tableStyles.xml"/><Relationship Id="rId61" Type="http://schemas.openxmlformats.org/officeDocument/2006/relationships/viewProps" Target="viewProps.xml"/><Relationship Id="rId60" Type="http://schemas.openxmlformats.org/officeDocument/2006/relationships/presProps" Target="presProps.xml"/><Relationship Id="rId6" Type="http://schemas.openxmlformats.org/officeDocument/2006/relationships/slide" Target="slides/slide4.xml"/><Relationship Id="rId59" Type="http://schemas.openxmlformats.org/officeDocument/2006/relationships/handoutMaster" Target="handoutMasters/handoutMaster1.xml"/><Relationship Id="rId58" Type="http://schemas.openxmlformats.org/officeDocument/2006/relationships/notesMaster" Target="notesMasters/notesMaster1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840567"/>
            <a:ext cx="103632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5181600"/>
            <a:ext cx="85344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5875867"/>
            <a:ext cx="10363200" cy="1816100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875617"/>
            <a:ext cx="10363200" cy="2000249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33600"/>
            <a:ext cx="5384800" cy="6034617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133600"/>
            <a:ext cx="5384800" cy="6034617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046817"/>
            <a:ext cx="5386917" cy="85301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899833"/>
            <a:ext cx="5386917" cy="5268384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2046817"/>
            <a:ext cx="5389033" cy="85301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2899833"/>
            <a:ext cx="5389033" cy="5268384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4067"/>
            <a:ext cx="4011084" cy="1549400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364067"/>
            <a:ext cx="6815667" cy="7804151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913467"/>
            <a:ext cx="4011084" cy="6254751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6400800"/>
            <a:ext cx="7315200" cy="7556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817033"/>
            <a:ext cx="7315200" cy="54864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7156451"/>
            <a:ext cx="7315200" cy="1073149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66184"/>
            <a:ext cx="274320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66184"/>
            <a:ext cx="802640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66184"/>
            <a:ext cx="109728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109728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8475133"/>
            <a:ext cx="28448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8475133"/>
            <a:ext cx="38608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8475133"/>
            <a:ext cx="28448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1.jpeg"/><Relationship Id="rId1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7.jpeg"/><Relationship Id="rId1" Type="http://schemas.openxmlformats.org/officeDocument/2006/relationships/image" Target="../media/image46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9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2.jpeg"/><Relationship Id="rId1" Type="http://schemas.openxmlformats.org/officeDocument/2006/relationships/image" Target="../media/image51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5.jpeg"/><Relationship Id="rId1" Type="http://schemas.openxmlformats.org/officeDocument/2006/relationships/image" Target="../media/image5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7.jpeg"/><Relationship Id="rId1" Type="http://schemas.openxmlformats.org/officeDocument/2006/relationships/image" Target="../media/image5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jpeg"/><Relationship Id="rId1" Type="http://schemas.openxmlformats.org/officeDocument/2006/relationships/image" Target="../media/image58.jpeg"/></Relationships>
</file>

<file path=ppt/slides/_rels/slide3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image" Target="../media/image5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5.jpeg"/><Relationship Id="rId1" Type="http://schemas.openxmlformats.org/officeDocument/2006/relationships/image" Target="../media/image6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6.jpeg"/><Relationship Id="rId1" Type="http://schemas.openxmlformats.org/officeDocument/2006/relationships/image" Target="../media/image27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image" Target="../media/image6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1.jpeg"/><Relationship Id="rId1" Type="http://schemas.openxmlformats.org/officeDocument/2006/relationships/image" Target="../media/image70.jpeg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image" Target="../media/image72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6.jpeg"/><Relationship Id="rId1" Type="http://schemas.openxmlformats.org/officeDocument/2006/relationships/image" Target="../media/image75.jpeg"/></Relationships>
</file>

<file path=ppt/slides/_rels/slide4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0.jpeg"/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image" Target="../media/image77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2.jpeg"/><Relationship Id="rId1" Type="http://schemas.openxmlformats.org/officeDocument/2006/relationships/image" Target="../media/image81.jpeg"/></Relationships>
</file>

<file path=ppt/slides/_rels/slide4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6.jpeg"/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image" Target="../media/image83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7.jpeg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image" Target="../media/image88.jpeg"/></Relationships>
</file>

<file path=ppt/slides/_rels/slide5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image" Target="../media/image9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6.jpeg"/><Relationship Id="rId1" Type="http://schemas.openxmlformats.org/officeDocument/2006/relationships/image" Target="../media/image27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C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046479" y="2239348"/>
            <a:ext cx="1396152" cy="1327573"/>
          </a:xfrm>
          <a:custGeom>
            <a:avLst/>
            <a:gdLst>
              <a:gd name="connsiteX0" fmla="*/ 0 w 1047114"/>
              <a:gd name="connsiteY0" fmla="*/ 498284 h 995680"/>
              <a:gd name="connsiteX1" fmla="*/ 523557 w 1047114"/>
              <a:gd name="connsiteY1" fmla="*/ 0 h 995680"/>
              <a:gd name="connsiteX2" fmla="*/ 1047115 w 1047114"/>
              <a:gd name="connsiteY2" fmla="*/ 497840 h 995680"/>
              <a:gd name="connsiteX3" fmla="*/ 523557 w 1047114"/>
              <a:gd name="connsiteY3" fmla="*/ 995680 h 995680"/>
              <a:gd name="connsiteX4" fmla="*/ 0 w 1047114"/>
              <a:gd name="connsiteY4" fmla="*/ 498284 h 9956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47114" h="995680">
                <a:moveTo>
                  <a:pt x="0" y="498284"/>
                </a:moveTo>
                <a:cubicBezTo>
                  <a:pt x="0" y="222897"/>
                  <a:pt x="234403" y="0"/>
                  <a:pt x="523557" y="0"/>
                </a:cubicBezTo>
                <a:cubicBezTo>
                  <a:pt x="812711" y="0"/>
                  <a:pt x="1047115" y="222897"/>
                  <a:pt x="1047115" y="497840"/>
                </a:cubicBezTo>
                <a:cubicBezTo>
                  <a:pt x="1047115" y="772795"/>
                  <a:pt x="812711" y="995680"/>
                  <a:pt x="523557" y="995680"/>
                </a:cubicBezTo>
                <a:cubicBezTo>
                  <a:pt x="234403" y="995680"/>
                  <a:pt x="0" y="772795"/>
                  <a:pt x="0" y="498284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171" y="-14434"/>
            <a:ext cx="12206901" cy="6872901"/>
          </a:xfrm>
          <a:custGeom>
            <a:avLst/>
            <a:gdLst>
              <a:gd name="connsiteX0" fmla="*/ 6349 w 9155176"/>
              <a:gd name="connsiteY0" fmla="*/ 6349 h 5154676"/>
              <a:gd name="connsiteX1" fmla="*/ 9148826 w 9155176"/>
              <a:gd name="connsiteY1" fmla="*/ 6349 h 5154676"/>
              <a:gd name="connsiteX2" fmla="*/ 9148826 w 9155176"/>
              <a:gd name="connsiteY2" fmla="*/ 5148326 h 5154676"/>
              <a:gd name="connsiteX3" fmla="*/ 6349 w 9155176"/>
              <a:gd name="connsiteY3" fmla="*/ 5148326 h 5154676"/>
              <a:gd name="connsiteX4" fmla="*/ 6349 w 9155176"/>
              <a:gd name="connsiteY4" fmla="*/ 6349 h 51546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55176" h="5154676">
                <a:moveTo>
                  <a:pt x="6350" y="6349"/>
                </a:moveTo>
                <a:lnTo>
                  <a:pt x="9148826" y="6349"/>
                </a:lnTo>
                <a:lnTo>
                  <a:pt x="9148826" y="5148326"/>
                </a:lnTo>
                <a:lnTo>
                  <a:pt x="6349" y="5148326"/>
                </a:lnTo>
                <a:lnTo>
                  <a:pt x="6349" y="634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126490" y="2657898"/>
            <a:ext cx="1236133" cy="491067"/>
          </a:xfrm>
          <a:prstGeom prst="rect">
            <a:avLst/>
          </a:prstGeom>
          <a:noFill/>
        </p:spPr>
      </p:pic>
      <p:sp>
        <p:nvSpPr>
          <p:cNvPr id="7" name="TextBox 1"/>
          <p:cNvSpPr txBox="1"/>
          <p:nvPr/>
        </p:nvSpPr>
        <p:spPr>
          <a:xfrm>
            <a:off x="2929255" y="2303145"/>
            <a:ext cx="8272780" cy="64833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dist">
              <a:lnSpc>
                <a:spcPts val="4700"/>
              </a:lnSpc>
            </a:pPr>
            <a:r>
              <a:rPr lang="en-US" altLang="zh-CN" sz="4800" dirty="0">
                <a:solidFill>
                  <a:srgbClr val="FFFFFF"/>
                </a:solidFill>
                <a:latin typeface="造字工房刻宋（非商用）常规体" charset="-122"/>
                <a:ea typeface="造字工房刻宋（非商用）常规体" charset="-122"/>
                <a:cs typeface="微软雅黑" panose="020B0503020204020204" pitchFamily="18" charset="-122"/>
              </a:rPr>
              <a:t>盛夏</a:t>
            </a:r>
            <a:r>
              <a:rPr lang="zh-CN" altLang="en-US" sz="4800" dirty="0">
                <a:solidFill>
                  <a:srgbClr val="FFFFFF"/>
                </a:solidFill>
                <a:latin typeface="造字工房刻宋（非商用）常规体" charset="-122"/>
                <a:ea typeface="造字工房刻宋（非商用）常规体" charset="-122"/>
                <a:cs typeface="微软雅黑" panose="020B0503020204020204" pitchFamily="18" charset="-122"/>
              </a:rPr>
              <a:t>亲子潮玩游会</a:t>
            </a:r>
            <a:endParaRPr lang="zh-CN" altLang="en-US" sz="4800" dirty="0">
              <a:solidFill>
                <a:srgbClr val="FFFFFF"/>
              </a:solidFill>
              <a:latin typeface="造字工房刻宋（非商用）常规体" charset="-122"/>
              <a:ea typeface="造字工房刻宋（非商用）常规体" charset="-122"/>
              <a:cs typeface="微软雅黑" panose="020B0503020204020204" pitchFamily="18" charset="-122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2929255" y="3075940"/>
            <a:ext cx="8274050" cy="31496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dist">
              <a:lnSpc>
                <a:spcPts val="2100"/>
              </a:lnSpc>
            </a:pPr>
            <a:r>
              <a:rPr lang="en-US" altLang="zh-CN" sz="2125" b="1" dirty="0">
                <a:solidFill>
                  <a:schemeClr val="bg1"/>
                </a:solidFill>
                <a:latin typeface="方正新书宋繁体" panose="02010601030101010101" charset="-122"/>
                <a:ea typeface="方正新书宋繁体" panose="02010601030101010101" charset="-122"/>
                <a:cs typeface="方正新书宋繁体" panose="02010601030101010101" charset="-122"/>
              </a:rPr>
              <a:t>中南·</a:t>
            </a:r>
            <a:r>
              <a:rPr lang="en-US" altLang="zh-CN" sz="2125" dirty="0">
                <a:solidFill>
                  <a:schemeClr val="bg1"/>
                </a:solidFill>
                <a:latin typeface="方正新书宋繁体" panose="02010601030101010101" charset="-122"/>
                <a:ea typeface="方正新书宋繁体" panose="02010601030101010101" charset="-122"/>
                <a:cs typeface="方正新书宋繁体" panose="02010601030101010101" charset="-122"/>
              </a:rPr>
              <a:t>某项目</a:t>
            </a:r>
            <a:r>
              <a:rPr lang="en-US" altLang="zh-CN" sz="2125" b="1" dirty="0">
                <a:solidFill>
                  <a:schemeClr val="bg1"/>
                </a:solidFill>
                <a:latin typeface="方正新书宋繁体" panose="02010601030101010101" charset="-122"/>
                <a:ea typeface="方正新书宋繁体" panose="02010601030101010101" charset="-122"/>
                <a:cs typeface="方正新书宋繁体" panose="02010601030101010101" charset="-122"/>
              </a:rPr>
              <a:t>亲子</a:t>
            </a:r>
            <a:r>
              <a:rPr lang="zh-CN" altLang="en-US" sz="2125" dirty="0">
                <a:solidFill>
                  <a:schemeClr val="bg1"/>
                </a:solidFill>
                <a:latin typeface="方正新书宋繁体" panose="02010601030101010101" charset="-122"/>
                <a:ea typeface="方正新书宋繁体" panose="02010601030101010101" charset="-122"/>
                <a:cs typeface="方正新书宋繁体" panose="02010601030101010101" charset="-122"/>
              </a:rPr>
              <a:t>潮玩</a:t>
            </a:r>
            <a:r>
              <a:rPr lang="en-US" altLang="zh-CN" sz="2125" b="1" dirty="0">
                <a:solidFill>
                  <a:schemeClr val="bg1"/>
                </a:solidFill>
                <a:latin typeface="方正新书宋繁体" panose="02010601030101010101" charset="-122"/>
                <a:ea typeface="方正新书宋繁体" panose="02010601030101010101" charset="-122"/>
                <a:cs typeface="方正新书宋繁体" panose="02010601030101010101" charset="-122"/>
              </a:rPr>
              <a:t>会方案</a:t>
            </a:r>
            <a:endParaRPr lang="en-US" altLang="zh-CN" sz="2125" b="1" dirty="0">
              <a:solidFill>
                <a:schemeClr val="bg1"/>
              </a:solidFill>
              <a:latin typeface="方正新书宋繁体" panose="02010601030101010101" charset="-122"/>
              <a:ea typeface="方正新书宋繁体" panose="02010601030101010101" charset="-122"/>
              <a:cs typeface="方正新书宋繁体" panose="02010601030101010101" charset="-122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2927985" y="3390900"/>
            <a:ext cx="8274050" cy="31496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dist">
              <a:lnSpc>
                <a:spcPts val="2100"/>
              </a:lnSpc>
            </a:pPr>
            <a:r>
              <a:rPr sz="1200" dirty="0">
                <a:solidFill>
                  <a:schemeClr val="bg1"/>
                </a:solidFill>
                <a:latin typeface="方正新书宋繁体" panose="02010601030101010101" charset="-122"/>
                <a:ea typeface="方正新书宋繁体" panose="02010601030101010101" charset="-122"/>
                <a:cs typeface="方正新书宋繁体" panose="02010601030101010101" charset="-122"/>
              </a:rPr>
              <a:t>Summer Fun Fair for parents and children</a:t>
            </a:r>
            <a:endParaRPr sz="1200" dirty="0">
              <a:solidFill>
                <a:schemeClr val="bg1"/>
              </a:solidFill>
              <a:latin typeface="方正新书宋繁体" panose="02010601030101010101" charset="-122"/>
              <a:ea typeface="方正新书宋繁体" panose="02010601030101010101" charset="-122"/>
              <a:cs typeface="方正新书宋繁体" panose="02010601030101010101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605"/>
            <a:ext cx="12314555" cy="68726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C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8248649" y="2692823"/>
            <a:ext cx="385233" cy="383116"/>
          </a:xfrm>
          <a:custGeom>
            <a:avLst/>
            <a:gdLst>
              <a:gd name="connsiteX0" fmla="*/ 173355 w 288925"/>
              <a:gd name="connsiteY0" fmla="*/ 141059 h 287337"/>
              <a:gd name="connsiteX1" fmla="*/ 241642 w 288925"/>
              <a:gd name="connsiteY1" fmla="*/ 208978 h 287337"/>
              <a:gd name="connsiteX2" fmla="*/ 267919 w 288925"/>
              <a:gd name="connsiteY2" fmla="*/ 182854 h 287337"/>
              <a:gd name="connsiteX3" fmla="*/ 278421 w 288925"/>
              <a:gd name="connsiteY3" fmla="*/ 177622 h 287337"/>
              <a:gd name="connsiteX4" fmla="*/ 288925 w 288925"/>
              <a:gd name="connsiteY4" fmla="*/ 188074 h 287337"/>
              <a:gd name="connsiteX5" fmla="*/ 288925 w 288925"/>
              <a:gd name="connsiteY5" fmla="*/ 271665 h 287337"/>
              <a:gd name="connsiteX6" fmla="*/ 273163 w 288925"/>
              <a:gd name="connsiteY6" fmla="*/ 287337 h 287337"/>
              <a:gd name="connsiteX7" fmla="*/ 189115 w 288925"/>
              <a:gd name="connsiteY7" fmla="*/ 287337 h 287337"/>
              <a:gd name="connsiteX8" fmla="*/ 178613 w 288925"/>
              <a:gd name="connsiteY8" fmla="*/ 276885 h 287337"/>
              <a:gd name="connsiteX9" fmla="*/ 183857 w 288925"/>
              <a:gd name="connsiteY9" fmla="*/ 266446 h 287337"/>
              <a:gd name="connsiteX10" fmla="*/ 210134 w 288925"/>
              <a:gd name="connsiteY10" fmla="*/ 240322 h 287337"/>
              <a:gd name="connsiteX11" fmla="*/ 141833 w 288925"/>
              <a:gd name="connsiteY11" fmla="*/ 172402 h 287337"/>
              <a:gd name="connsiteX12" fmla="*/ 78803 w 288925"/>
              <a:gd name="connsiteY12" fmla="*/ 240322 h 287337"/>
              <a:gd name="connsiteX13" fmla="*/ 105067 w 288925"/>
              <a:gd name="connsiteY13" fmla="*/ 266446 h 287337"/>
              <a:gd name="connsiteX14" fmla="*/ 105067 w 288925"/>
              <a:gd name="connsiteY14" fmla="*/ 276885 h 287337"/>
              <a:gd name="connsiteX15" fmla="*/ 94551 w 288925"/>
              <a:gd name="connsiteY15" fmla="*/ 287337 h 287337"/>
              <a:gd name="connsiteX16" fmla="*/ 10503 w 288925"/>
              <a:gd name="connsiteY16" fmla="*/ 287337 h 287337"/>
              <a:gd name="connsiteX17" fmla="*/ 0 w 288925"/>
              <a:gd name="connsiteY17" fmla="*/ 271665 h 287337"/>
              <a:gd name="connsiteX18" fmla="*/ 0 w 288925"/>
              <a:gd name="connsiteY18" fmla="*/ 188074 h 287337"/>
              <a:gd name="connsiteX19" fmla="*/ 5257 w 288925"/>
              <a:gd name="connsiteY19" fmla="*/ 177622 h 287337"/>
              <a:gd name="connsiteX20" fmla="*/ 21018 w 288925"/>
              <a:gd name="connsiteY20" fmla="*/ 182854 h 287337"/>
              <a:gd name="connsiteX21" fmla="*/ 47282 w 288925"/>
              <a:gd name="connsiteY21" fmla="*/ 208978 h 287337"/>
              <a:gd name="connsiteX22" fmla="*/ 110311 w 288925"/>
              <a:gd name="connsiteY22" fmla="*/ 141059 h 287337"/>
              <a:gd name="connsiteX23" fmla="*/ 47282 w 288925"/>
              <a:gd name="connsiteY23" fmla="*/ 73139 h 287337"/>
              <a:gd name="connsiteX24" fmla="*/ 21018 w 288925"/>
              <a:gd name="connsiteY24" fmla="*/ 104482 h 287337"/>
              <a:gd name="connsiteX25" fmla="*/ 10503 w 288925"/>
              <a:gd name="connsiteY25" fmla="*/ 104482 h 287337"/>
              <a:gd name="connsiteX26" fmla="*/ 5257 w 288925"/>
              <a:gd name="connsiteY26" fmla="*/ 104482 h 287337"/>
              <a:gd name="connsiteX27" fmla="*/ 0 w 288925"/>
              <a:gd name="connsiteY27" fmla="*/ 94043 h 287337"/>
              <a:gd name="connsiteX28" fmla="*/ 0 w 288925"/>
              <a:gd name="connsiteY28" fmla="*/ 10452 h 287337"/>
              <a:gd name="connsiteX29" fmla="*/ 10503 w 288925"/>
              <a:gd name="connsiteY29" fmla="*/ 0 h 287337"/>
              <a:gd name="connsiteX30" fmla="*/ 94551 w 288925"/>
              <a:gd name="connsiteY30" fmla="*/ 0 h 287337"/>
              <a:gd name="connsiteX31" fmla="*/ 105067 w 288925"/>
              <a:gd name="connsiteY31" fmla="*/ 5219 h 287337"/>
              <a:gd name="connsiteX32" fmla="*/ 105067 w 288925"/>
              <a:gd name="connsiteY32" fmla="*/ 20891 h 287337"/>
              <a:gd name="connsiteX33" fmla="*/ 78803 w 288925"/>
              <a:gd name="connsiteY33" fmla="*/ 47015 h 287337"/>
              <a:gd name="connsiteX34" fmla="*/ 141833 w 288925"/>
              <a:gd name="connsiteY34" fmla="*/ 109715 h 287337"/>
              <a:gd name="connsiteX35" fmla="*/ 210134 w 288925"/>
              <a:gd name="connsiteY35" fmla="*/ 47015 h 287337"/>
              <a:gd name="connsiteX36" fmla="*/ 183857 w 288925"/>
              <a:gd name="connsiteY36" fmla="*/ 20891 h 287337"/>
              <a:gd name="connsiteX37" fmla="*/ 178613 w 288925"/>
              <a:gd name="connsiteY37" fmla="*/ 5219 h 287337"/>
              <a:gd name="connsiteX38" fmla="*/ 189115 w 288925"/>
              <a:gd name="connsiteY38" fmla="*/ 0 h 287337"/>
              <a:gd name="connsiteX39" fmla="*/ 273163 w 288925"/>
              <a:gd name="connsiteY39" fmla="*/ 0 h 287337"/>
              <a:gd name="connsiteX40" fmla="*/ 288925 w 288925"/>
              <a:gd name="connsiteY40" fmla="*/ 10452 h 287337"/>
              <a:gd name="connsiteX41" fmla="*/ 288925 w 288925"/>
              <a:gd name="connsiteY41" fmla="*/ 94043 h 287337"/>
              <a:gd name="connsiteX42" fmla="*/ 278421 w 288925"/>
              <a:gd name="connsiteY42" fmla="*/ 104482 h 287337"/>
              <a:gd name="connsiteX43" fmla="*/ 273163 w 288925"/>
              <a:gd name="connsiteY43" fmla="*/ 104482 h 287337"/>
              <a:gd name="connsiteX44" fmla="*/ 267919 w 288925"/>
              <a:gd name="connsiteY44" fmla="*/ 104482 h 287337"/>
              <a:gd name="connsiteX45" fmla="*/ 241642 w 288925"/>
              <a:gd name="connsiteY45" fmla="*/ 73139 h 287337"/>
              <a:gd name="connsiteX46" fmla="*/ 173355 w 288925"/>
              <a:gd name="connsiteY46" fmla="*/ 141059 h 2873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</a:cxnLst>
            <a:rect l="l" t="t" r="r" b="b"/>
            <a:pathLst>
              <a:path w="288925" h="287337">
                <a:moveTo>
                  <a:pt x="173355" y="141059"/>
                </a:moveTo>
                <a:cubicBezTo>
                  <a:pt x="241642" y="208978"/>
                  <a:pt x="241642" y="208978"/>
                  <a:pt x="241642" y="208978"/>
                </a:cubicBezTo>
                <a:cubicBezTo>
                  <a:pt x="267919" y="182854"/>
                  <a:pt x="267919" y="182854"/>
                  <a:pt x="267919" y="182854"/>
                </a:cubicBezTo>
                <a:cubicBezTo>
                  <a:pt x="267919" y="177622"/>
                  <a:pt x="273163" y="177622"/>
                  <a:pt x="278421" y="177622"/>
                </a:cubicBezTo>
                <a:cubicBezTo>
                  <a:pt x="283667" y="182854"/>
                  <a:pt x="288925" y="182854"/>
                  <a:pt x="288925" y="188074"/>
                </a:cubicBezTo>
                <a:cubicBezTo>
                  <a:pt x="288925" y="271665"/>
                  <a:pt x="288925" y="271665"/>
                  <a:pt x="288925" y="271665"/>
                </a:cubicBezTo>
                <a:cubicBezTo>
                  <a:pt x="288925" y="282117"/>
                  <a:pt x="283667" y="287337"/>
                  <a:pt x="273163" y="287337"/>
                </a:cubicBezTo>
                <a:cubicBezTo>
                  <a:pt x="189115" y="287337"/>
                  <a:pt x="189115" y="287337"/>
                  <a:pt x="189115" y="287337"/>
                </a:cubicBezTo>
                <a:cubicBezTo>
                  <a:pt x="183857" y="287337"/>
                  <a:pt x="183857" y="282117"/>
                  <a:pt x="178613" y="276885"/>
                </a:cubicBezTo>
                <a:cubicBezTo>
                  <a:pt x="178613" y="271665"/>
                  <a:pt x="178613" y="266446"/>
                  <a:pt x="183857" y="266446"/>
                </a:cubicBezTo>
                <a:cubicBezTo>
                  <a:pt x="210134" y="240322"/>
                  <a:pt x="210134" y="240322"/>
                  <a:pt x="210134" y="240322"/>
                </a:cubicBezTo>
                <a:cubicBezTo>
                  <a:pt x="141833" y="172402"/>
                  <a:pt x="141833" y="172402"/>
                  <a:pt x="141833" y="172402"/>
                </a:cubicBezTo>
                <a:cubicBezTo>
                  <a:pt x="78803" y="240322"/>
                  <a:pt x="78803" y="240322"/>
                  <a:pt x="78803" y="240322"/>
                </a:cubicBezTo>
                <a:cubicBezTo>
                  <a:pt x="105067" y="266446"/>
                  <a:pt x="105067" y="266446"/>
                  <a:pt x="105067" y="266446"/>
                </a:cubicBezTo>
                <a:cubicBezTo>
                  <a:pt x="105067" y="266446"/>
                  <a:pt x="110311" y="271665"/>
                  <a:pt x="105067" y="276885"/>
                </a:cubicBezTo>
                <a:cubicBezTo>
                  <a:pt x="105067" y="282117"/>
                  <a:pt x="99809" y="287337"/>
                  <a:pt x="94551" y="287337"/>
                </a:cubicBezTo>
                <a:cubicBezTo>
                  <a:pt x="10503" y="287337"/>
                  <a:pt x="10503" y="287337"/>
                  <a:pt x="10503" y="287337"/>
                </a:cubicBezTo>
                <a:cubicBezTo>
                  <a:pt x="5257" y="287337"/>
                  <a:pt x="0" y="282117"/>
                  <a:pt x="0" y="271665"/>
                </a:cubicBezTo>
                <a:cubicBezTo>
                  <a:pt x="0" y="188074"/>
                  <a:pt x="0" y="188074"/>
                  <a:pt x="0" y="188074"/>
                </a:cubicBezTo>
                <a:cubicBezTo>
                  <a:pt x="0" y="182854"/>
                  <a:pt x="0" y="182854"/>
                  <a:pt x="5257" y="177622"/>
                </a:cubicBezTo>
                <a:cubicBezTo>
                  <a:pt x="10503" y="177622"/>
                  <a:pt x="15761" y="177622"/>
                  <a:pt x="21018" y="182854"/>
                </a:cubicBezTo>
                <a:cubicBezTo>
                  <a:pt x="47282" y="208978"/>
                  <a:pt x="47282" y="208978"/>
                  <a:pt x="47282" y="208978"/>
                </a:cubicBezTo>
                <a:cubicBezTo>
                  <a:pt x="110311" y="141059"/>
                  <a:pt x="110311" y="141059"/>
                  <a:pt x="110311" y="141059"/>
                </a:cubicBezTo>
                <a:cubicBezTo>
                  <a:pt x="47282" y="73139"/>
                  <a:pt x="47282" y="73139"/>
                  <a:pt x="47282" y="73139"/>
                </a:cubicBezTo>
                <a:cubicBezTo>
                  <a:pt x="21018" y="104482"/>
                  <a:pt x="21018" y="104482"/>
                  <a:pt x="21018" y="104482"/>
                </a:cubicBezTo>
                <a:cubicBezTo>
                  <a:pt x="15761" y="104482"/>
                  <a:pt x="15761" y="104482"/>
                  <a:pt x="10503" y="104482"/>
                </a:cubicBezTo>
                <a:cubicBezTo>
                  <a:pt x="10503" y="104482"/>
                  <a:pt x="5257" y="104482"/>
                  <a:pt x="5257" y="104482"/>
                </a:cubicBezTo>
                <a:cubicBezTo>
                  <a:pt x="0" y="104482"/>
                  <a:pt x="0" y="99263"/>
                  <a:pt x="0" y="94043"/>
                </a:cubicBezTo>
                <a:cubicBezTo>
                  <a:pt x="0" y="10452"/>
                  <a:pt x="0" y="10452"/>
                  <a:pt x="0" y="10452"/>
                </a:cubicBezTo>
                <a:cubicBezTo>
                  <a:pt x="0" y="5219"/>
                  <a:pt x="5257" y="0"/>
                  <a:pt x="10503" y="0"/>
                </a:cubicBezTo>
                <a:cubicBezTo>
                  <a:pt x="94551" y="0"/>
                  <a:pt x="94551" y="0"/>
                  <a:pt x="94551" y="0"/>
                </a:cubicBezTo>
                <a:cubicBezTo>
                  <a:pt x="99809" y="0"/>
                  <a:pt x="105067" y="0"/>
                  <a:pt x="105067" y="5219"/>
                </a:cubicBezTo>
                <a:cubicBezTo>
                  <a:pt x="110311" y="10452"/>
                  <a:pt x="105067" y="15671"/>
                  <a:pt x="105067" y="20891"/>
                </a:cubicBezTo>
                <a:cubicBezTo>
                  <a:pt x="78803" y="47015"/>
                  <a:pt x="78803" y="47015"/>
                  <a:pt x="78803" y="47015"/>
                </a:cubicBezTo>
                <a:cubicBezTo>
                  <a:pt x="141833" y="109715"/>
                  <a:pt x="141833" y="109715"/>
                  <a:pt x="141833" y="109715"/>
                </a:cubicBezTo>
                <a:cubicBezTo>
                  <a:pt x="210134" y="47015"/>
                  <a:pt x="210134" y="47015"/>
                  <a:pt x="210134" y="47015"/>
                </a:cubicBezTo>
                <a:cubicBezTo>
                  <a:pt x="183857" y="20891"/>
                  <a:pt x="183857" y="20891"/>
                  <a:pt x="183857" y="20891"/>
                </a:cubicBezTo>
                <a:cubicBezTo>
                  <a:pt x="178613" y="15671"/>
                  <a:pt x="178613" y="10452"/>
                  <a:pt x="178613" y="5219"/>
                </a:cubicBezTo>
                <a:cubicBezTo>
                  <a:pt x="183857" y="0"/>
                  <a:pt x="183857" y="0"/>
                  <a:pt x="189115" y="0"/>
                </a:cubicBezTo>
                <a:cubicBezTo>
                  <a:pt x="273163" y="0"/>
                  <a:pt x="273163" y="0"/>
                  <a:pt x="273163" y="0"/>
                </a:cubicBezTo>
                <a:cubicBezTo>
                  <a:pt x="283667" y="0"/>
                  <a:pt x="288925" y="5219"/>
                  <a:pt x="288925" y="10452"/>
                </a:cubicBezTo>
                <a:cubicBezTo>
                  <a:pt x="288925" y="94043"/>
                  <a:pt x="288925" y="94043"/>
                  <a:pt x="288925" y="94043"/>
                </a:cubicBezTo>
                <a:cubicBezTo>
                  <a:pt x="288925" y="99263"/>
                  <a:pt x="283667" y="104482"/>
                  <a:pt x="278421" y="104482"/>
                </a:cubicBezTo>
                <a:cubicBezTo>
                  <a:pt x="278421" y="104482"/>
                  <a:pt x="278421" y="104482"/>
                  <a:pt x="273163" y="104482"/>
                </a:cubicBezTo>
                <a:cubicBezTo>
                  <a:pt x="273163" y="104482"/>
                  <a:pt x="267919" y="104482"/>
                  <a:pt x="267919" y="104482"/>
                </a:cubicBezTo>
                <a:cubicBezTo>
                  <a:pt x="241642" y="73139"/>
                  <a:pt x="241642" y="73139"/>
                  <a:pt x="241642" y="73139"/>
                </a:cubicBezTo>
                <a:lnTo>
                  <a:pt x="173355" y="14105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838200" y="2641600"/>
            <a:ext cx="524933" cy="491067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93533" y="2641600"/>
            <a:ext cx="558800" cy="541867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2733" y="2692400"/>
            <a:ext cx="508000" cy="440267"/>
          </a:xfrm>
          <a:prstGeom prst="rect">
            <a:avLst/>
          </a:prstGeom>
          <a:noFill/>
        </p:spPr>
      </p:pic>
      <p:sp>
        <p:nvSpPr>
          <p:cNvPr id="8" name="TextBox 1"/>
          <p:cNvSpPr txBox="1"/>
          <p:nvPr/>
        </p:nvSpPr>
        <p:spPr>
          <a:xfrm>
            <a:off x="317923" y="4978400"/>
            <a:ext cx="6563995" cy="187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300"/>
              </a:lnSpc>
            </a:pPr>
            <a:r>
              <a:rPr lang="en-US" altLang="zh-CN" sz="12800" dirty="0">
                <a:solidFill>
                  <a:srgbClr val="FFFFFF"/>
                </a:solidFill>
                <a:latin typeface="Impact" panose="020B0806030902050204" pitchFamily="18" charset="0"/>
                <a:cs typeface="Impact" panose="020B0806030902050204" pitchFamily="18" charset="0"/>
              </a:rPr>
              <a:t>CONTENTS</a:t>
            </a:r>
            <a:endParaRPr lang="en-US" altLang="zh-CN" sz="12800" dirty="0">
              <a:solidFill>
                <a:srgbClr val="FFFFFF"/>
              </a:solidFill>
              <a:latin typeface="Impact" panose="020B0806030902050204" pitchFamily="18" charset="0"/>
              <a:cs typeface="Impact" panose="020B0806030902050204" pitchFamily="18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414867" y="3302000"/>
            <a:ext cx="1363980" cy="37909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675" b="1" dirty="0">
                <a:solidFill>
                  <a:srgbClr val="FFFFFF"/>
                </a:solidFill>
                <a:latin typeface="造字工房刻宋（非商用）常规体" charset="-122"/>
                <a:ea typeface="造字工房刻宋（非商用）常规体" charset="-122"/>
                <a:cs typeface="微软雅黑" panose="020B0503020204020204" pitchFamily="18" charset="-122"/>
              </a:rPr>
              <a:t>活动概述</a:t>
            </a:r>
            <a:endParaRPr lang="en-US" altLang="zh-CN" sz="2675" b="1" dirty="0">
              <a:solidFill>
                <a:srgbClr val="FFFFFF"/>
              </a:solidFill>
              <a:latin typeface="造字工房刻宋（非商用）常规体" charset="-122"/>
              <a:ea typeface="造字工房刻宋（非商用）常规体" charset="-122"/>
              <a:cs typeface="微软雅黑" panose="020B0503020204020204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2870200" y="3285067"/>
            <a:ext cx="1369060" cy="37909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675" b="1" dirty="0">
                <a:solidFill>
                  <a:srgbClr val="FFFFFF"/>
                </a:solidFill>
                <a:latin typeface="造字工房刻宋（非商用）常规体" charset="-122"/>
                <a:ea typeface="造字工房刻宋（非商用）常规体" charset="-122"/>
                <a:cs typeface="微软雅黑" panose="020B0503020204020204" pitchFamily="18" charset="-122"/>
              </a:rPr>
              <a:t>氛围包装</a:t>
            </a:r>
            <a:endParaRPr lang="en-US" altLang="zh-CN" sz="2675" b="1" dirty="0">
              <a:solidFill>
                <a:srgbClr val="FFFFFF"/>
              </a:solidFill>
              <a:latin typeface="造字工房刻宋（非商用）常规体" charset="-122"/>
              <a:ea typeface="造字工房刻宋（非商用）常规体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5308600" y="3302000"/>
            <a:ext cx="1369060" cy="37909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675" b="1" dirty="0">
                <a:solidFill>
                  <a:srgbClr val="FFFFFF"/>
                </a:solidFill>
                <a:latin typeface="造字工房刻宋（非商用）常规体" charset="-122"/>
                <a:ea typeface="造字工房刻宋（非商用）常规体" charset="-122"/>
                <a:cs typeface="微软雅黑" panose="020B0503020204020204" pitchFamily="18" charset="-122"/>
              </a:rPr>
              <a:t>定制流程</a:t>
            </a:r>
            <a:endParaRPr lang="en-US" altLang="zh-CN" sz="2675" b="1" dirty="0">
              <a:solidFill>
                <a:srgbClr val="FFFFFF"/>
              </a:solidFill>
              <a:latin typeface="造字工房刻宋（非商用）常规体" charset="-122"/>
              <a:ea typeface="造字工房刻宋（非商用）常规体" charset="-122"/>
              <a:cs typeface="微软雅黑" panose="020B0503020204020204" pitchFamily="18" charset="-122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7763933" y="3318933"/>
            <a:ext cx="1369060" cy="37909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675" b="1" dirty="0">
                <a:solidFill>
                  <a:srgbClr val="FFFFFF"/>
                </a:solidFill>
                <a:latin typeface="造字工房刻宋（非商用）常规体" charset="-122"/>
                <a:ea typeface="造字工房刻宋（非商用）常规体" charset="-122"/>
                <a:cs typeface="微软雅黑" panose="020B0503020204020204" pitchFamily="18" charset="-122"/>
              </a:rPr>
              <a:t>应急措施</a:t>
            </a:r>
            <a:endParaRPr lang="en-US" altLang="zh-CN" sz="2675" b="1" dirty="0">
              <a:solidFill>
                <a:srgbClr val="FFFFFF"/>
              </a:solidFill>
              <a:latin typeface="造字工房刻宋（非商用）常规体" charset="-122"/>
              <a:ea typeface="造字工房刻宋（非商用）常规体" charset="-122"/>
              <a:cs typeface="微软雅黑" panose="020B0503020204020204" pitchFamily="18" charset="-122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317923" y="61172"/>
            <a:ext cx="6563995" cy="187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300"/>
              </a:lnSpc>
            </a:pPr>
            <a:r>
              <a:rPr lang="en-US" altLang="zh-CN" sz="12800" dirty="0">
                <a:solidFill>
                  <a:srgbClr val="FFFFFF"/>
                </a:solidFill>
                <a:latin typeface="Impact" panose="020B0806030902050204" pitchFamily="18" charset="0"/>
                <a:cs typeface="Impact" panose="020B0806030902050204" pitchFamily="18" charset="0"/>
              </a:rPr>
              <a:t>CONTENTS</a:t>
            </a:r>
            <a:endParaRPr lang="en-US" altLang="zh-CN" sz="12800" dirty="0">
              <a:solidFill>
                <a:srgbClr val="FFFFFF"/>
              </a:solidFill>
              <a:latin typeface="Impact" panose="020B0806030902050204" pitchFamily="18" charset="0"/>
              <a:cs typeface="Impact" panose="020B08060309020502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635"/>
            <a:ext cx="1215390" cy="5543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215390" y="-635"/>
            <a:ext cx="10976610" cy="55562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TextBox 1"/>
          <p:cNvSpPr txBox="1"/>
          <p:nvPr/>
        </p:nvSpPr>
        <p:spPr>
          <a:xfrm>
            <a:off x="1337733" y="203200"/>
            <a:ext cx="1219200" cy="2635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altLang="zh-CN" sz="2400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MingLiU" panose="02020509000000000000" pitchFamily="18" charset="-120"/>
              </a:rPr>
              <a:t>活动概况</a:t>
            </a:r>
            <a:endParaRPr lang="en-US" altLang="zh-CN" sz="2400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  <a:cs typeface="MingLiU" panose="02020509000000000000" pitchFamily="18" charset="-120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389467" y="2319867"/>
            <a:ext cx="3968750" cy="116141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活动时间：</a:t>
            </a: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2020年7月-8月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32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活动地点：</a:t>
            </a: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中南紫云集售楼处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32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活动主题：</a:t>
            </a: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盛夏潮玩园游会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389467" y="3962400"/>
            <a:ext cx="518795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活动内容：</a:t>
            </a: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赏美味、游美园、亲子手作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18" charset="-122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2705523" y="4978612"/>
            <a:ext cx="9486265" cy="1879600"/>
          </a:xfrm>
          <a:prstGeom prst="rect">
            <a:avLst/>
          </a:prstGeom>
          <a:noFill/>
        </p:spPr>
        <p:txBody>
          <a:bodyPr wrap="none" lIns="0" tIns="0" rIns="0" rtlCol="0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ts val="14300"/>
              </a:lnSpc>
            </a:pPr>
            <a:r>
              <a:rPr lang="en-US" altLang="zh-CN" sz="18500" dirty="0">
                <a:solidFill>
                  <a:schemeClr val="accent1">
                    <a:alpha val="24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pitchFamily="18" charset="0"/>
                <a:cs typeface="Impact" panose="020B0806030902050204" pitchFamily="18" charset="0"/>
              </a:rPr>
              <a:t>CONTENTS</a:t>
            </a:r>
            <a:endParaRPr lang="en-US" altLang="zh-CN" sz="18500" dirty="0">
              <a:solidFill>
                <a:schemeClr val="accent1">
                  <a:alpha val="24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mpact" panose="020B0806030902050204" pitchFamily="18" charset="0"/>
              <a:cs typeface="Impact" panose="020B08060309020502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542544" y="1997455"/>
            <a:ext cx="2810255" cy="1034288"/>
          </a:xfrm>
          <a:custGeom>
            <a:avLst/>
            <a:gdLst>
              <a:gd name="connsiteX0" fmla="*/ 0 w 2107691"/>
              <a:gd name="connsiteY0" fmla="*/ 0 h 775716"/>
              <a:gd name="connsiteX1" fmla="*/ 2107691 w 2107691"/>
              <a:gd name="connsiteY1" fmla="*/ 0 h 775716"/>
              <a:gd name="connsiteX2" fmla="*/ 2107691 w 2107691"/>
              <a:gd name="connsiteY2" fmla="*/ 775715 h 775716"/>
              <a:gd name="connsiteX3" fmla="*/ 0 w 2107691"/>
              <a:gd name="connsiteY3" fmla="*/ 775715 h 775716"/>
              <a:gd name="connsiteX4" fmla="*/ 0 w 2107691"/>
              <a:gd name="connsiteY4" fmla="*/ 0 h 77571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107691" h="775716">
                <a:moveTo>
                  <a:pt x="0" y="0"/>
                </a:moveTo>
                <a:lnTo>
                  <a:pt x="2107691" y="0"/>
                </a:lnTo>
                <a:lnTo>
                  <a:pt x="2107691" y="775715"/>
                </a:lnTo>
                <a:lnTo>
                  <a:pt x="0" y="775715"/>
                </a:lnTo>
                <a:lnTo>
                  <a:pt x="0" y="0"/>
                </a:lnTo>
              </a:path>
            </a:pathLst>
          </a:custGeom>
          <a:solidFill>
            <a:srgbClr val="4F81B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3352800" y="1997455"/>
            <a:ext cx="2810256" cy="1034288"/>
          </a:xfrm>
          <a:custGeom>
            <a:avLst/>
            <a:gdLst>
              <a:gd name="connsiteX0" fmla="*/ 0 w 2107692"/>
              <a:gd name="connsiteY0" fmla="*/ 0 h 775716"/>
              <a:gd name="connsiteX1" fmla="*/ 2107691 w 2107692"/>
              <a:gd name="connsiteY1" fmla="*/ 0 h 775716"/>
              <a:gd name="connsiteX2" fmla="*/ 2107691 w 2107692"/>
              <a:gd name="connsiteY2" fmla="*/ 775715 h 775716"/>
              <a:gd name="connsiteX3" fmla="*/ 0 w 2107692"/>
              <a:gd name="connsiteY3" fmla="*/ 775715 h 775716"/>
              <a:gd name="connsiteX4" fmla="*/ 0 w 2107692"/>
              <a:gd name="connsiteY4" fmla="*/ 0 h 77571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107692" h="775716">
                <a:moveTo>
                  <a:pt x="0" y="0"/>
                </a:moveTo>
                <a:lnTo>
                  <a:pt x="2107691" y="0"/>
                </a:lnTo>
                <a:lnTo>
                  <a:pt x="2107691" y="775715"/>
                </a:lnTo>
                <a:lnTo>
                  <a:pt x="0" y="775715"/>
                </a:lnTo>
                <a:lnTo>
                  <a:pt x="0" y="0"/>
                </a:lnTo>
              </a:path>
            </a:pathLst>
          </a:custGeom>
          <a:solidFill>
            <a:srgbClr val="4F81B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5" name="Freeform 3"/>
          <p:cNvSpPr/>
          <p:nvPr/>
        </p:nvSpPr>
        <p:spPr>
          <a:xfrm>
            <a:off x="6163055" y="1997455"/>
            <a:ext cx="2812287" cy="1034288"/>
          </a:xfrm>
          <a:custGeom>
            <a:avLst/>
            <a:gdLst>
              <a:gd name="connsiteX0" fmla="*/ 0 w 2109215"/>
              <a:gd name="connsiteY0" fmla="*/ 0 h 775716"/>
              <a:gd name="connsiteX1" fmla="*/ 2109215 w 2109215"/>
              <a:gd name="connsiteY1" fmla="*/ 0 h 775716"/>
              <a:gd name="connsiteX2" fmla="*/ 2109215 w 2109215"/>
              <a:gd name="connsiteY2" fmla="*/ 775715 h 775716"/>
              <a:gd name="connsiteX3" fmla="*/ 0 w 2109215"/>
              <a:gd name="connsiteY3" fmla="*/ 775715 h 775716"/>
              <a:gd name="connsiteX4" fmla="*/ 0 w 2109215"/>
              <a:gd name="connsiteY4" fmla="*/ 0 h 77571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109215" h="775716">
                <a:moveTo>
                  <a:pt x="0" y="0"/>
                </a:moveTo>
                <a:lnTo>
                  <a:pt x="2109215" y="0"/>
                </a:lnTo>
                <a:lnTo>
                  <a:pt x="2109215" y="775715"/>
                </a:lnTo>
                <a:lnTo>
                  <a:pt x="0" y="775715"/>
                </a:lnTo>
                <a:lnTo>
                  <a:pt x="0" y="0"/>
                </a:lnTo>
              </a:path>
            </a:pathLst>
          </a:custGeom>
          <a:solidFill>
            <a:srgbClr val="4F81B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6" name="Freeform 3"/>
          <p:cNvSpPr/>
          <p:nvPr/>
        </p:nvSpPr>
        <p:spPr>
          <a:xfrm>
            <a:off x="8975343" y="1997455"/>
            <a:ext cx="2810256" cy="1034288"/>
          </a:xfrm>
          <a:custGeom>
            <a:avLst/>
            <a:gdLst>
              <a:gd name="connsiteX0" fmla="*/ 0 w 2107692"/>
              <a:gd name="connsiteY0" fmla="*/ 0 h 775716"/>
              <a:gd name="connsiteX1" fmla="*/ 2107692 w 2107692"/>
              <a:gd name="connsiteY1" fmla="*/ 0 h 775716"/>
              <a:gd name="connsiteX2" fmla="*/ 2107692 w 2107692"/>
              <a:gd name="connsiteY2" fmla="*/ 775715 h 775716"/>
              <a:gd name="connsiteX3" fmla="*/ 0 w 2107692"/>
              <a:gd name="connsiteY3" fmla="*/ 775715 h 775716"/>
              <a:gd name="connsiteX4" fmla="*/ 0 w 2107692"/>
              <a:gd name="connsiteY4" fmla="*/ 0 h 77571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107692" h="775716">
                <a:moveTo>
                  <a:pt x="0" y="0"/>
                </a:moveTo>
                <a:lnTo>
                  <a:pt x="2107692" y="0"/>
                </a:lnTo>
                <a:lnTo>
                  <a:pt x="2107692" y="775715"/>
                </a:lnTo>
                <a:lnTo>
                  <a:pt x="0" y="775715"/>
                </a:lnTo>
                <a:lnTo>
                  <a:pt x="0" y="0"/>
                </a:lnTo>
              </a:path>
            </a:pathLst>
          </a:custGeom>
          <a:solidFill>
            <a:srgbClr val="4F81B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7" name="Freeform 3"/>
          <p:cNvSpPr/>
          <p:nvPr/>
        </p:nvSpPr>
        <p:spPr>
          <a:xfrm>
            <a:off x="542544" y="3031743"/>
            <a:ext cx="2810255" cy="764032"/>
          </a:xfrm>
          <a:custGeom>
            <a:avLst/>
            <a:gdLst>
              <a:gd name="connsiteX0" fmla="*/ 0 w 2107691"/>
              <a:gd name="connsiteY0" fmla="*/ 0 h 573024"/>
              <a:gd name="connsiteX1" fmla="*/ 2107691 w 2107691"/>
              <a:gd name="connsiteY1" fmla="*/ 0 h 573024"/>
              <a:gd name="connsiteX2" fmla="*/ 2107691 w 2107691"/>
              <a:gd name="connsiteY2" fmla="*/ 573024 h 573024"/>
              <a:gd name="connsiteX3" fmla="*/ 0 w 2107691"/>
              <a:gd name="connsiteY3" fmla="*/ 573024 h 573024"/>
              <a:gd name="connsiteX4" fmla="*/ 0 w 2107691"/>
              <a:gd name="connsiteY4" fmla="*/ 0 h 5730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107691" h="573024">
                <a:moveTo>
                  <a:pt x="0" y="0"/>
                </a:moveTo>
                <a:lnTo>
                  <a:pt x="2107691" y="0"/>
                </a:lnTo>
                <a:lnTo>
                  <a:pt x="2107691" y="573024"/>
                </a:lnTo>
                <a:lnTo>
                  <a:pt x="0" y="573024"/>
                </a:lnTo>
                <a:lnTo>
                  <a:pt x="0" y="0"/>
                </a:lnTo>
              </a:path>
            </a:pathLst>
          </a:custGeom>
          <a:solidFill>
            <a:srgbClr val="D0D8E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8" name="Freeform 3"/>
          <p:cNvSpPr/>
          <p:nvPr/>
        </p:nvSpPr>
        <p:spPr>
          <a:xfrm>
            <a:off x="3352800" y="3031743"/>
            <a:ext cx="2810256" cy="764032"/>
          </a:xfrm>
          <a:custGeom>
            <a:avLst/>
            <a:gdLst>
              <a:gd name="connsiteX0" fmla="*/ 0 w 2107692"/>
              <a:gd name="connsiteY0" fmla="*/ 0 h 573024"/>
              <a:gd name="connsiteX1" fmla="*/ 2107691 w 2107692"/>
              <a:gd name="connsiteY1" fmla="*/ 0 h 573024"/>
              <a:gd name="connsiteX2" fmla="*/ 2107691 w 2107692"/>
              <a:gd name="connsiteY2" fmla="*/ 573024 h 573024"/>
              <a:gd name="connsiteX3" fmla="*/ 0 w 2107692"/>
              <a:gd name="connsiteY3" fmla="*/ 573024 h 573024"/>
              <a:gd name="connsiteX4" fmla="*/ 0 w 2107692"/>
              <a:gd name="connsiteY4" fmla="*/ 0 h 5730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107692" h="573024">
                <a:moveTo>
                  <a:pt x="0" y="0"/>
                </a:moveTo>
                <a:lnTo>
                  <a:pt x="2107691" y="0"/>
                </a:lnTo>
                <a:lnTo>
                  <a:pt x="2107691" y="573024"/>
                </a:lnTo>
                <a:lnTo>
                  <a:pt x="0" y="573024"/>
                </a:lnTo>
                <a:lnTo>
                  <a:pt x="0" y="0"/>
                </a:lnTo>
              </a:path>
            </a:pathLst>
          </a:custGeom>
          <a:solidFill>
            <a:srgbClr val="D0D8E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9" name="Freeform 3"/>
          <p:cNvSpPr/>
          <p:nvPr/>
        </p:nvSpPr>
        <p:spPr>
          <a:xfrm>
            <a:off x="6163055" y="3031743"/>
            <a:ext cx="2812287" cy="764032"/>
          </a:xfrm>
          <a:custGeom>
            <a:avLst/>
            <a:gdLst>
              <a:gd name="connsiteX0" fmla="*/ 0 w 2109215"/>
              <a:gd name="connsiteY0" fmla="*/ 0 h 573024"/>
              <a:gd name="connsiteX1" fmla="*/ 2109215 w 2109215"/>
              <a:gd name="connsiteY1" fmla="*/ 0 h 573024"/>
              <a:gd name="connsiteX2" fmla="*/ 2109215 w 2109215"/>
              <a:gd name="connsiteY2" fmla="*/ 573024 h 573024"/>
              <a:gd name="connsiteX3" fmla="*/ 0 w 2109215"/>
              <a:gd name="connsiteY3" fmla="*/ 573024 h 573024"/>
              <a:gd name="connsiteX4" fmla="*/ 0 w 2109215"/>
              <a:gd name="connsiteY4" fmla="*/ 0 h 5730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109215" h="573024">
                <a:moveTo>
                  <a:pt x="0" y="0"/>
                </a:moveTo>
                <a:lnTo>
                  <a:pt x="2109215" y="0"/>
                </a:lnTo>
                <a:lnTo>
                  <a:pt x="2109215" y="573024"/>
                </a:lnTo>
                <a:lnTo>
                  <a:pt x="0" y="573024"/>
                </a:lnTo>
                <a:lnTo>
                  <a:pt x="0" y="0"/>
                </a:lnTo>
              </a:path>
            </a:pathLst>
          </a:custGeom>
          <a:solidFill>
            <a:srgbClr val="D0D8E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0" name="Freeform 3"/>
          <p:cNvSpPr/>
          <p:nvPr/>
        </p:nvSpPr>
        <p:spPr>
          <a:xfrm>
            <a:off x="8975343" y="3031743"/>
            <a:ext cx="2810256" cy="764032"/>
          </a:xfrm>
          <a:custGeom>
            <a:avLst/>
            <a:gdLst>
              <a:gd name="connsiteX0" fmla="*/ 0 w 2107692"/>
              <a:gd name="connsiteY0" fmla="*/ 0 h 573024"/>
              <a:gd name="connsiteX1" fmla="*/ 2107692 w 2107692"/>
              <a:gd name="connsiteY1" fmla="*/ 0 h 573024"/>
              <a:gd name="connsiteX2" fmla="*/ 2107692 w 2107692"/>
              <a:gd name="connsiteY2" fmla="*/ 573024 h 573024"/>
              <a:gd name="connsiteX3" fmla="*/ 0 w 2107692"/>
              <a:gd name="connsiteY3" fmla="*/ 573024 h 573024"/>
              <a:gd name="connsiteX4" fmla="*/ 0 w 2107692"/>
              <a:gd name="connsiteY4" fmla="*/ 0 h 5730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107692" h="573024">
                <a:moveTo>
                  <a:pt x="0" y="0"/>
                </a:moveTo>
                <a:lnTo>
                  <a:pt x="2107692" y="0"/>
                </a:lnTo>
                <a:lnTo>
                  <a:pt x="2107692" y="573024"/>
                </a:lnTo>
                <a:lnTo>
                  <a:pt x="0" y="573024"/>
                </a:lnTo>
                <a:lnTo>
                  <a:pt x="0" y="0"/>
                </a:lnTo>
              </a:path>
            </a:pathLst>
          </a:custGeom>
          <a:solidFill>
            <a:srgbClr val="D0D8E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1" name="Freeform 3"/>
          <p:cNvSpPr/>
          <p:nvPr/>
        </p:nvSpPr>
        <p:spPr>
          <a:xfrm>
            <a:off x="542544" y="4641087"/>
            <a:ext cx="2810255" cy="804672"/>
          </a:xfrm>
          <a:custGeom>
            <a:avLst/>
            <a:gdLst>
              <a:gd name="connsiteX0" fmla="*/ 0 w 2107691"/>
              <a:gd name="connsiteY0" fmla="*/ 0 h 603504"/>
              <a:gd name="connsiteX1" fmla="*/ 2107691 w 2107691"/>
              <a:gd name="connsiteY1" fmla="*/ 0 h 603504"/>
              <a:gd name="connsiteX2" fmla="*/ 2107691 w 2107691"/>
              <a:gd name="connsiteY2" fmla="*/ 603504 h 603504"/>
              <a:gd name="connsiteX3" fmla="*/ 0 w 2107691"/>
              <a:gd name="connsiteY3" fmla="*/ 603504 h 603504"/>
              <a:gd name="connsiteX4" fmla="*/ 0 w 2107691"/>
              <a:gd name="connsiteY4" fmla="*/ 0 h 6035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107691" h="603504">
                <a:moveTo>
                  <a:pt x="0" y="0"/>
                </a:moveTo>
                <a:lnTo>
                  <a:pt x="2107691" y="0"/>
                </a:lnTo>
                <a:lnTo>
                  <a:pt x="2107691" y="603504"/>
                </a:lnTo>
                <a:lnTo>
                  <a:pt x="0" y="603504"/>
                </a:lnTo>
                <a:lnTo>
                  <a:pt x="0" y="0"/>
                </a:lnTo>
              </a:path>
            </a:pathLst>
          </a:custGeom>
          <a:solidFill>
            <a:srgbClr val="D0D8E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2" name="Freeform 3"/>
          <p:cNvSpPr/>
          <p:nvPr/>
        </p:nvSpPr>
        <p:spPr>
          <a:xfrm>
            <a:off x="3352800" y="4641087"/>
            <a:ext cx="2810256" cy="804672"/>
          </a:xfrm>
          <a:custGeom>
            <a:avLst/>
            <a:gdLst>
              <a:gd name="connsiteX0" fmla="*/ 0 w 2107692"/>
              <a:gd name="connsiteY0" fmla="*/ 0 h 603504"/>
              <a:gd name="connsiteX1" fmla="*/ 2107691 w 2107692"/>
              <a:gd name="connsiteY1" fmla="*/ 0 h 603504"/>
              <a:gd name="connsiteX2" fmla="*/ 2107691 w 2107692"/>
              <a:gd name="connsiteY2" fmla="*/ 603504 h 603504"/>
              <a:gd name="connsiteX3" fmla="*/ 0 w 2107692"/>
              <a:gd name="connsiteY3" fmla="*/ 603504 h 603504"/>
              <a:gd name="connsiteX4" fmla="*/ 0 w 2107692"/>
              <a:gd name="connsiteY4" fmla="*/ 0 h 6035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107692" h="603504">
                <a:moveTo>
                  <a:pt x="0" y="0"/>
                </a:moveTo>
                <a:lnTo>
                  <a:pt x="2107691" y="0"/>
                </a:lnTo>
                <a:lnTo>
                  <a:pt x="2107691" y="603504"/>
                </a:lnTo>
                <a:lnTo>
                  <a:pt x="0" y="603504"/>
                </a:lnTo>
                <a:lnTo>
                  <a:pt x="0" y="0"/>
                </a:lnTo>
              </a:path>
            </a:pathLst>
          </a:custGeom>
          <a:solidFill>
            <a:srgbClr val="D0D8E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3" name="Freeform 3"/>
          <p:cNvSpPr/>
          <p:nvPr/>
        </p:nvSpPr>
        <p:spPr>
          <a:xfrm>
            <a:off x="6163055" y="4641087"/>
            <a:ext cx="2812287" cy="804672"/>
          </a:xfrm>
          <a:custGeom>
            <a:avLst/>
            <a:gdLst>
              <a:gd name="connsiteX0" fmla="*/ 0 w 2109215"/>
              <a:gd name="connsiteY0" fmla="*/ 0 h 603504"/>
              <a:gd name="connsiteX1" fmla="*/ 2109215 w 2109215"/>
              <a:gd name="connsiteY1" fmla="*/ 0 h 603504"/>
              <a:gd name="connsiteX2" fmla="*/ 2109215 w 2109215"/>
              <a:gd name="connsiteY2" fmla="*/ 603504 h 603504"/>
              <a:gd name="connsiteX3" fmla="*/ 0 w 2109215"/>
              <a:gd name="connsiteY3" fmla="*/ 603504 h 603504"/>
              <a:gd name="connsiteX4" fmla="*/ 0 w 2109215"/>
              <a:gd name="connsiteY4" fmla="*/ 0 h 6035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109215" h="603504">
                <a:moveTo>
                  <a:pt x="0" y="0"/>
                </a:moveTo>
                <a:lnTo>
                  <a:pt x="2109215" y="0"/>
                </a:lnTo>
                <a:lnTo>
                  <a:pt x="2109215" y="603504"/>
                </a:lnTo>
                <a:lnTo>
                  <a:pt x="0" y="603504"/>
                </a:lnTo>
                <a:lnTo>
                  <a:pt x="0" y="0"/>
                </a:lnTo>
              </a:path>
            </a:pathLst>
          </a:custGeom>
          <a:solidFill>
            <a:srgbClr val="D0D8E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4" name="Freeform 3"/>
          <p:cNvSpPr/>
          <p:nvPr/>
        </p:nvSpPr>
        <p:spPr>
          <a:xfrm>
            <a:off x="8975343" y="4641087"/>
            <a:ext cx="2810256" cy="804672"/>
          </a:xfrm>
          <a:custGeom>
            <a:avLst/>
            <a:gdLst>
              <a:gd name="connsiteX0" fmla="*/ 0 w 2107692"/>
              <a:gd name="connsiteY0" fmla="*/ 0 h 603504"/>
              <a:gd name="connsiteX1" fmla="*/ 2107692 w 2107692"/>
              <a:gd name="connsiteY1" fmla="*/ 0 h 603504"/>
              <a:gd name="connsiteX2" fmla="*/ 2107692 w 2107692"/>
              <a:gd name="connsiteY2" fmla="*/ 603504 h 603504"/>
              <a:gd name="connsiteX3" fmla="*/ 0 w 2107692"/>
              <a:gd name="connsiteY3" fmla="*/ 603504 h 603504"/>
              <a:gd name="connsiteX4" fmla="*/ 0 w 2107692"/>
              <a:gd name="connsiteY4" fmla="*/ 0 h 6035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107692" h="603504">
                <a:moveTo>
                  <a:pt x="0" y="0"/>
                </a:moveTo>
                <a:lnTo>
                  <a:pt x="2107692" y="0"/>
                </a:lnTo>
                <a:lnTo>
                  <a:pt x="2107692" y="603504"/>
                </a:lnTo>
                <a:lnTo>
                  <a:pt x="0" y="603504"/>
                </a:lnTo>
                <a:lnTo>
                  <a:pt x="0" y="0"/>
                </a:lnTo>
              </a:path>
            </a:pathLst>
          </a:custGeom>
          <a:solidFill>
            <a:srgbClr val="D0D8E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5" name="Freeform 3"/>
          <p:cNvSpPr/>
          <p:nvPr/>
        </p:nvSpPr>
        <p:spPr>
          <a:xfrm>
            <a:off x="542544" y="3795776"/>
            <a:ext cx="2810255" cy="845312"/>
          </a:xfrm>
          <a:custGeom>
            <a:avLst/>
            <a:gdLst>
              <a:gd name="connsiteX0" fmla="*/ 0 w 2107691"/>
              <a:gd name="connsiteY0" fmla="*/ 0 h 633984"/>
              <a:gd name="connsiteX1" fmla="*/ 2107691 w 2107691"/>
              <a:gd name="connsiteY1" fmla="*/ 0 h 633984"/>
              <a:gd name="connsiteX2" fmla="*/ 2107691 w 2107691"/>
              <a:gd name="connsiteY2" fmla="*/ 633983 h 633984"/>
              <a:gd name="connsiteX3" fmla="*/ 0 w 2107691"/>
              <a:gd name="connsiteY3" fmla="*/ 633983 h 633984"/>
              <a:gd name="connsiteX4" fmla="*/ 0 w 2107691"/>
              <a:gd name="connsiteY4" fmla="*/ 0 h 6339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107691" h="633984">
                <a:moveTo>
                  <a:pt x="0" y="0"/>
                </a:moveTo>
                <a:lnTo>
                  <a:pt x="2107691" y="0"/>
                </a:lnTo>
                <a:lnTo>
                  <a:pt x="2107691" y="633983"/>
                </a:lnTo>
                <a:lnTo>
                  <a:pt x="0" y="633983"/>
                </a:lnTo>
                <a:lnTo>
                  <a:pt x="0" y="0"/>
                </a:lnTo>
              </a:path>
            </a:pathLst>
          </a:custGeom>
          <a:solidFill>
            <a:srgbClr val="E9EDF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6" name="Freeform 3"/>
          <p:cNvSpPr/>
          <p:nvPr/>
        </p:nvSpPr>
        <p:spPr>
          <a:xfrm>
            <a:off x="3352800" y="3795776"/>
            <a:ext cx="2810256" cy="845312"/>
          </a:xfrm>
          <a:custGeom>
            <a:avLst/>
            <a:gdLst>
              <a:gd name="connsiteX0" fmla="*/ 0 w 2107692"/>
              <a:gd name="connsiteY0" fmla="*/ 0 h 633984"/>
              <a:gd name="connsiteX1" fmla="*/ 2107691 w 2107692"/>
              <a:gd name="connsiteY1" fmla="*/ 0 h 633984"/>
              <a:gd name="connsiteX2" fmla="*/ 2107691 w 2107692"/>
              <a:gd name="connsiteY2" fmla="*/ 633983 h 633984"/>
              <a:gd name="connsiteX3" fmla="*/ 0 w 2107692"/>
              <a:gd name="connsiteY3" fmla="*/ 633983 h 633984"/>
              <a:gd name="connsiteX4" fmla="*/ 0 w 2107692"/>
              <a:gd name="connsiteY4" fmla="*/ 0 h 6339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107692" h="633984">
                <a:moveTo>
                  <a:pt x="0" y="0"/>
                </a:moveTo>
                <a:lnTo>
                  <a:pt x="2107691" y="0"/>
                </a:lnTo>
                <a:lnTo>
                  <a:pt x="2107691" y="633983"/>
                </a:lnTo>
                <a:lnTo>
                  <a:pt x="0" y="633983"/>
                </a:lnTo>
                <a:lnTo>
                  <a:pt x="0" y="0"/>
                </a:lnTo>
              </a:path>
            </a:pathLst>
          </a:custGeom>
          <a:solidFill>
            <a:srgbClr val="E9EDF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7" name="Freeform 3"/>
          <p:cNvSpPr/>
          <p:nvPr/>
        </p:nvSpPr>
        <p:spPr>
          <a:xfrm>
            <a:off x="6163055" y="3795776"/>
            <a:ext cx="2812287" cy="845312"/>
          </a:xfrm>
          <a:custGeom>
            <a:avLst/>
            <a:gdLst>
              <a:gd name="connsiteX0" fmla="*/ 0 w 2109215"/>
              <a:gd name="connsiteY0" fmla="*/ 0 h 633984"/>
              <a:gd name="connsiteX1" fmla="*/ 2109215 w 2109215"/>
              <a:gd name="connsiteY1" fmla="*/ 0 h 633984"/>
              <a:gd name="connsiteX2" fmla="*/ 2109215 w 2109215"/>
              <a:gd name="connsiteY2" fmla="*/ 633983 h 633984"/>
              <a:gd name="connsiteX3" fmla="*/ 0 w 2109215"/>
              <a:gd name="connsiteY3" fmla="*/ 633983 h 633984"/>
              <a:gd name="connsiteX4" fmla="*/ 0 w 2109215"/>
              <a:gd name="connsiteY4" fmla="*/ 0 h 6339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109215" h="633984">
                <a:moveTo>
                  <a:pt x="0" y="0"/>
                </a:moveTo>
                <a:lnTo>
                  <a:pt x="2109215" y="0"/>
                </a:lnTo>
                <a:lnTo>
                  <a:pt x="2109215" y="633983"/>
                </a:lnTo>
                <a:lnTo>
                  <a:pt x="0" y="633983"/>
                </a:lnTo>
                <a:lnTo>
                  <a:pt x="0" y="0"/>
                </a:lnTo>
              </a:path>
            </a:pathLst>
          </a:custGeom>
          <a:solidFill>
            <a:srgbClr val="E9EDF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8" name="Freeform 3"/>
          <p:cNvSpPr/>
          <p:nvPr/>
        </p:nvSpPr>
        <p:spPr>
          <a:xfrm>
            <a:off x="8975343" y="3795776"/>
            <a:ext cx="2810256" cy="845312"/>
          </a:xfrm>
          <a:custGeom>
            <a:avLst/>
            <a:gdLst>
              <a:gd name="connsiteX0" fmla="*/ 0 w 2107692"/>
              <a:gd name="connsiteY0" fmla="*/ 0 h 633984"/>
              <a:gd name="connsiteX1" fmla="*/ 2107692 w 2107692"/>
              <a:gd name="connsiteY1" fmla="*/ 0 h 633984"/>
              <a:gd name="connsiteX2" fmla="*/ 2107692 w 2107692"/>
              <a:gd name="connsiteY2" fmla="*/ 633983 h 633984"/>
              <a:gd name="connsiteX3" fmla="*/ 0 w 2107692"/>
              <a:gd name="connsiteY3" fmla="*/ 633983 h 633984"/>
              <a:gd name="connsiteX4" fmla="*/ 0 w 2107692"/>
              <a:gd name="connsiteY4" fmla="*/ 0 h 6339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107692" h="633984">
                <a:moveTo>
                  <a:pt x="0" y="0"/>
                </a:moveTo>
                <a:lnTo>
                  <a:pt x="2107692" y="0"/>
                </a:lnTo>
                <a:lnTo>
                  <a:pt x="2107692" y="633983"/>
                </a:lnTo>
                <a:lnTo>
                  <a:pt x="0" y="633983"/>
                </a:lnTo>
                <a:lnTo>
                  <a:pt x="0" y="0"/>
                </a:lnTo>
              </a:path>
            </a:pathLst>
          </a:custGeom>
          <a:solidFill>
            <a:srgbClr val="E9EDF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541867" y="1987973"/>
            <a:ext cx="11243733" cy="16933"/>
          </a:xfrm>
          <a:custGeom>
            <a:avLst/>
            <a:gdLst>
              <a:gd name="connsiteX0" fmla="*/ 0 w 8432800"/>
              <a:gd name="connsiteY0" fmla="*/ 6350 h 12700"/>
              <a:gd name="connsiteX1" fmla="*/ 8432800 w 8432800"/>
              <a:gd name="connsiteY1" fmla="*/ 6350 h 12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432800" h="12700">
                <a:moveTo>
                  <a:pt x="0" y="6350"/>
                </a:moveTo>
                <a:lnTo>
                  <a:pt x="8432800" y="6350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0" name="Freeform 3"/>
          <p:cNvSpPr/>
          <p:nvPr/>
        </p:nvSpPr>
        <p:spPr>
          <a:xfrm>
            <a:off x="541867" y="3005667"/>
            <a:ext cx="11243733" cy="50800"/>
          </a:xfrm>
          <a:custGeom>
            <a:avLst/>
            <a:gdLst>
              <a:gd name="connsiteX0" fmla="*/ 0 w 8432800"/>
              <a:gd name="connsiteY0" fmla="*/ 19050 h 38100"/>
              <a:gd name="connsiteX1" fmla="*/ 8432800 w 8432800"/>
              <a:gd name="connsiteY1" fmla="*/ 19050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432800" h="38100">
                <a:moveTo>
                  <a:pt x="0" y="19050"/>
                </a:moveTo>
                <a:lnTo>
                  <a:pt x="8432800" y="19050"/>
                </a:lnTo>
              </a:path>
            </a:pathLst>
          </a:custGeom>
          <a:ln w="508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1" name="Freeform 3"/>
          <p:cNvSpPr/>
          <p:nvPr/>
        </p:nvSpPr>
        <p:spPr>
          <a:xfrm>
            <a:off x="533400" y="1996440"/>
            <a:ext cx="16933" cy="3449320"/>
          </a:xfrm>
          <a:custGeom>
            <a:avLst/>
            <a:gdLst>
              <a:gd name="connsiteX0" fmla="*/ 6350 w 12700"/>
              <a:gd name="connsiteY0" fmla="*/ 0 h 2586990"/>
              <a:gd name="connsiteX1" fmla="*/ 6350 w 12700"/>
              <a:gd name="connsiteY1" fmla="*/ 2586990 h 258699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700" h="2586990">
                <a:moveTo>
                  <a:pt x="6350" y="0"/>
                </a:moveTo>
                <a:lnTo>
                  <a:pt x="6350" y="2586990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2" name="Freeform 3"/>
          <p:cNvSpPr/>
          <p:nvPr/>
        </p:nvSpPr>
        <p:spPr>
          <a:xfrm>
            <a:off x="3344333" y="1996440"/>
            <a:ext cx="16933" cy="3449320"/>
          </a:xfrm>
          <a:custGeom>
            <a:avLst/>
            <a:gdLst>
              <a:gd name="connsiteX0" fmla="*/ 6350 w 12700"/>
              <a:gd name="connsiteY0" fmla="*/ 0 h 2586990"/>
              <a:gd name="connsiteX1" fmla="*/ 6350 w 12700"/>
              <a:gd name="connsiteY1" fmla="*/ 2586990 h 258699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700" h="2586990">
                <a:moveTo>
                  <a:pt x="6350" y="0"/>
                </a:moveTo>
                <a:lnTo>
                  <a:pt x="6350" y="2586990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3" name="Freeform 3"/>
          <p:cNvSpPr/>
          <p:nvPr/>
        </p:nvSpPr>
        <p:spPr>
          <a:xfrm>
            <a:off x="6155267" y="1996440"/>
            <a:ext cx="16933" cy="3449320"/>
          </a:xfrm>
          <a:custGeom>
            <a:avLst/>
            <a:gdLst>
              <a:gd name="connsiteX0" fmla="*/ 6350 w 12700"/>
              <a:gd name="connsiteY0" fmla="*/ 0 h 2586990"/>
              <a:gd name="connsiteX1" fmla="*/ 6350 w 12700"/>
              <a:gd name="connsiteY1" fmla="*/ 2586990 h 258699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700" h="2586990">
                <a:moveTo>
                  <a:pt x="6350" y="0"/>
                </a:moveTo>
                <a:lnTo>
                  <a:pt x="6350" y="2586990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4" name="Freeform 3"/>
          <p:cNvSpPr/>
          <p:nvPr/>
        </p:nvSpPr>
        <p:spPr>
          <a:xfrm>
            <a:off x="8966200" y="1996440"/>
            <a:ext cx="16933" cy="3449320"/>
          </a:xfrm>
          <a:custGeom>
            <a:avLst/>
            <a:gdLst>
              <a:gd name="connsiteX0" fmla="*/ 6350 w 12700"/>
              <a:gd name="connsiteY0" fmla="*/ 0 h 2586990"/>
              <a:gd name="connsiteX1" fmla="*/ 6350 w 12700"/>
              <a:gd name="connsiteY1" fmla="*/ 2586990 h 258699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700" h="2586990">
                <a:moveTo>
                  <a:pt x="6350" y="0"/>
                </a:moveTo>
                <a:lnTo>
                  <a:pt x="6350" y="2586990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5" name="Freeform 3"/>
          <p:cNvSpPr/>
          <p:nvPr/>
        </p:nvSpPr>
        <p:spPr>
          <a:xfrm>
            <a:off x="11777133" y="1996440"/>
            <a:ext cx="16933" cy="3449320"/>
          </a:xfrm>
          <a:custGeom>
            <a:avLst/>
            <a:gdLst>
              <a:gd name="connsiteX0" fmla="*/ 6350 w 12700"/>
              <a:gd name="connsiteY0" fmla="*/ 0 h 2586990"/>
              <a:gd name="connsiteX1" fmla="*/ 6350 w 12700"/>
              <a:gd name="connsiteY1" fmla="*/ 2586990 h 258699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700" h="2586990">
                <a:moveTo>
                  <a:pt x="6350" y="0"/>
                </a:moveTo>
                <a:lnTo>
                  <a:pt x="6350" y="2586990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6" name="Freeform 3"/>
          <p:cNvSpPr/>
          <p:nvPr/>
        </p:nvSpPr>
        <p:spPr>
          <a:xfrm>
            <a:off x="541867" y="3787985"/>
            <a:ext cx="11243733" cy="16933"/>
          </a:xfrm>
          <a:custGeom>
            <a:avLst/>
            <a:gdLst>
              <a:gd name="connsiteX0" fmla="*/ 0 w 8432800"/>
              <a:gd name="connsiteY0" fmla="*/ 6350 h 12700"/>
              <a:gd name="connsiteX1" fmla="*/ 8432800 w 8432800"/>
              <a:gd name="connsiteY1" fmla="*/ 6350 h 12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432800" h="12700">
                <a:moveTo>
                  <a:pt x="0" y="6350"/>
                </a:moveTo>
                <a:lnTo>
                  <a:pt x="8432800" y="6350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7" name="Freeform 3"/>
          <p:cNvSpPr/>
          <p:nvPr/>
        </p:nvSpPr>
        <p:spPr>
          <a:xfrm>
            <a:off x="541867" y="4632960"/>
            <a:ext cx="11243733" cy="16933"/>
          </a:xfrm>
          <a:custGeom>
            <a:avLst/>
            <a:gdLst>
              <a:gd name="connsiteX0" fmla="*/ 0 w 8432800"/>
              <a:gd name="connsiteY0" fmla="*/ 6350 h 12700"/>
              <a:gd name="connsiteX1" fmla="*/ 8432800 w 8432800"/>
              <a:gd name="connsiteY1" fmla="*/ 6350 h 12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432800" h="12700">
                <a:moveTo>
                  <a:pt x="0" y="6350"/>
                </a:moveTo>
                <a:lnTo>
                  <a:pt x="8432800" y="6350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8" name="Freeform 3"/>
          <p:cNvSpPr/>
          <p:nvPr/>
        </p:nvSpPr>
        <p:spPr>
          <a:xfrm>
            <a:off x="541867" y="5437293"/>
            <a:ext cx="11243733" cy="16933"/>
          </a:xfrm>
          <a:custGeom>
            <a:avLst/>
            <a:gdLst>
              <a:gd name="connsiteX0" fmla="*/ 0 w 8432800"/>
              <a:gd name="connsiteY0" fmla="*/ 6350 h 12700"/>
              <a:gd name="connsiteX1" fmla="*/ 8432800 w 8432800"/>
              <a:gd name="connsiteY1" fmla="*/ 6350 h 12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432800" h="12700">
                <a:moveTo>
                  <a:pt x="0" y="6350"/>
                </a:moveTo>
                <a:lnTo>
                  <a:pt x="8432800" y="6350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9" name="Freeform 3"/>
          <p:cNvSpPr/>
          <p:nvPr/>
        </p:nvSpPr>
        <p:spPr>
          <a:xfrm>
            <a:off x="-7449" y="-7449"/>
            <a:ext cx="12206901" cy="6872901"/>
          </a:xfrm>
          <a:custGeom>
            <a:avLst/>
            <a:gdLst>
              <a:gd name="connsiteX0" fmla="*/ 6349 w 9155176"/>
              <a:gd name="connsiteY0" fmla="*/ 6349 h 5154676"/>
              <a:gd name="connsiteX1" fmla="*/ 9148826 w 9155176"/>
              <a:gd name="connsiteY1" fmla="*/ 6349 h 5154676"/>
              <a:gd name="connsiteX2" fmla="*/ 9148826 w 9155176"/>
              <a:gd name="connsiteY2" fmla="*/ 5148326 h 5154676"/>
              <a:gd name="connsiteX3" fmla="*/ 6349 w 9155176"/>
              <a:gd name="connsiteY3" fmla="*/ 5148326 h 5154676"/>
              <a:gd name="connsiteX4" fmla="*/ 6349 w 9155176"/>
              <a:gd name="connsiteY4" fmla="*/ 6349 h 51546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55176" h="5154676">
                <a:moveTo>
                  <a:pt x="6350" y="6349"/>
                </a:moveTo>
                <a:lnTo>
                  <a:pt x="9148826" y="6349"/>
                </a:lnTo>
                <a:lnTo>
                  <a:pt x="9148826" y="5148326"/>
                </a:lnTo>
                <a:lnTo>
                  <a:pt x="6349" y="5148326"/>
                </a:lnTo>
                <a:lnTo>
                  <a:pt x="6349" y="634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TextBox 1"/>
          <p:cNvSpPr txBox="1"/>
          <p:nvPr/>
        </p:nvSpPr>
        <p:spPr>
          <a:xfrm>
            <a:off x="4267200" y="575733"/>
            <a:ext cx="2999740" cy="7893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800"/>
              </a:lnSpc>
            </a:pPr>
            <a:r>
              <a:rPr lang="en-US" altLang="zh-CN" sz="5875" b="1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主题分解</a:t>
            </a:r>
            <a:endParaRPr lang="en-US" altLang="zh-CN" sz="5875" b="1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18" charset="-122"/>
            </a:endParaRPr>
          </a:p>
        </p:txBody>
      </p:sp>
      <p:sp>
        <p:nvSpPr>
          <p:cNvPr id="31" name="TextBox 1"/>
          <p:cNvSpPr txBox="1"/>
          <p:nvPr/>
        </p:nvSpPr>
        <p:spPr>
          <a:xfrm>
            <a:off x="981075" y="2400935"/>
            <a:ext cx="1933575" cy="27514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495300" algn="l"/>
              </a:tabLst>
            </a:pPr>
            <a:r>
              <a:rPr lang="en-US" altLang="zh-CN" sz="2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	 </a:t>
            </a:r>
            <a:r>
              <a:rPr lang="en-US" altLang="zh-CN" sz="2400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时间</a:t>
            </a:r>
            <a:endParaRPr lang="en-US" altLang="zh-CN" sz="2400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2400"/>
              </a:lnSpc>
              <a:tabLst>
                <a:tab pos="495300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7月13-7月14日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2500"/>
              </a:lnSpc>
              <a:tabLst>
                <a:tab pos="495300" algn="l"/>
              </a:tabLst>
            </a:pP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2500"/>
              </a:lnSpc>
              <a:tabLst>
                <a:tab pos="495300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7月20-7月21日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2900"/>
              </a:lnSpc>
              <a:tabLst>
                <a:tab pos="495300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7月27-7月28日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32" name="TextBox 1"/>
          <p:cNvSpPr txBox="1"/>
          <p:nvPr/>
        </p:nvSpPr>
        <p:spPr>
          <a:xfrm>
            <a:off x="3691467" y="2324735"/>
            <a:ext cx="2133600" cy="29438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ctr">
              <a:lnSpc>
                <a:spcPts val="1800"/>
              </a:lnSpc>
              <a:tabLst>
                <a:tab pos="88900" algn="l"/>
                <a:tab pos="114300" algn="l"/>
                <a:tab pos="558800" algn="l"/>
              </a:tabLst>
            </a:pPr>
            <a:r>
              <a:rPr lang="en-US" altLang="zh-CN" sz="2400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主题</a:t>
            </a:r>
            <a:endParaRPr lang="en-US" altLang="zh-CN" sz="2400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1800"/>
              </a:lnSpc>
              <a:tabLst>
                <a:tab pos="88900" algn="l"/>
                <a:tab pos="114300" algn="l"/>
                <a:tab pos="558800" algn="l"/>
              </a:tabLst>
            </a:pPr>
            <a:endParaRPr lang="en-US" altLang="zh-CN" sz="2400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1800"/>
              </a:lnSpc>
              <a:tabLst>
                <a:tab pos="88900" algn="l"/>
                <a:tab pos="114300" algn="l"/>
                <a:tab pos="558800" algn="l"/>
              </a:tabLst>
            </a:pPr>
            <a:r>
              <a:rPr lang="en-US" altLang="zh-CN" sz="2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	</a:t>
            </a: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《大白兔之夏》</a:t>
            </a:r>
            <a:endParaRPr lang="en-US" altLang="zh-CN" sz="212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2700"/>
              </a:lnSpc>
              <a:tabLst>
                <a:tab pos="88900" algn="l"/>
                <a:tab pos="114300" algn="l"/>
                <a:tab pos="558800" algn="l"/>
              </a:tabLst>
            </a:pP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2700"/>
              </a:lnSpc>
              <a:tabLst>
                <a:tab pos="88900" algn="l"/>
                <a:tab pos="114300" algn="l"/>
                <a:tab pos="558800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《潮玩涂鸦秀》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1900"/>
              </a:lnSpc>
              <a:tabLst>
                <a:tab pos="88900" algn="l"/>
                <a:tab pos="114300" algn="l"/>
                <a:tab pos="558800" algn="l"/>
              </a:tabLst>
            </a:pPr>
            <a:r>
              <a:rPr lang="en-US" altLang="zh-CN" sz="2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		</a:t>
            </a: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1900"/>
              </a:lnSpc>
              <a:tabLst>
                <a:tab pos="88900" algn="l"/>
                <a:tab pos="114300" algn="l"/>
                <a:tab pos="558800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《国潮派对》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33" name="TextBox 1"/>
          <p:cNvSpPr txBox="1"/>
          <p:nvPr/>
        </p:nvSpPr>
        <p:spPr>
          <a:xfrm>
            <a:off x="6588337" y="2324100"/>
            <a:ext cx="2164080" cy="29051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254000" algn="l"/>
                <a:tab pos="495300" algn="l"/>
                <a:tab pos="558800" algn="l"/>
              </a:tabLst>
            </a:pPr>
            <a:r>
              <a:rPr lang="en-US" altLang="zh-CN" sz="2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		</a:t>
            </a:r>
            <a:r>
              <a:rPr lang="en-US" altLang="zh-CN" sz="2400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主要内容</a:t>
            </a:r>
            <a:endParaRPr lang="en-US" altLang="zh-CN" sz="2400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800"/>
              </a:lnSpc>
              <a:tabLst>
                <a:tab pos="254000" algn="l"/>
                <a:tab pos="495300" algn="l"/>
                <a:tab pos="558800" algn="l"/>
              </a:tabLst>
            </a:pPr>
            <a:endParaRPr lang="en-US" altLang="zh-CN" sz="2400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800"/>
              </a:lnSpc>
              <a:tabLst>
                <a:tab pos="254000" algn="l"/>
                <a:tab pos="495300" algn="l"/>
                <a:tab pos="558800" algn="l"/>
              </a:tabLst>
            </a:pP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大白兔主题园游会</a:t>
            </a:r>
            <a:endParaRPr lang="en-US" altLang="zh-CN" sz="212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2500"/>
              </a:lnSpc>
              <a:tabLst>
                <a:tab pos="254000" algn="l"/>
                <a:tab pos="495300" algn="l"/>
                <a:tab pos="558800" algn="l"/>
              </a:tabLst>
            </a:pPr>
            <a:r>
              <a:rPr lang="en-US" altLang="zh-CN" sz="2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	</a:t>
            </a: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2500"/>
              </a:lnSpc>
              <a:tabLst>
                <a:tab pos="254000" algn="l"/>
                <a:tab pos="495300" algn="l"/>
                <a:tab pos="558800" algn="l"/>
              </a:tabLst>
            </a:pP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涂鸦、潮玩展示</a:t>
            </a:r>
            <a:endParaRPr lang="en-US" altLang="zh-CN" sz="212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900"/>
              </a:lnSpc>
              <a:tabLst>
                <a:tab pos="254000" algn="l"/>
                <a:tab pos="495300" algn="l"/>
                <a:tab pos="558800" algn="l"/>
              </a:tabLst>
            </a:pPr>
            <a:r>
              <a:rPr lang="en-US" altLang="zh-CN" sz="2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			</a:t>
            </a: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国潮展示</a:t>
            </a:r>
            <a:endParaRPr lang="en-US" altLang="zh-CN" sz="212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34" name="TextBox 1"/>
          <p:cNvSpPr txBox="1"/>
          <p:nvPr/>
        </p:nvSpPr>
        <p:spPr>
          <a:xfrm>
            <a:off x="9298305" y="2324100"/>
            <a:ext cx="2164080" cy="294386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ctr">
              <a:lnSpc>
                <a:spcPts val="1800"/>
              </a:lnSpc>
              <a:tabLst>
                <a:tab pos="304800" algn="l"/>
                <a:tab pos="342900" algn="l"/>
                <a:tab pos="355600" algn="l"/>
              </a:tabLst>
            </a:pPr>
            <a:r>
              <a:rPr lang="en-US" altLang="zh-CN" sz="2400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亲子手作</a:t>
            </a:r>
            <a:endParaRPr lang="en-US" altLang="zh-CN" sz="2400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1800"/>
              </a:lnSpc>
              <a:tabLst>
                <a:tab pos="304800" algn="l"/>
                <a:tab pos="342900" algn="l"/>
                <a:tab pos="355600" algn="l"/>
              </a:tabLst>
            </a:pPr>
            <a:endParaRPr lang="en-US" altLang="zh-CN" sz="212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1800"/>
              </a:lnSpc>
              <a:tabLst>
                <a:tab pos="304800" algn="l"/>
                <a:tab pos="342900" algn="l"/>
                <a:tab pos="355600" algn="l"/>
              </a:tabLst>
            </a:pP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大白兔手绘帆布袋</a:t>
            </a:r>
            <a:endParaRPr lang="en-US" altLang="zh-CN" sz="212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2500"/>
              </a:lnSpc>
              <a:tabLst>
                <a:tab pos="304800" algn="l"/>
                <a:tab pos="342900" algn="l"/>
                <a:tab pos="355600" algn="l"/>
              </a:tabLst>
            </a:pPr>
            <a:r>
              <a:rPr lang="en-US" altLang="zh-CN" sz="2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	</a:t>
            </a: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2500"/>
              </a:lnSpc>
              <a:tabLst>
                <a:tab pos="304800" algn="l"/>
                <a:tab pos="342900" algn="l"/>
                <a:tab pos="355600" algn="l"/>
              </a:tabLst>
            </a:pP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涂鸦手绘扇</a:t>
            </a:r>
            <a:endParaRPr lang="en-US" altLang="zh-CN" sz="212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ts val="2200"/>
              </a:lnSpc>
              <a:tabLst>
                <a:tab pos="304800" algn="l"/>
                <a:tab pos="342900" algn="l"/>
                <a:tab pos="355600" algn="l"/>
              </a:tabLst>
            </a:pP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国潮T制作</a:t>
            </a:r>
            <a:endParaRPr lang="en-US" altLang="zh-CN" sz="212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-635"/>
            <a:ext cx="10976610" cy="55562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-635"/>
            <a:ext cx="1215390" cy="55562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69333" y="626533"/>
            <a:ext cx="3369733" cy="5977467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87467" y="541867"/>
            <a:ext cx="2404533" cy="6231467"/>
          </a:xfrm>
          <a:prstGeom prst="rect">
            <a:avLst/>
          </a:prstGeom>
          <a:noFill/>
        </p:spPr>
      </p:pic>
      <p:sp>
        <p:nvSpPr>
          <p:cNvPr id="8" name="TextBox 1"/>
          <p:cNvSpPr txBox="1"/>
          <p:nvPr/>
        </p:nvSpPr>
        <p:spPr>
          <a:xfrm>
            <a:off x="1320800" y="152400"/>
            <a:ext cx="122428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前宣导入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3860800" y="728133"/>
            <a:ext cx="248920" cy="48831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IP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3860800" y="1083733"/>
            <a:ext cx="2830830" cy="48831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大白兔</a:t>
            </a:r>
            <a:r>
              <a:rPr lang="en-US" altLang="zh-CN" sz="2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（糖果品牌）</a:t>
            </a:r>
            <a:endParaRPr lang="en-US" altLang="zh-CN" sz="2400" b="1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3860800" y="1456267"/>
            <a:ext cx="5689600" cy="6356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大白兔奶糖是位于中国大陆上海的</a:t>
            </a:r>
            <a:r>
              <a:rPr lang="en-US" altLang="zh-CN" sz="1600" dirty="0">
                <a:solidFill>
                  <a:srgbClr val="FF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冠生园</a:t>
            </a:r>
            <a:r>
              <a:rPr lang="en-US" altLang="zh-CN" sz="16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出品的奶类糖果，商标</a:t>
            </a:r>
            <a:endParaRPr lang="en-US" altLang="zh-CN" sz="16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18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是一只跳跃状的白兔，形象深入民心。</a:t>
            </a:r>
            <a:endParaRPr lang="en-US" altLang="zh-CN" sz="16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18" charset="-122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3860800" y="2184400"/>
            <a:ext cx="5689600" cy="13735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solidFill>
                  <a:srgbClr val="FF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国宾礼品</a:t>
            </a:r>
            <a:r>
              <a:rPr lang="en-US" altLang="zh-CN" sz="16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周总理当即批示将大白兔奶糖作为礼物送给尼克松。当</a:t>
            </a:r>
            <a:endParaRPr lang="en-US" altLang="zh-CN" sz="16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18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年，听装大白兔奶糖成了美国人民复活节争相购买的礼品</a:t>
            </a:r>
            <a:endParaRPr lang="en-US" altLang="zh-CN" sz="16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18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品牌荣誉</a:t>
            </a:r>
            <a:endParaRPr lang="en-US" altLang="zh-CN" sz="16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18" charset="-122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3860800" y="2960793"/>
            <a:ext cx="4314825" cy="6356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1、2004年，“大白兔”品牌被评为中国名牌</a:t>
            </a:r>
            <a:endParaRPr lang="en-US" altLang="zh-CN" sz="16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2、2004年，“大白兔”糖果被评为国家免检产品</a:t>
            </a:r>
            <a:endParaRPr lang="en-US" altLang="zh-CN" sz="16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3860800" y="3657600"/>
            <a:ext cx="5532120" cy="122555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3、2003年，“大白兔”奶糖荣获上海首批原产地标记注册认证</a:t>
            </a:r>
            <a:endParaRPr lang="en-US" altLang="zh-CN" sz="16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4、2003年，上海冠生园食品有限公司荣获上海市质量金奖企业</a:t>
            </a:r>
            <a:endParaRPr lang="en-US" altLang="zh-CN" sz="16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5、1995年--2004年，“大白兔”品牌连续十年被评为上海市名</a:t>
            </a:r>
            <a:endParaRPr lang="en-US" altLang="zh-CN" sz="16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牌产品</a:t>
            </a:r>
            <a:endParaRPr lang="en-US" altLang="zh-CN" sz="16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3860800" y="4622800"/>
            <a:ext cx="4899025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6、1998年起，“大白兔”品牌被认定为上海市著名商标</a:t>
            </a:r>
            <a:endParaRPr lang="en-US" altLang="zh-CN" sz="16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16" name="TextBox 1"/>
          <p:cNvSpPr txBox="1"/>
          <p:nvPr/>
        </p:nvSpPr>
        <p:spPr>
          <a:xfrm>
            <a:off x="3860800" y="4876800"/>
            <a:ext cx="5509260" cy="6356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7、1995年，“大白兔”糖果荣获全国畅销国产商品“金桥奖”</a:t>
            </a:r>
            <a:endParaRPr lang="en-US" altLang="zh-CN" sz="16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第一名</a:t>
            </a:r>
            <a:endParaRPr lang="en-US" altLang="zh-CN" sz="16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3860800" y="5367867"/>
            <a:ext cx="469519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8、1993年起，“大白兔”品牌被认定为中国驰名商标</a:t>
            </a:r>
            <a:endParaRPr lang="en-US" altLang="zh-CN" sz="16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635"/>
            <a:ext cx="10976610" cy="55435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5" name="Freeform 3"/>
          <p:cNvSpPr/>
          <p:nvPr/>
        </p:nvSpPr>
        <p:spPr>
          <a:xfrm>
            <a:off x="0" y="-635"/>
            <a:ext cx="1215390" cy="55562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89467" y="795867"/>
            <a:ext cx="3302000" cy="58420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6133" y="795867"/>
            <a:ext cx="3285067" cy="5808133"/>
          </a:xfrm>
          <a:prstGeom prst="rect">
            <a:avLst/>
          </a:prstGeom>
          <a:noFill/>
        </p:spPr>
      </p:pic>
      <p:sp>
        <p:nvSpPr>
          <p:cNvPr id="8" name="TextBox 1"/>
          <p:cNvSpPr txBox="1"/>
          <p:nvPr/>
        </p:nvSpPr>
        <p:spPr>
          <a:xfrm>
            <a:off x="1320800" y="152400"/>
            <a:ext cx="122428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跨界合作</a:t>
            </a:r>
            <a:endParaRPr lang="en-US" altLang="zh-CN" sz="2400" b="1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18" charset="-122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7145867" y="846667"/>
            <a:ext cx="213360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大白兔跨境合作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7145867" y="1574800"/>
            <a:ext cx="2387600" cy="6991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淘宝天猫：气味图书馆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2300"/>
              </a:lnSpc>
            </a:pPr>
            <a:r>
              <a:rPr lang="en-US" altLang="zh-CN" sz="1875" dirty="0">
                <a:solidFill>
                  <a:srgbClr val="FF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agnes</a:t>
            </a:r>
            <a:r>
              <a:rPr lang="en-US" altLang="zh-CN" sz="1875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</a:t>
            </a:r>
            <a:r>
              <a:rPr lang="en-US" altLang="zh-CN" sz="1875" dirty="0">
                <a:solidFill>
                  <a:srgbClr val="FF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b.</a:t>
            </a:r>
            <a:r>
              <a:rPr lang="en-US" altLang="zh-CN" sz="1875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</a:t>
            </a: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：服饰等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7145867" y="3783542"/>
            <a:ext cx="4775200" cy="282067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“大白兔”与“</a:t>
            </a:r>
            <a:r>
              <a:rPr lang="en-US" altLang="zh-CN" sz="1875" dirty="0">
                <a:solidFill>
                  <a:srgbClr val="FF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agnes</a:t>
            </a:r>
            <a:r>
              <a:rPr lang="en-US" altLang="zh-CN" sz="1875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</a:t>
            </a:r>
            <a:r>
              <a:rPr lang="en-US" altLang="zh-CN" sz="1875" dirty="0">
                <a:solidFill>
                  <a:srgbClr val="FF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b.</a:t>
            </a: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”两个不同国度、不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同文化、不同领域，互不相干的元素碰撞在一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起，从东方到西方，从传统到时尚，彼此相互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渗透、相互融合，让本次的跨界合作充满着话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题性。“大白兔”与“agnes</a:t>
            </a:r>
            <a:r>
              <a:rPr lang="en-US" altLang="zh-CN" sz="1875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</a:t>
            </a: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b.”的携手不仅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开启了“大白兔”跨界营销的创新模式，还有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效提升大白兔的品牌价值，赋予年轻和时尚，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给品牌以立体感和纵深感。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635"/>
            <a:ext cx="10976610" cy="55435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5" name="Freeform 3"/>
          <p:cNvSpPr/>
          <p:nvPr/>
        </p:nvSpPr>
        <p:spPr>
          <a:xfrm>
            <a:off x="0" y="-635"/>
            <a:ext cx="1215390" cy="55562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52400" y="999067"/>
            <a:ext cx="12022667" cy="5774267"/>
          </a:xfrm>
          <a:prstGeom prst="rect">
            <a:avLst/>
          </a:prstGeom>
          <a:noFill/>
        </p:spPr>
      </p:pic>
      <p:sp>
        <p:nvSpPr>
          <p:cNvPr id="7" name="TextBox 1"/>
          <p:cNvSpPr txBox="1"/>
          <p:nvPr/>
        </p:nvSpPr>
        <p:spPr>
          <a:xfrm>
            <a:off x="1320800" y="152400"/>
            <a:ext cx="122428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跨界合作</a:t>
            </a:r>
            <a:endParaRPr lang="en-US" altLang="zh-CN" sz="2400" b="1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18" charset="-122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8385598" y="998643"/>
            <a:ext cx="3581400" cy="35147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气味图书馆和大白兔联名推出的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香氛系列产品正式上线，商品包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涵大白兔气味的香水、沐浴露、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身体乳、护手霜以及车载香薰等。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发售当日香水销量已超过9607件，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沐浴乳销量超过10849件，2018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年9月，大白兔与美妆品牌美加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净合作推出了润唇膏，第一批上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线920支，售价为78元两支，上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线后1秒售罄。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136" y="182880"/>
            <a:ext cx="10976863" cy="37185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Freeform 3"/>
          <p:cNvSpPr/>
          <p:nvPr/>
        </p:nvSpPr>
        <p:spPr>
          <a:xfrm>
            <a:off x="-7449" y="-7449"/>
            <a:ext cx="12206901" cy="6872901"/>
          </a:xfrm>
          <a:custGeom>
            <a:avLst/>
            <a:gdLst>
              <a:gd name="connsiteX0" fmla="*/ 6349 w 9155176"/>
              <a:gd name="connsiteY0" fmla="*/ 6349 h 5154676"/>
              <a:gd name="connsiteX1" fmla="*/ 9148826 w 9155176"/>
              <a:gd name="connsiteY1" fmla="*/ 6349 h 5154676"/>
              <a:gd name="connsiteX2" fmla="*/ 9148826 w 9155176"/>
              <a:gd name="connsiteY2" fmla="*/ 5148326 h 5154676"/>
              <a:gd name="connsiteX3" fmla="*/ 6349 w 9155176"/>
              <a:gd name="connsiteY3" fmla="*/ 5148326 h 5154676"/>
              <a:gd name="connsiteX4" fmla="*/ 6349 w 9155176"/>
              <a:gd name="connsiteY4" fmla="*/ 6349 h 51546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55176" h="5154676">
                <a:moveTo>
                  <a:pt x="6350" y="6349"/>
                </a:moveTo>
                <a:lnTo>
                  <a:pt x="9148826" y="6349"/>
                </a:lnTo>
                <a:lnTo>
                  <a:pt x="9148826" y="5148326"/>
                </a:lnTo>
                <a:lnTo>
                  <a:pt x="6349" y="5148326"/>
                </a:lnTo>
                <a:lnTo>
                  <a:pt x="6349" y="634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01600" y="660400"/>
            <a:ext cx="3369733" cy="59944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88267" y="677333"/>
            <a:ext cx="4334933" cy="5994400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11067" y="660400"/>
            <a:ext cx="3014133" cy="4047067"/>
          </a:xfrm>
          <a:prstGeom prst="rect">
            <a:avLst/>
          </a:prstGeom>
          <a:noFill/>
        </p:spPr>
      </p:pic>
      <p:sp>
        <p:nvSpPr>
          <p:cNvPr id="9" name="TextBox 1"/>
          <p:cNvSpPr txBox="1"/>
          <p:nvPr/>
        </p:nvSpPr>
        <p:spPr>
          <a:xfrm>
            <a:off x="1320800" y="152400"/>
            <a:ext cx="341249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跨界合作——李佳琦热推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8248227" y="4834255"/>
            <a:ext cx="1893570" cy="161798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李佳琦抖音推荐</a:t>
            </a:r>
            <a:endParaRPr lang="en-US" altLang="zh-CN" sz="212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点赞量48.1万</a:t>
            </a: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李佳琦小红书</a:t>
            </a:r>
            <a:endParaRPr lang="en-US" altLang="zh-CN" sz="212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点赞量1.8万</a:t>
            </a:r>
            <a:endParaRPr lang="en-US" altLang="zh-CN" sz="212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-635"/>
            <a:ext cx="10976610" cy="55562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-635"/>
            <a:ext cx="1215390" cy="55562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Freeform 3"/>
          <p:cNvSpPr/>
          <p:nvPr/>
        </p:nvSpPr>
        <p:spPr>
          <a:xfrm>
            <a:off x="10948415" y="1662176"/>
            <a:ext cx="288543" cy="560831"/>
          </a:xfrm>
          <a:custGeom>
            <a:avLst/>
            <a:gdLst>
              <a:gd name="connsiteX0" fmla="*/ 0 w 216407"/>
              <a:gd name="connsiteY0" fmla="*/ 0 h 420623"/>
              <a:gd name="connsiteX1" fmla="*/ 216407 w 216407"/>
              <a:gd name="connsiteY1" fmla="*/ 0 h 420623"/>
              <a:gd name="connsiteX2" fmla="*/ 216407 w 216407"/>
              <a:gd name="connsiteY2" fmla="*/ 420623 h 420623"/>
              <a:gd name="connsiteX3" fmla="*/ 0 w 216407"/>
              <a:gd name="connsiteY3" fmla="*/ 420623 h 420623"/>
              <a:gd name="connsiteX4" fmla="*/ 0 w 216407"/>
              <a:gd name="connsiteY4" fmla="*/ 0 h 4206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16407" h="420623">
                <a:moveTo>
                  <a:pt x="0" y="0"/>
                </a:moveTo>
                <a:lnTo>
                  <a:pt x="216407" y="0"/>
                </a:lnTo>
                <a:lnTo>
                  <a:pt x="216407" y="420623"/>
                </a:lnTo>
                <a:lnTo>
                  <a:pt x="0" y="420623"/>
                </a:lnTo>
                <a:lnTo>
                  <a:pt x="0" y="0"/>
                </a:lnTo>
              </a:path>
            </a:pathLst>
          </a:custGeom>
          <a:solidFill>
            <a:srgbClr val="FDE15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21733" y="880533"/>
            <a:ext cx="4250267" cy="5672667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5200" y="914400"/>
            <a:ext cx="4250267" cy="5588000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28667" y="931333"/>
            <a:ext cx="2878667" cy="1964267"/>
          </a:xfrm>
          <a:prstGeom prst="rect">
            <a:avLst/>
          </a:prstGeom>
          <a:noFill/>
        </p:spPr>
      </p:pic>
      <p:sp>
        <p:nvSpPr>
          <p:cNvPr id="10" name="TextBox 1"/>
          <p:cNvSpPr txBox="1"/>
          <p:nvPr/>
        </p:nvSpPr>
        <p:spPr>
          <a:xfrm>
            <a:off x="1320800" y="152400"/>
            <a:ext cx="122428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通道布置</a:t>
            </a:r>
            <a:endParaRPr lang="en-US" altLang="zh-CN" sz="2400" b="1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9211733" y="3826933"/>
            <a:ext cx="1828800" cy="596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大白兔主题打卡装置</a:t>
            </a:r>
            <a:endParaRPr lang="en-US" altLang="zh-CN" sz="16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尺寸：3*2m</a:t>
            </a:r>
            <a:endParaRPr lang="en-US" altLang="zh-CN" sz="16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9211733" y="4809067"/>
            <a:ext cx="2588895" cy="596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材质：木工板+亚克力+地台</a:t>
            </a:r>
            <a:endParaRPr lang="en-US" altLang="zh-CN" sz="16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泡雕兔耳朵装置+创意写真贴</a:t>
            </a:r>
            <a:endParaRPr lang="en-US" altLang="zh-CN" sz="16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635"/>
            <a:ext cx="10976610" cy="55435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1270"/>
            <a:ext cx="1215390" cy="553720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439333"/>
            <a:ext cx="6705600" cy="4030133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9467" y="2540000"/>
            <a:ext cx="5418667" cy="2573867"/>
          </a:xfrm>
          <a:prstGeom prst="rect">
            <a:avLst/>
          </a:prstGeom>
          <a:noFill/>
        </p:spPr>
      </p:pic>
      <p:sp>
        <p:nvSpPr>
          <p:cNvPr id="8" name="TextBox 1"/>
          <p:cNvSpPr txBox="1"/>
          <p:nvPr/>
        </p:nvSpPr>
        <p:spPr>
          <a:xfrm>
            <a:off x="1320800" y="152400"/>
            <a:ext cx="380619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处打卡点内容设置-潮玩集市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609600" y="5418667"/>
            <a:ext cx="1074420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大白兔周边潮玩集市、大白兔气味图书馆、抱枕、笔记本、服饰、润唇膏、身体乳、香水、护手霜等、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-635"/>
            <a:ext cx="10976610" cy="55562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635"/>
            <a:ext cx="1215390" cy="56070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72533" y="948267"/>
            <a:ext cx="11446933" cy="28956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8000" y="3860800"/>
            <a:ext cx="6468533" cy="2997200"/>
          </a:xfrm>
          <a:prstGeom prst="rect">
            <a:avLst/>
          </a:prstGeom>
          <a:noFill/>
        </p:spPr>
      </p:pic>
      <p:sp>
        <p:nvSpPr>
          <p:cNvPr id="8" name="TextBox 1"/>
          <p:cNvSpPr txBox="1"/>
          <p:nvPr/>
        </p:nvSpPr>
        <p:spPr>
          <a:xfrm>
            <a:off x="1320800" y="203200"/>
            <a:ext cx="243840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2400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黑体" panose="02010609060101010101" pitchFamily="18" charset="-122"/>
              </a:rPr>
              <a:t>大白兔专场潮玩秀</a:t>
            </a:r>
            <a:endParaRPr lang="en-US" altLang="zh-CN" sz="2400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  <a:cs typeface="黑体" panose="02010609060101010101" pitchFamily="18" charset="-122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491067" y="4064000"/>
            <a:ext cx="183642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潮玩专场秀：</a:t>
            </a:r>
            <a:endParaRPr lang="en-US" altLang="zh-CN" sz="2400" b="1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490855" y="4680585"/>
            <a:ext cx="5948045" cy="116141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大白兔帆布袋&amp;大白兔香水&amp;大白兔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32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护手霜&amp;大白兔润唇膏&amp;大白兔笔记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32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本……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491067" y="5841788"/>
            <a:ext cx="365760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大白兔笔记本，大白兔公仔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-635"/>
            <a:ext cx="10976610" cy="55562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-1270"/>
            <a:ext cx="1215390" cy="556260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Freeform 3"/>
          <p:cNvSpPr/>
          <p:nvPr/>
        </p:nvSpPr>
        <p:spPr>
          <a:xfrm>
            <a:off x="9040368" y="1698751"/>
            <a:ext cx="420624" cy="597408"/>
          </a:xfrm>
          <a:custGeom>
            <a:avLst/>
            <a:gdLst>
              <a:gd name="connsiteX0" fmla="*/ 0 w 315468"/>
              <a:gd name="connsiteY0" fmla="*/ 0 h 448056"/>
              <a:gd name="connsiteX1" fmla="*/ 315467 w 315468"/>
              <a:gd name="connsiteY1" fmla="*/ 0 h 448056"/>
              <a:gd name="connsiteX2" fmla="*/ 315467 w 315468"/>
              <a:gd name="connsiteY2" fmla="*/ 448056 h 448056"/>
              <a:gd name="connsiteX3" fmla="*/ 0 w 315468"/>
              <a:gd name="connsiteY3" fmla="*/ 448056 h 448056"/>
              <a:gd name="connsiteX4" fmla="*/ 0 w 315468"/>
              <a:gd name="connsiteY4" fmla="*/ 0 h 4480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15468" h="448056">
                <a:moveTo>
                  <a:pt x="0" y="0"/>
                </a:moveTo>
                <a:lnTo>
                  <a:pt x="315467" y="0"/>
                </a:lnTo>
                <a:lnTo>
                  <a:pt x="315467" y="448056"/>
                </a:lnTo>
                <a:lnTo>
                  <a:pt x="0" y="448056"/>
                </a:lnTo>
                <a:lnTo>
                  <a:pt x="0" y="0"/>
                </a:lnTo>
              </a:path>
            </a:pathLst>
          </a:custGeom>
          <a:solidFill>
            <a:srgbClr val="FDE46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23333" y="711200"/>
            <a:ext cx="6248400" cy="4809067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03067" y="677333"/>
            <a:ext cx="3352800" cy="1896533"/>
          </a:xfrm>
          <a:prstGeom prst="rect">
            <a:avLst/>
          </a:prstGeom>
          <a:noFill/>
        </p:spPr>
      </p:pic>
      <p:sp>
        <p:nvSpPr>
          <p:cNvPr id="9" name="TextBox 1"/>
          <p:cNvSpPr txBox="1"/>
          <p:nvPr/>
        </p:nvSpPr>
        <p:spPr>
          <a:xfrm>
            <a:off x="1320800" y="152400"/>
            <a:ext cx="336677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售楼处内场布陈（建议）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1303867" y="5638800"/>
            <a:ext cx="1036320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儿时的美好回忆，除了好吃的奶糖，就是各种好玩的游戏，展览现场，大白兔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2523067" y="6011333"/>
            <a:ext cx="792480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娃娃机，各种大白兔好物，润唇膏、抱枕、便利贴全都有</a:t>
            </a: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Times New Roman" panose="02020603050405020304" pitchFamily="18" charset="0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7704667" y="3352800"/>
            <a:ext cx="183642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大白兔游戏厅</a:t>
            </a:r>
            <a:endParaRPr lang="en-US" altLang="zh-CN" sz="2400" b="1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18" charset="-122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7704667" y="4097867"/>
            <a:ext cx="3047365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尺寸：90x98x200cm</a:t>
            </a:r>
            <a:endParaRPr lang="en-US" altLang="zh-CN" sz="2400" b="1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7704667" y="4826000"/>
            <a:ext cx="367284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娃娃机内部放置大白兔周边</a:t>
            </a:r>
            <a:endParaRPr lang="en-US" altLang="zh-CN" sz="2400" b="1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0"/>
            <a:ext cx="10976610" cy="548640"/>
          </a:xfrm>
          <a:custGeom>
            <a:avLst/>
            <a:gdLst>
              <a:gd name="connsiteX0" fmla="*/ 0 w 8232647"/>
              <a:gd name="connsiteY0" fmla="*/ 0 h 278892"/>
              <a:gd name="connsiteX1" fmla="*/ 8232647 w 8232647"/>
              <a:gd name="connsiteY1" fmla="*/ 0 h 278892"/>
              <a:gd name="connsiteX2" fmla="*/ 8232647 w 8232647"/>
              <a:gd name="connsiteY2" fmla="*/ 278892 h 278892"/>
              <a:gd name="connsiteX3" fmla="*/ 0 w 8232647"/>
              <a:gd name="connsiteY3" fmla="*/ 278892 h 278892"/>
              <a:gd name="connsiteX4" fmla="*/ 0 w 8232647"/>
              <a:gd name="connsiteY4" fmla="*/ 0 h 2788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2">
                <a:moveTo>
                  <a:pt x="0" y="0"/>
                </a:moveTo>
                <a:lnTo>
                  <a:pt x="8232647" y="0"/>
                </a:lnTo>
                <a:lnTo>
                  <a:pt x="8232647" y="278892"/>
                </a:lnTo>
                <a:lnTo>
                  <a:pt x="0" y="278892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5" name="Freeform 3"/>
          <p:cNvSpPr/>
          <p:nvPr/>
        </p:nvSpPr>
        <p:spPr>
          <a:xfrm>
            <a:off x="0" y="-635"/>
            <a:ext cx="1215390" cy="55562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Freeform 3"/>
          <p:cNvSpPr/>
          <p:nvPr/>
        </p:nvSpPr>
        <p:spPr>
          <a:xfrm>
            <a:off x="9349231" y="1026159"/>
            <a:ext cx="1139952" cy="560832"/>
          </a:xfrm>
          <a:custGeom>
            <a:avLst/>
            <a:gdLst>
              <a:gd name="connsiteX0" fmla="*/ 0 w 854964"/>
              <a:gd name="connsiteY0" fmla="*/ 0 h 420624"/>
              <a:gd name="connsiteX1" fmla="*/ 854964 w 854964"/>
              <a:gd name="connsiteY1" fmla="*/ 0 h 420624"/>
              <a:gd name="connsiteX2" fmla="*/ 854964 w 854964"/>
              <a:gd name="connsiteY2" fmla="*/ 420624 h 420624"/>
              <a:gd name="connsiteX3" fmla="*/ 0 w 854964"/>
              <a:gd name="connsiteY3" fmla="*/ 420624 h 420624"/>
              <a:gd name="connsiteX4" fmla="*/ 0 w 854964"/>
              <a:gd name="connsiteY4" fmla="*/ 0 h 4206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54964" h="420624">
                <a:moveTo>
                  <a:pt x="0" y="0"/>
                </a:moveTo>
                <a:lnTo>
                  <a:pt x="854964" y="0"/>
                </a:lnTo>
                <a:lnTo>
                  <a:pt x="854964" y="420624"/>
                </a:lnTo>
                <a:lnTo>
                  <a:pt x="0" y="420624"/>
                </a:lnTo>
                <a:lnTo>
                  <a:pt x="0" y="0"/>
                </a:lnTo>
              </a:path>
            </a:pathLst>
          </a:custGeom>
          <a:solidFill>
            <a:srgbClr val="FDE676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87867" y="982133"/>
            <a:ext cx="7636933" cy="5096933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43333" y="1016000"/>
            <a:ext cx="4047067" cy="2286000"/>
          </a:xfrm>
          <a:prstGeom prst="rect">
            <a:avLst/>
          </a:prstGeom>
          <a:noFill/>
        </p:spPr>
      </p:pic>
      <p:sp>
        <p:nvSpPr>
          <p:cNvPr id="9" name="TextBox 1"/>
          <p:cNvSpPr txBox="1"/>
          <p:nvPr/>
        </p:nvSpPr>
        <p:spPr>
          <a:xfrm>
            <a:off x="1320800" y="152400"/>
            <a:ext cx="4897120" cy="34036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儿童区打卡大白兔海洋球馆（建议）</a:t>
            </a:r>
            <a:endParaRPr lang="en-US" altLang="zh-CN" sz="2400" b="1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9245600" y="1202267"/>
            <a:ext cx="152400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Times New Roman" panose="02020603050405020304" pitchFamily="18" charset="0"/>
              </a:rPr>
              <a:t>儿童区装置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Times New Roman" panose="02020603050405020304" pitchFamily="18" charset="0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8195733" y="5130800"/>
            <a:ext cx="304800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Times New Roman" panose="02020603050405020304" pitchFamily="18" charset="0"/>
              </a:rPr>
              <a:t>儿童区海洋球区域放置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Times New Roman" panose="02020603050405020304" pitchFamily="18" charset="0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8195733" y="5452533"/>
            <a:ext cx="259080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大白兔元素抱枕2个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215390" y="-635"/>
            <a:ext cx="10976610" cy="55562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0"/>
            <a:ext cx="1215390" cy="561340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69333" y="508000"/>
            <a:ext cx="11971867" cy="6350000"/>
          </a:xfrm>
          <a:prstGeom prst="rect">
            <a:avLst/>
          </a:prstGeom>
          <a:noFill/>
        </p:spPr>
      </p:pic>
      <p:sp>
        <p:nvSpPr>
          <p:cNvPr id="7" name="TextBox 1"/>
          <p:cNvSpPr txBox="1"/>
          <p:nvPr/>
        </p:nvSpPr>
        <p:spPr>
          <a:xfrm>
            <a:off x="1422400" y="203200"/>
            <a:ext cx="152400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2400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黑体" panose="02010609060101010101" pitchFamily="18" charset="-122"/>
              </a:rPr>
              <a:t>大白兔茶歇</a:t>
            </a:r>
            <a:endParaRPr lang="en-US" altLang="zh-CN" sz="2400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  <a:cs typeface="黑体" panose="02010609060101010101" pitchFamily="18" charset="-122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118533" y="4064000"/>
            <a:ext cx="214249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大白兔甜点区：</a:t>
            </a:r>
            <a:endParaRPr lang="en-US" altLang="zh-CN" sz="2400" b="1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18" charset="-122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118533" y="4622800"/>
            <a:ext cx="3657600" cy="15716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白兔奶冻，大白兔瑞士卷，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32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大白兔酸奶，大白兔奶糖，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32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大白兔奶茶，慕斯兔甜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ts val="32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点，……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6841067" y="2154767"/>
            <a:ext cx="1030816" cy="440267"/>
          </a:xfrm>
          <a:custGeom>
            <a:avLst/>
            <a:gdLst>
              <a:gd name="connsiteX0" fmla="*/ 127088 w 773112"/>
              <a:gd name="connsiteY0" fmla="*/ 0 h 330200"/>
              <a:gd name="connsiteX1" fmla="*/ 646023 w 773112"/>
              <a:gd name="connsiteY1" fmla="*/ 0 h 330200"/>
              <a:gd name="connsiteX2" fmla="*/ 773112 w 773112"/>
              <a:gd name="connsiteY2" fmla="*/ 110363 h 330200"/>
              <a:gd name="connsiteX3" fmla="*/ 646023 w 773112"/>
              <a:gd name="connsiteY3" fmla="*/ 220738 h 330200"/>
              <a:gd name="connsiteX4" fmla="*/ 244665 w 773112"/>
              <a:gd name="connsiteY4" fmla="*/ 220738 h 330200"/>
              <a:gd name="connsiteX5" fmla="*/ 82067 w 773112"/>
              <a:gd name="connsiteY5" fmla="*/ 330200 h 330200"/>
              <a:gd name="connsiteX6" fmla="*/ 173342 w 773112"/>
              <a:gd name="connsiteY6" fmla="*/ 220738 h 330200"/>
              <a:gd name="connsiteX7" fmla="*/ 127088 w 773112"/>
              <a:gd name="connsiteY7" fmla="*/ 220738 h 330200"/>
              <a:gd name="connsiteX8" fmla="*/ 0 w 773112"/>
              <a:gd name="connsiteY8" fmla="*/ 110363 h 330200"/>
              <a:gd name="connsiteX9" fmla="*/ 127088 w 773112"/>
              <a:gd name="connsiteY9" fmla="*/ 0 h 330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773112" h="330200">
                <a:moveTo>
                  <a:pt x="127088" y="0"/>
                </a:moveTo>
                <a:lnTo>
                  <a:pt x="646023" y="0"/>
                </a:lnTo>
                <a:cubicBezTo>
                  <a:pt x="716216" y="0"/>
                  <a:pt x="773112" y="49415"/>
                  <a:pt x="773112" y="110363"/>
                </a:cubicBezTo>
                <a:cubicBezTo>
                  <a:pt x="773112" y="171323"/>
                  <a:pt x="716216" y="220738"/>
                  <a:pt x="646023" y="220738"/>
                </a:cubicBezTo>
                <a:lnTo>
                  <a:pt x="244665" y="220738"/>
                </a:lnTo>
                <a:lnTo>
                  <a:pt x="82067" y="330200"/>
                </a:lnTo>
                <a:lnTo>
                  <a:pt x="173342" y="220738"/>
                </a:lnTo>
                <a:lnTo>
                  <a:pt x="127088" y="220738"/>
                </a:lnTo>
                <a:cubicBezTo>
                  <a:pt x="56896" y="220738"/>
                  <a:pt x="0" y="171323"/>
                  <a:pt x="0" y="110363"/>
                </a:cubicBezTo>
                <a:cubicBezTo>
                  <a:pt x="0" y="49415"/>
                  <a:pt x="56896" y="0"/>
                  <a:pt x="127088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-7449" y="-7449"/>
            <a:ext cx="12206901" cy="6872901"/>
          </a:xfrm>
          <a:custGeom>
            <a:avLst/>
            <a:gdLst>
              <a:gd name="connsiteX0" fmla="*/ 6349 w 9155176"/>
              <a:gd name="connsiteY0" fmla="*/ 6349 h 5154676"/>
              <a:gd name="connsiteX1" fmla="*/ 9148826 w 9155176"/>
              <a:gd name="connsiteY1" fmla="*/ 6349 h 5154676"/>
              <a:gd name="connsiteX2" fmla="*/ 9148826 w 9155176"/>
              <a:gd name="connsiteY2" fmla="*/ 5148326 h 5154676"/>
              <a:gd name="connsiteX3" fmla="*/ 6349 w 9155176"/>
              <a:gd name="connsiteY3" fmla="*/ 5148326 h 5154676"/>
              <a:gd name="connsiteX4" fmla="*/ 6349 w 9155176"/>
              <a:gd name="connsiteY4" fmla="*/ 6349 h 51546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55176" h="5154676">
                <a:moveTo>
                  <a:pt x="6350" y="6349"/>
                </a:moveTo>
                <a:lnTo>
                  <a:pt x="9148826" y="6349"/>
                </a:lnTo>
                <a:lnTo>
                  <a:pt x="9148826" y="5148326"/>
                </a:lnTo>
                <a:lnTo>
                  <a:pt x="6349" y="5148326"/>
                </a:lnTo>
                <a:lnTo>
                  <a:pt x="6349" y="634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183467" y="1066800"/>
            <a:ext cx="1490133" cy="1490133"/>
          </a:xfrm>
          <a:prstGeom prst="rect">
            <a:avLst/>
          </a:prstGeom>
          <a:noFill/>
        </p:spPr>
      </p:pic>
      <p:sp>
        <p:nvSpPr>
          <p:cNvPr id="8" name="TextBox 1"/>
          <p:cNvSpPr txBox="1"/>
          <p:nvPr/>
        </p:nvSpPr>
        <p:spPr>
          <a:xfrm>
            <a:off x="4402667" y="1524000"/>
            <a:ext cx="3347085" cy="187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300"/>
              </a:lnSpc>
            </a:pPr>
            <a:r>
              <a:rPr lang="en-US" altLang="zh-CN" sz="12800" dirty="0">
                <a:solidFill>
                  <a:srgbClr val="FFFFFF"/>
                </a:solidFill>
                <a:latin typeface="Impact" panose="020B0806030902050204" pitchFamily="18" charset="0"/>
                <a:cs typeface="Impact" panose="020B0806030902050204" pitchFamily="18" charset="0"/>
              </a:rPr>
              <a:t>03</a:t>
            </a:r>
            <a:r>
              <a:rPr lang="en-US" altLang="zh-CN" sz="6400" dirty="0">
                <a:solidFill>
                  <a:srgbClr val="FFFFFF"/>
                </a:solidFill>
                <a:latin typeface="Impact" panose="020B0806030902050204" pitchFamily="18" charset="0"/>
                <a:cs typeface="Impact" panose="020B0806030902050204" pitchFamily="18" charset="0"/>
              </a:rPr>
              <a:t>PART</a:t>
            </a:r>
            <a:endParaRPr lang="en-US" altLang="zh-CN" sz="6400" dirty="0">
              <a:solidFill>
                <a:srgbClr val="FFFFFF"/>
              </a:solidFill>
              <a:latin typeface="Impact" panose="020B0806030902050204" pitchFamily="18" charset="0"/>
              <a:cs typeface="Impact" panose="020B0806030902050204" pitchFamily="18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4605867" y="3454400"/>
            <a:ext cx="2858135" cy="44323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主题二：潮玩节</a:t>
            </a:r>
            <a:endParaRPr lang="en-US" altLang="zh-CN" sz="32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635"/>
            <a:ext cx="10976610" cy="548005"/>
          </a:xfrm>
          <a:custGeom>
            <a:avLst/>
            <a:gdLst>
              <a:gd name="connsiteX0" fmla="*/ 0 w 8232647"/>
              <a:gd name="connsiteY0" fmla="*/ 0 h 278892"/>
              <a:gd name="connsiteX1" fmla="*/ 8232647 w 8232647"/>
              <a:gd name="connsiteY1" fmla="*/ 0 h 278892"/>
              <a:gd name="connsiteX2" fmla="*/ 8232647 w 8232647"/>
              <a:gd name="connsiteY2" fmla="*/ 278892 h 278892"/>
              <a:gd name="connsiteX3" fmla="*/ 0 w 8232647"/>
              <a:gd name="connsiteY3" fmla="*/ 278892 h 278892"/>
              <a:gd name="connsiteX4" fmla="*/ 0 w 8232647"/>
              <a:gd name="connsiteY4" fmla="*/ 0 h 2788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2">
                <a:moveTo>
                  <a:pt x="0" y="0"/>
                </a:moveTo>
                <a:lnTo>
                  <a:pt x="8232647" y="0"/>
                </a:lnTo>
                <a:lnTo>
                  <a:pt x="8232647" y="278892"/>
                </a:lnTo>
                <a:lnTo>
                  <a:pt x="0" y="278892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1270"/>
            <a:ext cx="1215390" cy="553720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57200" y="1964267"/>
            <a:ext cx="6265333" cy="29464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22533" y="1557867"/>
            <a:ext cx="5130800" cy="3640667"/>
          </a:xfrm>
          <a:prstGeom prst="rect">
            <a:avLst/>
          </a:prstGeom>
          <a:noFill/>
        </p:spPr>
      </p:pic>
      <p:sp>
        <p:nvSpPr>
          <p:cNvPr id="8" name="TextBox 1"/>
          <p:cNvSpPr txBox="1"/>
          <p:nvPr/>
        </p:nvSpPr>
        <p:spPr>
          <a:xfrm>
            <a:off x="1320800" y="152400"/>
            <a:ext cx="275463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粉红顽皮豹潮玩集市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635"/>
            <a:ext cx="10976610" cy="548005"/>
          </a:xfrm>
          <a:custGeom>
            <a:avLst/>
            <a:gdLst>
              <a:gd name="connsiteX0" fmla="*/ 0 w 8232647"/>
              <a:gd name="connsiteY0" fmla="*/ 0 h 278892"/>
              <a:gd name="connsiteX1" fmla="*/ 8232647 w 8232647"/>
              <a:gd name="connsiteY1" fmla="*/ 0 h 278892"/>
              <a:gd name="connsiteX2" fmla="*/ 8232647 w 8232647"/>
              <a:gd name="connsiteY2" fmla="*/ 278892 h 278892"/>
              <a:gd name="connsiteX3" fmla="*/ 0 w 8232647"/>
              <a:gd name="connsiteY3" fmla="*/ 278892 h 278892"/>
              <a:gd name="connsiteX4" fmla="*/ 0 w 8232647"/>
              <a:gd name="connsiteY4" fmla="*/ 0 h 2788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2">
                <a:moveTo>
                  <a:pt x="0" y="0"/>
                </a:moveTo>
                <a:lnTo>
                  <a:pt x="8232647" y="0"/>
                </a:lnTo>
                <a:lnTo>
                  <a:pt x="8232647" y="278892"/>
                </a:lnTo>
                <a:lnTo>
                  <a:pt x="0" y="278892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-635"/>
            <a:ext cx="1215390" cy="55562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01600" y="1727200"/>
            <a:ext cx="4758267" cy="3149600"/>
          </a:xfrm>
          <a:prstGeom prst="rect">
            <a:avLst/>
          </a:prstGeom>
          <a:noFill/>
        </p:spPr>
      </p:pic>
      <p:sp>
        <p:nvSpPr>
          <p:cNvPr id="7" name="TextBox 1"/>
          <p:cNvSpPr txBox="1"/>
          <p:nvPr/>
        </p:nvSpPr>
        <p:spPr>
          <a:xfrm>
            <a:off x="1320800" y="152400"/>
            <a:ext cx="275463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粉红顽皮豹潮玩集市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4876800" y="1727200"/>
            <a:ext cx="4274185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7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粉红豹</a:t>
            </a:r>
            <a:r>
              <a:rPr lang="en-US" altLang="zh-CN" sz="18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7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/</a:t>
            </a:r>
            <a:r>
              <a:rPr lang="en-US" altLang="zh-CN" sz="18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7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顽皮豹（英文：Pink</a:t>
            </a:r>
            <a:r>
              <a:rPr lang="en-US" altLang="zh-CN" sz="18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7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Panther）</a:t>
            </a:r>
            <a:endParaRPr lang="en-US" altLang="zh-CN" sz="1875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4859655" y="2227580"/>
            <a:ext cx="7162800" cy="39465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又称顽皮豹或粉红顽皮豹，家传户晓的卡通人物，起初只是在1963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年的真人电影《乌龙帮办》片头中出现，想不到观众竟马上爱上它。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无心插柳的创作人Friz</a:t>
            </a:r>
            <a:r>
              <a:rPr lang="en-US" altLang="zh-CN" sz="1875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</a:t>
            </a: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Freleng，翌年首度制作一段长达七分钟、名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为</a:t>
            </a:r>
            <a:r>
              <a:rPr lang="en-US" altLang="zh-CN" sz="1875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</a:t>
            </a: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The</a:t>
            </a:r>
            <a:r>
              <a:rPr lang="en-US" altLang="zh-CN" sz="1875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</a:t>
            </a: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Pink</a:t>
            </a:r>
            <a:r>
              <a:rPr lang="en-US" altLang="zh-CN" sz="1875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</a:t>
            </a: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Phink</a:t>
            </a:r>
            <a:r>
              <a:rPr lang="en-US" altLang="zh-CN" sz="1875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</a:t>
            </a: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的动画短片，让这只原本寂寂无闻的顽皮豹从此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用“Pink</a:t>
            </a:r>
            <a:r>
              <a:rPr lang="en-US" altLang="zh-CN" sz="1875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</a:t>
            </a: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Panther”之名行走江湖。首次于1964年4月11日以电影形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式出现，这是一部侦探电影，由华纳兄弟电影出身的大卫·迪帕达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（David</a:t>
            </a:r>
            <a:r>
              <a:rPr lang="en-US" altLang="zh-CN" sz="1875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</a:t>
            </a: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DePatie）设计。顽皮豹不单止为《乌龙帮办》系列的真人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电影作绿叶，更跳出独当大梁，赢得1965年奥斯卡最佳动画短片大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87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奖。</a:t>
            </a:r>
            <a:endParaRPr lang="en-US" altLang="zh-CN" sz="187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-635"/>
            <a:ext cx="10976610" cy="55562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635"/>
            <a:ext cx="1215390" cy="5543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52400" y="1524000"/>
            <a:ext cx="10227733" cy="3691467"/>
          </a:xfrm>
          <a:prstGeom prst="rect">
            <a:avLst/>
          </a:prstGeom>
          <a:noFill/>
        </p:spPr>
      </p:pic>
      <p:sp>
        <p:nvSpPr>
          <p:cNvPr id="9" name="TextBox 1"/>
          <p:cNvSpPr txBox="1"/>
          <p:nvPr/>
        </p:nvSpPr>
        <p:spPr>
          <a:xfrm>
            <a:off x="1320800" y="152400"/>
            <a:ext cx="524891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售楼处造型建议——潮玩背景涂鸦签到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152400" y="5338657"/>
            <a:ext cx="975360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售楼处外部设置潮玩背景涂鸦签到（粉色背景），来宾客户可涂鸦签名。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152612" y="6127327"/>
            <a:ext cx="550926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（三次活动主题都可以采用次签到形式）</a:t>
            </a:r>
            <a:endParaRPr lang="en-US" altLang="zh-CN" sz="2400" b="1" dirty="0">
              <a:solidFill>
                <a:srgbClr val="FF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18" charset="-122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152400" y="5694045"/>
            <a:ext cx="497205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尺寸：5*3m</a:t>
            </a:r>
            <a:r>
              <a:rPr lang="en-US" altLang="zh-CN" sz="2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      </a:t>
            </a: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材料：桁架背景喷绘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-635"/>
            <a:ext cx="10976610" cy="55562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-1270"/>
            <a:ext cx="1215390" cy="556260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3867" y="1236133"/>
            <a:ext cx="5334000" cy="3488267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04933" y="1219200"/>
            <a:ext cx="2777067" cy="3522133"/>
          </a:xfrm>
          <a:prstGeom prst="rect">
            <a:avLst/>
          </a:prstGeom>
          <a:noFill/>
        </p:spPr>
      </p:pic>
      <p:sp>
        <p:nvSpPr>
          <p:cNvPr id="10" name="TextBox 1"/>
          <p:cNvSpPr txBox="1"/>
          <p:nvPr/>
        </p:nvSpPr>
        <p:spPr>
          <a:xfrm>
            <a:off x="1320800" y="152400"/>
            <a:ext cx="524891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售楼处造型建议——潮玩集市合影打卡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8382212" y="3486150"/>
            <a:ext cx="318516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打卡合影装置合影框2个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8382212" y="3909483"/>
            <a:ext cx="3048000" cy="8147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Times New Roman" panose="02020603050405020304" pitchFamily="18" charset="0"/>
              </a:rPr>
              <a:t>粉色顽皮豹元素合影框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Times New Roman" panose="02020603050405020304" pitchFamily="18" charset="0"/>
            </a:endParaRPr>
          </a:p>
          <a:p>
            <a:pPr>
              <a:lnSpc>
                <a:spcPts val="2100"/>
              </a:lnSpc>
            </a:pPr>
            <a:endParaRPr lang="en-US" altLang="zh-CN" sz="2400" dirty="0">
              <a:solidFill>
                <a:srgbClr val="FF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Times New Roman" panose="02020603050405020304" pitchFamily="18" charset="0"/>
            </a:endParaRPr>
          </a:p>
          <a:p>
            <a:pPr>
              <a:lnSpc>
                <a:spcPts val="2100"/>
              </a:lnSpc>
            </a:pPr>
            <a:r>
              <a:rPr lang="en-US" altLang="zh-CN" sz="2400" dirty="0">
                <a:solidFill>
                  <a:srgbClr val="FF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Times New Roman" panose="02020603050405020304" pitchFamily="18" charset="0"/>
              </a:rPr>
              <a:t>（可重复使用）</a:t>
            </a:r>
            <a:endParaRPr lang="en-US" altLang="zh-CN" sz="2400" dirty="0">
              <a:solidFill>
                <a:srgbClr val="FF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Times New Roman" panose="02020603050405020304" pitchFamily="18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8771467" y="5943600"/>
            <a:ext cx="91440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材质：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8771467" y="6265333"/>
            <a:ext cx="2065655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尺寸：1.5*2.8m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-26035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635"/>
            <a:ext cx="10976610" cy="548005"/>
          </a:xfrm>
          <a:custGeom>
            <a:avLst/>
            <a:gdLst>
              <a:gd name="connsiteX0" fmla="*/ 0 w 8232647"/>
              <a:gd name="connsiteY0" fmla="*/ 0 h 278892"/>
              <a:gd name="connsiteX1" fmla="*/ 8232647 w 8232647"/>
              <a:gd name="connsiteY1" fmla="*/ 0 h 278892"/>
              <a:gd name="connsiteX2" fmla="*/ 8232647 w 8232647"/>
              <a:gd name="connsiteY2" fmla="*/ 278892 h 278892"/>
              <a:gd name="connsiteX3" fmla="*/ 0 w 8232647"/>
              <a:gd name="connsiteY3" fmla="*/ 278892 h 278892"/>
              <a:gd name="connsiteX4" fmla="*/ 0 w 8232647"/>
              <a:gd name="connsiteY4" fmla="*/ 0 h 2788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2">
                <a:moveTo>
                  <a:pt x="0" y="0"/>
                </a:moveTo>
                <a:lnTo>
                  <a:pt x="8232647" y="0"/>
                </a:lnTo>
                <a:lnTo>
                  <a:pt x="8232647" y="278892"/>
                </a:lnTo>
                <a:lnTo>
                  <a:pt x="0" y="278892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1270"/>
            <a:ext cx="1215390" cy="553720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86267" y="1016000"/>
            <a:ext cx="3386667" cy="4504267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91467" y="1016000"/>
            <a:ext cx="3386667" cy="4504267"/>
          </a:xfrm>
          <a:prstGeom prst="rect">
            <a:avLst/>
          </a:prstGeom>
          <a:noFill/>
        </p:spPr>
      </p:pic>
      <p:sp>
        <p:nvSpPr>
          <p:cNvPr id="10" name="TextBox 1"/>
          <p:cNvSpPr txBox="1"/>
          <p:nvPr/>
        </p:nvSpPr>
        <p:spPr>
          <a:xfrm>
            <a:off x="1320800" y="152400"/>
            <a:ext cx="524891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售楼处外部——潮玩涂鸦创意颠倒房间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389467" y="5825067"/>
            <a:ext cx="11361420" cy="3016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潮玩涂鸦创意颠倒房间，将房间装置成颠倒房，背景为涂鸦背景墙可供来宾打卡留念趣味十足。</a:t>
            </a:r>
            <a:endParaRPr lang="en-US" altLang="zh-CN" sz="212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18" charset="-122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7332133" y="3860800"/>
            <a:ext cx="213360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Times New Roman" panose="02020603050405020304" pitchFamily="18" charset="0"/>
              </a:rPr>
              <a:t>倒立房间装置：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Times New Roman" panose="02020603050405020304" pitchFamily="18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7332133" y="4182533"/>
            <a:ext cx="1608455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尺寸：3*2m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7332133" y="4538133"/>
            <a:ext cx="308737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材质：桁架+喷绘+地贴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7332133" y="4944533"/>
            <a:ext cx="426720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Times New Roman" panose="02020603050405020304" pitchFamily="18" charset="0"/>
              </a:rPr>
              <a:t>装饰物：化妆桌、相框、假模特</a:t>
            </a:r>
            <a:endParaRPr lang="en-US" altLang="zh-CN" sz="2400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635"/>
            <a:ext cx="10976610" cy="548005"/>
          </a:xfrm>
          <a:custGeom>
            <a:avLst/>
            <a:gdLst>
              <a:gd name="connsiteX0" fmla="*/ 0 w 8232647"/>
              <a:gd name="connsiteY0" fmla="*/ 0 h 278892"/>
              <a:gd name="connsiteX1" fmla="*/ 8232647 w 8232647"/>
              <a:gd name="connsiteY1" fmla="*/ 0 h 278892"/>
              <a:gd name="connsiteX2" fmla="*/ 8232647 w 8232647"/>
              <a:gd name="connsiteY2" fmla="*/ 278892 h 278892"/>
              <a:gd name="connsiteX3" fmla="*/ 0 w 8232647"/>
              <a:gd name="connsiteY3" fmla="*/ 278892 h 278892"/>
              <a:gd name="connsiteX4" fmla="*/ 0 w 8232647"/>
              <a:gd name="connsiteY4" fmla="*/ 0 h 2788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2">
                <a:moveTo>
                  <a:pt x="0" y="0"/>
                </a:moveTo>
                <a:lnTo>
                  <a:pt x="8232647" y="0"/>
                </a:lnTo>
                <a:lnTo>
                  <a:pt x="8232647" y="278892"/>
                </a:lnTo>
                <a:lnTo>
                  <a:pt x="0" y="278892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635"/>
            <a:ext cx="1215390" cy="5543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Freeform 3"/>
          <p:cNvSpPr/>
          <p:nvPr/>
        </p:nvSpPr>
        <p:spPr>
          <a:xfrm>
            <a:off x="10288015" y="1706880"/>
            <a:ext cx="379984" cy="554735"/>
          </a:xfrm>
          <a:custGeom>
            <a:avLst/>
            <a:gdLst>
              <a:gd name="connsiteX0" fmla="*/ 0 w 284988"/>
              <a:gd name="connsiteY0" fmla="*/ 0 h 416051"/>
              <a:gd name="connsiteX1" fmla="*/ 284988 w 284988"/>
              <a:gd name="connsiteY1" fmla="*/ 0 h 416051"/>
              <a:gd name="connsiteX2" fmla="*/ 284988 w 284988"/>
              <a:gd name="connsiteY2" fmla="*/ 416051 h 416051"/>
              <a:gd name="connsiteX3" fmla="*/ 0 w 284988"/>
              <a:gd name="connsiteY3" fmla="*/ 416051 h 416051"/>
              <a:gd name="connsiteX4" fmla="*/ 0 w 284988"/>
              <a:gd name="connsiteY4" fmla="*/ 0 h 4160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84988" h="416051">
                <a:moveTo>
                  <a:pt x="0" y="0"/>
                </a:moveTo>
                <a:lnTo>
                  <a:pt x="284988" y="0"/>
                </a:lnTo>
                <a:lnTo>
                  <a:pt x="284988" y="416051"/>
                </a:lnTo>
                <a:lnTo>
                  <a:pt x="0" y="416051"/>
                </a:lnTo>
                <a:lnTo>
                  <a:pt x="0" y="0"/>
                </a:lnTo>
              </a:path>
            </a:pathLst>
          </a:custGeom>
          <a:solidFill>
            <a:srgbClr val="FDE46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18533" y="1168400"/>
            <a:ext cx="4318000" cy="4318000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39733" y="1202267"/>
            <a:ext cx="4267200" cy="4284133"/>
          </a:xfrm>
          <a:prstGeom prst="rect">
            <a:avLst/>
          </a:prstGeom>
          <a:noFill/>
        </p:spPr>
      </p:pic>
      <p:sp>
        <p:nvSpPr>
          <p:cNvPr id="10" name="TextBox 1"/>
          <p:cNvSpPr txBox="1"/>
          <p:nvPr/>
        </p:nvSpPr>
        <p:spPr>
          <a:xfrm>
            <a:off x="1320800" y="152400"/>
            <a:ext cx="555498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潮玩氛围布置——潮玩粉红豹集市娃娃机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9144000" y="3352800"/>
            <a:ext cx="144018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75" b="1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粉红豹游戏厅</a:t>
            </a:r>
            <a:endParaRPr lang="en-US" altLang="zh-CN" sz="1875" b="1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9144000" y="3911600"/>
            <a:ext cx="2400300" cy="112268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75" b="1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尺寸：90x98x200cm</a:t>
            </a:r>
            <a:endParaRPr lang="en-US" altLang="zh-CN" sz="1875" b="1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/>
          </a:p>
          <a:p>
            <a:pPr>
              <a:lnSpc>
                <a:spcPts val="2300"/>
              </a:lnSpc>
            </a:pPr>
            <a:r>
              <a:rPr lang="en-US" altLang="zh-CN" sz="1875" b="1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粉红豹写真贴布置包装</a:t>
            </a:r>
            <a:endParaRPr lang="en-US" altLang="zh-CN" sz="1875" b="1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/>
          </a:p>
          <a:p>
            <a:pPr>
              <a:lnSpc>
                <a:spcPts val="2300"/>
              </a:lnSpc>
            </a:pPr>
            <a:r>
              <a:rPr lang="en-US" altLang="zh-CN" sz="1875" b="1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粉红豹娃娃机周边</a:t>
            </a:r>
            <a:endParaRPr lang="en-US" altLang="zh-CN" sz="1875" b="1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-635"/>
            <a:ext cx="10976610" cy="549275"/>
          </a:xfrm>
          <a:custGeom>
            <a:avLst/>
            <a:gdLst>
              <a:gd name="connsiteX0" fmla="*/ 0 w 8232647"/>
              <a:gd name="connsiteY0" fmla="*/ 0 h 278892"/>
              <a:gd name="connsiteX1" fmla="*/ 8232647 w 8232647"/>
              <a:gd name="connsiteY1" fmla="*/ 0 h 278892"/>
              <a:gd name="connsiteX2" fmla="*/ 8232647 w 8232647"/>
              <a:gd name="connsiteY2" fmla="*/ 278892 h 278892"/>
              <a:gd name="connsiteX3" fmla="*/ 0 w 8232647"/>
              <a:gd name="connsiteY3" fmla="*/ 278892 h 278892"/>
              <a:gd name="connsiteX4" fmla="*/ 0 w 8232647"/>
              <a:gd name="connsiteY4" fmla="*/ 0 h 2788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2">
                <a:moveTo>
                  <a:pt x="0" y="0"/>
                </a:moveTo>
                <a:lnTo>
                  <a:pt x="8232647" y="0"/>
                </a:lnTo>
                <a:lnTo>
                  <a:pt x="8232647" y="278892"/>
                </a:lnTo>
                <a:lnTo>
                  <a:pt x="0" y="278892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-635"/>
            <a:ext cx="1215390" cy="55562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38667" y="931333"/>
            <a:ext cx="4639733" cy="4436533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95333" y="948267"/>
            <a:ext cx="3945467" cy="4402667"/>
          </a:xfrm>
          <a:prstGeom prst="rect">
            <a:avLst/>
          </a:prstGeom>
          <a:noFill/>
        </p:spPr>
      </p:pic>
      <p:sp>
        <p:nvSpPr>
          <p:cNvPr id="10" name="TextBox 1"/>
          <p:cNvSpPr txBox="1"/>
          <p:nvPr/>
        </p:nvSpPr>
        <p:spPr>
          <a:xfrm>
            <a:off x="1320800" y="152400"/>
            <a:ext cx="5248910" cy="34036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潮玩氛围布置——潮玩粉红豹集市摊位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1642533" y="5706533"/>
            <a:ext cx="883920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在阶梯上装置粉红豹玩偶，布置粉红豹元素美陈，粉红豹购物车。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635"/>
            <a:ext cx="10976610" cy="548005"/>
          </a:xfrm>
          <a:custGeom>
            <a:avLst/>
            <a:gdLst>
              <a:gd name="connsiteX0" fmla="*/ 0 w 8232647"/>
              <a:gd name="connsiteY0" fmla="*/ 0 h 278892"/>
              <a:gd name="connsiteX1" fmla="*/ 8232647 w 8232647"/>
              <a:gd name="connsiteY1" fmla="*/ 0 h 278892"/>
              <a:gd name="connsiteX2" fmla="*/ 8232647 w 8232647"/>
              <a:gd name="connsiteY2" fmla="*/ 278892 h 278892"/>
              <a:gd name="connsiteX3" fmla="*/ 0 w 8232647"/>
              <a:gd name="connsiteY3" fmla="*/ 278892 h 278892"/>
              <a:gd name="connsiteX4" fmla="*/ 0 w 8232647"/>
              <a:gd name="connsiteY4" fmla="*/ 0 h 2788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2">
                <a:moveTo>
                  <a:pt x="0" y="0"/>
                </a:moveTo>
                <a:lnTo>
                  <a:pt x="8232647" y="0"/>
                </a:lnTo>
                <a:lnTo>
                  <a:pt x="8232647" y="278892"/>
                </a:lnTo>
                <a:lnTo>
                  <a:pt x="0" y="278892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635"/>
            <a:ext cx="1215390" cy="5543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08000" y="1049867"/>
            <a:ext cx="5130800" cy="51308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89600" y="1083733"/>
            <a:ext cx="5096933" cy="5096933"/>
          </a:xfrm>
          <a:prstGeom prst="rect">
            <a:avLst/>
          </a:prstGeom>
          <a:noFill/>
        </p:spPr>
      </p:pic>
      <p:sp>
        <p:nvSpPr>
          <p:cNvPr id="8" name="TextBox 1"/>
          <p:cNvSpPr txBox="1"/>
          <p:nvPr/>
        </p:nvSpPr>
        <p:spPr>
          <a:xfrm>
            <a:off x="1320800" y="152400"/>
            <a:ext cx="402463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潮玩氛围布置——粉红豹人偶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635"/>
            <a:ext cx="10976610" cy="548005"/>
          </a:xfrm>
          <a:custGeom>
            <a:avLst/>
            <a:gdLst>
              <a:gd name="connsiteX0" fmla="*/ 0 w 8232647"/>
              <a:gd name="connsiteY0" fmla="*/ 0 h 278892"/>
              <a:gd name="connsiteX1" fmla="*/ 8232647 w 8232647"/>
              <a:gd name="connsiteY1" fmla="*/ 0 h 278892"/>
              <a:gd name="connsiteX2" fmla="*/ 8232647 w 8232647"/>
              <a:gd name="connsiteY2" fmla="*/ 278892 h 278892"/>
              <a:gd name="connsiteX3" fmla="*/ 0 w 8232647"/>
              <a:gd name="connsiteY3" fmla="*/ 278892 h 278892"/>
              <a:gd name="connsiteX4" fmla="*/ 0 w 8232647"/>
              <a:gd name="connsiteY4" fmla="*/ 0 h 2788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2">
                <a:moveTo>
                  <a:pt x="0" y="0"/>
                </a:moveTo>
                <a:lnTo>
                  <a:pt x="8232647" y="0"/>
                </a:lnTo>
                <a:lnTo>
                  <a:pt x="8232647" y="278892"/>
                </a:lnTo>
                <a:lnTo>
                  <a:pt x="0" y="278892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1270"/>
            <a:ext cx="1215390" cy="553720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26533" y="795867"/>
            <a:ext cx="6722533" cy="5926667"/>
          </a:xfrm>
          <a:prstGeom prst="rect">
            <a:avLst/>
          </a:prstGeom>
          <a:noFill/>
        </p:spPr>
      </p:pic>
      <p:sp>
        <p:nvSpPr>
          <p:cNvPr id="9" name="TextBox 1"/>
          <p:cNvSpPr txBox="1"/>
          <p:nvPr/>
        </p:nvSpPr>
        <p:spPr>
          <a:xfrm>
            <a:off x="1320800" y="152400"/>
            <a:ext cx="275463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儿童区打卡（建议）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7924800" y="5723467"/>
            <a:ext cx="304800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儿童区海洋球区域放置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7924800" y="6062133"/>
            <a:ext cx="198120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粉红豹玩偶2个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0"/>
            <a:ext cx="10976610" cy="548640"/>
          </a:xfrm>
          <a:custGeom>
            <a:avLst/>
            <a:gdLst>
              <a:gd name="connsiteX0" fmla="*/ 0 w 8232647"/>
              <a:gd name="connsiteY0" fmla="*/ 0 h 278892"/>
              <a:gd name="connsiteX1" fmla="*/ 8232647 w 8232647"/>
              <a:gd name="connsiteY1" fmla="*/ 0 h 278892"/>
              <a:gd name="connsiteX2" fmla="*/ 8232647 w 8232647"/>
              <a:gd name="connsiteY2" fmla="*/ 278892 h 278892"/>
              <a:gd name="connsiteX3" fmla="*/ 0 w 8232647"/>
              <a:gd name="connsiteY3" fmla="*/ 278892 h 278892"/>
              <a:gd name="connsiteX4" fmla="*/ 0 w 8232647"/>
              <a:gd name="connsiteY4" fmla="*/ 0 h 2788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2">
                <a:moveTo>
                  <a:pt x="0" y="0"/>
                </a:moveTo>
                <a:lnTo>
                  <a:pt x="8232647" y="0"/>
                </a:lnTo>
                <a:lnTo>
                  <a:pt x="8232647" y="278892"/>
                </a:lnTo>
                <a:lnTo>
                  <a:pt x="0" y="278892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635"/>
            <a:ext cx="1215390" cy="5543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21733" y="1320800"/>
            <a:ext cx="6756400" cy="3386667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5067" y="1337733"/>
            <a:ext cx="2540000" cy="3369733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68933" y="1371600"/>
            <a:ext cx="2472267" cy="3318933"/>
          </a:xfrm>
          <a:prstGeom prst="rect">
            <a:avLst/>
          </a:prstGeom>
          <a:noFill/>
        </p:spPr>
      </p:pic>
      <p:sp>
        <p:nvSpPr>
          <p:cNvPr id="9" name="TextBox 1"/>
          <p:cNvSpPr txBox="1"/>
          <p:nvPr/>
        </p:nvSpPr>
        <p:spPr>
          <a:xfrm>
            <a:off x="1320800" y="152400"/>
            <a:ext cx="433070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潮玩氛围布置——潮玩网红茶歇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1456267" y="5317067"/>
            <a:ext cx="8926830" cy="3016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粉红豹主题茶歇：纸杯蛋糕、粉红豹主题蛋糕、饮料水果等粉色主题茶歇。</a:t>
            </a:r>
            <a:endParaRPr lang="en-US" altLang="zh-CN" sz="212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635"/>
            <a:ext cx="10976610" cy="55435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1270"/>
            <a:ext cx="1215390" cy="553720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35467" y="1354667"/>
            <a:ext cx="5638800" cy="38100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28267" y="1354667"/>
            <a:ext cx="5232400" cy="3810000"/>
          </a:xfrm>
          <a:prstGeom prst="rect">
            <a:avLst/>
          </a:prstGeom>
          <a:noFill/>
        </p:spPr>
      </p:pic>
      <p:sp>
        <p:nvSpPr>
          <p:cNvPr id="8" name="TextBox 1"/>
          <p:cNvSpPr txBox="1"/>
          <p:nvPr/>
        </p:nvSpPr>
        <p:spPr>
          <a:xfrm>
            <a:off x="1320800" y="152400"/>
            <a:ext cx="466471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主题建议二——minibox潮玩涂鸦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1879600" y="5672667"/>
            <a:ext cx="7892415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Minibox区域设置涂鸦区域、涂鸦背景墙、涂鸦合影打卡点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635"/>
            <a:ext cx="10976610" cy="55435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1270"/>
            <a:ext cx="1215390" cy="553720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01600" y="1354667"/>
            <a:ext cx="11887200" cy="3928533"/>
          </a:xfrm>
          <a:prstGeom prst="rect">
            <a:avLst/>
          </a:prstGeom>
          <a:noFill/>
        </p:spPr>
      </p:pic>
      <p:sp>
        <p:nvSpPr>
          <p:cNvPr id="7" name="TextBox 1"/>
          <p:cNvSpPr txBox="1"/>
          <p:nvPr/>
        </p:nvSpPr>
        <p:spPr>
          <a:xfrm>
            <a:off x="1320800" y="152400"/>
            <a:ext cx="402463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售楼处造型建议——潮玩涂鸦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6841067" y="2154767"/>
            <a:ext cx="1030816" cy="440267"/>
          </a:xfrm>
          <a:custGeom>
            <a:avLst/>
            <a:gdLst>
              <a:gd name="connsiteX0" fmla="*/ 127088 w 773112"/>
              <a:gd name="connsiteY0" fmla="*/ 0 h 330200"/>
              <a:gd name="connsiteX1" fmla="*/ 646023 w 773112"/>
              <a:gd name="connsiteY1" fmla="*/ 0 h 330200"/>
              <a:gd name="connsiteX2" fmla="*/ 773112 w 773112"/>
              <a:gd name="connsiteY2" fmla="*/ 110363 h 330200"/>
              <a:gd name="connsiteX3" fmla="*/ 646023 w 773112"/>
              <a:gd name="connsiteY3" fmla="*/ 220738 h 330200"/>
              <a:gd name="connsiteX4" fmla="*/ 244665 w 773112"/>
              <a:gd name="connsiteY4" fmla="*/ 220738 h 330200"/>
              <a:gd name="connsiteX5" fmla="*/ 82067 w 773112"/>
              <a:gd name="connsiteY5" fmla="*/ 330200 h 330200"/>
              <a:gd name="connsiteX6" fmla="*/ 173342 w 773112"/>
              <a:gd name="connsiteY6" fmla="*/ 220738 h 330200"/>
              <a:gd name="connsiteX7" fmla="*/ 127088 w 773112"/>
              <a:gd name="connsiteY7" fmla="*/ 220738 h 330200"/>
              <a:gd name="connsiteX8" fmla="*/ 0 w 773112"/>
              <a:gd name="connsiteY8" fmla="*/ 110363 h 330200"/>
              <a:gd name="connsiteX9" fmla="*/ 127088 w 773112"/>
              <a:gd name="connsiteY9" fmla="*/ 0 h 330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773112" h="330200">
                <a:moveTo>
                  <a:pt x="127088" y="0"/>
                </a:moveTo>
                <a:lnTo>
                  <a:pt x="646023" y="0"/>
                </a:lnTo>
                <a:cubicBezTo>
                  <a:pt x="716216" y="0"/>
                  <a:pt x="773112" y="49415"/>
                  <a:pt x="773112" y="110363"/>
                </a:cubicBezTo>
                <a:cubicBezTo>
                  <a:pt x="773112" y="171323"/>
                  <a:pt x="716216" y="220738"/>
                  <a:pt x="646023" y="220738"/>
                </a:cubicBezTo>
                <a:lnTo>
                  <a:pt x="244665" y="220738"/>
                </a:lnTo>
                <a:lnTo>
                  <a:pt x="82067" y="330200"/>
                </a:lnTo>
                <a:lnTo>
                  <a:pt x="173342" y="220738"/>
                </a:lnTo>
                <a:lnTo>
                  <a:pt x="127088" y="220738"/>
                </a:lnTo>
                <a:cubicBezTo>
                  <a:pt x="56896" y="220738"/>
                  <a:pt x="0" y="171323"/>
                  <a:pt x="0" y="110363"/>
                </a:cubicBezTo>
                <a:cubicBezTo>
                  <a:pt x="0" y="49415"/>
                  <a:pt x="56896" y="0"/>
                  <a:pt x="127088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-7449" y="-7449"/>
            <a:ext cx="12206901" cy="6872901"/>
          </a:xfrm>
          <a:custGeom>
            <a:avLst/>
            <a:gdLst>
              <a:gd name="connsiteX0" fmla="*/ 6349 w 9155176"/>
              <a:gd name="connsiteY0" fmla="*/ 6349 h 5154676"/>
              <a:gd name="connsiteX1" fmla="*/ 9148826 w 9155176"/>
              <a:gd name="connsiteY1" fmla="*/ 6349 h 5154676"/>
              <a:gd name="connsiteX2" fmla="*/ 9148826 w 9155176"/>
              <a:gd name="connsiteY2" fmla="*/ 5148326 h 5154676"/>
              <a:gd name="connsiteX3" fmla="*/ 6349 w 9155176"/>
              <a:gd name="connsiteY3" fmla="*/ 5148326 h 5154676"/>
              <a:gd name="connsiteX4" fmla="*/ 6349 w 9155176"/>
              <a:gd name="connsiteY4" fmla="*/ 6349 h 51546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55176" h="5154676">
                <a:moveTo>
                  <a:pt x="6350" y="6349"/>
                </a:moveTo>
                <a:lnTo>
                  <a:pt x="9148826" y="6349"/>
                </a:lnTo>
                <a:lnTo>
                  <a:pt x="9148826" y="5148326"/>
                </a:lnTo>
                <a:lnTo>
                  <a:pt x="6349" y="5148326"/>
                </a:lnTo>
                <a:lnTo>
                  <a:pt x="6349" y="634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183467" y="1066800"/>
            <a:ext cx="1490133" cy="1490133"/>
          </a:xfrm>
          <a:prstGeom prst="rect">
            <a:avLst/>
          </a:prstGeom>
          <a:noFill/>
        </p:spPr>
      </p:pic>
      <p:sp>
        <p:nvSpPr>
          <p:cNvPr id="8" name="TextBox 1"/>
          <p:cNvSpPr txBox="1"/>
          <p:nvPr/>
        </p:nvSpPr>
        <p:spPr>
          <a:xfrm>
            <a:off x="4402667" y="1524000"/>
            <a:ext cx="3296920" cy="187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300"/>
              </a:lnSpc>
            </a:pPr>
            <a:r>
              <a:rPr lang="en-US" altLang="zh-CN" sz="12800" dirty="0">
                <a:solidFill>
                  <a:srgbClr val="FFFFFF"/>
                </a:solidFill>
                <a:latin typeface="Impact" panose="020B0806030902050204" pitchFamily="18" charset="0"/>
                <a:cs typeface="Impact" panose="020B0806030902050204" pitchFamily="18" charset="0"/>
              </a:rPr>
              <a:t>04</a:t>
            </a:r>
            <a:r>
              <a:rPr lang="en-US" altLang="zh-CN" sz="6400" dirty="0">
                <a:solidFill>
                  <a:srgbClr val="FFFFFF"/>
                </a:solidFill>
                <a:latin typeface="Impact" panose="020B0806030902050204" pitchFamily="18" charset="0"/>
                <a:cs typeface="Impact" panose="020B0806030902050204" pitchFamily="18" charset="0"/>
              </a:rPr>
              <a:t>PART</a:t>
            </a:r>
            <a:endParaRPr lang="en-US" altLang="zh-CN" sz="6400" dirty="0">
              <a:solidFill>
                <a:srgbClr val="FFFFFF"/>
              </a:solidFill>
              <a:latin typeface="Impact" panose="020B0806030902050204" pitchFamily="18" charset="0"/>
              <a:cs typeface="Impact" panose="020B0806030902050204" pitchFamily="18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4605867" y="3454400"/>
            <a:ext cx="3266440" cy="44323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主题三：今夏泰嗨</a:t>
            </a:r>
            <a:endParaRPr lang="en-US" altLang="zh-CN" sz="32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52400"/>
            <a:ext cx="1215390" cy="402590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-635"/>
            <a:ext cx="10976610" cy="55562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558ED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383867" y="1625600"/>
            <a:ext cx="5808133" cy="3877733"/>
          </a:xfrm>
          <a:prstGeom prst="rect">
            <a:avLst/>
          </a:prstGeom>
          <a:noFill/>
        </p:spPr>
      </p:pic>
      <p:sp>
        <p:nvSpPr>
          <p:cNvPr id="6" name="TextBox 1"/>
          <p:cNvSpPr txBox="1"/>
          <p:nvPr/>
        </p:nvSpPr>
        <p:spPr>
          <a:xfrm>
            <a:off x="1337733" y="152400"/>
            <a:ext cx="122428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活动前宣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592667" y="1100667"/>
            <a:ext cx="518668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东南亚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最美十大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海滩之一泰国巴东海滩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592667" y="1772708"/>
            <a:ext cx="5410200" cy="35833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海滩位于泰国着名旅游胜地普吉岛，是岛上</a:t>
            </a:r>
            <a:endParaRPr lang="en-US" altLang="zh-CN" sz="212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fontAlgn="auto">
              <a:lnSpc>
                <a:spcPct val="120000"/>
              </a:lnSpc>
            </a:pP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开发最完善的海滩区。海滨上动静皆宜，像</a:t>
            </a:r>
            <a:endParaRPr lang="en-US" altLang="zh-CN" sz="212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fontAlgn="auto">
              <a:lnSpc>
                <a:spcPct val="120000"/>
              </a:lnSpc>
            </a:pP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是取一方角落晒晒阳光，阅读喜爱的小说，</a:t>
            </a:r>
            <a:endParaRPr lang="en-US" altLang="zh-CN" sz="212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fontAlgn="auto">
              <a:lnSpc>
                <a:spcPct val="120000"/>
              </a:lnSpc>
            </a:pP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在沙滩上来一节泰式按摩，编发辫，或是玩</a:t>
            </a:r>
            <a:endParaRPr lang="en-US" altLang="zh-CN" sz="212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fontAlgn="auto">
              <a:lnSpc>
                <a:spcPct val="120000"/>
              </a:lnSpc>
            </a:pP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水上摩托车，帆船，橡皮艇，沙滩排球，潜</a:t>
            </a:r>
            <a:endParaRPr lang="en-US" altLang="zh-CN" sz="212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fontAlgn="auto">
              <a:lnSpc>
                <a:spcPct val="120000"/>
              </a:lnSpc>
            </a:pP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水都是不错的主意。普吉岛有许多家大饭店，</a:t>
            </a:r>
            <a:endParaRPr lang="en-US" altLang="zh-CN" sz="212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fontAlgn="auto">
              <a:lnSpc>
                <a:spcPct val="120000"/>
              </a:lnSpc>
            </a:pP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最值得一提的是</a:t>
            </a:r>
            <a:r>
              <a:rPr lang="en-US" altLang="zh-CN" sz="2125" dirty="0">
                <a:solidFill>
                  <a:srgbClr val="FF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泰式海鲜</a:t>
            </a: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，其中首屈一指的</a:t>
            </a:r>
            <a:endParaRPr lang="en-US" altLang="zh-CN" sz="212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fontAlgn="auto">
              <a:lnSpc>
                <a:spcPct val="120000"/>
              </a:lnSpc>
            </a:pP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菜色是巨型的普吉龙虾肉(PhuketLobster)极</a:t>
            </a:r>
            <a:endParaRPr lang="en-US" altLang="zh-CN" sz="212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fontAlgn="auto">
              <a:lnSpc>
                <a:spcPct val="120000"/>
              </a:lnSpc>
            </a:pP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为鲜美。</a:t>
            </a:r>
            <a:endParaRPr lang="en-US" altLang="zh-CN" sz="212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592667" y="5452533"/>
            <a:ext cx="5139690" cy="70104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本次活动一</a:t>
            </a:r>
            <a:r>
              <a:rPr lang="en-US" altLang="zh-CN" sz="2125" dirty="0">
                <a:solidFill>
                  <a:srgbClr val="FF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海滩</a:t>
            </a: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为主题结合</a:t>
            </a:r>
            <a:r>
              <a:rPr lang="en-US" altLang="zh-CN" sz="2125" dirty="0">
                <a:solidFill>
                  <a:srgbClr val="FF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泰式烧烤，</a:t>
            </a: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让人</a:t>
            </a:r>
            <a:endParaRPr lang="en-US" altLang="zh-CN" sz="212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18" charset="-122"/>
            </a:endParaRPr>
          </a:p>
          <a:p>
            <a:pPr>
              <a:lnSpc>
                <a:spcPct val="100000"/>
              </a:lnSpc>
            </a:pPr>
            <a:r>
              <a:rPr lang="en-US" altLang="zh-CN" sz="2125" dirty="0">
                <a:solidFill>
                  <a:srgbClr val="0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18" charset="-122"/>
              </a:rPr>
              <a:t>仿佛身临其境。</a:t>
            </a:r>
            <a:endParaRPr lang="en-US" altLang="zh-CN" sz="2125" dirty="0">
              <a:solidFill>
                <a:srgbClr val="0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635"/>
            <a:ext cx="1215390" cy="5543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-635"/>
            <a:ext cx="10976610" cy="55562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558ED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609600"/>
            <a:ext cx="12158133" cy="6248400"/>
          </a:xfrm>
          <a:prstGeom prst="rect">
            <a:avLst/>
          </a:prstGeom>
          <a:noFill/>
        </p:spPr>
      </p:pic>
      <p:sp>
        <p:nvSpPr>
          <p:cNvPr id="6" name="TextBox 1"/>
          <p:cNvSpPr txBox="1"/>
          <p:nvPr/>
        </p:nvSpPr>
        <p:spPr>
          <a:xfrm>
            <a:off x="1337733" y="152400"/>
            <a:ext cx="122428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活动创意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118533" y="1439333"/>
            <a:ext cx="121920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17375E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这个夏天</a:t>
            </a:r>
            <a:endParaRPr lang="en-US" altLang="zh-CN" sz="2400" dirty="0">
              <a:solidFill>
                <a:srgbClr val="17375E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118533" y="1794933"/>
            <a:ext cx="152400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17375E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去泰国太远</a:t>
            </a:r>
            <a:endParaRPr lang="en-US" altLang="zh-CN" sz="2400" dirty="0">
              <a:solidFill>
                <a:srgbClr val="17375E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118533" y="2135717"/>
            <a:ext cx="304800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17375E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我们就在龙湖游泰国！</a:t>
            </a:r>
            <a:endParaRPr lang="en-US" altLang="zh-CN" sz="2400" dirty="0">
              <a:solidFill>
                <a:srgbClr val="17375E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118533" y="2540000"/>
            <a:ext cx="7620000" cy="60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17375E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将泰</a:t>
            </a: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国风情的沙滩、椰风、滑板、沙滩排球、沙滩卡丁车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100"/>
              </a:lnSpc>
            </a:pPr>
            <a:r>
              <a:rPr lang="en-US" altLang="zh-CN" sz="2400" dirty="0">
                <a:solidFill>
                  <a:srgbClr val="17375E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还原至售楼处，增加异域风情；</a:t>
            </a:r>
            <a:endParaRPr lang="en-US" altLang="zh-CN" sz="2400" dirty="0">
              <a:solidFill>
                <a:srgbClr val="17375E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-635"/>
            <a:ext cx="10976610" cy="55562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635"/>
            <a:ext cx="1215390" cy="5543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3867" y="1811867"/>
            <a:ext cx="7264400" cy="4114800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33733" y="1828800"/>
            <a:ext cx="4080933" cy="4064000"/>
          </a:xfrm>
          <a:prstGeom prst="rect">
            <a:avLst/>
          </a:prstGeom>
          <a:noFill/>
        </p:spPr>
      </p:pic>
      <p:sp>
        <p:nvSpPr>
          <p:cNvPr id="10" name="TextBox 1"/>
          <p:cNvSpPr txBox="1"/>
          <p:nvPr/>
        </p:nvSpPr>
        <p:spPr>
          <a:xfrm>
            <a:off x="1320800" y="152400"/>
            <a:ext cx="275463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售楼处外部通道造景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948267" y="5994400"/>
            <a:ext cx="10058400" cy="60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夏日元素海滩布置，立体海浪造景，网红游泳圈装饰，冲浪板、椰子树装置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1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材质：泡雕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kt板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尺寸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3*2m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1215390" y="-635"/>
            <a:ext cx="10976610" cy="55562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558ED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0" y="-635"/>
            <a:ext cx="1215390" cy="55562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6979920" y="5864352"/>
            <a:ext cx="2332736" cy="536447"/>
          </a:xfrm>
          <a:custGeom>
            <a:avLst/>
            <a:gdLst>
              <a:gd name="connsiteX0" fmla="*/ 0 w 1749552"/>
              <a:gd name="connsiteY0" fmla="*/ 0 h 402335"/>
              <a:gd name="connsiteX1" fmla="*/ 1749552 w 1749552"/>
              <a:gd name="connsiteY1" fmla="*/ 0 h 402335"/>
              <a:gd name="connsiteX2" fmla="*/ 1749552 w 1749552"/>
              <a:gd name="connsiteY2" fmla="*/ 402335 h 402335"/>
              <a:gd name="connsiteX3" fmla="*/ 0 w 1749552"/>
              <a:gd name="connsiteY3" fmla="*/ 402335 h 402335"/>
              <a:gd name="connsiteX4" fmla="*/ 0 w 1749552"/>
              <a:gd name="connsiteY4" fmla="*/ 0 h 4023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749552" h="402335">
                <a:moveTo>
                  <a:pt x="0" y="0"/>
                </a:moveTo>
                <a:lnTo>
                  <a:pt x="1749552" y="0"/>
                </a:lnTo>
                <a:lnTo>
                  <a:pt x="1749552" y="402335"/>
                </a:lnTo>
                <a:lnTo>
                  <a:pt x="0" y="402335"/>
                </a:lnTo>
                <a:lnTo>
                  <a:pt x="0" y="0"/>
                </a:lnTo>
              </a:path>
            </a:pathLst>
          </a:custGeom>
          <a:solidFill>
            <a:srgbClr val="4F39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948267"/>
            <a:ext cx="9516533" cy="5621867"/>
          </a:xfrm>
          <a:prstGeom prst="rect">
            <a:avLst/>
          </a:prstGeom>
          <a:noFill/>
        </p:spPr>
      </p:pic>
      <p:sp>
        <p:nvSpPr>
          <p:cNvPr id="9" name="TextBox 1"/>
          <p:cNvSpPr txBox="1"/>
          <p:nvPr/>
        </p:nvSpPr>
        <p:spPr>
          <a:xfrm>
            <a:off x="1320800" y="152400"/>
            <a:ext cx="244856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售楼处外组景次推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9516533" y="5147733"/>
            <a:ext cx="2245360" cy="8020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altLang="zh-CN" sz="2125" b="1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尺寸：</a:t>
            </a:r>
            <a:r>
              <a:rPr lang="en-US" altLang="zh-CN" sz="212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2.4高*1.5宽</a:t>
            </a:r>
            <a:endParaRPr lang="en-US" altLang="zh-CN" sz="2125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900"/>
              </a:lnSpc>
            </a:pPr>
            <a:r>
              <a:rPr lang="en-US" altLang="zh-CN" sz="2125" b="1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材质：</a:t>
            </a:r>
            <a:r>
              <a:rPr lang="en-US" altLang="zh-CN" sz="212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桁架、KT、</a:t>
            </a:r>
            <a:endParaRPr lang="en-US" altLang="zh-CN" sz="2125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900"/>
              </a:lnSpc>
            </a:pPr>
            <a:r>
              <a:rPr lang="en-US" altLang="zh-CN" sz="212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地贴组景</a:t>
            </a:r>
            <a:endParaRPr lang="en-US" altLang="zh-CN" sz="2125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9516533" y="6129867"/>
            <a:ext cx="1244600" cy="3149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altLang="zh-CN" sz="2125" b="1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数量：</a:t>
            </a:r>
            <a:r>
              <a:rPr lang="en-US" altLang="zh-CN" sz="212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1个</a:t>
            </a:r>
            <a:endParaRPr lang="en-US" altLang="zh-CN" sz="2125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-635"/>
            <a:ext cx="10976610" cy="55562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558ED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-635"/>
            <a:ext cx="1215390" cy="55562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Freeform 3"/>
          <p:cNvSpPr/>
          <p:nvPr/>
        </p:nvSpPr>
        <p:spPr>
          <a:xfrm>
            <a:off x="10952479" y="1239519"/>
            <a:ext cx="377952" cy="554736"/>
          </a:xfrm>
          <a:custGeom>
            <a:avLst/>
            <a:gdLst>
              <a:gd name="connsiteX0" fmla="*/ 0 w 283464"/>
              <a:gd name="connsiteY0" fmla="*/ 0 h 416052"/>
              <a:gd name="connsiteX1" fmla="*/ 283464 w 283464"/>
              <a:gd name="connsiteY1" fmla="*/ 0 h 416052"/>
              <a:gd name="connsiteX2" fmla="*/ 283464 w 283464"/>
              <a:gd name="connsiteY2" fmla="*/ 416052 h 416052"/>
              <a:gd name="connsiteX3" fmla="*/ 0 w 283464"/>
              <a:gd name="connsiteY3" fmla="*/ 416052 h 416052"/>
              <a:gd name="connsiteX4" fmla="*/ 0 w 283464"/>
              <a:gd name="connsiteY4" fmla="*/ 0 h 4160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83464" h="416052">
                <a:moveTo>
                  <a:pt x="0" y="0"/>
                </a:moveTo>
                <a:lnTo>
                  <a:pt x="283464" y="0"/>
                </a:lnTo>
                <a:lnTo>
                  <a:pt x="283464" y="416052"/>
                </a:lnTo>
                <a:lnTo>
                  <a:pt x="0" y="416052"/>
                </a:lnTo>
                <a:lnTo>
                  <a:pt x="0" y="0"/>
                </a:lnTo>
              </a:path>
            </a:pathLst>
          </a:custGeom>
          <a:solidFill>
            <a:srgbClr val="FDE46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7733" y="711200"/>
            <a:ext cx="8212667" cy="5604933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59333" y="677333"/>
            <a:ext cx="3098800" cy="1761067"/>
          </a:xfrm>
          <a:prstGeom prst="rect">
            <a:avLst/>
          </a:prstGeom>
          <a:noFill/>
        </p:spPr>
      </p:pic>
      <p:sp>
        <p:nvSpPr>
          <p:cNvPr id="9" name="TextBox 1"/>
          <p:cNvSpPr txBox="1"/>
          <p:nvPr/>
        </p:nvSpPr>
        <p:spPr>
          <a:xfrm>
            <a:off x="1320800" y="152400"/>
            <a:ext cx="367284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售楼处外夏日元素组景次推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8737600" y="3302000"/>
            <a:ext cx="168021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75" b="1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夏日泰嗨零食机</a:t>
            </a:r>
            <a:endParaRPr lang="en-US" altLang="zh-CN" sz="1875" b="1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8737600" y="3860800"/>
            <a:ext cx="2640330" cy="112268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75" b="1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尺寸：90x98x200cm</a:t>
            </a:r>
            <a:endParaRPr lang="en-US" altLang="zh-CN" sz="1875" b="1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/>
          </a:p>
          <a:p>
            <a:pPr>
              <a:lnSpc>
                <a:spcPts val="2300"/>
              </a:lnSpc>
            </a:pPr>
            <a:r>
              <a:rPr lang="en-US" altLang="zh-CN" sz="1875" b="1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夏日元素写真贴布置包装</a:t>
            </a:r>
            <a:endParaRPr lang="en-US" altLang="zh-CN" sz="1875" b="1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/>
          </a:p>
          <a:p>
            <a:pPr>
              <a:lnSpc>
                <a:spcPts val="2300"/>
              </a:lnSpc>
            </a:pPr>
            <a:r>
              <a:rPr lang="en-US" altLang="zh-CN" sz="1875" b="1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泰国网红零食</a:t>
            </a:r>
            <a:endParaRPr lang="en-US" altLang="zh-CN" sz="1875" b="1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635"/>
            <a:ext cx="10976610" cy="55435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558ED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-635"/>
            <a:ext cx="1215390" cy="55562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69333" y="1100667"/>
            <a:ext cx="5266267" cy="39624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20267" y="1134533"/>
            <a:ext cx="5892800" cy="3894667"/>
          </a:xfrm>
          <a:prstGeom prst="rect">
            <a:avLst/>
          </a:prstGeom>
          <a:noFill/>
        </p:spPr>
      </p:pic>
      <p:sp>
        <p:nvSpPr>
          <p:cNvPr id="8" name="TextBox 1"/>
          <p:cNvSpPr txBox="1"/>
          <p:nvPr/>
        </p:nvSpPr>
        <p:spPr>
          <a:xfrm>
            <a:off x="2032000" y="152400"/>
            <a:ext cx="122428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合影手牌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304800" y="5367867"/>
            <a:ext cx="3572510" cy="60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合影手举牌尺寸：20x35cm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1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材质：TK板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635"/>
            <a:ext cx="10976610" cy="548005"/>
          </a:xfrm>
          <a:custGeom>
            <a:avLst/>
            <a:gdLst>
              <a:gd name="connsiteX0" fmla="*/ 0 w 8232647"/>
              <a:gd name="connsiteY0" fmla="*/ 0 h 278892"/>
              <a:gd name="connsiteX1" fmla="*/ 8232647 w 8232647"/>
              <a:gd name="connsiteY1" fmla="*/ 0 h 278892"/>
              <a:gd name="connsiteX2" fmla="*/ 8232647 w 8232647"/>
              <a:gd name="connsiteY2" fmla="*/ 278892 h 278892"/>
              <a:gd name="connsiteX3" fmla="*/ 0 w 8232647"/>
              <a:gd name="connsiteY3" fmla="*/ 278892 h 278892"/>
              <a:gd name="connsiteX4" fmla="*/ 0 w 8232647"/>
              <a:gd name="connsiteY4" fmla="*/ 0 h 2788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2">
                <a:moveTo>
                  <a:pt x="0" y="0"/>
                </a:moveTo>
                <a:lnTo>
                  <a:pt x="8232647" y="0"/>
                </a:lnTo>
                <a:lnTo>
                  <a:pt x="8232647" y="278892"/>
                </a:lnTo>
                <a:lnTo>
                  <a:pt x="0" y="278892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-635"/>
            <a:ext cx="1215390" cy="55562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Freeform 3"/>
          <p:cNvSpPr/>
          <p:nvPr/>
        </p:nvSpPr>
        <p:spPr>
          <a:xfrm>
            <a:off x="9349231" y="1026159"/>
            <a:ext cx="1139952" cy="560832"/>
          </a:xfrm>
          <a:custGeom>
            <a:avLst/>
            <a:gdLst>
              <a:gd name="connsiteX0" fmla="*/ 0 w 854964"/>
              <a:gd name="connsiteY0" fmla="*/ 0 h 420624"/>
              <a:gd name="connsiteX1" fmla="*/ 854964 w 854964"/>
              <a:gd name="connsiteY1" fmla="*/ 0 h 420624"/>
              <a:gd name="connsiteX2" fmla="*/ 854964 w 854964"/>
              <a:gd name="connsiteY2" fmla="*/ 420624 h 420624"/>
              <a:gd name="connsiteX3" fmla="*/ 0 w 854964"/>
              <a:gd name="connsiteY3" fmla="*/ 420624 h 420624"/>
              <a:gd name="connsiteX4" fmla="*/ 0 w 854964"/>
              <a:gd name="connsiteY4" fmla="*/ 0 h 4206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54964" h="420624">
                <a:moveTo>
                  <a:pt x="0" y="0"/>
                </a:moveTo>
                <a:lnTo>
                  <a:pt x="854964" y="0"/>
                </a:lnTo>
                <a:lnTo>
                  <a:pt x="854964" y="420624"/>
                </a:lnTo>
                <a:lnTo>
                  <a:pt x="0" y="420624"/>
                </a:lnTo>
                <a:lnTo>
                  <a:pt x="0" y="0"/>
                </a:lnTo>
              </a:path>
            </a:pathLst>
          </a:custGeom>
          <a:solidFill>
            <a:srgbClr val="FDE676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77333" y="829733"/>
            <a:ext cx="5994400" cy="5842000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43333" y="1016000"/>
            <a:ext cx="4047067" cy="2286000"/>
          </a:xfrm>
          <a:prstGeom prst="rect">
            <a:avLst/>
          </a:prstGeom>
          <a:noFill/>
        </p:spPr>
      </p:pic>
      <p:sp>
        <p:nvSpPr>
          <p:cNvPr id="9" name="TextBox 1"/>
          <p:cNvSpPr txBox="1"/>
          <p:nvPr/>
        </p:nvSpPr>
        <p:spPr>
          <a:xfrm>
            <a:off x="1320800" y="152400"/>
            <a:ext cx="275463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儿童区打卡（建议）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9245600" y="1202267"/>
            <a:ext cx="152400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儿童区装置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7924800" y="5723467"/>
            <a:ext cx="304800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儿童区海洋球区域放置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7924800" y="6062133"/>
            <a:ext cx="167640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夏日气模2个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-635"/>
            <a:ext cx="10976610" cy="55562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0"/>
            <a:ext cx="1215390" cy="554990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3867" y="795867"/>
            <a:ext cx="3962400" cy="2912533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867" y="3843867"/>
            <a:ext cx="3945467" cy="2624667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47067" y="812800"/>
            <a:ext cx="8111067" cy="2946400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47067" y="3826933"/>
            <a:ext cx="4199467" cy="2658533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97333" y="3810000"/>
            <a:ext cx="3894667" cy="2675467"/>
          </a:xfrm>
          <a:prstGeom prst="rect">
            <a:avLst/>
          </a:prstGeom>
          <a:noFill/>
        </p:spPr>
      </p:pic>
      <p:sp>
        <p:nvSpPr>
          <p:cNvPr id="11" name="TextBox 1"/>
          <p:cNvSpPr txBox="1"/>
          <p:nvPr/>
        </p:nvSpPr>
        <p:spPr>
          <a:xfrm>
            <a:off x="1320800" y="152400"/>
            <a:ext cx="524891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售楼处造型建议——泰式椰子主题茶歇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0"/>
            <a:ext cx="10976610" cy="548640"/>
          </a:xfrm>
          <a:custGeom>
            <a:avLst/>
            <a:gdLst>
              <a:gd name="connsiteX0" fmla="*/ 0 w 8232647"/>
              <a:gd name="connsiteY0" fmla="*/ 0 h 278892"/>
              <a:gd name="connsiteX1" fmla="*/ 8232647 w 8232647"/>
              <a:gd name="connsiteY1" fmla="*/ 0 h 278892"/>
              <a:gd name="connsiteX2" fmla="*/ 8232647 w 8232647"/>
              <a:gd name="connsiteY2" fmla="*/ 278892 h 278892"/>
              <a:gd name="connsiteX3" fmla="*/ 0 w 8232647"/>
              <a:gd name="connsiteY3" fmla="*/ 278892 h 278892"/>
              <a:gd name="connsiteX4" fmla="*/ 0 w 8232647"/>
              <a:gd name="connsiteY4" fmla="*/ 0 h 2788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2">
                <a:moveTo>
                  <a:pt x="0" y="0"/>
                </a:moveTo>
                <a:lnTo>
                  <a:pt x="8232647" y="0"/>
                </a:lnTo>
                <a:lnTo>
                  <a:pt x="8232647" y="278892"/>
                </a:lnTo>
                <a:lnTo>
                  <a:pt x="0" y="278892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-635"/>
            <a:ext cx="1215390" cy="55562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20800"/>
            <a:ext cx="5875867" cy="3928533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94400" y="1320800"/>
            <a:ext cx="6197600" cy="3928533"/>
          </a:xfrm>
          <a:prstGeom prst="rect">
            <a:avLst/>
          </a:prstGeom>
          <a:noFill/>
        </p:spPr>
      </p:pic>
      <p:sp>
        <p:nvSpPr>
          <p:cNvPr id="8" name="TextBox 1"/>
          <p:cNvSpPr txBox="1"/>
          <p:nvPr/>
        </p:nvSpPr>
        <p:spPr>
          <a:xfrm>
            <a:off x="1320800" y="152400"/>
            <a:ext cx="466471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国潮氛围布置——minibox泼水节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2082800" y="5723467"/>
            <a:ext cx="848995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minibox设置玩具洒水枪，夏日炎热小朋友们可以泼水大作战。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6841067" y="2154767"/>
            <a:ext cx="1030816" cy="440267"/>
          </a:xfrm>
          <a:custGeom>
            <a:avLst/>
            <a:gdLst>
              <a:gd name="connsiteX0" fmla="*/ 127088 w 773112"/>
              <a:gd name="connsiteY0" fmla="*/ 0 h 330200"/>
              <a:gd name="connsiteX1" fmla="*/ 646023 w 773112"/>
              <a:gd name="connsiteY1" fmla="*/ 0 h 330200"/>
              <a:gd name="connsiteX2" fmla="*/ 773112 w 773112"/>
              <a:gd name="connsiteY2" fmla="*/ 110363 h 330200"/>
              <a:gd name="connsiteX3" fmla="*/ 646023 w 773112"/>
              <a:gd name="connsiteY3" fmla="*/ 220738 h 330200"/>
              <a:gd name="connsiteX4" fmla="*/ 244665 w 773112"/>
              <a:gd name="connsiteY4" fmla="*/ 220738 h 330200"/>
              <a:gd name="connsiteX5" fmla="*/ 82067 w 773112"/>
              <a:gd name="connsiteY5" fmla="*/ 330200 h 330200"/>
              <a:gd name="connsiteX6" fmla="*/ 173342 w 773112"/>
              <a:gd name="connsiteY6" fmla="*/ 220738 h 330200"/>
              <a:gd name="connsiteX7" fmla="*/ 127088 w 773112"/>
              <a:gd name="connsiteY7" fmla="*/ 220738 h 330200"/>
              <a:gd name="connsiteX8" fmla="*/ 0 w 773112"/>
              <a:gd name="connsiteY8" fmla="*/ 110363 h 330200"/>
              <a:gd name="connsiteX9" fmla="*/ 127088 w 773112"/>
              <a:gd name="connsiteY9" fmla="*/ 0 h 330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773112" h="330200">
                <a:moveTo>
                  <a:pt x="127088" y="0"/>
                </a:moveTo>
                <a:lnTo>
                  <a:pt x="646023" y="0"/>
                </a:lnTo>
                <a:cubicBezTo>
                  <a:pt x="716216" y="0"/>
                  <a:pt x="773112" y="49415"/>
                  <a:pt x="773112" y="110363"/>
                </a:cubicBezTo>
                <a:cubicBezTo>
                  <a:pt x="773112" y="171323"/>
                  <a:pt x="716216" y="220738"/>
                  <a:pt x="646023" y="220738"/>
                </a:cubicBezTo>
                <a:lnTo>
                  <a:pt x="244665" y="220738"/>
                </a:lnTo>
                <a:lnTo>
                  <a:pt x="82067" y="330200"/>
                </a:lnTo>
                <a:lnTo>
                  <a:pt x="173342" y="220738"/>
                </a:lnTo>
                <a:lnTo>
                  <a:pt x="127088" y="220738"/>
                </a:lnTo>
                <a:cubicBezTo>
                  <a:pt x="56896" y="220738"/>
                  <a:pt x="0" y="171323"/>
                  <a:pt x="0" y="110363"/>
                </a:cubicBezTo>
                <a:cubicBezTo>
                  <a:pt x="0" y="49415"/>
                  <a:pt x="56896" y="0"/>
                  <a:pt x="127088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-7449" y="-7449"/>
            <a:ext cx="12206901" cy="6872901"/>
          </a:xfrm>
          <a:custGeom>
            <a:avLst/>
            <a:gdLst>
              <a:gd name="connsiteX0" fmla="*/ 6349 w 9155176"/>
              <a:gd name="connsiteY0" fmla="*/ 6349 h 5154676"/>
              <a:gd name="connsiteX1" fmla="*/ 9148826 w 9155176"/>
              <a:gd name="connsiteY1" fmla="*/ 6349 h 5154676"/>
              <a:gd name="connsiteX2" fmla="*/ 9148826 w 9155176"/>
              <a:gd name="connsiteY2" fmla="*/ 5148326 h 5154676"/>
              <a:gd name="connsiteX3" fmla="*/ 6349 w 9155176"/>
              <a:gd name="connsiteY3" fmla="*/ 5148326 h 5154676"/>
              <a:gd name="connsiteX4" fmla="*/ 6349 w 9155176"/>
              <a:gd name="connsiteY4" fmla="*/ 6349 h 51546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55176" h="5154676">
                <a:moveTo>
                  <a:pt x="6350" y="6349"/>
                </a:moveTo>
                <a:lnTo>
                  <a:pt x="9148826" y="6349"/>
                </a:lnTo>
                <a:lnTo>
                  <a:pt x="9148826" y="5148326"/>
                </a:lnTo>
                <a:lnTo>
                  <a:pt x="6349" y="5148326"/>
                </a:lnTo>
                <a:lnTo>
                  <a:pt x="6349" y="634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183467" y="1066800"/>
            <a:ext cx="1490133" cy="1490133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7" name="TextBox 1"/>
          <p:cNvSpPr txBox="1"/>
          <p:nvPr/>
        </p:nvSpPr>
        <p:spPr>
          <a:xfrm>
            <a:off x="4402667" y="1524000"/>
            <a:ext cx="3347085" cy="187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300"/>
              </a:lnSpc>
            </a:pPr>
            <a:r>
              <a:rPr lang="en-US" altLang="zh-CN" sz="12800" dirty="0">
                <a:solidFill>
                  <a:srgbClr val="FFFFFF"/>
                </a:solidFill>
                <a:latin typeface="Impact" panose="020B0806030902050204" pitchFamily="18" charset="0"/>
                <a:cs typeface="Impact" panose="020B0806030902050204" pitchFamily="18" charset="0"/>
              </a:rPr>
              <a:t>03</a:t>
            </a:r>
            <a:r>
              <a:rPr lang="en-US" altLang="zh-CN" sz="6400" dirty="0">
                <a:solidFill>
                  <a:srgbClr val="FFFFFF"/>
                </a:solidFill>
                <a:latin typeface="Impact" panose="020B0806030902050204" pitchFamily="18" charset="0"/>
                <a:cs typeface="Impact" panose="020B0806030902050204" pitchFamily="18" charset="0"/>
              </a:rPr>
              <a:t>PART</a:t>
            </a:r>
            <a:endParaRPr lang="en-US" altLang="zh-CN" sz="6400" dirty="0">
              <a:solidFill>
                <a:srgbClr val="FFFFFF"/>
              </a:solidFill>
              <a:latin typeface="Impact" panose="020B0806030902050204" pitchFamily="18" charset="0"/>
              <a:cs typeface="Impact" panose="020B0806030902050204" pitchFamily="18" charset="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4605867" y="3572933"/>
            <a:ext cx="2720340" cy="71247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200"/>
              </a:lnSpc>
            </a:pPr>
            <a:r>
              <a:rPr lang="en-US" altLang="zh-CN" sz="5325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定制流程</a:t>
            </a:r>
            <a:endParaRPr lang="en-US" altLang="zh-CN" sz="5325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9613391" y="3635585"/>
            <a:ext cx="2206921" cy="2151380"/>
          </a:xfrm>
          <a:custGeom>
            <a:avLst/>
            <a:gdLst>
              <a:gd name="connsiteX0" fmla="*/ 0 w 1655191"/>
              <a:gd name="connsiteY0" fmla="*/ 807466 h 1613535"/>
              <a:gd name="connsiteX1" fmla="*/ 827786 w 1655191"/>
              <a:gd name="connsiteY1" fmla="*/ 0 h 1613535"/>
              <a:gd name="connsiteX2" fmla="*/ 1655191 w 1655191"/>
              <a:gd name="connsiteY2" fmla="*/ 806767 h 1613535"/>
              <a:gd name="connsiteX3" fmla="*/ 827786 w 1655191"/>
              <a:gd name="connsiteY3" fmla="*/ 1613535 h 1613535"/>
              <a:gd name="connsiteX4" fmla="*/ 0 w 1655191"/>
              <a:gd name="connsiteY4" fmla="*/ 807466 h 16135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655191" h="1613535">
                <a:moveTo>
                  <a:pt x="0" y="807466"/>
                </a:moveTo>
                <a:cubicBezTo>
                  <a:pt x="381" y="361200"/>
                  <a:pt x="370827" y="0"/>
                  <a:pt x="827786" y="0"/>
                </a:cubicBezTo>
                <a:cubicBezTo>
                  <a:pt x="1284744" y="0"/>
                  <a:pt x="1655191" y="361200"/>
                  <a:pt x="1655191" y="806767"/>
                </a:cubicBezTo>
                <a:cubicBezTo>
                  <a:pt x="1655191" y="1252334"/>
                  <a:pt x="1284744" y="1613535"/>
                  <a:pt x="827786" y="1613535"/>
                </a:cubicBezTo>
                <a:cubicBezTo>
                  <a:pt x="370827" y="1613535"/>
                  <a:pt x="381" y="1252334"/>
                  <a:pt x="0" y="807466"/>
                </a:cubicBez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712976" y="2029883"/>
            <a:ext cx="352889" cy="351367"/>
          </a:xfrm>
          <a:custGeom>
            <a:avLst/>
            <a:gdLst>
              <a:gd name="connsiteX0" fmla="*/ 0 w 264667"/>
              <a:gd name="connsiteY0" fmla="*/ 131127 h 263525"/>
              <a:gd name="connsiteX1" fmla="*/ 132118 w 264667"/>
              <a:gd name="connsiteY1" fmla="*/ 0 h 263525"/>
              <a:gd name="connsiteX2" fmla="*/ 264667 w 264667"/>
              <a:gd name="connsiteY2" fmla="*/ 131762 h 263525"/>
              <a:gd name="connsiteX3" fmla="*/ 132118 w 264667"/>
              <a:gd name="connsiteY3" fmla="*/ 263525 h 263525"/>
              <a:gd name="connsiteX4" fmla="*/ 0 w 264667"/>
              <a:gd name="connsiteY4" fmla="*/ 131127 h 2635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64667" h="263525">
                <a:moveTo>
                  <a:pt x="0" y="131127"/>
                </a:moveTo>
                <a:cubicBezTo>
                  <a:pt x="-444" y="58991"/>
                  <a:pt x="58902" y="0"/>
                  <a:pt x="132118" y="0"/>
                </a:cubicBezTo>
                <a:cubicBezTo>
                  <a:pt x="205320" y="0"/>
                  <a:pt x="264667" y="58991"/>
                  <a:pt x="264667" y="131762"/>
                </a:cubicBezTo>
                <a:cubicBezTo>
                  <a:pt x="264667" y="204533"/>
                  <a:pt x="205320" y="263525"/>
                  <a:pt x="132118" y="263525"/>
                </a:cubicBezTo>
                <a:cubicBezTo>
                  <a:pt x="58902" y="263525"/>
                  <a:pt x="-444" y="204533"/>
                  <a:pt x="0" y="131127"/>
                </a:cubicBezTo>
              </a:path>
            </a:pathLst>
          </a:custGeom>
          <a:solidFill>
            <a:srgbClr val="262626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2245360" y="904240"/>
            <a:ext cx="1077805" cy="982133"/>
          </a:xfrm>
          <a:custGeom>
            <a:avLst/>
            <a:gdLst>
              <a:gd name="connsiteX0" fmla="*/ 0 w 808354"/>
              <a:gd name="connsiteY0" fmla="*/ 368808 h 736600"/>
              <a:gd name="connsiteX1" fmla="*/ 404494 w 808354"/>
              <a:gd name="connsiteY1" fmla="*/ 0 h 736600"/>
              <a:gd name="connsiteX2" fmla="*/ 808354 w 808354"/>
              <a:gd name="connsiteY2" fmla="*/ 368300 h 736600"/>
              <a:gd name="connsiteX3" fmla="*/ 404494 w 808354"/>
              <a:gd name="connsiteY3" fmla="*/ 736600 h 736600"/>
              <a:gd name="connsiteX4" fmla="*/ 0 w 808354"/>
              <a:gd name="connsiteY4" fmla="*/ 368808 h 7366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8354" h="736600">
                <a:moveTo>
                  <a:pt x="0" y="368808"/>
                </a:moveTo>
                <a:cubicBezTo>
                  <a:pt x="634" y="164896"/>
                  <a:pt x="181444" y="0"/>
                  <a:pt x="404494" y="0"/>
                </a:cubicBezTo>
                <a:cubicBezTo>
                  <a:pt x="627545" y="0"/>
                  <a:pt x="808354" y="164896"/>
                  <a:pt x="808354" y="368300"/>
                </a:cubicBezTo>
                <a:cubicBezTo>
                  <a:pt x="808354" y="571703"/>
                  <a:pt x="627545" y="736600"/>
                  <a:pt x="404494" y="736600"/>
                </a:cubicBezTo>
                <a:cubicBezTo>
                  <a:pt x="181444" y="736600"/>
                  <a:pt x="634" y="571703"/>
                  <a:pt x="0" y="368808"/>
                </a:cubicBez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Freeform 3"/>
          <p:cNvSpPr/>
          <p:nvPr/>
        </p:nvSpPr>
        <p:spPr>
          <a:xfrm>
            <a:off x="8640063" y="1885949"/>
            <a:ext cx="319785" cy="319616"/>
          </a:xfrm>
          <a:custGeom>
            <a:avLst/>
            <a:gdLst>
              <a:gd name="connsiteX0" fmla="*/ 0 w 239839"/>
              <a:gd name="connsiteY0" fmla="*/ 120205 h 239712"/>
              <a:gd name="connsiteX1" fmla="*/ 119989 w 239839"/>
              <a:gd name="connsiteY1" fmla="*/ 0 h 239712"/>
              <a:gd name="connsiteX2" fmla="*/ 239839 w 239839"/>
              <a:gd name="connsiteY2" fmla="*/ 119862 h 239712"/>
              <a:gd name="connsiteX3" fmla="*/ 119989 w 239839"/>
              <a:gd name="connsiteY3" fmla="*/ 239712 h 239712"/>
              <a:gd name="connsiteX4" fmla="*/ 0 w 239839"/>
              <a:gd name="connsiteY4" fmla="*/ 120205 h 23971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39839" h="239712">
                <a:moveTo>
                  <a:pt x="0" y="120205"/>
                </a:moveTo>
                <a:cubicBezTo>
                  <a:pt x="127" y="53657"/>
                  <a:pt x="53784" y="0"/>
                  <a:pt x="119989" y="0"/>
                </a:cubicBezTo>
                <a:cubicBezTo>
                  <a:pt x="186182" y="0"/>
                  <a:pt x="239839" y="53657"/>
                  <a:pt x="239839" y="119862"/>
                </a:cubicBezTo>
                <a:cubicBezTo>
                  <a:pt x="239839" y="186055"/>
                  <a:pt x="186182" y="239712"/>
                  <a:pt x="119989" y="239712"/>
                </a:cubicBezTo>
                <a:cubicBezTo>
                  <a:pt x="53784" y="239712"/>
                  <a:pt x="127" y="186055"/>
                  <a:pt x="0" y="120205"/>
                </a:cubicBezTo>
              </a:path>
            </a:pathLst>
          </a:custGeom>
          <a:solidFill>
            <a:srgbClr val="262626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Freeform 3"/>
          <p:cNvSpPr/>
          <p:nvPr/>
        </p:nvSpPr>
        <p:spPr>
          <a:xfrm>
            <a:off x="8615679" y="2528147"/>
            <a:ext cx="999067" cy="981285"/>
          </a:xfrm>
          <a:custGeom>
            <a:avLst/>
            <a:gdLst>
              <a:gd name="connsiteX0" fmla="*/ 0 w 749300"/>
              <a:gd name="connsiteY0" fmla="*/ 368554 h 735964"/>
              <a:gd name="connsiteX1" fmla="*/ 374332 w 749300"/>
              <a:gd name="connsiteY1" fmla="*/ 0 h 735964"/>
              <a:gd name="connsiteX2" fmla="*/ 749300 w 749300"/>
              <a:gd name="connsiteY2" fmla="*/ 367982 h 735964"/>
              <a:gd name="connsiteX3" fmla="*/ 374332 w 749300"/>
              <a:gd name="connsiteY3" fmla="*/ 735964 h 735964"/>
              <a:gd name="connsiteX4" fmla="*/ 0 w 749300"/>
              <a:gd name="connsiteY4" fmla="*/ 368554 h 73596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49300" h="735964">
                <a:moveTo>
                  <a:pt x="0" y="368554"/>
                </a:moveTo>
                <a:cubicBezTo>
                  <a:pt x="-634" y="164756"/>
                  <a:pt x="167246" y="0"/>
                  <a:pt x="374332" y="0"/>
                </a:cubicBezTo>
                <a:cubicBezTo>
                  <a:pt x="581418" y="0"/>
                  <a:pt x="749300" y="164756"/>
                  <a:pt x="749300" y="367982"/>
                </a:cubicBezTo>
                <a:cubicBezTo>
                  <a:pt x="749300" y="571207"/>
                  <a:pt x="581418" y="735964"/>
                  <a:pt x="374332" y="735964"/>
                </a:cubicBezTo>
                <a:cubicBezTo>
                  <a:pt x="167246" y="735964"/>
                  <a:pt x="-634" y="571207"/>
                  <a:pt x="0" y="368554"/>
                </a:cubicBez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Freeform 3"/>
          <p:cNvSpPr/>
          <p:nvPr/>
        </p:nvSpPr>
        <p:spPr>
          <a:xfrm>
            <a:off x="304800" y="1437640"/>
            <a:ext cx="1231900" cy="1227665"/>
          </a:xfrm>
          <a:custGeom>
            <a:avLst/>
            <a:gdLst>
              <a:gd name="connsiteX0" fmla="*/ 0 w 923925"/>
              <a:gd name="connsiteY0" fmla="*/ 461009 h 920749"/>
              <a:gd name="connsiteX1" fmla="*/ 462280 w 923925"/>
              <a:gd name="connsiteY1" fmla="*/ 0 h 920749"/>
              <a:gd name="connsiteX2" fmla="*/ 923925 w 923925"/>
              <a:gd name="connsiteY2" fmla="*/ 460375 h 920749"/>
              <a:gd name="connsiteX3" fmla="*/ 462280 w 923925"/>
              <a:gd name="connsiteY3" fmla="*/ 920749 h 920749"/>
              <a:gd name="connsiteX4" fmla="*/ 0 w 923925"/>
              <a:gd name="connsiteY4" fmla="*/ 461009 h 9207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23925" h="920749">
                <a:moveTo>
                  <a:pt x="0" y="461009"/>
                </a:moveTo>
                <a:cubicBezTo>
                  <a:pt x="634" y="206120"/>
                  <a:pt x="207314" y="0"/>
                  <a:pt x="462280" y="0"/>
                </a:cubicBezTo>
                <a:cubicBezTo>
                  <a:pt x="717245" y="0"/>
                  <a:pt x="923925" y="206120"/>
                  <a:pt x="923925" y="460375"/>
                </a:cubicBezTo>
                <a:cubicBezTo>
                  <a:pt x="923925" y="714628"/>
                  <a:pt x="717245" y="920749"/>
                  <a:pt x="462280" y="920749"/>
                </a:cubicBezTo>
                <a:cubicBezTo>
                  <a:pt x="207314" y="920749"/>
                  <a:pt x="634" y="714628"/>
                  <a:pt x="0" y="461009"/>
                </a:cubicBez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Freeform 3"/>
          <p:cNvSpPr/>
          <p:nvPr/>
        </p:nvSpPr>
        <p:spPr>
          <a:xfrm>
            <a:off x="8465312" y="5562600"/>
            <a:ext cx="350604" cy="351367"/>
          </a:xfrm>
          <a:custGeom>
            <a:avLst/>
            <a:gdLst>
              <a:gd name="connsiteX0" fmla="*/ 0 w 262953"/>
              <a:gd name="connsiteY0" fmla="*/ 131826 h 263525"/>
              <a:gd name="connsiteX1" fmla="*/ 131190 w 262953"/>
              <a:gd name="connsiteY1" fmla="*/ 0 h 263525"/>
              <a:gd name="connsiteX2" fmla="*/ 262953 w 262953"/>
              <a:gd name="connsiteY2" fmla="*/ 131762 h 263525"/>
              <a:gd name="connsiteX3" fmla="*/ 131190 w 262953"/>
              <a:gd name="connsiteY3" fmla="*/ 263525 h 263525"/>
              <a:gd name="connsiteX4" fmla="*/ 0 w 262953"/>
              <a:gd name="connsiteY4" fmla="*/ 131826 h 2635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62953" h="263525">
                <a:moveTo>
                  <a:pt x="0" y="131826"/>
                </a:moveTo>
                <a:cubicBezTo>
                  <a:pt x="-571" y="58991"/>
                  <a:pt x="58419" y="0"/>
                  <a:pt x="131190" y="0"/>
                </a:cubicBezTo>
                <a:cubicBezTo>
                  <a:pt x="203961" y="0"/>
                  <a:pt x="262953" y="58991"/>
                  <a:pt x="262953" y="131762"/>
                </a:cubicBezTo>
                <a:cubicBezTo>
                  <a:pt x="262953" y="204533"/>
                  <a:pt x="203961" y="263525"/>
                  <a:pt x="131190" y="263525"/>
                </a:cubicBezTo>
                <a:cubicBezTo>
                  <a:pt x="58419" y="263525"/>
                  <a:pt x="-571" y="204533"/>
                  <a:pt x="0" y="131826"/>
                </a:cubicBezTo>
              </a:path>
            </a:pathLst>
          </a:custGeom>
          <a:solidFill>
            <a:srgbClr val="262626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" name="Freeform 3"/>
          <p:cNvSpPr/>
          <p:nvPr/>
        </p:nvSpPr>
        <p:spPr>
          <a:xfrm>
            <a:off x="11643359" y="5913967"/>
            <a:ext cx="351789" cy="351367"/>
          </a:xfrm>
          <a:custGeom>
            <a:avLst/>
            <a:gdLst>
              <a:gd name="connsiteX0" fmla="*/ 0 w 263842"/>
              <a:gd name="connsiteY0" fmla="*/ 131953 h 263525"/>
              <a:gd name="connsiteX1" fmla="*/ 132080 w 263842"/>
              <a:gd name="connsiteY1" fmla="*/ 0 h 263525"/>
              <a:gd name="connsiteX2" fmla="*/ 263842 w 263842"/>
              <a:gd name="connsiteY2" fmla="*/ 131762 h 263525"/>
              <a:gd name="connsiteX3" fmla="*/ 132080 w 263842"/>
              <a:gd name="connsiteY3" fmla="*/ 263525 h 263525"/>
              <a:gd name="connsiteX4" fmla="*/ 0 w 263842"/>
              <a:gd name="connsiteY4" fmla="*/ 131953 h 2635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63842" h="263525">
                <a:moveTo>
                  <a:pt x="0" y="131953"/>
                </a:moveTo>
                <a:cubicBezTo>
                  <a:pt x="317" y="58991"/>
                  <a:pt x="59309" y="0"/>
                  <a:pt x="132080" y="0"/>
                </a:cubicBezTo>
                <a:cubicBezTo>
                  <a:pt x="204851" y="0"/>
                  <a:pt x="263842" y="58991"/>
                  <a:pt x="263842" y="131762"/>
                </a:cubicBezTo>
                <a:cubicBezTo>
                  <a:pt x="263842" y="204533"/>
                  <a:pt x="204851" y="263525"/>
                  <a:pt x="132080" y="263525"/>
                </a:cubicBezTo>
                <a:cubicBezTo>
                  <a:pt x="59309" y="263525"/>
                  <a:pt x="317" y="204533"/>
                  <a:pt x="0" y="131953"/>
                </a:cubicBezTo>
              </a:path>
            </a:pathLst>
          </a:custGeom>
          <a:solidFill>
            <a:srgbClr val="262626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1" name="Freeform 3"/>
          <p:cNvSpPr/>
          <p:nvPr/>
        </p:nvSpPr>
        <p:spPr>
          <a:xfrm>
            <a:off x="-7449" y="-7449"/>
            <a:ext cx="12206901" cy="6872901"/>
          </a:xfrm>
          <a:custGeom>
            <a:avLst/>
            <a:gdLst>
              <a:gd name="connsiteX0" fmla="*/ 6349 w 9155176"/>
              <a:gd name="connsiteY0" fmla="*/ 6349 h 5154676"/>
              <a:gd name="connsiteX1" fmla="*/ 9148826 w 9155176"/>
              <a:gd name="connsiteY1" fmla="*/ 6349 h 5154676"/>
              <a:gd name="connsiteX2" fmla="*/ 9148826 w 9155176"/>
              <a:gd name="connsiteY2" fmla="*/ 5148326 h 5154676"/>
              <a:gd name="connsiteX3" fmla="*/ 6349 w 9155176"/>
              <a:gd name="connsiteY3" fmla="*/ 5148326 h 5154676"/>
              <a:gd name="connsiteX4" fmla="*/ 6349 w 9155176"/>
              <a:gd name="connsiteY4" fmla="*/ 6349 h 51546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55176" h="5154676">
                <a:moveTo>
                  <a:pt x="6350" y="6349"/>
                </a:moveTo>
                <a:lnTo>
                  <a:pt x="9148826" y="6349"/>
                </a:lnTo>
                <a:lnTo>
                  <a:pt x="9148826" y="5148326"/>
                </a:lnTo>
                <a:lnTo>
                  <a:pt x="6349" y="5148326"/>
                </a:lnTo>
                <a:lnTo>
                  <a:pt x="6349" y="634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2" name="TextBox 1"/>
          <p:cNvSpPr txBox="1"/>
          <p:nvPr/>
        </p:nvSpPr>
        <p:spPr>
          <a:xfrm>
            <a:off x="3454400" y="1049867"/>
            <a:ext cx="4564380" cy="281559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每周计划</a:t>
            </a:r>
            <a:endParaRPr lang="en-US" altLang="zh-CN" sz="2400" b="1" dirty="0">
              <a:solidFill>
                <a:srgbClr val="FF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/>
          </a:p>
          <a:p>
            <a:pPr>
              <a:lnSpc>
                <a:spcPts val="33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13:00-13:30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客户签到领取门票</a:t>
            </a:r>
            <a:endParaRPr lang="en-US" altLang="zh-CN" sz="2400" b="1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/>
          </a:p>
          <a:p>
            <a:pPr>
              <a:lnSpc>
                <a:spcPts val="33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13:30-13:40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主持人登场</a:t>
            </a:r>
            <a:endParaRPr lang="en-US" altLang="zh-CN" sz="2400" b="1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/>
          </a:p>
          <a:p>
            <a:pPr>
              <a:lnSpc>
                <a:spcPts val="33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13:40-13:40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游园互动环节</a:t>
            </a:r>
            <a:endParaRPr lang="en-US" altLang="zh-CN" sz="2400" b="1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1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14:40-14:20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现场互动游戏</a:t>
            </a:r>
            <a:endParaRPr lang="en-US" altLang="zh-CN" sz="2400" b="1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/>
          </a:p>
          <a:p>
            <a:pPr>
              <a:lnSpc>
                <a:spcPts val="33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14:20-14:30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现场抽奖</a:t>
            </a:r>
            <a:endParaRPr lang="en-US" altLang="zh-CN" sz="2400" b="1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4182533" y="5080000"/>
            <a:ext cx="838835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14:30</a:t>
            </a:r>
            <a:endParaRPr lang="en-US" altLang="zh-CN" sz="2400" b="1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5571067" y="5080000"/>
            <a:ext cx="122428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活动结束</a:t>
            </a:r>
            <a:endParaRPr lang="en-US" altLang="zh-CN" sz="2400" b="1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-635"/>
            <a:ext cx="10976610" cy="55562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-1270"/>
            <a:ext cx="1215390" cy="556260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20133" y="965200"/>
            <a:ext cx="4233333" cy="56896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22800" y="2929467"/>
            <a:ext cx="3657600" cy="3691467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0" y="2946400"/>
            <a:ext cx="3759200" cy="3556000"/>
          </a:xfrm>
          <a:prstGeom prst="rect">
            <a:avLst/>
          </a:prstGeom>
          <a:noFill/>
        </p:spPr>
      </p:pic>
      <p:sp>
        <p:nvSpPr>
          <p:cNvPr id="9" name="TextBox 1"/>
          <p:cNvSpPr txBox="1"/>
          <p:nvPr/>
        </p:nvSpPr>
        <p:spPr>
          <a:xfrm>
            <a:off x="1320800" y="152400"/>
            <a:ext cx="153035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游园券设置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4842933" y="1896533"/>
            <a:ext cx="274320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积满四个点位的盖章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4842933" y="2252133"/>
            <a:ext cx="609600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C0504D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可获得大白兔护手霜一只、大白兔冰箱贴一个</a:t>
            </a:r>
            <a:endParaRPr lang="en-US" altLang="zh-CN" sz="2400" dirty="0">
              <a:solidFill>
                <a:srgbClr val="C0504D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-635"/>
            <a:ext cx="10976610" cy="55562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-635"/>
            <a:ext cx="1215390" cy="55562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89467" y="745067"/>
            <a:ext cx="6383867" cy="43688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98267" y="745067"/>
            <a:ext cx="4334933" cy="4368800"/>
          </a:xfrm>
          <a:prstGeom prst="rect">
            <a:avLst/>
          </a:prstGeom>
          <a:noFill/>
        </p:spPr>
      </p:pic>
      <p:sp>
        <p:nvSpPr>
          <p:cNvPr id="8" name="TextBox 1"/>
          <p:cNvSpPr txBox="1"/>
          <p:nvPr/>
        </p:nvSpPr>
        <p:spPr>
          <a:xfrm>
            <a:off x="1270000" y="152400"/>
            <a:ext cx="275463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亲子游园会门票建议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355600" y="5266267"/>
            <a:ext cx="8385810" cy="3016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212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来宾事先领取现场门票，每参观完一个地方，摊主对其门票打上记号；</a:t>
            </a:r>
            <a:endParaRPr lang="en-US" altLang="zh-CN" sz="2125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635"/>
            <a:ext cx="10976610" cy="55435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1270"/>
            <a:ext cx="1215390" cy="553720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863600"/>
            <a:ext cx="4961467" cy="49784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3200" y="863600"/>
            <a:ext cx="3318933" cy="4961467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23867" y="812800"/>
            <a:ext cx="3268133" cy="5012267"/>
          </a:xfrm>
          <a:prstGeom prst="rect">
            <a:avLst/>
          </a:prstGeom>
          <a:noFill/>
        </p:spPr>
      </p:pic>
      <p:sp>
        <p:nvSpPr>
          <p:cNvPr id="9" name="TextBox 1"/>
          <p:cNvSpPr txBox="1"/>
          <p:nvPr/>
        </p:nvSpPr>
        <p:spPr>
          <a:xfrm>
            <a:off x="1625600" y="152400"/>
            <a:ext cx="153035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主持人开场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118533" y="5943600"/>
            <a:ext cx="274320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主持人服装件建议：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118533" y="6316133"/>
            <a:ext cx="10820400" cy="3016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212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主持人服装绘有大白兔图案，或者以红色、白色、深蓝色为基调的衣服，对应大白兔的颜色</a:t>
            </a:r>
            <a:endParaRPr lang="en-US" altLang="zh-CN" sz="2125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2456688"/>
            <a:ext cx="12192000" cy="1947333"/>
          </a:xfrm>
          <a:custGeom>
            <a:avLst/>
            <a:gdLst>
              <a:gd name="connsiteX0" fmla="*/ 0 w 9144000"/>
              <a:gd name="connsiteY0" fmla="*/ 0 h 1460500"/>
              <a:gd name="connsiteX1" fmla="*/ 9144000 w 9144000"/>
              <a:gd name="connsiteY1" fmla="*/ 0 h 1460500"/>
              <a:gd name="connsiteX2" fmla="*/ 9144000 w 9144000"/>
              <a:gd name="connsiteY2" fmla="*/ 1460499 h 1460500"/>
              <a:gd name="connsiteX3" fmla="*/ 0 w 9144000"/>
              <a:gd name="connsiteY3" fmla="*/ 1460499 h 1460500"/>
              <a:gd name="connsiteX4" fmla="*/ 0 w 9144000"/>
              <a:gd name="connsiteY4" fmla="*/ 0 h 1460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1460500">
                <a:moveTo>
                  <a:pt x="0" y="0"/>
                </a:moveTo>
                <a:lnTo>
                  <a:pt x="9144000" y="0"/>
                </a:lnTo>
                <a:lnTo>
                  <a:pt x="9144000" y="1460499"/>
                </a:lnTo>
                <a:lnTo>
                  <a:pt x="0" y="1460499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-7449" y="-7449"/>
            <a:ext cx="12206901" cy="6872901"/>
          </a:xfrm>
          <a:custGeom>
            <a:avLst/>
            <a:gdLst>
              <a:gd name="connsiteX0" fmla="*/ 6349 w 9155176"/>
              <a:gd name="connsiteY0" fmla="*/ 6349 h 5154676"/>
              <a:gd name="connsiteX1" fmla="*/ 9148826 w 9155176"/>
              <a:gd name="connsiteY1" fmla="*/ 6349 h 5154676"/>
              <a:gd name="connsiteX2" fmla="*/ 9148826 w 9155176"/>
              <a:gd name="connsiteY2" fmla="*/ 5148326 h 5154676"/>
              <a:gd name="connsiteX3" fmla="*/ 6349 w 9155176"/>
              <a:gd name="connsiteY3" fmla="*/ 5148326 h 5154676"/>
              <a:gd name="connsiteX4" fmla="*/ 6349 w 9155176"/>
              <a:gd name="connsiteY4" fmla="*/ 6349 h 51546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55176" h="5154676">
                <a:moveTo>
                  <a:pt x="6350" y="6349"/>
                </a:moveTo>
                <a:lnTo>
                  <a:pt x="9148826" y="6349"/>
                </a:lnTo>
                <a:lnTo>
                  <a:pt x="9148826" y="5148326"/>
                </a:lnTo>
                <a:lnTo>
                  <a:pt x="6349" y="5148326"/>
                </a:lnTo>
                <a:lnTo>
                  <a:pt x="6349" y="634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TextBox 1"/>
          <p:cNvSpPr txBox="1"/>
          <p:nvPr/>
        </p:nvSpPr>
        <p:spPr>
          <a:xfrm>
            <a:off x="1710267" y="2658533"/>
            <a:ext cx="8747760" cy="10071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7500"/>
              </a:lnSpc>
            </a:pPr>
            <a:r>
              <a:rPr lang="en-US" altLang="zh-CN" sz="7635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配合三周的</a:t>
            </a:r>
            <a:r>
              <a:rPr lang="en-US" altLang="zh-CN" sz="7635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亲子手作</a:t>
            </a:r>
            <a:endParaRPr lang="en-US" altLang="zh-CN" sz="7635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-635"/>
            <a:ext cx="10976610" cy="55562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0"/>
            <a:ext cx="1215390" cy="561340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Freeform 3"/>
          <p:cNvSpPr/>
          <p:nvPr/>
        </p:nvSpPr>
        <p:spPr>
          <a:xfrm>
            <a:off x="6831584" y="644144"/>
            <a:ext cx="2450592" cy="2389631"/>
          </a:xfrm>
          <a:custGeom>
            <a:avLst/>
            <a:gdLst>
              <a:gd name="connsiteX0" fmla="*/ 0 w 1837944"/>
              <a:gd name="connsiteY0" fmla="*/ 1161287 h 1792223"/>
              <a:gd name="connsiteX1" fmla="*/ 1254252 w 1837944"/>
              <a:gd name="connsiteY1" fmla="*/ 0 h 1792223"/>
              <a:gd name="connsiteX2" fmla="*/ 1837943 w 1837944"/>
              <a:gd name="connsiteY2" fmla="*/ 630936 h 1792223"/>
              <a:gd name="connsiteX3" fmla="*/ 583691 w 1837944"/>
              <a:gd name="connsiteY3" fmla="*/ 1792224 h 1792223"/>
              <a:gd name="connsiteX4" fmla="*/ 0 w 1837944"/>
              <a:gd name="connsiteY4" fmla="*/ 1161287 h 1792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37944" h="1792223">
                <a:moveTo>
                  <a:pt x="0" y="1161287"/>
                </a:moveTo>
                <a:lnTo>
                  <a:pt x="1254252" y="0"/>
                </a:lnTo>
                <a:lnTo>
                  <a:pt x="1837943" y="630936"/>
                </a:lnTo>
                <a:lnTo>
                  <a:pt x="583691" y="1792224"/>
                </a:lnTo>
                <a:lnTo>
                  <a:pt x="0" y="1161287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28133" y="795867"/>
            <a:ext cx="5266267" cy="5266267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16133" y="795867"/>
            <a:ext cx="5266267" cy="5266267"/>
          </a:xfrm>
          <a:prstGeom prst="rect">
            <a:avLst/>
          </a:prstGeom>
          <a:noFill/>
        </p:spPr>
      </p:pic>
      <p:sp>
        <p:nvSpPr>
          <p:cNvPr id="9" name="TextBox 1"/>
          <p:cNvSpPr txBox="1"/>
          <p:nvPr/>
        </p:nvSpPr>
        <p:spPr>
          <a:xfrm>
            <a:off x="1320800" y="203200"/>
            <a:ext cx="609600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2400" dirty="0">
                <a:solidFill>
                  <a:srgbClr val="FFFFFF"/>
                </a:solidFill>
                <a:latin typeface="黑体" panose="02010609060101010101" pitchFamily="18" charset="-122"/>
                <a:cs typeface="黑体" panose="02010609060101010101" pitchFamily="18" charset="-122"/>
              </a:rPr>
              <a:t>潮玩体验区——大白兔手绘环保袋（第二周）</a:t>
            </a:r>
            <a:endParaRPr lang="en-US" altLang="zh-CN" sz="2400" dirty="0">
              <a:solidFill>
                <a:srgbClr val="FFFFFF"/>
              </a:solidFill>
              <a:latin typeface="黑体" panose="02010609060101010101" pitchFamily="18" charset="-122"/>
              <a:cs typeface="黑体" panose="02010609060101010101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728133" y="6180667"/>
            <a:ext cx="10828020" cy="3149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altLang="zh-CN" sz="212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父母帮助指导孩子绘画布袋，培养孩子的绘画兴趣。帆布袋定制</a:t>
            </a:r>
            <a:r>
              <a:rPr lang="en-US" altLang="zh-CN" sz="2125" b="1" dirty="0">
                <a:solidFill>
                  <a:srgbClr val="FF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项目特色图案</a:t>
            </a:r>
            <a:r>
              <a:rPr lang="en-US" altLang="zh-CN" sz="212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让客户涂色。</a:t>
            </a:r>
            <a:endParaRPr lang="en-US" altLang="zh-CN" sz="2125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635"/>
            <a:ext cx="10976610" cy="548005"/>
          </a:xfrm>
          <a:custGeom>
            <a:avLst/>
            <a:gdLst>
              <a:gd name="connsiteX0" fmla="*/ 0 w 8232647"/>
              <a:gd name="connsiteY0" fmla="*/ 0 h 278892"/>
              <a:gd name="connsiteX1" fmla="*/ 8232647 w 8232647"/>
              <a:gd name="connsiteY1" fmla="*/ 0 h 278892"/>
              <a:gd name="connsiteX2" fmla="*/ 8232647 w 8232647"/>
              <a:gd name="connsiteY2" fmla="*/ 278892 h 278892"/>
              <a:gd name="connsiteX3" fmla="*/ 0 w 8232647"/>
              <a:gd name="connsiteY3" fmla="*/ 278892 h 278892"/>
              <a:gd name="connsiteX4" fmla="*/ 0 w 8232647"/>
              <a:gd name="connsiteY4" fmla="*/ 0 h 2788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2">
                <a:moveTo>
                  <a:pt x="0" y="0"/>
                </a:moveTo>
                <a:lnTo>
                  <a:pt x="8232647" y="0"/>
                </a:lnTo>
                <a:lnTo>
                  <a:pt x="8232647" y="278892"/>
                </a:lnTo>
                <a:lnTo>
                  <a:pt x="0" y="278892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635"/>
            <a:ext cx="1215390" cy="5543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0800" y="948267"/>
            <a:ext cx="4521200" cy="3979333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90533" y="948267"/>
            <a:ext cx="3996267" cy="3979333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22267" y="948267"/>
            <a:ext cx="3217333" cy="2099733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22267" y="3149600"/>
            <a:ext cx="3217333" cy="1778000"/>
          </a:xfrm>
          <a:prstGeom prst="rect">
            <a:avLst/>
          </a:prstGeom>
          <a:noFill/>
        </p:spPr>
      </p:pic>
      <p:sp>
        <p:nvSpPr>
          <p:cNvPr id="10" name="TextBox 1"/>
          <p:cNvSpPr txBox="1"/>
          <p:nvPr/>
        </p:nvSpPr>
        <p:spPr>
          <a:xfrm>
            <a:off x="1320800" y="152400"/>
            <a:ext cx="641858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FFFFFF"/>
                </a:solidFill>
                <a:latin typeface="黑体" panose="02010609060101010101" pitchFamily="18" charset="-122"/>
                <a:cs typeface="黑体" panose="02010609060101010101" pitchFamily="18" charset="-122"/>
              </a:rPr>
              <a:t>潮玩体验区——</a:t>
            </a: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潮创意手绘涂鸦扇子（第二周）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524933" y="5418667"/>
            <a:ext cx="1036320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邀请书法大咖现场为客户在国潮创意扇子上制作写上趣味语录，写上最时髦的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3386667" y="5774267"/>
            <a:ext cx="4625975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流行的话语，扇子定制项目logo。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182880"/>
            <a:ext cx="1215136" cy="3718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FDD1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1215390" y="635"/>
            <a:ext cx="10976610" cy="55435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558ED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0" y="635"/>
            <a:ext cx="1215390" cy="56070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Freeform 3"/>
          <p:cNvSpPr/>
          <p:nvPr/>
        </p:nvSpPr>
        <p:spPr>
          <a:xfrm>
            <a:off x="6831584" y="644144"/>
            <a:ext cx="2450592" cy="2389631"/>
          </a:xfrm>
          <a:custGeom>
            <a:avLst/>
            <a:gdLst>
              <a:gd name="connsiteX0" fmla="*/ 0 w 1837944"/>
              <a:gd name="connsiteY0" fmla="*/ 1161287 h 1792223"/>
              <a:gd name="connsiteX1" fmla="*/ 1254252 w 1837944"/>
              <a:gd name="connsiteY1" fmla="*/ 0 h 1792223"/>
              <a:gd name="connsiteX2" fmla="*/ 1837943 w 1837944"/>
              <a:gd name="connsiteY2" fmla="*/ 630936 h 1792223"/>
              <a:gd name="connsiteX3" fmla="*/ 583691 w 1837944"/>
              <a:gd name="connsiteY3" fmla="*/ 1792224 h 1792223"/>
              <a:gd name="connsiteX4" fmla="*/ 0 w 1837944"/>
              <a:gd name="connsiteY4" fmla="*/ 1161287 h 1792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37944" h="1792223">
                <a:moveTo>
                  <a:pt x="0" y="1161287"/>
                </a:moveTo>
                <a:lnTo>
                  <a:pt x="1254252" y="0"/>
                </a:lnTo>
                <a:lnTo>
                  <a:pt x="1837943" y="630936"/>
                </a:lnTo>
                <a:lnTo>
                  <a:pt x="583691" y="1792224"/>
                </a:lnTo>
                <a:lnTo>
                  <a:pt x="0" y="1161287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202267" y="626533"/>
            <a:ext cx="3606800" cy="4809067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65333" y="626533"/>
            <a:ext cx="4775200" cy="4775200"/>
          </a:xfrm>
          <a:prstGeom prst="rect">
            <a:avLst/>
          </a:prstGeom>
          <a:noFill/>
        </p:spPr>
      </p:pic>
      <p:sp>
        <p:nvSpPr>
          <p:cNvPr id="9" name="TextBox 1"/>
          <p:cNvSpPr txBox="1"/>
          <p:nvPr/>
        </p:nvSpPr>
        <p:spPr>
          <a:xfrm>
            <a:off x="1320800" y="152400"/>
            <a:ext cx="381000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dirty="0">
                <a:solidFill>
                  <a:srgbClr val="FFFFFF"/>
                </a:solidFill>
                <a:latin typeface="黑体" panose="02010609060101010101" pitchFamily="18" charset="-122"/>
                <a:cs typeface="黑体" panose="02010609060101010101" pitchFamily="18" charset="-122"/>
              </a:rPr>
              <a:t>DIY体验区——</a:t>
            </a:r>
            <a:r>
              <a:rPr lang="en-US" altLang="zh-CN" sz="2400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泰式海娜手绘</a:t>
            </a:r>
            <a:endParaRPr lang="en-US" altLang="zh-CN" sz="2400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592667" y="5740400"/>
            <a:ext cx="1893570" cy="3016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212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泰式海娜手绘：</a:t>
            </a:r>
            <a:endParaRPr lang="en-US" altLang="zh-CN" sz="2125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592667" y="6062133"/>
            <a:ext cx="6492240" cy="3016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212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现场海娜手绘大咖给嘉宾绘画创意纹身，一周内可洗掉</a:t>
            </a:r>
            <a:endParaRPr lang="en-US" altLang="zh-CN" sz="2125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1215390" y="-635"/>
            <a:ext cx="10976610" cy="55562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0" y="-1270"/>
            <a:ext cx="1215390" cy="556260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3214793" y="4137660"/>
            <a:ext cx="38100" cy="38100"/>
          </a:xfrm>
          <a:custGeom>
            <a:avLst/>
            <a:gdLst>
              <a:gd name="connsiteX0" fmla="*/ 28575 w 28575"/>
              <a:gd name="connsiteY0" fmla="*/ 0 h 28575"/>
              <a:gd name="connsiteX1" fmla="*/ 28575 w 28575"/>
              <a:gd name="connsiteY1" fmla="*/ 28575 h 28575"/>
              <a:gd name="connsiteX2" fmla="*/ 0 w 28575"/>
              <a:gd name="connsiteY2" fmla="*/ 28575 h 28575"/>
              <a:gd name="connsiteX3" fmla="*/ 0 w 28575"/>
              <a:gd name="connsiteY3" fmla="*/ 0 h 28575"/>
              <a:gd name="connsiteX4" fmla="*/ 28575 w 28575"/>
              <a:gd name="connsiteY4" fmla="*/ 0 h 285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8575" h="28575">
                <a:moveTo>
                  <a:pt x="28575" y="0"/>
                </a:moveTo>
                <a:lnTo>
                  <a:pt x="28575" y="28575"/>
                </a:lnTo>
                <a:lnTo>
                  <a:pt x="0" y="28575"/>
                </a:lnTo>
                <a:lnTo>
                  <a:pt x="0" y="0"/>
                </a:lnTo>
                <a:lnTo>
                  <a:pt x="28575" y="0"/>
                </a:lnTo>
              </a:path>
            </a:pathLst>
          </a:custGeom>
          <a:solidFill>
            <a:srgbClr val="385D8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Freeform 3"/>
          <p:cNvSpPr/>
          <p:nvPr/>
        </p:nvSpPr>
        <p:spPr>
          <a:xfrm>
            <a:off x="3214793" y="4213860"/>
            <a:ext cx="38100" cy="38100"/>
          </a:xfrm>
          <a:custGeom>
            <a:avLst/>
            <a:gdLst>
              <a:gd name="connsiteX0" fmla="*/ 28575 w 28575"/>
              <a:gd name="connsiteY0" fmla="*/ 0 h 28575"/>
              <a:gd name="connsiteX1" fmla="*/ 28575 w 28575"/>
              <a:gd name="connsiteY1" fmla="*/ 28575 h 28575"/>
              <a:gd name="connsiteX2" fmla="*/ 0 w 28575"/>
              <a:gd name="connsiteY2" fmla="*/ 28575 h 28575"/>
              <a:gd name="connsiteX3" fmla="*/ 0 w 28575"/>
              <a:gd name="connsiteY3" fmla="*/ 0 h 28575"/>
              <a:gd name="connsiteX4" fmla="*/ 28575 w 28575"/>
              <a:gd name="connsiteY4" fmla="*/ 0 h 285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8575" h="28575">
                <a:moveTo>
                  <a:pt x="28575" y="0"/>
                </a:moveTo>
                <a:lnTo>
                  <a:pt x="28575" y="28575"/>
                </a:lnTo>
                <a:lnTo>
                  <a:pt x="0" y="28575"/>
                </a:lnTo>
                <a:lnTo>
                  <a:pt x="0" y="0"/>
                </a:lnTo>
                <a:lnTo>
                  <a:pt x="28575" y="0"/>
                </a:lnTo>
              </a:path>
            </a:pathLst>
          </a:custGeom>
          <a:solidFill>
            <a:srgbClr val="385D8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Freeform 3"/>
          <p:cNvSpPr/>
          <p:nvPr/>
        </p:nvSpPr>
        <p:spPr>
          <a:xfrm>
            <a:off x="3214793" y="4290060"/>
            <a:ext cx="38100" cy="38100"/>
          </a:xfrm>
          <a:custGeom>
            <a:avLst/>
            <a:gdLst>
              <a:gd name="connsiteX0" fmla="*/ 28575 w 28575"/>
              <a:gd name="connsiteY0" fmla="*/ 0 h 28575"/>
              <a:gd name="connsiteX1" fmla="*/ 28575 w 28575"/>
              <a:gd name="connsiteY1" fmla="*/ 28575 h 28575"/>
              <a:gd name="connsiteX2" fmla="*/ 0 w 28575"/>
              <a:gd name="connsiteY2" fmla="*/ 28575 h 28575"/>
              <a:gd name="connsiteX3" fmla="*/ 0 w 28575"/>
              <a:gd name="connsiteY3" fmla="*/ 0 h 28575"/>
              <a:gd name="connsiteX4" fmla="*/ 28575 w 28575"/>
              <a:gd name="connsiteY4" fmla="*/ 0 h 285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8575" h="28575">
                <a:moveTo>
                  <a:pt x="28575" y="0"/>
                </a:moveTo>
                <a:lnTo>
                  <a:pt x="28575" y="28575"/>
                </a:lnTo>
                <a:lnTo>
                  <a:pt x="0" y="28575"/>
                </a:lnTo>
                <a:lnTo>
                  <a:pt x="0" y="0"/>
                </a:lnTo>
                <a:lnTo>
                  <a:pt x="28575" y="0"/>
                </a:lnTo>
              </a:path>
            </a:pathLst>
          </a:custGeom>
          <a:solidFill>
            <a:srgbClr val="385D8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Freeform 3"/>
          <p:cNvSpPr/>
          <p:nvPr/>
        </p:nvSpPr>
        <p:spPr>
          <a:xfrm>
            <a:off x="3214793" y="4366260"/>
            <a:ext cx="38100" cy="38100"/>
          </a:xfrm>
          <a:custGeom>
            <a:avLst/>
            <a:gdLst>
              <a:gd name="connsiteX0" fmla="*/ 28575 w 28575"/>
              <a:gd name="connsiteY0" fmla="*/ 0 h 28575"/>
              <a:gd name="connsiteX1" fmla="*/ 28575 w 28575"/>
              <a:gd name="connsiteY1" fmla="*/ 28575 h 28575"/>
              <a:gd name="connsiteX2" fmla="*/ 0 w 28575"/>
              <a:gd name="connsiteY2" fmla="*/ 28575 h 28575"/>
              <a:gd name="connsiteX3" fmla="*/ 0 w 28575"/>
              <a:gd name="connsiteY3" fmla="*/ 0 h 28575"/>
              <a:gd name="connsiteX4" fmla="*/ 28575 w 28575"/>
              <a:gd name="connsiteY4" fmla="*/ 0 h 285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8575" h="28575">
                <a:moveTo>
                  <a:pt x="28575" y="0"/>
                </a:moveTo>
                <a:lnTo>
                  <a:pt x="28575" y="28575"/>
                </a:lnTo>
                <a:lnTo>
                  <a:pt x="0" y="28575"/>
                </a:lnTo>
                <a:lnTo>
                  <a:pt x="0" y="0"/>
                </a:lnTo>
                <a:lnTo>
                  <a:pt x="28575" y="0"/>
                </a:lnTo>
              </a:path>
            </a:pathLst>
          </a:custGeom>
          <a:solidFill>
            <a:srgbClr val="385D8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Freeform 3"/>
          <p:cNvSpPr/>
          <p:nvPr/>
        </p:nvSpPr>
        <p:spPr>
          <a:xfrm>
            <a:off x="3214793" y="4442460"/>
            <a:ext cx="38100" cy="38100"/>
          </a:xfrm>
          <a:custGeom>
            <a:avLst/>
            <a:gdLst>
              <a:gd name="connsiteX0" fmla="*/ 28575 w 28575"/>
              <a:gd name="connsiteY0" fmla="*/ 0 h 28575"/>
              <a:gd name="connsiteX1" fmla="*/ 28575 w 28575"/>
              <a:gd name="connsiteY1" fmla="*/ 28575 h 28575"/>
              <a:gd name="connsiteX2" fmla="*/ 0 w 28575"/>
              <a:gd name="connsiteY2" fmla="*/ 28575 h 28575"/>
              <a:gd name="connsiteX3" fmla="*/ 0 w 28575"/>
              <a:gd name="connsiteY3" fmla="*/ 0 h 28575"/>
              <a:gd name="connsiteX4" fmla="*/ 28575 w 28575"/>
              <a:gd name="connsiteY4" fmla="*/ 0 h 285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8575" h="28575">
                <a:moveTo>
                  <a:pt x="28575" y="0"/>
                </a:moveTo>
                <a:lnTo>
                  <a:pt x="28575" y="28575"/>
                </a:lnTo>
                <a:lnTo>
                  <a:pt x="0" y="28575"/>
                </a:lnTo>
                <a:lnTo>
                  <a:pt x="0" y="0"/>
                </a:lnTo>
                <a:lnTo>
                  <a:pt x="28575" y="0"/>
                </a:lnTo>
              </a:path>
            </a:pathLst>
          </a:custGeom>
          <a:solidFill>
            <a:srgbClr val="385D8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" name="Freeform 3"/>
          <p:cNvSpPr/>
          <p:nvPr/>
        </p:nvSpPr>
        <p:spPr>
          <a:xfrm>
            <a:off x="3214793" y="4518660"/>
            <a:ext cx="38100" cy="38100"/>
          </a:xfrm>
          <a:custGeom>
            <a:avLst/>
            <a:gdLst>
              <a:gd name="connsiteX0" fmla="*/ 28575 w 28575"/>
              <a:gd name="connsiteY0" fmla="*/ 0 h 28575"/>
              <a:gd name="connsiteX1" fmla="*/ 28575 w 28575"/>
              <a:gd name="connsiteY1" fmla="*/ 28575 h 28575"/>
              <a:gd name="connsiteX2" fmla="*/ 0 w 28575"/>
              <a:gd name="connsiteY2" fmla="*/ 28575 h 28575"/>
              <a:gd name="connsiteX3" fmla="*/ 0 w 28575"/>
              <a:gd name="connsiteY3" fmla="*/ 0 h 28575"/>
              <a:gd name="connsiteX4" fmla="*/ 28575 w 28575"/>
              <a:gd name="connsiteY4" fmla="*/ 0 h 285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8575" h="28575">
                <a:moveTo>
                  <a:pt x="28575" y="0"/>
                </a:moveTo>
                <a:lnTo>
                  <a:pt x="28575" y="28575"/>
                </a:lnTo>
                <a:lnTo>
                  <a:pt x="0" y="28575"/>
                </a:lnTo>
                <a:lnTo>
                  <a:pt x="0" y="0"/>
                </a:lnTo>
                <a:lnTo>
                  <a:pt x="28575" y="0"/>
                </a:lnTo>
              </a:path>
            </a:pathLst>
          </a:custGeom>
          <a:solidFill>
            <a:srgbClr val="385D8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1" name="Freeform 3"/>
          <p:cNvSpPr/>
          <p:nvPr/>
        </p:nvSpPr>
        <p:spPr>
          <a:xfrm>
            <a:off x="3214793" y="4594860"/>
            <a:ext cx="38100" cy="38100"/>
          </a:xfrm>
          <a:custGeom>
            <a:avLst/>
            <a:gdLst>
              <a:gd name="connsiteX0" fmla="*/ 28575 w 28575"/>
              <a:gd name="connsiteY0" fmla="*/ 0 h 28575"/>
              <a:gd name="connsiteX1" fmla="*/ 28575 w 28575"/>
              <a:gd name="connsiteY1" fmla="*/ 28575 h 28575"/>
              <a:gd name="connsiteX2" fmla="*/ 0 w 28575"/>
              <a:gd name="connsiteY2" fmla="*/ 28575 h 28575"/>
              <a:gd name="connsiteX3" fmla="*/ 0 w 28575"/>
              <a:gd name="connsiteY3" fmla="*/ 0 h 28575"/>
              <a:gd name="connsiteX4" fmla="*/ 28575 w 28575"/>
              <a:gd name="connsiteY4" fmla="*/ 0 h 285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8575" h="28575">
                <a:moveTo>
                  <a:pt x="28575" y="0"/>
                </a:moveTo>
                <a:lnTo>
                  <a:pt x="28575" y="28575"/>
                </a:lnTo>
                <a:lnTo>
                  <a:pt x="0" y="28575"/>
                </a:lnTo>
                <a:lnTo>
                  <a:pt x="0" y="0"/>
                </a:lnTo>
                <a:lnTo>
                  <a:pt x="28575" y="0"/>
                </a:lnTo>
              </a:path>
            </a:pathLst>
          </a:custGeom>
          <a:solidFill>
            <a:srgbClr val="385D8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2" name="Freeform 3"/>
          <p:cNvSpPr/>
          <p:nvPr/>
        </p:nvSpPr>
        <p:spPr>
          <a:xfrm>
            <a:off x="3214793" y="4671060"/>
            <a:ext cx="38100" cy="38100"/>
          </a:xfrm>
          <a:custGeom>
            <a:avLst/>
            <a:gdLst>
              <a:gd name="connsiteX0" fmla="*/ 28575 w 28575"/>
              <a:gd name="connsiteY0" fmla="*/ 0 h 28575"/>
              <a:gd name="connsiteX1" fmla="*/ 28575 w 28575"/>
              <a:gd name="connsiteY1" fmla="*/ 28575 h 28575"/>
              <a:gd name="connsiteX2" fmla="*/ 0 w 28575"/>
              <a:gd name="connsiteY2" fmla="*/ 28575 h 28575"/>
              <a:gd name="connsiteX3" fmla="*/ 0 w 28575"/>
              <a:gd name="connsiteY3" fmla="*/ 0 h 28575"/>
              <a:gd name="connsiteX4" fmla="*/ 28575 w 28575"/>
              <a:gd name="connsiteY4" fmla="*/ 0 h 285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8575" h="28575">
                <a:moveTo>
                  <a:pt x="28575" y="0"/>
                </a:moveTo>
                <a:lnTo>
                  <a:pt x="28575" y="28575"/>
                </a:lnTo>
                <a:lnTo>
                  <a:pt x="0" y="28575"/>
                </a:lnTo>
                <a:lnTo>
                  <a:pt x="0" y="0"/>
                </a:lnTo>
                <a:lnTo>
                  <a:pt x="28575" y="0"/>
                </a:lnTo>
              </a:path>
            </a:pathLst>
          </a:custGeom>
          <a:solidFill>
            <a:srgbClr val="385D8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3" name="Freeform 3"/>
          <p:cNvSpPr/>
          <p:nvPr/>
        </p:nvSpPr>
        <p:spPr>
          <a:xfrm>
            <a:off x="3214793" y="4747260"/>
            <a:ext cx="38100" cy="38100"/>
          </a:xfrm>
          <a:custGeom>
            <a:avLst/>
            <a:gdLst>
              <a:gd name="connsiteX0" fmla="*/ 28575 w 28575"/>
              <a:gd name="connsiteY0" fmla="*/ 0 h 28575"/>
              <a:gd name="connsiteX1" fmla="*/ 28575 w 28575"/>
              <a:gd name="connsiteY1" fmla="*/ 28575 h 28575"/>
              <a:gd name="connsiteX2" fmla="*/ 0 w 28575"/>
              <a:gd name="connsiteY2" fmla="*/ 28575 h 28575"/>
              <a:gd name="connsiteX3" fmla="*/ 0 w 28575"/>
              <a:gd name="connsiteY3" fmla="*/ 0 h 28575"/>
              <a:gd name="connsiteX4" fmla="*/ 28575 w 28575"/>
              <a:gd name="connsiteY4" fmla="*/ 0 h 285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8575" h="28575">
                <a:moveTo>
                  <a:pt x="28575" y="0"/>
                </a:moveTo>
                <a:lnTo>
                  <a:pt x="28575" y="28575"/>
                </a:lnTo>
                <a:lnTo>
                  <a:pt x="0" y="28575"/>
                </a:lnTo>
                <a:lnTo>
                  <a:pt x="0" y="0"/>
                </a:lnTo>
                <a:lnTo>
                  <a:pt x="28575" y="0"/>
                </a:lnTo>
              </a:path>
            </a:pathLst>
          </a:custGeom>
          <a:solidFill>
            <a:srgbClr val="385D8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4" name="Freeform 3"/>
          <p:cNvSpPr/>
          <p:nvPr/>
        </p:nvSpPr>
        <p:spPr>
          <a:xfrm>
            <a:off x="3214793" y="4823460"/>
            <a:ext cx="38100" cy="38100"/>
          </a:xfrm>
          <a:custGeom>
            <a:avLst/>
            <a:gdLst>
              <a:gd name="connsiteX0" fmla="*/ 28575 w 28575"/>
              <a:gd name="connsiteY0" fmla="*/ 0 h 28575"/>
              <a:gd name="connsiteX1" fmla="*/ 28575 w 28575"/>
              <a:gd name="connsiteY1" fmla="*/ 28575 h 28575"/>
              <a:gd name="connsiteX2" fmla="*/ 0 w 28575"/>
              <a:gd name="connsiteY2" fmla="*/ 28575 h 28575"/>
              <a:gd name="connsiteX3" fmla="*/ 0 w 28575"/>
              <a:gd name="connsiteY3" fmla="*/ 0 h 28575"/>
              <a:gd name="connsiteX4" fmla="*/ 28575 w 28575"/>
              <a:gd name="connsiteY4" fmla="*/ 0 h 285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8575" h="28575">
                <a:moveTo>
                  <a:pt x="28575" y="0"/>
                </a:moveTo>
                <a:lnTo>
                  <a:pt x="28575" y="28575"/>
                </a:lnTo>
                <a:lnTo>
                  <a:pt x="0" y="28575"/>
                </a:lnTo>
                <a:lnTo>
                  <a:pt x="0" y="0"/>
                </a:lnTo>
                <a:lnTo>
                  <a:pt x="28575" y="0"/>
                </a:lnTo>
              </a:path>
            </a:pathLst>
          </a:custGeom>
          <a:solidFill>
            <a:srgbClr val="385D8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5" name="Freeform 3"/>
          <p:cNvSpPr/>
          <p:nvPr/>
        </p:nvSpPr>
        <p:spPr>
          <a:xfrm>
            <a:off x="3214793" y="4899660"/>
            <a:ext cx="38100" cy="38100"/>
          </a:xfrm>
          <a:custGeom>
            <a:avLst/>
            <a:gdLst>
              <a:gd name="connsiteX0" fmla="*/ 28575 w 28575"/>
              <a:gd name="connsiteY0" fmla="*/ 0 h 28575"/>
              <a:gd name="connsiteX1" fmla="*/ 28575 w 28575"/>
              <a:gd name="connsiteY1" fmla="*/ 28575 h 28575"/>
              <a:gd name="connsiteX2" fmla="*/ 0 w 28575"/>
              <a:gd name="connsiteY2" fmla="*/ 28575 h 28575"/>
              <a:gd name="connsiteX3" fmla="*/ 0 w 28575"/>
              <a:gd name="connsiteY3" fmla="*/ 0 h 28575"/>
              <a:gd name="connsiteX4" fmla="*/ 28575 w 28575"/>
              <a:gd name="connsiteY4" fmla="*/ 0 h 285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8575" h="28575">
                <a:moveTo>
                  <a:pt x="28575" y="0"/>
                </a:moveTo>
                <a:lnTo>
                  <a:pt x="28575" y="28575"/>
                </a:lnTo>
                <a:lnTo>
                  <a:pt x="0" y="28575"/>
                </a:lnTo>
                <a:lnTo>
                  <a:pt x="0" y="0"/>
                </a:lnTo>
                <a:lnTo>
                  <a:pt x="28575" y="0"/>
                </a:lnTo>
              </a:path>
            </a:pathLst>
          </a:custGeom>
          <a:solidFill>
            <a:srgbClr val="385D8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6" name="Freeform 3"/>
          <p:cNvSpPr/>
          <p:nvPr/>
        </p:nvSpPr>
        <p:spPr>
          <a:xfrm>
            <a:off x="3214793" y="4975860"/>
            <a:ext cx="38100" cy="38100"/>
          </a:xfrm>
          <a:custGeom>
            <a:avLst/>
            <a:gdLst>
              <a:gd name="connsiteX0" fmla="*/ 28575 w 28575"/>
              <a:gd name="connsiteY0" fmla="*/ 0 h 28575"/>
              <a:gd name="connsiteX1" fmla="*/ 28575 w 28575"/>
              <a:gd name="connsiteY1" fmla="*/ 28575 h 28575"/>
              <a:gd name="connsiteX2" fmla="*/ 0 w 28575"/>
              <a:gd name="connsiteY2" fmla="*/ 28575 h 28575"/>
              <a:gd name="connsiteX3" fmla="*/ 0 w 28575"/>
              <a:gd name="connsiteY3" fmla="*/ 0 h 28575"/>
              <a:gd name="connsiteX4" fmla="*/ 28575 w 28575"/>
              <a:gd name="connsiteY4" fmla="*/ 0 h 285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8575" h="28575">
                <a:moveTo>
                  <a:pt x="28575" y="0"/>
                </a:moveTo>
                <a:lnTo>
                  <a:pt x="28575" y="28575"/>
                </a:lnTo>
                <a:lnTo>
                  <a:pt x="0" y="28575"/>
                </a:lnTo>
                <a:lnTo>
                  <a:pt x="0" y="0"/>
                </a:lnTo>
                <a:lnTo>
                  <a:pt x="28575" y="0"/>
                </a:lnTo>
              </a:path>
            </a:pathLst>
          </a:custGeom>
          <a:solidFill>
            <a:srgbClr val="385D8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7" name="Freeform 3"/>
          <p:cNvSpPr/>
          <p:nvPr/>
        </p:nvSpPr>
        <p:spPr>
          <a:xfrm>
            <a:off x="3214793" y="5052060"/>
            <a:ext cx="38100" cy="3387"/>
          </a:xfrm>
          <a:custGeom>
            <a:avLst/>
            <a:gdLst>
              <a:gd name="connsiteX0" fmla="*/ 28575 w 28575"/>
              <a:gd name="connsiteY0" fmla="*/ 0 h 2540"/>
              <a:gd name="connsiteX1" fmla="*/ 28575 w 28575"/>
              <a:gd name="connsiteY1" fmla="*/ 2539 h 2540"/>
              <a:gd name="connsiteX2" fmla="*/ 0 w 28575"/>
              <a:gd name="connsiteY2" fmla="*/ 2539 h 2540"/>
              <a:gd name="connsiteX3" fmla="*/ 0 w 28575"/>
              <a:gd name="connsiteY3" fmla="*/ 0 h 2540"/>
              <a:gd name="connsiteX4" fmla="*/ 28575 w 28575"/>
              <a:gd name="connsiteY4" fmla="*/ 0 h 25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8575" h="2540">
                <a:moveTo>
                  <a:pt x="28575" y="0"/>
                </a:moveTo>
                <a:lnTo>
                  <a:pt x="28575" y="2539"/>
                </a:lnTo>
                <a:lnTo>
                  <a:pt x="0" y="2539"/>
                </a:lnTo>
                <a:lnTo>
                  <a:pt x="0" y="0"/>
                </a:lnTo>
                <a:lnTo>
                  <a:pt x="28575" y="0"/>
                </a:lnTo>
              </a:path>
            </a:pathLst>
          </a:custGeom>
          <a:solidFill>
            <a:srgbClr val="385D8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03200" y="1659467"/>
            <a:ext cx="1913467" cy="1456267"/>
          </a:xfrm>
          <a:prstGeom prst="rect">
            <a:avLst/>
          </a:prstGeom>
          <a:noFill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9200" y="1710267"/>
            <a:ext cx="2540000" cy="1540933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933" y="4131733"/>
            <a:ext cx="3437467" cy="965200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1693333"/>
            <a:ext cx="7162800" cy="1540933"/>
          </a:xfrm>
          <a:prstGeom prst="rect">
            <a:avLst/>
          </a:prstGeom>
          <a:noFill/>
        </p:spPr>
      </p:pic>
      <p:sp>
        <p:nvSpPr>
          <p:cNvPr id="22" name="TextBox 1"/>
          <p:cNvSpPr txBox="1"/>
          <p:nvPr/>
        </p:nvSpPr>
        <p:spPr>
          <a:xfrm>
            <a:off x="1778000" y="5503333"/>
            <a:ext cx="143256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7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大白兔抽奖券</a:t>
            </a:r>
            <a:endParaRPr lang="en-US" altLang="zh-CN" sz="1875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1270000" y="4250267"/>
            <a:ext cx="203200" cy="596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抽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4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奖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4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券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3522133" y="4385733"/>
            <a:ext cx="203200" cy="41719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副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4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券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1473200" y="152400"/>
            <a:ext cx="5377180" cy="94297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1079500" algn="l"/>
              </a:tabLst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抽奖方式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/>
          </a:p>
          <a:p>
            <a:pPr>
              <a:lnSpc>
                <a:spcPts val="1000"/>
              </a:lnSpc>
            </a:pPr>
            <a:endParaRPr lang="en-US" altLang="zh-CN" sz="2400" dirty="0"/>
          </a:p>
          <a:p>
            <a:pPr>
              <a:lnSpc>
                <a:spcPts val="2700"/>
              </a:lnSpc>
              <a:tabLst>
                <a:tab pos="1079500" algn="l"/>
              </a:tabLst>
            </a:pPr>
            <a:r>
              <a:rPr lang="en-US" altLang="zh-CN" sz="2400" dirty="0"/>
              <a:t>	</a:t>
            </a:r>
            <a:r>
              <a:rPr lang="en-US" altLang="zh-CN" sz="187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大白兔抽奖箱（用右边的图包装抽奖箱）</a:t>
            </a:r>
            <a:endParaRPr lang="en-US" altLang="zh-CN" sz="1875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1215390" y="635"/>
            <a:ext cx="10976610" cy="55435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0" y="635"/>
            <a:ext cx="1215390" cy="5543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6933" y="1710267"/>
            <a:ext cx="12175067" cy="2523067"/>
          </a:xfrm>
          <a:prstGeom prst="rect">
            <a:avLst/>
          </a:prstGeom>
          <a:noFill/>
        </p:spPr>
      </p:pic>
      <p:sp>
        <p:nvSpPr>
          <p:cNvPr id="6" name="TextBox 1"/>
          <p:cNvSpPr txBox="1"/>
          <p:nvPr/>
        </p:nvSpPr>
        <p:spPr>
          <a:xfrm>
            <a:off x="1473200" y="152400"/>
            <a:ext cx="367284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第一周大白兔周边奖品建议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169333" y="4487333"/>
            <a:ext cx="218948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7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大白兔60周年帆布包</a:t>
            </a:r>
            <a:endParaRPr lang="en-US" altLang="zh-CN" sz="1875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3115733" y="4487333"/>
            <a:ext cx="167132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7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大白兔气味香水</a:t>
            </a:r>
            <a:endParaRPr lang="en-US" altLang="zh-CN" sz="1875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5130800" y="4487333"/>
            <a:ext cx="2148840" cy="48133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444500" algn="l"/>
              </a:tabLst>
            </a:pPr>
            <a:r>
              <a:rPr lang="en-US" altLang="zh-CN" sz="187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大白兔气味奶糖味香</a:t>
            </a:r>
            <a:endParaRPr lang="en-US" altLang="zh-CN" sz="1875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600"/>
              </a:lnSpc>
              <a:tabLst>
                <a:tab pos="444500" algn="l"/>
              </a:tabLst>
            </a:pPr>
            <a:r>
              <a:rPr lang="en-US" altLang="zh-CN" sz="2400" dirty="0"/>
              <a:t>	</a:t>
            </a:r>
            <a:r>
              <a:rPr lang="en-US" altLang="zh-CN" sz="187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氛护手霜</a:t>
            </a:r>
            <a:endParaRPr lang="en-US" altLang="zh-CN" sz="1875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7653867" y="4487333"/>
            <a:ext cx="143256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7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大白兔润唇膏</a:t>
            </a:r>
            <a:endParaRPr lang="en-US" altLang="zh-CN" sz="1875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9787467" y="4487333"/>
            <a:ext cx="167132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7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大白兔奶糖礼盒</a:t>
            </a:r>
            <a:endParaRPr lang="en-US" altLang="zh-CN" sz="1875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1215390" y="635"/>
            <a:ext cx="10976610" cy="55435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0" y="635"/>
            <a:ext cx="1215390" cy="55435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20133" y="1388533"/>
            <a:ext cx="3894667" cy="3894667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9467" y="1388533"/>
            <a:ext cx="3860800" cy="38608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29600" y="1422400"/>
            <a:ext cx="3843867" cy="3843867"/>
          </a:xfrm>
          <a:prstGeom prst="rect">
            <a:avLst/>
          </a:prstGeom>
          <a:noFill/>
        </p:spPr>
      </p:pic>
      <p:sp>
        <p:nvSpPr>
          <p:cNvPr id="8" name="TextBox 1"/>
          <p:cNvSpPr txBox="1"/>
          <p:nvPr/>
        </p:nvSpPr>
        <p:spPr>
          <a:xfrm>
            <a:off x="1473200" y="152400"/>
            <a:ext cx="275463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第二周潮玩奖品建议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9313333" y="5723467"/>
            <a:ext cx="167132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7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玩具手办六件套</a:t>
            </a:r>
            <a:endParaRPr lang="en-US" altLang="zh-CN" sz="1875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5317067" y="5672667"/>
            <a:ext cx="191008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7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粉红豹一人高玩具</a:t>
            </a:r>
            <a:endParaRPr lang="en-US" altLang="zh-CN" sz="1875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1168400" y="5672667"/>
            <a:ext cx="191008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7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粉红豹全棉四件套</a:t>
            </a:r>
            <a:endParaRPr lang="en-US" altLang="zh-CN" sz="1875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1215390" y="635"/>
            <a:ext cx="10976610" cy="554355"/>
          </a:xfrm>
          <a:custGeom>
            <a:avLst/>
            <a:gdLst>
              <a:gd name="connsiteX0" fmla="*/ 0 w 8232647"/>
              <a:gd name="connsiteY0" fmla="*/ 0 h 278891"/>
              <a:gd name="connsiteX1" fmla="*/ 8232647 w 8232647"/>
              <a:gd name="connsiteY1" fmla="*/ 0 h 278891"/>
              <a:gd name="connsiteX2" fmla="*/ 8232647 w 8232647"/>
              <a:gd name="connsiteY2" fmla="*/ 278891 h 278891"/>
              <a:gd name="connsiteX3" fmla="*/ 0 w 8232647"/>
              <a:gd name="connsiteY3" fmla="*/ 278891 h 278891"/>
              <a:gd name="connsiteX4" fmla="*/ 0 w 8232647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32647" h="278891">
                <a:moveTo>
                  <a:pt x="0" y="0"/>
                </a:moveTo>
                <a:lnTo>
                  <a:pt x="8232647" y="0"/>
                </a:lnTo>
                <a:lnTo>
                  <a:pt x="8232647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1F1F1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0" y="1270"/>
            <a:ext cx="1215390" cy="507365"/>
          </a:xfrm>
          <a:custGeom>
            <a:avLst/>
            <a:gdLst>
              <a:gd name="connsiteX0" fmla="*/ 0 w 911352"/>
              <a:gd name="connsiteY0" fmla="*/ 0 h 278891"/>
              <a:gd name="connsiteX1" fmla="*/ 911352 w 911352"/>
              <a:gd name="connsiteY1" fmla="*/ 0 h 278891"/>
              <a:gd name="connsiteX2" fmla="*/ 911352 w 911352"/>
              <a:gd name="connsiteY2" fmla="*/ 278891 h 278891"/>
              <a:gd name="connsiteX3" fmla="*/ 0 w 911352"/>
              <a:gd name="connsiteY3" fmla="*/ 278891 h 278891"/>
              <a:gd name="connsiteX4" fmla="*/ 0 w 911352"/>
              <a:gd name="connsiteY4" fmla="*/ 0 h 2788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1352" h="278891">
                <a:moveTo>
                  <a:pt x="0" y="0"/>
                </a:moveTo>
                <a:lnTo>
                  <a:pt x="911352" y="0"/>
                </a:lnTo>
                <a:lnTo>
                  <a:pt x="911352" y="278891"/>
                </a:lnTo>
                <a:lnTo>
                  <a:pt x="0" y="278891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84667" y="1964267"/>
            <a:ext cx="4402667" cy="3386667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90533" y="1710267"/>
            <a:ext cx="2844800" cy="36576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58667" y="2269067"/>
            <a:ext cx="3793067" cy="2878667"/>
          </a:xfrm>
          <a:prstGeom prst="rect">
            <a:avLst/>
          </a:prstGeom>
          <a:noFill/>
        </p:spPr>
      </p:pic>
      <p:sp>
        <p:nvSpPr>
          <p:cNvPr id="8" name="TextBox 1"/>
          <p:cNvSpPr txBox="1"/>
          <p:nvPr/>
        </p:nvSpPr>
        <p:spPr>
          <a:xfrm>
            <a:off x="1473200" y="152400"/>
            <a:ext cx="275463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第三周国潮奖品建议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914400" y="5520267"/>
            <a:ext cx="238760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7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泰国芒果木手绘工艺品</a:t>
            </a:r>
            <a:endParaRPr lang="en-US" altLang="zh-CN" sz="1875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4961467" y="5503333"/>
            <a:ext cx="238760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7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抖音网红泰国防晒喷雾</a:t>
            </a:r>
            <a:endParaRPr lang="en-US" altLang="zh-CN" sz="1875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9465733" y="5503333"/>
            <a:ext cx="119380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75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泰国青草膏</a:t>
            </a:r>
            <a:endParaRPr lang="en-US" altLang="zh-CN" sz="1875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6841067" y="2154767"/>
            <a:ext cx="1030816" cy="440267"/>
          </a:xfrm>
          <a:custGeom>
            <a:avLst/>
            <a:gdLst>
              <a:gd name="connsiteX0" fmla="*/ 127088 w 773112"/>
              <a:gd name="connsiteY0" fmla="*/ 0 h 330200"/>
              <a:gd name="connsiteX1" fmla="*/ 646023 w 773112"/>
              <a:gd name="connsiteY1" fmla="*/ 0 h 330200"/>
              <a:gd name="connsiteX2" fmla="*/ 773112 w 773112"/>
              <a:gd name="connsiteY2" fmla="*/ 110363 h 330200"/>
              <a:gd name="connsiteX3" fmla="*/ 646023 w 773112"/>
              <a:gd name="connsiteY3" fmla="*/ 220738 h 330200"/>
              <a:gd name="connsiteX4" fmla="*/ 244665 w 773112"/>
              <a:gd name="connsiteY4" fmla="*/ 220738 h 330200"/>
              <a:gd name="connsiteX5" fmla="*/ 82067 w 773112"/>
              <a:gd name="connsiteY5" fmla="*/ 330200 h 330200"/>
              <a:gd name="connsiteX6" fmla="*/ 173342 w 773112"/>
              <a:gd name="connsiteY6" fmla="*/ 220738 h 330200"/>
              <a:gd name="connsiteX7" fmla="*/ 127088 w 773112"/>
              <a:gd name="connsiteY7" fmla="*/ 220738 h 330200"/>
              <a:gd name="connsiteX8" fmla="*/ 0 w 773112"/>
              <a:gd name="connsiteY8" fmla="*/ 110363 h 330200"/>
              <a:gd name="connsiteX9" fmla="*/ 127088 w 773112"/>
              <a:gd name="connsiteY9" fmla="*/ 0 h 330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773112" h="330200">
                <a:moveTo>
                  <a:pt x="127088" y="0"/>
                </a:moveTo>
                <a:lnTo>
                  <a:pt x="646023" y="0"/>
                </a:lnTo>
                <a:cubicBezTo>
                  <a:pt x="716216" y="0"/>
                  <a:pt x="773112" y="49415"/>
                  <a:pt x="773112" y="110363"/>
                </a:cubicBezTo>
                <a:cubicBezTo>
                  <a:pt x="773112" y="171323"/>
                  <a:pt x="716216" y="220738"/>
                  <a:pt x="646023" y="220738"/>
                </a:cubicBezTo>
                <a:lnTo>
                  <a:pt x="244665" y="220738"/>
                </a:lnTo>
                <a:lnTo>
                  <a:pt x="82067" y="330200"/>
                </a:lnTo>
                <a:lnTo>
                  <a:pt x="173342" y="220738"/>
                </a:lnTo>
                <a:lnTo>
                  <a:pt x="127088" y="220738"/>
                </a:lnTo>
                <a:cubicBezTo>
                  <a:pt x="56896" y="220738"/>
                  <a:pt x="0" y="171323"/>
                  <a:pt x="0" y="110363"/>
                </a:cubicBezTo>
                <a:cubicBezTo>
                  <a:pt x="0" y="49415"/>
                  <a:pt x="56896" y="0"/>
                  <a:pt x="127088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-7449" y="-7449"/>
            <a:ext cx="12206901" cy="6872901"/>
          </a:xfrm>
          <a:custGeom>
            <a:avLst/>
            <a:gdLst>
              <a:gd name="connsiteX0" fmla="*/ 6349 w 9155176"/>
              <a:gd name="connsiteY0" fmla="*/ 6349 h 5154676"/>
              <a:gd name="connsiteX1" fmla="*/ 9148826 w 9155176"/>
              <a:gd name="connsiteY1" fmla="*/ 6349 h 5154676"/>
              <a:gd name="connsiteX2" fmla="*/ 9148826 w 9155176"/>
              <a:gd name="connsiteY2" fmla="*/ 5148326 h 5154676"/>
              <a:gd name="connsiteX3" fmla="*/ 6349 w 9155176"/>
              <a:gd name="connsiteY3" fmla="*/ 5148326 h 5154676"/>
              <a:gd name="connsiteX4" fmla="*/ 6349 w 9155176"/>
              <a:gd name="connsiteY4" fmla="*/ 6349 h 51546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55176" h="5154676">
                <a:moveTo>
                  <a:pt x="6350" y="6349"/>
                </a:moveTo>
                <a:lnTo>
                  <a:pt x="9148826" y="6349"/>
                </a:lnTo>
                <a:lnTo>
                  <a:pt x="9148826" y="5148326"/>
                </a:lnTo>
                <a:lnTo>
                  <a:pt x="6349" y="5148326"/>
                </a:lnTo>
                <a:lnTo>
                  <a:pt x="6349" y="634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183467" y="1066800"/>
            <a:ext cx="1490133" cy="1490133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7" name="TextBox 1"/>
          <p:cNvSpPr txBox="1"/>
          <p:nvPr/>
        </p:nvSpPr>
        <p:spPr>
          <a:xfrm>
            <a:off x="4402667" y="1524000"/>
            <a:ext cx="3296920" cy="187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300"/>
              </a:lnSpc>
            </a:pPr>
            <a:r>
              <a:rPr lang="en-US" altLang="zh-CN" sz="12800" dirty="0">
                <a:solidFill>
                  <a:srgbClr val="FFFFFF"/>
                </a:solidFill>
                <a:latin typeface="Impact" panose="020B0806030902050204" pitchFamily="18" charset="0"/>
                <a:cs typeface="Impact" panose="020B0806030902050204" pitchFamily="18" charset="0"/>
              </a:rPr>
              <a:t>04</a:t>
            </a:r>
            <a:r>
              <a:rPr lang="en-US" altLang="zh-CN" sz="6400" dirty="0">
                <a:solidFill>
                  <a:srgbClr val="FFFFFF"/>
                </a:solidFill>
                <a:latin typeface="Impact" panose="020B0806030902050204" pitchFamily="18" charset="0"/>
                <a:cs typeface="Impact" panose="020B0806030902050204" pitchFamily="18" charset="0"/>
              </a:rPr>
              <a:t>PART</a:t>
            </a:r>
            <a:endParaRPr lang="en-US" altLang="zh-CN" sz="6400" dirty="0">
              <a:solidFill>
                <a:srgbClr val="FFFFFF"/>
              </a:solidFill>
              <a:latin typeface="Impact" panose="020B0806030902050204" pitchFamily="18" charset="0"/>
              <a:cs typeface="Impact" panose="020B0806030902050204" pitchFamily="18" charset="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4605867" y="3572933"/>
            <a:ext cx="2720340" cy="71247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200"/>
              </a:lnSpc>
            </a:pPr>
            <a:r>
              <a:rPr lang="en-US" altLang="zh-CN" sz="5325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应急预案</a:t>
            </a:r>
            <a:endParaRPr lang="en-US" altLang="zh-CN" sz="5325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C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0"/>
            <a:ext cx="12185904" cy="6858000"/>
          </a:xfrm>
          <a:custGeom>
            <a:avLst/>
            <a:gdLst>
              <a:gd name="connsiteX0" fmla="*/ 0 w 9139428"/>
              <a:gd name="connsiteY0" fmla="*/ 0 h 5143500"/>
              <a:gd name="connsiteX1" fmla="*/ 9139428 w 9139428"/>
              <a:gd name="connsiteY1" fmla="*/ 0 h 5143500"/>
              <a:gd name="connsiteX2" fmla="*/ 9139428 w 9139428"/>
              <a:gd name="connsiteY2" fmla="*/ 5143500 h 5143500"/>
              <a:gd name="connsiteX3" fmla="*/ 0 w 9139428"/>
              <a:gd name="connsiteY3" fmla="*/ 5143500 h 5143500"/>
              <a:gd name="connsiteX4" fmla="*/ 0 w 9139428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39428" h="5143500">
                <a:moveTo>
                  <a:pt x="0" y="0"/>
                </a:moveTo>
                <a:lnTo>
                  <a:pt x="9139428" y="0"/>
                </a:lnTo>
                <a:lnTo>
                  <a:pt x="9139428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499872" y="4224527"/>
            <a:ext cx="5147056" cy="711200"/>
          </a:xfrm>
          <a:custGeom>
            <a:avLst/>
            <a:gdLst>
              <a:gd name="connsiteX0" fmla="*/ 0 w 3860292"/>
              <a:gd name="connsiteY0" fmla="*/ 89916 h 533400"/>
              <a:gd name="connsiteX1" fmla="*/ 88391 w 3860292"/>
              <a:gd name="connsiteY1" fmla="*/ 0 h 533400"/>
              <a:gd name="connsiteX2" fmla="*/ 3771899 w 3860292"/>
              <a:gd name="connsiteY2" fmla="*/ 0 h 533400"/>
              <a:gd name="connsiteX3" fmla="*/ 3860292 w 3860292"/>
              <a:gd name="connsiteY3" fmla="*/ 89916 h 533400"/>
              <a:gd name="connsiteX4" fmla="*/ 3860292 w 3860292"/>
              <a:gd name="connsiteY4" fmla="*/ 445007 h 533400"/>
              <a:gd name="connsiteX5" fmla="*/ 3771899 w 3860292"/>
              <a:gd name="connsiteY5" fmla="*/ 533400 h 533400"/>
              <a:gd name="connsiteX6" fmla="*/ 88391 w 3860292"/>
              <a:gd name="connsiteY6" fmla="*/ 533400 h 533400"/>
              <a:gd name="connsiteX7" fmla="*/ 0 w 3860292"/>
              <a:gd name="connsiteY7" fmla="*/ 445007 h 533400"/>
              <a:gd name="connsiteX8" fmla="*/ 0 w 3860292"/>
              <a:gd name="connsiteY8" fmla="*/ 89916 h 533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3860292" h="533400">
                <a:moveTo>
                  <a:pt x="0" y="89916"/>
                </a:moveTo>
                <a:cubicBezTo>
                  <a:pt x="-254" y="40055"/>
                  <a:pt x="39547" y="254"/>
                  <a:pt x="88391" y="0"/>
                </a:cubicBezTo>
                <a:lnTo>
                  <a:pt x="3771899" y="0"/>
                </a:lnTo>
                <a:cubicBezTo>
                  <a:pt x="3820744" y="254"/>
                  <a:pt x="3860545" y="40055"/>
                  <a:pt x="3860292" y="89916"/>
                </a:cubicBezTo>
                <a:lnTo>
                  <a:pt x="3860292" y="445007"/>
                </a:lnTo>
                <a:cubicBezTo>
                  <a:pt x="3860545" y="493852"/>
                  <a:pt x="3820744" y="533654"/>
                  <a:pt x="3771899" y="533400"/>
                </a:cubicBezTo>
                <a:lnTo>
                  <a:pt x="88391" y="533400"/>
                </a:lnTo>
                <a:cubicBezTo>
                  <a:pt x="39547" y="533654"/>
                  <a:pt x="-254" y="493852"/>
                  <a:pt x="0" y="445007"/>
                </a:cubicBezTo>
                <a:lnTo>
                  <a:pt x="0" y="89916"/>
                </a:lnTo>
              </a:path>
            </a:pathLst>
          </a:custGeom>
          <a:solidFill>
            <a:srgbClr val="FDEBD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566927" y="1973071"/>
            <a:ext cx="5149087" cy="711200"/>
          </a:xfrm>
          <a:custGeom>
            <a:avLst/>
            <a:gdLst>
              <a:gd name="connsiteX0" fmla="*/ 0 w 3861815"/>
              <a:gd name="connsiteY0" fmla="*/ 88392 h 533400"/>
              <a:gd name="connsiteX1" fmla="*/ 89916 w 3861815"/>
              <a:gd name="connsiteY1" fmla="*/ 0 h 533400"/>
              <a:gd name="connsiteX2" fmla="*/ 3771900 w 3861815"/>
              <a:gd name="connsiteY2" fmla="*/ 0 h 533400"/>
              <a:gd name="connsiteX3" fmla="*/ 3861815 w 3861815"/>
              <a:gd name="connsiteY3" fmla="*/ 88392 h 533400"/>
              <a:gd name="connsiteX4" fmla="*/ 3861815 w 3861815"/>
              <a:gd name="connsiteY4" fmla="*/ 443484 h 533400"/>
              <a:gd name="connsiteX5" fmla="*/ 3771900 w 3861815"/>
              <a:gd name="connsiteY5" fmla="*/ 533400 h 533400"/>
              <a:gd name="connsiteX6" fmla="*/ 89916 w 3861815"/>
              <a:gd name="connsiteY6" fmla="*/ 533400 h 533400"/>
              <a:gd name="connsiteX7" fmla="*/ 0 w 3861815"/>
              <a:gd name="connsiteY7" fmla="*/ 443484 h 533400"/>
              <a:gd name="connsiteX8" fmla="*/ 0 w 3861815"/>
              <a:gd name="connsiteY8" fmla="*/ 88392 h 533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3861815" h="533400">
                <a:moveTo>
                  <a:pt x="0" y="88392"/>
                </a:moveTo>
                <a:cubicBezTo>
                  <a:pt x="254" y="39547"/>
                  <a:pt x="40055" y="-253"/>
                  <a:pt x="89916" y="0"/>
                </a:cubicBezTo>
                <a:lnTo>
                  <a:pt x="3771900" y="0"/>
                </a:lnTo>
                <a:cubicBezTo>
                  <a:pt x="3821252" y="-253"/>
                  <a:pt x="3861054" y="39547"/>
                  <a:pt x="3861815" y="88392"/>
                </a:cubicBezTo>
                <a:lnTo>
                  <a:pt x="3861815" y="443484"/>
                </a:lnTo>
                <a:cubicBezTo>
                  <a:pt x="3861054" y="493344"/>
                  <a:pt x="3821252" y="533146"/>
                  <a:pt x="3771900" y="533400"/>
                </a:cubicBezTo>
                <a:lnTo>
                  <a:pt x="89916" y="533400"/>
                </a:lnTo>
                <a:cubicBezTo>
                  <a:pt x="40055" y="533146"/>
                  <a:pt x="254" y="493344"/>
                  <a:pt x="0" y="443484"/>
                </a:cubicBezTo>
                <a:lnTo>
                  <a:pt x="0" y="88392"/>
                </a:lnTo>
              </a:path>
            </a:pathLst>
          </a:custGeom>
          <a:solidFill>
            <a:srgbClr val="FDEBD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TextBox 1"/>
          <p:cNvSpPr txBox="1"/>
          <p:nvPr/>
        </p:nvSpPr>
        <p:spPr>
          <a:xfrm>
            <a:off x="2167467" y="4385733"/>
            <a:ext cx="1778000" cy="3016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2800" dirty="0">
                <a:solidFill>
                  <a:srgbClr val="FDEADA"/>
                </a:solidFill>
                <a:latin typeface="MingLiU" panose="02020509000000000000" pitchFamily="18" charset="-120"/>
                <a:cs typeface="MingLiU" panose="02020509000000000000" pitchFamily="18" charset="-120"/>
              </a:rPr>
              <a:t>伤病员对应</a:t>
            </a:r>
            <a:endParaRPr lang="en-US" altLang="zh-CN" sz="2800" dirty="0">
              <a:solidFill>
                <a:srgbClr val="FDEADA"/>
              </a:solidFill>
              <a:latin typeface="MingLiU" panose="02020509000000000000" pitchFamily="18" charset="-120"/>
              <a:cs typeface="MingLiU" panose="02020509000000000000" pitchFamily="18" charset="-12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2184400" y="4334933"/>
            <a:ext cx="1787525" cy="39179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天气突变时</a:t>
            </a:r>
            <a:endParaRPr lang="en-US" altLang="zh-CN" sz="2800" b="1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2235200" y="2133600"/>
            <a:ext cx="1778000" cy="3016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2800" dirty="0">
                <a:solidFill>
                  <a:srgbClr val="FDEADA"/>
                </a:solidFill>
                <a:latin typeface="MingLiU" panose="02020509000000000000" pitchFamily="18" charset="-120"/>
                <a:cs typeface="MingLiU" panose="02020509000000000000" pitchFamily="18" charset="-120"/>
              </a:rPr>
              <a:t>伤病员对应</a:t>
            </a:r>
            <a:endParaRPr lang="en-US" altLang="zh-CN" sz="2800" dirty="0">
              <a:solidFill>
                <a:srgbClr val="FDEADA"/>
              </a:solidFill>
              <a:latin typeface="MingLiU" panose="02020509000000000000" pitchFamily="18" charset="-120"/>
              <a:cs typeface="MingLiU" panose="02020509000000000000" pitchFamily="18" charset="-120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1828800" y="2082800"/>
            <a:ext cx="2502535" cy="39179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火灾发生时应对</a:t>
            </a:r>
            <a:endParaRPr lang="en-US" altLang="zh-CN" sz="2800" b="1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592667" y="2743200"/>
            <a:ext cx="4729480" cy="19939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325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发生火灾时候，以现场人员的安全为首要目的，进行迅速反应。</a:t>
            </a:r>
            <a:endParaRPr lang="en-US" altLang="zh-CN" sz="1325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592667" y="2963333"/>
            <a:ext cx="6249670" cy="86614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325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告诉现场人员有紧急事件发生，引导现场人员到临时安全场所，进行初期消防行动。</a:t>
            </a:r>
            <a:endParaRPr lang="en-US" altLang="zh-CN" sz="1325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300"/>
              </a:lnSpc>
            </a:pPr>
            <a:r>
              <a:rPr lang="en-US" altLang="zh-CN" sz="1325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同时尽快向现场负责人报告情况，听从指示。</a:t>
            </a:r>
            <a:endParaRPr lang="en-US" altLang="zh-CN" sz="1325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300"/>
              </a:lnSpc>
            </a:pPr>
            <a:r>
              <a:rPr lang="en-US" altLang="zh-CN" sz="1325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负责人根据现场情况及时决定要不要报火警。</a:t>
            </a:r>
            <a:endParaRPr lang="en-US" altLang="zh-CN" sz="1325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300"/>
              </a:lnSpc>
            </a:pPr>
            <a:r>
              <a:rPr lang="en-US" altLang="zh-CN" sz="1325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※预先准备好消防用具；</a:t>
            </a:r>
            <a:endParaRPr lang="en-US" altLang="zh-CN" sz="1325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300"/>
              </a:lnSpc>
            </a:pPr>
            <a:r>
              <a:rPr lang="en-US" altLang="zh-CN" sz="1325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※预先掌握避难引导路线。</a:t>
            </a:r>
            <a:endParaRPr lang="en-US" altLang="zh-CN" sz="1325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541867" y="4978400"/>
            <a:ext cx="6418580" cy="3657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325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天气突然变化情况（雷阵雨、沙尘暴等），优先考虑观众的安全，尽量不要引起恐慌。</a:t>
            </a:r>
            <a:endParaRPr lang="en-US" altLang="zh-CN" sz="1325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300"/>
              </a:lnSpc>
            </a:pPr>
            <a:r>
              <a:rPr lang="en-US" altLang="zh-CN" sz="1325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现场负责人立即根据现场情况，安排现场人员有秩序地撤退。</a:t>
            </a:r>
            <a:endParaRPr lang="en-US" altLang="zh-CN" sz="1325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541867" y="5418667"/>
            <a:ext cx="5412105" cy="19939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325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如遇大风，加固所有制作物，POP展架回收，组织人员看管好相关物资。</a:t>
            </a:r>
            <a:endParaRPr lang="en-US" altLang="zh-CN" sz="1325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541867" y="5655733"/>
            <a:ext cx="7263130" cy="3657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325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如遇大雨，准备好篷房，将外露的宣传制作物用塑料布盖好，将所有电器关闭，摆放在储藏间内，</a:t>
            </a:r>
            <a:endParaRPr lang="en-US" altLang="zh-CN" sz="1325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300"/>
              </a:lnSpc>
            </a:pPr>
            <a:r>
              <a:rPr lang="en-US" altLang="zh-CN" sz="1325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以免受潮短路。工作人员及时清理顶棚上的积水。</a:t>
            </a:r>
            <a:endParaRPr lang="en-US" altLang="zh-CN" sz="1325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6" name="TextBox 1"/>
          <p:cNvSpPr txBox="1"/>
          <p:nvPr/>
        </p:nvSpPr>
        <p:spPr>
          <a:xfrm>
            <a:off x="609600" y="1202267"/>
            <a:ext cx="2202180" cy="37909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675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危机处理-细则</a:t>
            </a:r>
            <a:endParaRPr lang="en-US" altLang="zh-CN" sz="2675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C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426720" y="1806448"/>
            <a:ext cx="5149087" cy="705104"/>
          </a:xfrm>
          <a:custGeom>
            <a:avLst/>
            <a:gdLst>
              <a:gd name="connsiteX0" fmla="*/ 0 w 3861815"/>
              <a:gd name="connsiteY0" fmla="*/ 88391 h 528828"/>
              <a:gd name="connsiteX1" fmla="*/ 88391 w 3861815"/>
              <a:gd name="connsiteY1" fmla="*/ 0 h 528828"/>
              <a:gd name="connsiteX2" fmla="*/ 3773424 w 3861815"/>
              <a:gd name="connsiteY2" fmla="*/ 0 h 528828"/>
              <a:gd name="connsiteX3" fmla="*/ 3861815 w 3861815"/>
              <a:gd name="connsiteY3" fmla="*/ 88391 h 528828"/>
              <a:gd name="connsiteX4" fmla="*/ 3861815 w 3861815"/>
              <a:gd name="connsiteY4" fmla="*/ 440436 h 528828"/>
              <a:gd name="connsiteX5" fmla="*/ 3773424 w 3861815"/>
              <a:gd name="connsiteY5" fmla="*/ 528828 h 528828"/>
              <a:gd name="connsiteX6" fmla="*/ 88391 w 3861815"/>
              <a:gd name="connsiteY6" fmla="*/ 528828 h 528828"/>
              <a:gd name="connsiteX7" fmla="*/ 0 w 3861815"/>
              <a:gd name="connsiteY7" fmla="*/ 440436 h 528828"/>
              <a:gd name="connsiteX8" fmla="*/ 0 w 3861815"/>
              <a:gd name="connsiteY8" fmla="*/ 88391 h 52882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3861815" h="528828">
                <a:moveTo>
                  <a:pt x="0" y="88391"/>
                </a:moveTo>
                <a:cubicBezTo>
                  <a:pt x="634" y="38861"/>
                  <a:pt x="40195" y="-698"/>
                  <a:pt x="88391" y="0"/>
                </a:cubicBezTo>
                <a:lnTo>
                  <a:pt x="3773424" y="0"/>
                </a:lnTo>
                <a:cubicBezTo>
                  <a:pt x="3821874" y="-698"/>
                  <a:pt x="3861434" y="38861"/>
                  <a:pt x="3861815" y="88391"/>
                </a:cubicBezTo>
                <a:lnTo>
                  <a:pt x="3861815" y="440436"/>
                </a:lnTo>
                <a:cubicBezTo>
                  <a:pt x="3861434" y="489965"/>
                  <a:pt x="3821874" y="529526"/>
                  <a:pt x="3773424" y="528828"/>
                </a:cubicBezTo>
                <a:lnTo>
                  <a:pt x="88391" y="528828"/>
                </a:lnTo>
                <a:cubicBezTo>
                  <a:pt x="40195" y="529526"/>
                  <a:pt x="634" y="489965"/>
                  <a:pt x="0" y="440436"/>
                </a:cubicBezTo>
                <a:lnTo>
                  <a:pt x="0" y="88391"/>
                </a:lnTo>
              </a:path>
            </a:pathLst>
          </a:custGeom>
          <a:solidFill>
            <a:srgbClr val="FDEBD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Freeform 3"/>
          <p:cNvSpPr/>
          <p:nvPr/>
        </p:nvSpPr>
        <p:spPr>
          <a:xfrm>
            <a:off x="426720" y="3074415"/>
            <a:ext cx="5149087" cy="711200"/>
          </a:xfrm>
          <a:custGeom>
            <a:avLst/>
            <a:gdLst>
              <a:gd name="connsiteX0" fmla="*/ 0 w 3861815"/>
              <a:gd name="connsiteY0" fmla="*/ 88392 h 533400"/>
              <a:gd name="connsiteX1" fmla="*/ 89915 w 3861815"/>
              <a:gd name="connsiteY1" fmla="*/ 0 h 533400"/>
              <a:gd name="connsiteX2" fmla="*/ 3771900 w 3861815"/>
              <a:gd name="connsiteY2" fmla="*/ 0 h 533400"/>
              <a:gd name="connsiteX3" fmla="*/ 3861815 w 3861815"/>
              <a:gd name="connsiteY3" fmla="*/ 88392 h 533400"/>
              <a:gd name="connsiteX4" fmla="*/ 3861815 w 3861815"/>
              <a:gd name="connsiteY4" fmla="*/ 443483 h 533400"/>
              <a:gd name="connsiteX5" fmla="*/ 3771900 w 3861815"/>
              <a:gd name="connsiteY5" fmla="*/ 533400 h 533400"/>
              <a:gd name="connsiteX6" fmla="*/ 89915 w 3861815"/>
              <a:gd name="connsiteY6" fmla="*/ 533400 h 533400"/>
              <a:gd name="connsiteX7" fmla="*/ 0 w 3861815"/>
              <a:gd name="connsiteY7" fmla="*/ 443483 h 533400"/>
              <a:gd name="connsiteX8" fmla="*/ 0 w 3861815"/>
              <a:gd name="connsiteY8" fmla="*/ 88392 h 533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3861815" h="533400">
                <a:moveTo>
                  <a:pt x="0" y="88392"/>
                </a:moveTo>
                <a:cubicBezTo>
                  <a:pt x="634" y="39039"/>
                  <a:pt x="40436" y="-761"/>
                  <a:pt x="89915" y="0"/>
                </a:cubicBezTo>
                <a:lnTo>
                  <a:pt x="3771900" y="0"/>
                </a:lnTo>
                <a:cubicBezTo>
                  <a:pt x="3821633" y="-761"/>
                  <a:pt x="3861434" y="39039"/>
                  <a:pt x="3861815" y="88392"/>
                </a:cubicBezTo>
                <a:lnTo>
                  <a:pt x="3861815" y="443483"/>
                </a:lnTo>
                <a:cubicBezTo>
                  <a:pt x="3861434" y="492836"/>
                  <a:pt x="3821633" y="532638"/>
                  <a:pt x="3771900" y="533400"/>
                </a:cubicBezTo>
                <a:lnTo>
                  <a:pt x="89915" y="533400"/>
                </a:lnTo>
                <a:cubicBezTo>
                  <a:pt x="40436" y="532638"/>
                  <a:pt x="634" y="492836"/>
                  <a:pt x="0" y="443483"/>
                </a:cubicBezTo>
                <a:lnTo>
                  <a:pt x="0" y="88392"/>
                </a:lnTo>
              </a:path>
            </a:pathLst>
          </a:custGeom>
          <a:solidFill>
            <a:srgbClr val="FDEBD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Freeform 3"/>
          <p:cNvSpPr/>
          <p:nvPr/>
        </p:nvSpPr>
        <p:spPr>
          <a:xfrm>
            <a:off x="-7449" y="-7449"/>
            <a:ext cx="12206901" cy="6872901"/>
          </a:xfrm>
          <a:custGeom>
            <a:avLst/>
            <a:gdLst>
              <a:gd name="connsiteX0" fmla="*/ 6349 w 9155176"/>
              <a:gd name="connsiteY0" fmla="*/ 6349 h 5154676"/>
              <a:gd name="connsiteX1" fmla="*/ 9148826 w 9155176"/>
              <a:gd name="connsiteY1" fmla="*/ 6349 h 5154676"/>
              <a:gd name="connsiteX2" fmla="*/ 9148826 w 9155176"/>
              <a:gd name="connsiteY2" fmla="*/ 5148326 h 5154676"/>
              <a:gd name="connsiteX3" fmla="*/ 6349 w 9155176"/>
              <a:gd name="connsiteY3" fmla="*/ 5148326 h 5154676"/>
              <a:gd name="connsiteX4" fmla="*/ 6349 w 9155176"/>
              <a:gd name="connsiteY4" fmla="*/ 6349 h 51546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55176" h="5154676">
                <a:moveTo>
                  <a:pt x="6350" y="6349"/>
                </a:moveTo>
                <a:lnTo>
                  <a:pt x="9148826" y="6349"/>
                </a:lnTo>
                <a:lnTo>
                  <a:pt x="9148826" y="5148326"/>
                </a:lnTo>
                <a:lnTo>
                  <a:pt x="6349" y="5148326"/>
                </a:lnTo>
                <a:lnTo>
                  <a:pt x="6349" y="634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TextBox 1"/>
          <p:cNvSpPr txBox="1"/>
          <p:nvPr/>
        </p:nvSpPr>
        <p:spPr>
          <a:xfrm>
            <a:off x="592667" y="1066800"/>
            <a:ext cx="2202180" cy="37909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675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危机处理-细则</a:t>
            </a:r>
            <a:endParaRPr lang="en-US" altLang="zh-CN" sz="2675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1219200" y="1896533"/>
            <a:ext cx="3575050" cy="39179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遗失或拾到物品时对应</a:t>
            </a:r>
            <a:endParaRPr lang="en-US" altLang="zh-CN" sz="2800" b="1" dirty="0">
              <a:solidFill>
                <a:srgbClr val="000000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440267" y="2590800"/>
            <a:ext cx="2533650" cy="19939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325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发现拾到物品，报告现场负责人；</a:t>
            </a:r>
            <a:endParaRPr lang="en-US" altLang="zh-CN" sz="1325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440267" y="2810933"/>
            <a:ext cx="3716020" cy="19939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325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询问失物，与现场负责人确认，听从负责人指示。</a:t>
            </a:r>
            <a:endParaRPr lang="en-US" altLang="zh-CN" sz="1325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440267" y="3793067"/>
            <a:ext cx="1351280" cy="19939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325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发生伤病员的时候</a:t>
            </a:r>
            <a:endParaRPr lang="en-US" altLang="zh-CN" sz="1325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440267" y="3979333"/>
            <a:ext cx="3185160" cy="19939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325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确认附近有没有伤病员的亲人/同伴/熟人。</a:t>
            </a:r>
            <a:endParaRPr lang="en-US" altLang="zh-CN" sz="1325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440267" y="4165600"/>
            <a:ext cx="4053840" cy="19939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325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确认伤病员的症状，将状况报告给现场人，听从指示。</a:t>
            </a:r>
            <a:endParaRPr lang="en-US" altLang="zh-CN" sz="1325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440267" y="4351867"/>
            <a:ext cx="4898390" cy="3276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325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根据情况由工作人员陪同将伤病员引导到社区诊所或就近的医院。</a:t>
            </a:r>
            <a:endParaRPr lang="en-US" altLang="zh-CN" sz="1325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r>
              <a:rPr lang="en-US" altLang="zh-CN" sz="1325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中暑情况</a:t>
            </a:r>
            <a:endParaRPr lang="en-US" altLang="zh-CN" sz="1325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440267" y="4707467"/>
            <a:ext cx="6925310" cy="3276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325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将中暑着移动至最近的室内或阴凉处，服用人丹。如中暑情况没有缓解，引导到社区诊所内。</a:t>
            </a:r>
            <a:endParaRPr lang="en-US" altLang="zh-CN" sz="1325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r>
              <a:rPr lang="en-US" altLang="zh-CN" sz="1325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轻伤的时候</a:t>
            </a:r>
            <a:endParaRPr lang="en-US" altLang="zh-CN" sz="1325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6" name="TextBox 1"/>
          <p:cNvSpPr txBox="1"/>
          <p:nvPr/>
        </p:nvSpPr>
        <p:spPr>
          <a:xfrm>
            <a:off x="440267" y="5080000"/>
            <a:ext cx="4391660" cy="3276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325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向本人确认身体状况后，判断是轻伤，引导到社区诊所内。</a:t>
            </a:r>
            <a:endParaRPr lang="en-US" altLang="zh-CN" sz="1325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r>
              <a:rPr lang="en-US" altLang="zh-CN" sz="1325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重伤的时候</a:t>
            </a:r>
            <a:endParaRPr lang="en-US" altLang="zh-CN" sz="1325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440267" y="5452533"/>
            <a:ext cx="7263130" cy="45593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325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如本人无法行走，判断症状很严重的时候，不要移动伤病员，报告现场负责人状况，在现场负责人</a:t>
            </a:r>
            <a:endParaRPr lang="en-US" altLang="zh-CN" sz="1325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r>
              <a:rPr lang="en-US" altLang="zh-CN" sz="1325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判断下进行应急处理，打急救电话，要求准备救护车。</a:t>
            </a:r>
            <a:endParaRPr lang="en-US" altLang="zh-CN" sz="1325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r>
              <a:rPr lang="en-US" altLang="zh-CN" sz="1325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※预先掌握好路演社区的诊所位置和就近医院路线。</a:t>
            </a:r>
            <a:endParaRPr lang="en-US" altLang="zh-CN" sz="1325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2099733" y="3234267"/>
            <a:ext cx="1778000" cy="3016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2800" dirty="0">
                <a:solidFill>
                  <a:srgbClr val="FDEADA"/>
                </a:solidFill>
                <a:latin typeface="MingLiU" panose="02020509000000000000" pitchFamily="18" charset="-120"/>
                <a:cs typeface="MingLiU" panose="02020509000000000000" pitchFamily="18" charset="-120"/>
              </a:rPr>
              <a:t>伤病员对应</a:t>
            </a:r>
            <a:endParaRPr lang="en-US" altLang="zh-CN" sz="2800" dirty="0">
              <a:solidFill>
                <a:srgbClr val="FDEADA"/>
              </a:solidFill>
              <a:latin typeface="MingLiU" panose="02020509000000000000" pitchFamily="18" charset="-120"/>
              <a:cs typeface="MingLiU" panose="02020509000000000000" pitchFamily="18" charset="-12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FFC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</a:path>
            </a:pathLst>
          </a:custGeom>
          <a:solidFill>
            <a:srgbClr val="00206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Freeform 3"/>
          <p:cNvSpPr/>
          <p:nvPr/>
        </p:nvSpPr>
        <p:spPr>
          <a:xfrm>
            <a:off x="-7449" y="-7449"/>
            <a:ext cx="12206901" cy="6872901"/>
          </a:xfrm>
          <a:custGeom>
            <a:avLst/>
            <a:gdLst>
              <a:gd name="connsiteX0" fmla="*/ 6349 w 9155176"/>
              <a:gd name="connsiteY0" fmla="*/ 6349 h 5154676"/>
              <a:gd name="connsiteX1" fmla="*/ 9148826 w 9155176"/>
              <a:gd name="connsiteY1" fmla="*/ 6349 h 5154676"/>
              <a:gd name="connsiteX2" fmla="*/ 9148826 w 9155176"/>
              <a:gd name="connsiteY2" fmla="*/ 5148326 h 5154676"/>
              <a:gd name="connsiteX3" fmla="*/ 6349 w 9155176"/>
              <a:gd name="connsiteY3" fmla="*/ 5148326 h 5154676"/>
              <a:gd name="connsiteX4" fmla="*/ 6349 w 9155176"/>
              <a:gd name="connsiteY4" fmla="*/ 6349 h 51546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55176" h="5154676">
                <a:moveTo>
                  <a:pt x="6350" y="6349"/>
                </a:moveTo>
                <a:lnTo>
                  <a:pt x="9148826" y="6349"/>
                </a:lnTo>
                <a:lnTo>
                  <a:pt x="9148826" y="5148326"/>
                </a:lnTo>
                <a:lnTo>
                  <a:pt x="6349" y="5148326"/>
                </a:lnTo>
                <a:lnTo>
                  <a:pt x="6349" y="634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TextBox 1"/>
          <p:cNvSpPr txBox="1"/>
          <p:nvPr/>
        </p:nvSpPr>
        <p:spPr>
          <a:xfrm>
            <a:off x="2912533" y="2675467"/>
            <a:ext cx="6305550" cy="105854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7900"/>
              </a:lnSpc>
            </a:pPr>
            <a:r>
              <a:rPr lang="en-US" altLang="zh-CN" sz="80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THANK</a:t>
            </a:r>
            <a:r>
              <a:rPr lang="en-US" altLang="zh-CN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8000" b="1" dirty="0">
                <a:solidFill>
                  <a:srgbClr val="FFFFFF"/>
                </a:solidFill>
                <a:latin typeface="微软雅黑" panose="020B0503020204020204" pitchFamily="18" charset="-122"/>
                <a:cs typeface="微软雅黑" panose="020B0503020204020204" pitchFamily="18" charset="-122"/>
              </a:rPr>
              <a:t>YOU</a:t>
            </a:r>
            <a:endParaRPr lang="en-US" altLang="zh-CN" sz="8000" b="1" dirty="0">
              <a:solidFill>
                <a:srgbClr val="FFFFFF"/>
              </a:solidFill>
              <a:latin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3995</Words>
  <Application>WPS 演示</Application>
  <PresentationFormat>宽屏</PresentationFormat>
  <Paragraphs>529</Paragraphs>
  <Slides>55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55</vt:i4>
      </vt:variant>
    </vt:vector>
  </HeadingPairs>
  <TitlesOfParts>
    <vt:vector size="69" baseType="lpstr">
      <vt:lpstr>Arial</vt:lpstr>
      <vt:lpstr>宋体</vt:lpstr>
      <vt:lpstr>Wingdings</vt:lpstr>
      <vt:lpstr>造字工房刻宋（非商用）常规体</vt:lpstr>
      <vt:lpstr>微软雅黑</vt:lpstr>
      <vt:lpstr>方正新书宋繁体</vt:lpstr>
      <vt:lpstr>Impact</vt:lpstr>
      <vt:lpstr>方正清刻本悦宋简体</vt:lpstr>
      <vt:lpstr>MingLiU</vt:lpstr>
      <vt:lpstr>Calibri</vt:lpstr>
      <vt:lpstr>Arial Unicode MS</vt:lpstr>
      <vt:lpstr>黑体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福熊</dc:creator>
  <cp:lastModifiedBy>牛年大吉</cp:lastModifiedBy>
  <cp:revision>8</cp:revision>
  <dcterms:created xsi:type="dcterms:W3CDTF">2006-08-16T00:00:00Z</dcterms:created>
  <dcterms:modified xsi:type="dcterms:W3CDTF">2021-04-09T03:25:03Z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2052-11.1.0.10446</vt:lpwstr>
  </property>
  <property fmtid="{D5CDD505-2E9C-101B-9397-08002B2CF9AE}" pid="3" name="ICV">
    <vt:lpwstr>CFC6716D92B44193908AC99D6A203FB3</vt:lpwstr>
  </property>
</Properties>
</file>