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0"/>
  </p:handout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ableStyles" Target="tableStyles.xml"/><Relationship Id="rId34" Type="http://schemas.openxmlformats.org/officeDocument/2006/relationships/tags" Target="tags/tag391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image" Target="../media/image1.png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1.xml"/><Relationship Id="rId3" Type="http://schemas.openxmlformats.org/officeDocument/2006/relationships/image" Target="../media/image2.jpe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8.xml"/><Relationship Id="rId3" Type="http://schemas.openxmlformats.org/officeDocument/2006/relationships/image" Target="../media/image3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3" Type="http://schemas.openxmlformats.org/officeDocument/2006/relationships/image" Target="../media/image1.png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3" Type="http://schemas.openxmlformats.org/officeDocument/2006/relationships/image" Target="../media/image2.jpeg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9.xml"/><Relationship Id="rId3" Type="http://schemas.openxmlformats.org/officeDocument/2006/relationships/image" Target="../media/image2.jpeg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9.xml"/><Relationship Id="rId3" Type="http://schemas.openxmlformats.org/officeDocument/2006/relationships/image" Target="../media/image2.jpeg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5.xml"/><Relationship Id="rId3" Type="http://schemas.openxmlformats.org/officeDocument/2006/relationships/image" Target="../media/image2.jpeg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9.xml"/><Relationship Id="rId3" Type="http://schemas.openxmlformats.org/officeDocument/2006/relationships/image" Target="../media/image2.jpeg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4.xml"/><Relationship Id="rId3" Type="http://schemas.openxmlformats.org/officeDocument/2006/relationships/image" Target="../media/image2.jpeg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1.xml"/><Relationship Id="rId3" Type="http://schemas.openxmlformats.org/officeDocument/2006/relationships/image" Target="../media/image3.png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/>
            <p:custDataLst>
              <p:tags r:id="rId6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 dirty="0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 dirty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 dirty="0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4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 dirty="0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8.xml"/><Relationship Id="rId13" Type="http://schemas.openxmlformats.org/officeDocument/2006/relationships/image" Target="../media/image2.jpeg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 noProof="1" dirty="0" err="1">
                <a:solidFill>
                  <a:schemeClr val="tx1">
                    <a:lumMod val="8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zh-CN" altLang="en-US" dirty="0">
                <a:sym typeface="+mn-ea"/>
              </a:rPr>
              <a:t>第五级</a:t>
            </a:r>
            <a:endParaRPr lang="zh-CN" altLang="en-US" dirty="0"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dirty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noProof="1" dirty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 smtClean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 smtClean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 smtClean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kumimoji="0" lang="zh-CN" altLang="en-US" sz="1600" b="0" i="0" u="none" strike="noStrike" kern="1200" cap="none" spc="150" normalizeH="0" baseline="0" noProof="1" dirty="0">
          <a:solidFill>
            <a:schemeClr val="tx1">
              <a:lumMod val="85000"/>
            </a:schemeClr>
          </a:solidFill>
          <a:uFillTx/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初中双减对学校管理的挑战与对策研究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/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初中双减政策背景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44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46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初中双减对学校管理的挑战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50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初中双减背景下学校管理的对策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53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55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案例分析与实践经验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lang="en-US" altLang="zh-CN" sz="2800" dirty="0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6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zh-CN" altLang="en-US" sz="2400" dirty="0">
                <a:effectLst/>
                <a:latin typeface="+mj-ea"/>
                <a:ea typeface="+mj-ea"/>
                <a:cs typeface="MiSans" panose="00000500000000000000" charset="-122"/>
              </a:rPr>
              <a:t>展望未来学校管理的发展趋势</a:t>
            </a:r>
            <a:endParaRPr lang="zh-CN" altLang="en-US" sz="2400" dirty="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初中双减政策背景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01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政策出台背景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政策出台的目的是通过减轻学生课业负担，提高教育质量，促进学生个性化发展。</a:t>
            </a:r>
            <a:endParaRPr lang="en-US" altLang="zh-CN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初中双减政策的出台是为了减轻初中学生的课业负担，促进学生的全面发展。</a:t>
            </a:r>
            <a:endParaRPr lang="zh-CN" altLang="en-US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政策出台的背景是当前初中学生课业负担过重，影响学生的身心健康和成长发展。</a:t>
            </a:r>
            <a:endParaRPr lang="zh-CN" altLang="en-US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政策出台的考虑因素包括当前教育体制的问题、社会对人才的需求以及学生个体差异等。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政策目标与意义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提高教育质量，培养创新人才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推进教育公平，促进教育资源均衡分配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深化教育改革，探索素质教育新模式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政策实施情况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政策发布时间：XXXX年XX月XX日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政策目的：减轻初中学生课业负担，促进学生全面发展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实施范围：全国范围内的初中学校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实施方式：通过减少作业量、限制校外学科类培训时间等措施来落实双减政策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初中双减对学校管理的挑战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02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课程设置与教学安排的挑战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课程设置：需要更加注重学生的个性化需求和兴趣爱好，同时保证学科知识的系统性和完整性。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教学安排：需要更加灵活地安排教学时间和进度，以满足不同学生的学习需求和节奏。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教师素质：需要教师具备更高的专业素养和教育智慧，以应对双减政策下的教学挑战。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教学质量：需要更加注重教学质量和效果的评价和监测，以确保学生的学习成果和全面发展。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学生综合素质评价的挑战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评价标准：如何制定科学、合理的评价标准，以全面反映学生的综合素质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评价方式：如何采用多样化的评价方式，以客观、准确地评价学生的综合素质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评价主体：如何确定评价主体，以确保评价的公正性和客观性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评价结果：如何运用评价结果，以促进学生综合素质的提高和个性化发展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教师专业发展的挑战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减负背景下，教师需要提高课堂效率，减少作业量，对教师的专业能力提出了更高的要求。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双减政策要求学校提供更多元化的课后服务，需要教师具备更多的专业知识和技能。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减少考试和评价的频率，需要教师更加注重学生的个体差异和全面发展，对教师的观察和评估能力提出了更高的要求。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教师需要更加注重家校合作，与家长共同关注学生的成长，对教师的沟通协调能力提出了更高的要求。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家校共育的挑战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家长参与度降低：双减政策下，家长对学校教育的参与度有所降低，学校需要寻求新的方式与家长进行沟通合作。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教育资源分配问题：双减政策下，学校需要重新审视和调整教育资源的分配，以满足学生多样化的需求。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教师角色转变：双减政策下，教师需要转变角色，从单纯的知识传授者转变为学生的指导者和陪伴者。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家校关系调整：双减政策下，家校之间的合作关系需要进行调整，以适应新的教育环境。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初中双减背景下学校管理的对策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03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优化课程设置与教学安排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创新教学方式，提高课堂教学质量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调整课程结构，注重学生全面发展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合理安排作业，减轻学生课业负担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加强课外辅导，满足学生个性化需求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完善学生综合素质评价体系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建立多元评价标准，关注学生的全面发展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强化过程评价，关注学生的成长历程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引入第三方评价机构，提高评价的客观性和公正性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建立学生自评和互评机制，提高学生的自我认知和团队合作能力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加强教师专业发展支持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培训教师：提供专业培训课程，提升教师的教学水平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鼓励教师：鼓励教师积极参与双减政策的实施，提高教师的责任感和使命感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评价机制：建立科学的评价机制，对教师的专业发展进行评估和反馈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资源支持：提供丰富的教学资源和工具，为教师提供更好的教学条件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提升家校共育质量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加强家校沟通，建立有效的信息交流机制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强化师资培训，提高教师的专业素养和教学能力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优化课程设置，满足学生的个性化需求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鼓励家长参与学校管理，提高家长的参与度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案例分析与实践经验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04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典型案例介绍与分析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案例一：某初中在双减政策下，如何调整课程设置和教学方式，以减轻学生负担并提高教学质量。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案例二：某初中在实施双减政策过程中，如何结合学校实际情况，创新管理方式，提高管理效率。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案例三：某初中在双减背景下，如何平衡学生课业负担与综合素质发展的关系，提升学生全面素质。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案例四：某初中在双减政策下，如何加强与家长的沟通与协作，共同推进学校管理工作。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成功经验分享与借鉴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实践应用：探讨如何将这些成功经验应用到其他学校的管理实践中，以提高学校整体的教育质量和办学水平。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案例选择：选取具有代表性的成功案例，如某中学在实施双减政策后的有效管理措施。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经验总结：分析这些成功案例背后的原因和关键要素，提炼出可供借鉴的管理理念和经验。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创新发展：鼓励学校在借鉴成功经验的基础上，结合自身实际情况进行创新，探索更加科学、有效的管理方式。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实践中的问题与改进措施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问题：作业量过多，影响学生身心健康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问题：课外辅导班泛滥，加重学生负担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改进措施：合理安排作业量，注重学生全面发展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改进措施：加强监管，规范课外辅导市场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展望未来学校管理的发展趋势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 dirty="0"/>
              <a:t>05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学校管理理念的创新与发展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6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7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强调个性化教育，关注学生全面发展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7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1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注重家校合作，共同参与学校管理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75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>
              <a:lnSpc>
                <a:spcPct val="140000"/>
              </a:lnSpc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引入科技手段，提高管理效率与质量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培养专业管理人才，提升学校管理水平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学校管理模式的探索与实践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信息化管理手段：利用信息技术手段，提高学校管理效率，实现数据化管理。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多元化管理模式：结合学校实际情况，探索多种管理模式，以满足学生个性化需求。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家校合作机制：加强家校合作，共同参与学校管理，形成教育合力。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教师专业发展：注重教师专业成长，提高教师管理能力，促进学校管理水平的提升。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lang="zh-CN" altLang="en-US"/>
              <a:t>学校管理评价体系的完善与优化</a:t>
            </a:r>
            <a:endParaRPr lang="zh-CN" altLang="en-US"/>
          </a:p>
        </p:txBody>
      </p:sp>
      <p:sp>
        <p:nvSpPr>
          <p:cNvPr id="45" name="矩形: 圆角 44"/>
          <p:cNvSpPr/>
          <p:nvPr>
            <p:custDataLst>
              <p:tags r:id="rId1"/>
            </p:custDataLst>
          </p:nvPr>
        </p:nvSpPr>
        <p:spPr>
          <a:xfrm>
            <a:off x="608330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6" name="直接连接符 45"/>
          <p:cNvCxnSpPr/>
          <p:nvPr>
            <p:custDataLst>
              <p:tags r:id="rId2"/>
            </p:custDataLst>
          </p:nvPr>
        </p:nvCxnSpPr>
        <p:spPr>
          <a:xfrm>
            <a:off x="1820257" y="2599954"/>
            <a:ext cx="0" cy="829964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标题"/>
          <p:cNvSpPr txBox="1"/>
          <p:nvPr>
            <p:custDataLst>
              <p:tags r:id="rId3"/>
            </p:custDataLst>
          </p:nvPr>
        </p:nvSpPr>
        <p:spPr>
          <a:xfrm>
            <a:off x="738611" y="2413113"/>
            <a:ext cx="1081535" cy="120403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p>
            <a:pPr algn="ctr"/>
            <a:r>
              <a:rPr lang="zh-CN" altLang="en-US" sz="2400" b="1" spc="300" dirty="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8" name="正文"/>
          <p:cNvSpPr txBox="1"/>
          <p:nvPr>
            <p:custDataLst>
              <p:tags r:id="rId4"/>
            </p:custDataLst>
          </p:nvPr>
        </p:nvSpPr>
        <p:spPr>
          <a:xfrm>
            <a:off x="1900968" y="2401038"/>
            <a:ext cx="3954666" cy="122775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建立多元评价体系：引入学生、家长、教师等利益相关者参与评价，提高评价的客观性和全面性。</a:t>
            </a:r>
            <a:endParaRPr lang="zh-CN" altLang="en-US" sz="14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9" name="矩形: 圆角 48"/>
          <p:cNvSpPr/>
          <p:nvPr>
            <p:custDataLst>
              <p:tags r:id="rId5"/>
            </p:custDataLst>
          </p:nvPr>
        </p:nvSpPr>
        <p:spPr>
          <a:xfrm>
            <a:off x="6237723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0" name="直接连接符 49"/>
          <p:cNvCxnSpPr/>
          <p:nvPr>
            <p:custDataLst>
              <p:tags r:id="rId6"/>
            </p:custDataLst>
          </p:nvPr>
        </p:nvCxnSpPr>
        <p:spPr>
          <a:xfrm>
            <a:off x="7449650" y="2599954"/>
            <a:ext cx="0" cy="829964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标题"/>
          <p:cNvSpPr txBox="1"/>
          <p:nvPr>
            <p:custDataLst>
              <p:tags r:id="rId7"/>
            </p:custDataLst>
          </p:nvPr>
        </p:nvSpPr>
        <p:spPr>
          <a:xfrm>
            <a:off x="6368003" y="2413113"/>
            <a:ext cx="1081535" cy="120403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p>
            <a:pPr algn="ctr"/>
            <a:r>
              <a:rPr lang="zh-CN" altLang="en-US" sz="2400" b="1" spc="300" dirty="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2" name="正文"/>
          <p:cNvSpPr txBox="1"/>
          <p:nvPr>
            <p:custDataLst>
              <p:tags r:id="rId8"/>
            </p:custDataLst>
          </p:nvPr>
        </p:nvSpPr>
        <p:spPr>
          <a:xfrm>
            <a:off x="7529725" y="2401038"/>
            <a:ext cx="3954666" cy="122775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重视过程评价：关注学校管理过程中的问题与改进，及时反馈并调整管理策略，提高管理效率。</a:t>
            </a:r>
            <a:endParaRPr lang="zh-CN" altLang="en-US" sz="14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4" name="矩形: 圆角 53"/>
          <p:cNvSpPr/>
          <p:nvPr>
            <p:custDataLst>
              <p:tags r:id="rId9"/>
            </p:custDataLst>
          </p:nvPr>
        </p:nvSpPr>
        <p:spPr>
          <a:xfrm>
            <a:off x="608330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5" name="直接连接符 54"/>
          <p:cNvCxnSpPr/>
          <p:nvPr>
            <p:custDataLst>
              <p:tags r:id="rId10"/>
            </p:custDataLst>
          </p:nvPr>
        </p:nvCxnSpPr>
        <p:spPr>
          <a:xfrm>
            <a:off x="1820257" y="4253564"/>
            <a:ext cx="0" cy="829964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标题"/>
          <p:cNvSpPr txBox="1"/>
          <p:nvPr>
            <p:custDataLst>
              <p:tags r:id="rId11"/>
            </p:custDataLst>
          </p:nvPr>
        </p:nvSpPr>
        <p:spPr>
          <a:xfrm>
            <a:off x="738611" y="4066087"/>
            <a:ext cx="1081535" cy="120403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p>
            <a:pPr algn="ctr"/>
            <a:r>
              <a:rPr lang="zh-CN" altLang="en-US" sz="2400" b="1" spc="300" dirty="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7" name="正文"/>
          <p:cNvSpPr txBox="1"/>
          <p:nvPr>
            <p:custDataLst>
              <p:tags r:id="rId12"/>
            </p:custDataLst>
          </p:nvPr>
        </p:nvSpPr>
        <p:spPr>
          <a:xfrm>
            <a:off x="1900968" y="4054648"/>
            <a:ext cx="3954666" cy="122775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强化评价结果运用：将评价结果作为改进学校管理的重要依据，促进学校管理的持续优化。</a:t>
            </a:r>
            <a:endParaRPr lang="zh-CN" altLang="en-US" sz="14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8" name="矩形: 圆角 57"/>
          <p:cNvSpPr/>
          <p:nvPr>
            <p:custDataLst>
              <p:tags r:id="rId13"/>
            </p:custDataLst>
          </p:nvPr>
        </p:nvSpPr>
        <p:spPr>
          <a:xfrm>
            <a:off x="6237723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9" name="直接连接符 58"/>
          <p:cNvCxnSpPr/>
          <p:nvPr>
            <p:custDataLst>
              <p:tags r:id="rId14"/>
            </p:custDataLst>
          </p:nvPr>
        </p:nvCxnSpPr>
        <p:spPr>
          <a:xfrm>
            <a:off x="7449650" y="4253564"/>
            <a:ext cx="0" cy="829964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标题"/>
          <p:cNvSpPr txBox="1"/>
          <p:nvPr>
            <p:custDataLst>
              <p:tags r:id="rId15"/>
            </p:custDataLst>
          </p:nvPr>
        </p:nvSpPr>
        <p:spPr>
          <a:xfrm>
            <a:off x="6368003" y="4066087"/>
            <a:ext cx="1081535" cy="120403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p>
            <a:pPr algn="ctr"/>
            <a:r>
              <a:rPr lang="zh-CN" altLang="en-US" sz="2400" b="1" spc="300" dirty="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1" name="正文"/>
          <p:cNvSpPr txBox="1"/>
          <p:nvPr>
            <p:custDataLst>
              <p:tags r:id="rId16"/>
            </p:custDataLst>
          </p:nvPr>
        </p:nvSpPr>
        <p:spPr>
          <a:xfrm>
            <a:off x="7529725" y="4054648"/>
            <a:ext cx="3954666" cy="122775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推进数字化评价：利用大数据、人工智能等技术手段，实现评价数据的实时采集、分析和反馈，提高评价的准确性和及时性。</a:t>
            </a:r>
            <a:endParaRPr lang="zh-CN" altLang="en-US" sz="14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6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6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74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79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9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10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11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&#10;第二级&#10;第三级&#10;第四级&#10;第五级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12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133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134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13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3;第二级&#13;第三级&#13;第四级&#13;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14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1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149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  <p:tag name="KSO_WM_UNIT_TEXT_SHADOW_SCHEMECOLOR_INDEX" val="13"/>
  <p:tag name="KSO_WM_UNIT_USESOURCEFORMAT_APPLY" val="0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  <p:tag name="KSO_WM_UNIT_TEXT_FILL_FORE_SCHEMECOLOR_INDEX" val="13"/>
  <p:tag name="KSO_WM_UNIT_TEXT_FILL_TYPE" val="1"/>
  <p:tag name="KSO_WM_UNIT_TEXT_SHADOW_SCHEMECOLOR_INDEX" val="14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USESOURCEFORMAT_APPLY" val="0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  <p:tag name="KSO_WM_UNIT_USESOURCEFORMAT_APPLY" val="0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  <p:tag name="KSO_WM_UNIT_USESOURCEFORMAT_APPLY" val="0"/>
</p:tagLst>
</file>

<file path=ppt/tags/tag166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TEMPLATE_CATEGORY" val="custom"/>
  <p:tag name="KSO_WM_TEMPLATE_INDEX" val="2023023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2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TEMPLATE_CATEGORY" val="custom"/>
  <p:tag name="KSO_WM_TEMPLATE_INDEX" val="2023023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5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TEMPLATE_CATEGORY" val="custom"/>
  <p:tag name="KSO_WM_TEMPLATE_INDEX" val="20230231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31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TEMPLATE_CATEGORY" val="custom"/>
  <p:tag name="KSO_WM_TEMPLATE_INDEX" val="2023023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TEMPLATE_CATEGORY" val="custom"/>
  <p:tag name="KSO_WM_TEMPLATE_INDEX" val="20230231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ags/tag391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2477</Words>
  <Application>WPS 演示</Application>
  <PresentationFormat>宽屏</PresentationFormat>
  <Paragraphs>248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</vt:lpstr>
      <vt:lpstr>MiSans Heavy</vt:lpstr>
      <vt:lpstr>Arial</vt:lpstr>
      <vt:lpstr>WPS</vt:lpstr>
      <vt:lpstr>Office 主题</vt:lpstr>
      <vt:lpstr>初中双减对学校管理的挑战与对策研究</vt:lpstr>
      <vt:lpstr>目录</vt:lpstr>
      <vt:lpstr>初中双减政策背景</vt:lpstr>
      <vt:lpstr>政策出台背景</vt:lpstr>
      <vt:lpstr>政策目标与意义</vt:lpstr>
      <vt:lpstr>政策实施情况</vt:lpstr>
      <vt:lpstr>初中双减对学校管理的挑战</vt:lpstr>
      <vt:lpstr>课程设置与教学安排的挑战</vt:lpstr>
      <vt:lpstr>学生综合素质评价的挑战</vt:lpstr>
      <vt:lpstr>教师专业发展的挑战</vt:lpstr>
      <vt:lpstr>家校共育的挑战</vt:lpstr>
      <vt:lpstr>初中双减背景下学校管理的对策</vt:lpstr>
      <vt:lpstr>优化课程设置与教学安排</vt:lpstr>
      <vt:lpstr>完善学生综合素质评价体系</vt:lpstr>
      <vt:lpstr>加强教师专业发展支持</vt:lpstr>
      <vt:lpstr>提升家校共育质量</vt:lpstr>
      <vt:lpstr>案例分析与实践经验</vt:lpstr>
      <vt:lpstr>典型案例介绍与分析</vt:lpstr>
      <vt:lpstr>成功经验分享与借鉴</vt:lpstr>
      <vt:lpstr>实践中的问题与改进措施</vt:lpstr>
      <vt:lpstr>展望未来学校管理的发展趋势</vt:lpstr>
      <vt:lpstr>学校管理理念的创新与发展</vt:lpstr>
      <vt:lpstr>学校管理模式的探索与实践</vt:lpstr>
      <vt:lpstr>学校管理评价体系的完善与优化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2023-12-29T07:33:46Z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0C84DFF4A1654BE79C1C3EFF3032A93D_11</vt:lpwstr>
  </property>
</Properties>
</file>